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1" r:id="rId3"/>
    <p:sldId id="271" r:id="rId4"/>
    <p:sldId id="282" r:id="rId5"/>
    <p:sldId id="283" r:id="rId6"/>
    <p:sldId id="284" r:id="rId7"/>
    <p:sldId id="285" r:id="rId8"/>
    <p:sldId id="287" r:id="rId9"/>
    <p:sldId id="291" r:id="rId10"/>
    <p:sldId id="280" r:id="rId11"/>
    <p:sldId id="289" r:id="rId12"/>
    <p:sldId id="288" r:id="rId13"/>
    <p:sldId id="292" r:id="rId1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3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6CE2383-2DEF-4EB6-8178-827D53FD4982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E588884-9596-4C65-B0B1-E429E4C75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26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E23832-76DD-4262-876F-F4DE85FF05B8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8813" y="8845214"/>
            <a:ext cx="3044288" cy="4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3" tIns="46652" rIns="93303" bIns="46652" anchor="b"/>
          <a:lstStyle/>
          <a:p>
            <a:pPr algn="r" defTabSz="933935"/>
            <a:fld id="{8EFC252A-6059-408A-8A80-A57F12D6643C}" type="slidenum">
              <a:rPr lang="en-US" sz="1200">
                <a:latin typeface="Tahoma" pitchFamily="34" charset="0"/>
              </a:rPr>
              <a:pPr algn="r" defTabSz="933935"/>
              <a:t>10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587" tIns="46795" rIns="93587" bIns="46795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8813" y="8845214"/>
            <a:ext cx="3044288" cy="4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3" tIns="46652" rIns="93303" bIns="46652" anchor="b"/>
          <a:lstStyle/>
          <a:p>
            <a:pPr algn="r" defTabSz="933935"/>
            <a:fld id="{8EFC252A-6059-408A-8A80-A57F12D6643C}" type="slidenum">
              <a:rPr lang="en-US" sz="1200">
                <a:latin typeface="Tahoma" pitchFamily="34" charset="0"/>
              </a:rPr>
              <a:pPr algn="r" defTabSz="933935"/>
              <a:t>13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587" tIns="46795" rIns="93587" bIns="46795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ip.vetbiz.gov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0600"/>
            <a:ext cx="838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Building 323 Seismic Corrections and 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Infrastructure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Enhancements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Pre-Proposal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July 22, 2014, 10:00am</a:t>
            </a:r>
            <a:endParaRPr lang="en-US" sz="2400" dirty="0" smtClean="0"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VA Palo Alto Health Care System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 Andrea Fair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COR’s: </a:t>
            </a:r>
            <a:r>
              <a:rPr lang="en-US" sz="3000" dirty="0" smtClean="0"/>
              <a:t>Wilson Bunoan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Alt COR: TBD</a:t>
            </a: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sz="3500" b="1" dirty="0" smtClean="0">
                <a:solidFill>
                  <a:srgbClr val="FF0000"/>
                </a:solidFill>
              </a:rPr>
              <a:t>andrea.fair@va.gov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Solicitation Requirements</a:t>
            </a:r>
          </a:p>
          <a:p>
            <a:r>
              <a:rPr lang="en-US" dirty="0" smtClean="0"/>
              <a:t>Scope Overview</a:t>
            </a:r>
          </a:p>
          <a:p>
            <a:r>
              <a:rPr lang="en-US" dirty="0" smtClean="0"/>
              <a:t>Project Site Walk</a:t>
            </a:r>
          </a:p>
          <a:p>
            <a:r>
              <a:rPr lang="en-US" dirty="0" smtClean="0"/>
              <a:t>Q &amp; A - Open Discussion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 fontScale="8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PURPOSE: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additional information about the solicitation and project site</a:t>
            </a:r>
            <a:br>
              <a:rPr lang="en-US" dirty="0" smtClean="0"/>
            </a:b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AGENDA: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portions of the solicitations and offer requirements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Solicitation and all amendments will be posted to the </a:t>
            </a:r>
            <a:r>
              <a:rPr lang="en-US" u="sng" dirty="0" smtClean="0">
                <a:solidFill>
                  <a:srgbClr val="FF0000"/>
                </a:solidFill>
              </a:rPr>
              <a:t>www.fbo.gov</a:t>
            </a:r>
            <a:r>
              <a:rPr lang="en-US" dirty="0" smtClean="0"/>
              <a:t> website.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of project scopes – VA and AE firm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Job Site Walk through- Pictures Authorized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Proposal questions </a:t>
            </a:r>
            <a:r>
              <a:rPr lang="en-US" dirty="0" smtClean="0"/>
              <a:t>– Will address basic questions regarding the solicitation requirements, not technical questions regarding drawings/specifications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Words of Caution- </a:t>
            </a:r>
            <a:r>
              <a:rPr lang="en-US" dirty="0" smtClean="0"/>
              <a:t>Base your offers on the solicitation and amendments to the solicitation as issued.  Nothing said at this conference can be interpreted as an amendment to this solicitation unless issued as a formal amendment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TECHNICAL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 smtClean="0"/>
              <a:t>Submit all solicitation questions in writing – Send questions related to the solicitation documents to my email address </a:t>
            </a:r>
            <a:r>
              <a:rPr lang="en-US" sz="4500" dirty="0" smtClean="0">
                <a:solidFill>
                  <a:srgbClr val="FF0000"/>
                </a:solidFill>
              </a:rPr>
              <a:t>andrea.fair@va.gov</a:t>
            </a:r>
            <a:r>
              <a:rPr lang="en-US" sz="4500" dirty="0" smtClean="0"/>
              <a:t> via an RFI. </a:t>
            </a:r>
            <a:br>
              <a:rPr lang="en-US" sz="4500" dirty="0" smtClean="0"/>
            </a:b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b="1" u="sng" dirty="0" smtClean="0"/>
              <a:t>Submit in a Word Document or in the body of email</a:t>
            </a:r>
            <a:endParaRPr lang="en-US" sz="4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Responses will be obtained and issued via amendment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Cutoff date for questions will be </a:t>
            </a:r>
            <a:r>
              <a:rPr lang="en-US" sz="3800" b="1" dirty="0" smtClean="0">
                <a:solidFill>
                  <a:srgbClr val="FF0000"/>
                </a:solidFill>
              </a:rPr>
              <a:t>July 28</a:t>
            </a:r>
            <a:r>
              <a:rPr lang="en-US" sz="3800" b="1" dirty="0" smtClean="0">
                <a:solidFill>
                  <a:srgbClr val="FF0000"/>
                </a:solidFill>
              </a:rPr>
              <a:t>, </a:t>
            </a:r>
            <a:r>
              <a:rPr lang="en-US" sz="3800" b="1" dirty="0" smtClean="0">
                <a:solidFill>
                  <a:srgbClr val="FF0000"/>
                </a:solidFill>
              </a:rPr>
              <a:t>2014 10AM </a:t>
            </a:r>
            <a:r>
              <a:rPr lang="en-US" sz="3800" dirty="0" smtClean="0"/>
              <a:t>Local Time.</a:t>
            </a:r>
            <a:br>
              <a:rPr lang="en-US" sz="3800" dirty="0" smtClean="0"/>
            </a:br>
            <a:r>
              <a:rPr lang="en-US" sz="38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Attempts will be made to respond to questions 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SOLICITATION OVERVIEW – 1442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Set aside for </a:t>
            </a:r>
            <a:r>
              <a:rPr lang="en-US" b="1" u="sng" dirty="0" smtClean="0"/>
              <a:t>VISN 21 MATOC HOLDERS ONLY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FBO is the only authorized website for bid info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All offerors shall be registered in both SAM </a:t>
            </a:r>
            <a:r>
              <a:rPr lang="en-US" u="sng" dirty="0" smtClean="0">
                <a:solidFill>
                  <a:srgbClr val="FF0000"/>
                </a:solidFill>
              </a:rPr>
              <a:t>www.sam.gov</a:t>
            </a:r>
            <a:r>
              <a:rPr lang="en-US" dirty="0" smtClean="0"/>
              <a:t>  &amp; VetBiz </a:t>
            </a:r>
            <a:r>
              <a:rPr lang="en-US" u="sng" dirty="0" smtClean="0">
                <a:solidFill>
                  <a:srgbClr val="FF0000"/>
                </a:solidFill>
                <a:hlinkClick r:id="rId3"/>
              </a:rPr>
              <a:t>http://vip.vetbiz.gov</a:t>
            </a:r>
            <a:r>
              <a:rPr lang="en-US" u="sng" dirty="0" smtClean="0">
                <a:solidFill>
                  <a:srgbClr val="FF0000"/>
                </a:solidFill>
              </a:rPr>
              <a:t/>
            </a:r>
            <a:br>
              <a:rPr lang="en-US" u="sng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Offeror will be verified that it is an SDVOSB Concern listed as verified in the VetBiz Database at time of submission of offer and time of </a:t>
            </a:r>
            <a:r>
              <a:rPr lang="en-US" dirty="0" smtClean="0"/>
              <a:t>Award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NO LOGO, NO GO</a:t>
            </a:r>
            <a:endParaRPr lang="en-US" b="1" dirty="0" smtClean="0"/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 has </a:t>
            </a:r>
            <a:r>
              <a:rPr lang="en-US" sz="3200" b="1" u="sng" dirty="0" smtClean="0"/>
              <a:t>15</a:t>
            </a:r>
            <a:r>
              <a:rPr lang="en-US" sz="3200" b="1" u="sng" dirty="0" smtClean="0"/>
              <a:t> </a:t>
            </a:r>
            <a:r>
              <a:rPr lang="en-US" sz="3200" b="1" u="sng" dirty="0" smtClean="0"/>
              <a:t>bid items</a:t>
            </a:r>
            <a:r>
              <a:rPr lang="en-US" sz="3200" b="1" dirty="0" smtClean="0"/>
              <a:t>; </a:t>
            </a:r>
            <a:r>
              <a:rPr lang="en-US" sz="3200" b="1" dirty="0" smtClean="0"/>
              <a:t>1 Base bid and 14 alternates</a:t>
            </a:r>
            <a:br>
              <a:rPr lang="en-US" sz="3200" b="1" dirty="0" smtClean="0"/>
            </a:br>
            <a:endParaRPr lang="en-US" sz="3200" b="1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Separate price proposal and technical proposal required, see proposal instructions for all required items</a:t>
            </a:r>
            <a:r>
              <a:rPr lang="en-US" sz="3200" u="sng" dirty="0" smtClean="0"/>
              <a:t/>
            </a:r>
            <a:br>
              <a:rPr lang="en-US" sz="3200" u="sng" dirty="0" smtClean="0"/>
            </a:br>
            <a:endParaRPr lang="en-US" sz="3200" u="sng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Basis for award will be lowest price in response to the solicitation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Magnitude of construction is $5,000,000 and $10,000,000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 has </a:t>
            </a:r>
            <a:r>
              <a:rPr lang="en-US" sz="3200" dirty="0" smtClean="0"/>
              <a:t>several documents included in solicitation: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Proposal instructions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Pricing sheet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Past performance questionnaire – must be completed by offeror and returned to CO with technical proposal</a:t>
            </a:r>
            <a:endParaRPr lang="en-US" sz="3200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900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Plans and Specifications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All specifications and drawings are </a:t>
            </a:r>
            <a:r>
              <a:rPr lang="en-US" sz="2800" dirty="0" smtClean="0">
                <a:latin typeface="+mj-lt"/>
              </a:rPr>
              <a:t>located on the VA FTP site</a:t>
            </a: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Items can also be downloaded (recommended) from a VA FTP site</a:t>
            </a:r>
          </a:p>
          <a:p>
            <a:pPr marL="688975" lvl="1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Host name: </a:t>
            </a:r>
            <a:r>
              <a:rPr lang="en-US" sz="2800" b="1" dirty="0" smtClean="0">
                <a:solidFill>
                  <a:srgbClr val="FF0000"/>
                </a:solidFill>
              </a:rPr>
              <a:t>uploads.va.gov</a:t>
            </a:r>
          </a:p>
          <a:p>
            <a:pPr marL="688975" lvl="1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User name: </a:t>
            </a:r>
            <a:r>
              <a:rPr lang="en-US" sz="2800" b="1" dirty="0">
                <a:solidFill>
                  <a:srgbClr val="FF0000"/>
                </a:solidFill>
              </a:rPr>
              <a:t>mpd323sr284b</a:t>
            </a:r>
            <a:r>
              <a:rPr lang="en-US" sz="2800" dirty="0"/>
              <a:t> </a:t>
            </a:r>
            <a:endParaRPr lang="en-US" sz="2800" dirty="0" smtClean="0"/>
          </a:p>
          <a:p>
            <a:pPr marL="688975" lvl="1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Password: </a:t>
            </a:r>
            <a:r>
              <a:rPr lang="en-US" sz="2800" b="1" dirty="0">
                <a:solidFill>
                  <a:srgbClr val="FF0000"/>
                </a:solidFill>
              </a:rPr>
              <a:t>o6B%vj3*8F</a:t>
            </a:r>
            <a:endParaRPr lang="en-US" sz="2800" b="1" dirty="0" smtClean="0">
              <a:solidFill>
                <a:srgbClr val="FF0000"/>
              </a:solidFill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This information has been posted under Amendment A00001 </a:t>
            </a: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 Due Date</a:t>
            </a:r>
            <a:endParaRPr lang="en-US" b="1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Offer due date is currently scheduled for 10:00AM on </a:t>
            </a:r>
            <a:r>
              <a:rPr lang="en-US" sz="3200" dirty="0" smtClean="0"/>
              <a:t>August 7, 2014, </a:t>
            </a:r>
            <a:r>
              <a:rPr lang="en-US" sz="3200" dirty="0" smtClean="0"/>
              <a:t>unless changed by amendment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Anticipate an award by late </a:t>
            </a:r>
            <a:r>
              <a:rPr lang="en-US" sz="3200" dirty="0" smtClean="0"/>
              <a:t>September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Project completion date is </a:t>
            </a:r>
            <a:r>
              <a:rPr lang="en-US" sz="3200" dirty="0" smtClean="0"/>
              <a:t>455 calendar </a:t>
            </a:r>
            <a:r>
              <a:rPr lang="en-US" sz="3200" dirty="0" smtClean="0"/>
              <a:t>days after issuance of the NTP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BONDS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Solicitations </a:t>
            </a:r>
            <a:r>
              <a:rPr lang="en-US" sz="3200" dirty="0" smtClean="0"/>
              <a:t>requires a Bid Bond, </a:t>
            </a:r>
            <a:r>
              <a:rPr lang="en-US" sz="3200" dirty="0" smtClean="0"/>
              <a:t>Payment and Performance Bonds 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Bond forms can be found at </a:t>
            </a:r>
            <a:r>
              <a:rPr lang="en-US" sz="3200" u="sng" dirty="0" smtClean="0">
                <a:solidFill>
                  <a:srgbClr val="FF0000"/>
                </a:solidFill>
              </a:rPr>
              <a:t>www.gsa.gov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Return completed sign in sheet to me before you leave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Amendment with sign in sheet to be posted this week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RFI’s and VA responses will be posted as an amendment before proposal due date</a:t>
            </a:r>
            <a:endParaRPr lang="en-US" sz="2800" dirty="0" smtClean="0"/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59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236</Words>
  <Application>Microsoft Office PowerPoint</Application>
  <PresentationFormat>On-screen Show (4:3)</PresentationFormat>
  <Paragraphs>82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Department of Veterans Affairs  Network Contracting Office (NCO) 21</vt:lpstr>
      <vt:lpstr>INTRODUCTIONS</vt:lpstr>
      <vt:lpstr>Agenda</vt:lpstr>
      <vt:lpstr>PURPOSE</vt:lpstr>
      <vt:lpstr>QUESTIONS</vt:lpstr>
      <vt:lpstr>TECHNICAL QUESTIONS</vt:lpstr>
      <vt:lpstr>SOLICITATION OVERVIEW – 1442</vt:lpstr>
      <vt:lpstr>Solicitation</vt:lpstr>
      <vt:lpstr>Solicitation</vt:lpstr>
      <vt:lpstr>Plans and Specifications</vt:lpstr>
      <vt:lpstr>Solicitation Due Date</vt:lpstr>
      <vt:lpstr>BONDS</vt:lpstr>
      <vt:lpstr>Questions??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Fair, Andrea</cp:lastModifiedBy>
  <cp:revision>36</cp:revision>
  <cp:lastPrinted>2014-07-17T21:32:21Z</cp:lastPrinted>
  <dcterms:created xsi:type="dcterms:W3CDTF">2012-05-15T23:51:20Z</dcterms:created>
  <dcterms:modified xsi:type="dcterms:W3CDTF">2014-07-17T22:02:28Z</dcterms:modified>
</cp:coreProperties>
</file>