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5"/>
  </p:notesMasterIdLst>
  <p:sldIdLst>
    <p:sldId id="256" r:id="rId2"/>
    <p:sldId id="354" r:id="rId3"/>
    <p:sldId id="390" r:id="rId4"/>
    <p:sldId id="294" r:id="rId5"/>
    <p:sldId id="295" r:id="rId6"/>
    <p:sldId id="305" r:id="rId7"/>
    <p:sldId id="398" r:id="rId8"/>
    <p:sldId id="304" r:id="rId9"/>
    <p:sldId id="362" r:id="rId10"/>
    <p:sldId id="306" r:id="rId11"/>
    <p:sldId id="361" r:id="rId12"/>
    <p:sldId id="369" r:id="rId13"/>
    <p:sldId id="370" r:id="rId14"/>
    <p:sldId id="366" r:id="rId15"/>
    <p:sldId id="308" r:id="rId16"/>
    <p:sldId id="400" r:id="rId17"/>
    <p:sldId id="371" r:id="rId18"/>
    <p:sldId id="280" r:id="rId19"/>
    <p:sldId id="374" r:id="rId20"/>
    <p:sldId id="372" r:id="rId21"/>
    <p:sldId id="401" r:id="rId22"/>
    <p:sldId id="311" r:id="rId23"/>
    <p:sldId id="402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93" autoAdjust="0"/>
    <p:restoredTop sz="94681" autoAdjust="0"/>
  </p:normalViewPr>
  <p:slideViewPr>
    <p:cSldViewPr>
      <p:cViewPr>
        <p:scale>
          <a:sx n="81" d="100"/>
          <a:sy n="81" d="100"/>
        </p:scale>
        <p:origin x="-558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3286E6-7D0F-4970-86E6-01A2EDFB06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25ED00-F2B7-4B28-A9D4-B56C486A39B6}">
      <dgm:prSet/>
      <dgm:spPr/>
      <dgm:t>
        <a:bodyPr/>
        <a:lstStyle/>
        <a:p>
          <a:pPr rtl="0"/>
          <a:r>
            <a:rPr lang="en-US" dirty="0" smtClean="0"/>
            <a:t>Building 500</a:t>
          </a:r>
          <a:endParaRPr lang="en-US" dirty="0"/>
        </a:p>
      </dgm:t>
    </dgm:pt>
    <dgm:pt modelId="{2E52ABFC-ADBB-466B-BE06-C828F4BF1551}" type="parTrans" cxnId="{23C70B95-89C5-4709-9641-8FB34B09BECE}">
      <dgm:prSet/>
      <dgm:spPr/>
      <dgm:t>
        <a:bodyPr/>
        <a:lstStyle/>
        <a:p>
          <a:endParaRPr lang="en-US"/>
        </a:p>
      </dgm:t>
    </dgm:pt>
    <dgm:pt modelId="{398EA2A2-988B-42E8-91DD-BC999C06010B}" type="sibTrans" cxnId="{23C70B95-89C5-4709-9641-8FB34B09BECE}">
      <dgm:prSet/>
      <dgm:spPr/>
      <dgm:t>
        <a:bodyPr/>
        <a:lstStyle/>
        <a:p>
          <a:endParaRPr lang="en-US"/>
        </a:p>
      </dgm:t>
    </dgm:pt>
    <dgm:pt modelId="{C3911E7B-38C2-49F0-89DA-60DA22D477A6}" type="pres">
      <dgm:prSet presAssocID="{2B3286E6-7D0F-4970-86E6-01A2EDFB0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240242-7E6D-4999-898F-59BD3DE31662}" type="pres">
      <dgm:prSet presAssocID="{8825ED00-F2B7-4B28-A9D4-B56C486A39B6}" presName="parentText" presStyleLbl="node1" presStyleIdx="0" presStyleCnt="1" custLinFactX="66667" custLinFactY="100000" custLinFactNeighborX="100000" custLinFactNeighborY="1081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27A0FA-7209-45D7-A7C4-31CC6EB387F2}" type="presOf" srcId="{8825ED00-F2B7-4B28-A9D4-B56C486A39B6}" destId="{51240242-7E6D-4999-898F-59BD3DE31662}" srcOrd="0" destOrd="0" presId="urn:microsoft.com/office/officeart/2005/8/layout/vList2"/>
    <dgm:cxn modelId="{23C70B95-89C5-4709-9641-8FB34B09BECE}" srcId="{2B3286E6-7D0F-4970-86E6-01A2EDFB0619}" destId="{8825ED00-F2B7-4B28-A9D4-B56C486A39B6}" srcOrd="0" destOrd="0" parTransId="{2E52ABFC-ADBB-466B-BE06-C828F4BF1551}" sibTransId="{398EA2A2-988B-42E8-91DD-BC999C06010B}"/>
    <dgm:cxn modelId="{071E9919-2D45-4CAD-B68D-5376E7513CBA}" type="presOf" srcId="{2B3286E6-7D0F-4970-86E6-01A2EDFB0619}" destId="{C3911E7B-38C2-49F0-89DA-60DA22D477A6}" srcOrd="0" destOrd="0" presId="urn:microsoft.com/office/officeart/2005/8/layout/vList2"/>
    <dgm:cxn modelId="{B1899EBC-6F64-409D-89F5-893BC2342503}" type="presParOf" srcId="{C3911E7B-38C2-49F0-89DA-60DA22D477A6}" destId="{51240242-7E6D-4999-898F-59BD3DE316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CE2EC4-6E4E-42C3-9E5F-7736BAAEE9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3C627BC-5320-47E8-A03F-CF35036A09BB}">
      <dgm:prSet/>
      <dgm:spPr/>
      <dgm:t>
        <a:bodyPr/>
        <a:lstStyle/>
        <a:p>
          <a:pPr rtl="0"/>
          <a:r>
            <a:rPr lang="en-US" dirty="0" smtClean="0"/>
            <a:t>CHC</a:t>
          </a:r>
          <a:endParaRPr lang="en-US" dirty="0"/>
        </a:p>
      </dgm:t>
    </dgm:pt>
    <dgm:pt modelId="{42C37148-B872-41FC-829C-7A881870FB03}" type="parTrans" cxnId="{8AC03FF4-309C-408D-8B38-169402438A53}">
      <dgm:prSet/>
      <dgm:spPr/>
      <dgm:t>
        <a:bodyPr/>
        <a:lstStyle/>
        <a:p>
          <a:endParaRPr lang="en-US"/>
        </a:p>
      </dgm:t>
    </dgm:pt>
    <dgm:pt modelId="{54CC5CD2-6D7B-449C-BF03-7E4374669561}" type="sibTrans" cxnId="{8AC03FF4-309C-408D-8B38-169402438A53}">
      <dgm:prSet/>
      <dgm:spPr/>
      <dgm:t>
        <a:bodyPr/>
        <a:lstStyle/>
        <a:p>
          <a:endParaRPr lang="en-US"/>
        </a:p>
      </dgm:t>
    </dgm:pt>
    <dgm:pt modelId="{A1885007-C759-4630-93F0-3DE29C2DC9B2}" type="pres">
      <dgm:prSet presAssocID="{84CE2EC4-6E4E-42C3-9E5F-7736BAAEE9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1A50C9-86C4-47B6-B74E-80A8E650A56F}" type="pres">
      <dgm:prSet presAssocID="{E3C627BC-5320-47E8-A03F-CF35036A09BB}" presName="parentText" presStyleLbl="node1" presStyleIdx="0" presStyleCnt="1" custLinFactX="55556" custLinFactNeighborX="100000" custLinFactNeighborY="-58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C03FF4-309C-408D-8B38-169402438A53}" srcId="{84CE2EC4-6E4E-42C3-9E5F-7736BAAEE9DC}" destId="{E3C627BC-5320-47E8-A03F-CF35036A09BB}" srcOrd="0" destOrd="0" parTransId="{42C37148-B872-41FC-829C-7A881870FB03}" sibTransId="{54CC5CD2-6D7B-449C-BF03-7E4374669561}"/>
    <dgm:cxn modelId="{43A767B1-E54F-4C8D-B680-A579AAFFAD53}" type="presOf" srcId="{84CE2EC4-6E4E-42C3-9E5F-7736BAAEE9DC}" destId="{A1885007-C759-4630-93F0-3DE29C2DC9B2}" srcOrd="0" destOrd="0" presId="urn:microsoft.com/office/officeart/2005/8/layout/vList2"/>
    <dgm:cxn modelId="{7EF2835E-DDE3-4C1C-B64C-330AEDA98419}" type="presOf" srcId="{E3C627BC-5320-47E8-A03F-CF35036A09BB}" destId="{A21A50C9-86C4-47B6-B74E-80A8E650A56F}" srcOrd="0" destOrd="0" presId="urn:microsoft.com/office/officeart/2005/8/layout/vList2"/>
    <dgm:cxn modelId="{F0B05EB4-8654-4B94-A904-18D99A7E09E7}" type="presParOf" srcId="{A1885007-C759-4630-93F0-3DE29C2DC9B2}" destId="{A21A50C9-86C4-47B6-B74E-80A8E650A5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CE2EC4-6E4E-42C3-9E5F-7736BAAEE9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C627BC-5320-47E8-A03F-CF35036A09BB}">
      <dgm:prSet/>
      <dgm:spPr/>
      <dgm:t>
        <a:bodyPr/>
        <a:lstStyle/>
        <a:p>
          <a:pPr rtl="0"/>
          <a:r>
            <a:rPr lang="en-US" dirty="0" smtClean="0"/>
            <a:t>UCH</a:t>
          </a:r>
          <a:endParaRPr lang="en-US" dirty="0"/>
        </a:p>
      </dgm:t>
    </dgm:pt>
    <dgm:pt modelId="{42C37148-B872-41FC-829C-7A881870FB03}" type="parTrans" cxnId="{8AC03FF4-309C-408D-8B38-169402438A53}">
      <dgm:prSet/>
      <dgm:spPr/>
      <dgm:t>
        <a:bodyPr/>
        <a:lstStyle/>
        <a:p>
          <a:endParaRPr lang="en-US"/>
        </a:p>
      </dgm:t>
    </dgm:pt>
    <dgm:pt modelId="{54CC5CD2-6D7B-449C-BF03-7E4374669561}" type="sibTrans" cxnId="{8AC03FF4-309C-408D-8B38-169402438A53}">
      <dgm:prSet/>
      <dgm:spPr/>
      <dgm:t>
        <a:bodyPr/>
        <a:lstStyle/>
        <a:p>
          <a:endParaRPr lang="en-US"/>
        </a:p>
      </dgm:t>
    </dgm:pt>
    <dgm:pt modelId="{A1885007-C759-4630-93F0-3DE29C2DC9B2}" type="pres">
      <dgm:prSet presAssocID="{84CE2EC4-6E4E-42C3-9E5F-7736BAAEE9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1A50C9-86C4-47B6-B74E-80A8E650A56F}" type="pres">
      <dgm:prSet presAssocID="{E3C627BC-5320-47E8-A03F-CF35036A09BB}" presName="parentText" presStyleLbl="node1" presStyleIdx="0" presStyleCnt="1" custLinFactX="-166667" custLinFactY="-100000" custLinFactNeighborX="-200000" custLinFactNeighborY="-1093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BCA909-67AB-4D75-B3CD-F2886CCB7435}" type="presOf" srcId="{E3C627BC-5320-47E8-A03F-CF35036A09BB}" destId="{A21A50C9-86C4-47B6-B74E-80A8E650A56F}" srcOrd="0" destOrd="0" presId="urn:microsoft.com/office/officeart/2005/8/layout/vList2"/>
    <dgm:cxn modelId="{6E082A79-41B6-4802-AD76-7C73143124B0}" type="presOf" srcId="{84CE2EC4-6E4E-42C3-9E5F-7736BAAEE9DC}" destId="{A1885007-C759-4630-93F0-3DE29C2DC9B2}" srcOrd="0" destOrd="0" presId="urn:microsoft.com/office/officeart/2005/8/layout/vList2"/>
    <dgm:cxn modelId="{8AC03FF4-309C-408D-8B38-169402438A53}" srcId="{84CE2EC4-6E4E-42C3-9E5F-7736BAAEE9DC}" destId="{E3C627BC-5320-47E8-A03F-CF35036A09BB}" srcOrd="0" destOrd="0" parTransId="{42C37148-B872-41FC-829C-7A881870FB03}" sibTransId="{54CC5CD2-6D7B-449C-BF03-7E4374669561}"/>
    <dgm:cxn modelId="{76A68A36-819A-4CA1-BB0C-8A72786DEC8A}" type="presParOf" srcId="{A1885007-C759-4630-93F0-3DE29C2DC9B2}" destId="{A21A50C9-86C4-47B6-B74E-80A8E650A5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CE2EC4-6E4E-42C3-9E5F-7736BAAEE9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C627BC-5320-47E8-A03F-CF35036A09BB}">
      <dgm:prSet/>
      <dgm:spPr/>
      <dgm:t>
        <a:bodyPr/>
        <a:lstStyle/>
        <a:p>
          <a:pPr rtl="0"/>
          <a:r>
            <a:rPr lang="en-US" dirty="0" smtClean="0"/>
            <a:t>VA</a:t>
          </a:r>
          <a:endParaRPr lang="en-US" dirty="0"/>
        </a:p>
      </dgm:t>
    </dgm:pt>
    <dgm:pt modelId="{42C37148-B872-41FC-829C-7A881870FB03}" type="parTrans" cxnId="{8AC03FF4-309C-408D-8B38-169402438A53}">
      <dgm:prSet/>
      <dgm:spPr/>
      <dgm:t>
        <a:bodyPr/>
        <a:lstStyle/>
        <a:p>
          <a:endParaRPr lang="en-US"/>
        </a:p>
      </dgm:t>
    </dgm:pt>
    <dgm:pt modelId="{54CC5CD2-6D7B-449C-BF03-7E4374669561}" type="sibTrans" cxnId="{8AC03FF4-309C-408D-8B38-169402438A53}">
      <dgm:prSet/>
      <dgm:spPr/>
      <dgm:t>
        <a:bodyPr/>
        <a:lstStyle/>
        <a:p>
          <a:endParaRPr lang="en-US"/>
        </a:p>
      </dgm:t>
    </dgm:pt>
    <dgm:pt modelId="{A1885007-C759-4630-93F0-3DE29C2DC9B2}" type="pres">
      <dgm:prSet presAssocID="{84CE2EC4-6E4E-42C3-9E5F-7736BAAEE9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1A50C9-86C4-47B6-B74E-80A8E650A56F}" type="pres">
      <dgm:prSet presAssocID="{E3C627BC-5320-47E8-A03F-CF35036A09BB}" presName="parentText" presStyleLbl="node1" presStyleIdx="0" presStyleCnt="1" custLinFactX="-11111" custLinFactNeighborX="-100000" custLinFactNeighborY="829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C03FF4-309C-408D-8B38-169402438A53}" srcId="{84CE2EC4-6E4E-42C3-9E5F-7736BAAEE9DC}" destId="{E3C627BC-5320-47E8-A03F-CF35036A09BB}" srcOrd="0" destOrd="0" parTransId="{42C37148-B872-41FC-829C-7A881870FB03}" sibTransId="{54CC5CD2-6D7B-449C-BF03-7E4374669561}"/>
    <dgm:cxn modelId="{461473B6-08BD-4A49-B868-3CA2CC1F3DF6}" type="presOf" srcId="{E3C627BC-5320-47E8-A03F-CF35036A09BB}" destId="{A21A50C9-86C4-47B6-B74E-80A8E650A56F}" srcOrd="0" destOrd="0" presId="urn:microsoft.com/office/officeart/2005/8/layout/vList2"/>
    <dgm:cxn modelId="{ACEE6986-6D43-4906-9586-1B52A97687EF}" type="presOf" srcId="{84CE2EC4-6E4E-42C3-9E5F-7736BAAEE9DC}" destId="{A1885007-C759-4630-93F0-3DE29C2DC9B2}" srcOrd="0" destOrd="0" presId="urn:microsoft.com/office/officeart/2005/8/layout/vList2"/>
    <dgm:cxn modelId="{337EAFCD-8DA0-4B42-B4A4-71FD71EF1C16}" type="presParOf" srcId="{A1885007-C759-4630-93F0-3DE29C2DC9B2}" destId="{A21A50C9-86C4-47B6-B74E-80A8E650A5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240242-7E6D-4999-898F-59BD3DE31662}">
      <dsp:nvSpPr>
        <dsp:cNvPr id="0" name=""/>
        <dsp:cNvSpPr/>
      </dsp:nvSpPr>
      <dsp:spPr>
        <a:xfrm>
          <a:off x="0" y="4292"/>
          <a:ext cx="1371600" cy="36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Building 500</a:t>
          </a:r>
          <a:endParaRPr lang="en-US" sz="1300" kern="1200" dirty="0"/>
        </a:p>
      </dsp:txBody>
      <dsp:txXfrm>
        <a:off x="0" y="4292"/>
        <a:ext cx="1371600" cy="3650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1A50C9-86C4-47B6-B74E-80A8E650A56F}">
      <dsp:nvSpPr>
        <dsp:cNvPr id="0" name=""/>
        <dsp:cNvSpPr/>
      </dsp:nvSpPr>
      <dsp:spPr>
        <a:xfrm>
          <a:off x="0" y="0"/>
          <a:ext cx="685800" cy="36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CHC</a:t>
          </a:r>
          <a:endParaRPr lang="en-US" sz="1300" kern="1200" dirty="0"/>
        </a:p>
      </dsp:txBody>
      <dsp:txXfrm>
        <a:off x="0" y="0"/>
        <a:ext cx="685800" cy="3650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1A50C9-86C4-47B6-B74E-80A8E650A56F}">
      <dsp:nvSpPr>
        <dsp:cNvPr id="0" name=""/>
        <dsp:cNvSpPr/>
      </dsp:nvSpPr>
      <dsp:spPr>
        <a:xfrm>
          <a:off x="0" y="0"/>
          <a:ext cx="685800" cy="36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UCH</a:t>
          </a:r>
          <a:endParaRPr lang="en-US" sz="1300" kern="1200" dirty="0"/>
        </a:p>
      </dsp:txBody>
      <dsp:txXfrm>
        <a:off x="0" y="0"/>
        <a:ext cx="685800" cy="3650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1A50C9-86C4-47B6-B74E-80A8E650A56F}">
      <dsp:nvSpPr>
        <dsp:cNvPr id="0" name=""/>
        <dsp:cNvSpPr/>
      </dsp:nvSpPr>
      <dsp:spPr>
        <a:xfrm>
          <a:off x="0" y="4292"/>
          <a:ext cx="685800" cy="36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VA</a:t>
          </a:r>
          <a:endParaRPr lang="en-US" sz="1300" kern="1200" dirty="0"/>
        </a:p>
      </dsp:txBody>
      <dsp:txXfrm>
        <a:off x="0" y="4292"/>
        <a:ext cx="685800" cy="365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CD6802-43A5-4CCB-8D2A-3546B2AA8F45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E68F5-E233-4885-932B-6BBB97473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942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42% is diagnostic treatment and inpatient</a:t>
            </a:r>
          </a:p>
          <a:p>
            <a:endParaRPr lang="en-US" dirty="0" smtClean="0"/>
          </a:p>
          <a:p>
            <a:r>
              <a:rPr lang="en-US" dirty="0" smtClean="0"/>
              <a:t>21% outpatient</a:t>
            </a:r>
          </a:p>
          <a:p>
            <a:endParaRPr lang="en-US" dirty="0" smtClean="0"/>
          </a:p>
          <a:p>
            <a:r>
              <a:rPr lang="en-US" dirty="0" smtClean="0"/>
              <a:t>37% includes Research, CLC, Energy</a:t>
            </a:r>
            <a:r>
              <a:rPr lang="en-US" baseline="0" dirty="0" smtClean="0"/>
              <a:t> Center, Concourse and Administration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E3B59-8E31-41AB-B651-DCC72B49F48F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2867D6A-899C-4EFA-9ADF-C25420D49C1D}" type="datetimeFigureOut">
              <a:rPr lang="en-US" smtClean="0"/>
              <a:pPr/>
              <a:t>2/11/2013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196192-5470-4AB6-8A04-584FD7AF07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4.jpe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rlog.org/10468685-3d-fly-through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nvervahospital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Eagle: Denver Medical Center Facility Replacement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February 12, 2013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58674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VA ECHCS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Background and history of project</a:t>
            </a:r>
          </a:p>
          <a:p>
            <a:endParaRPr lang="en-US" dirty="0" smtClean="0"/>
          </a:p>
          <a:p>
            <a:r>
              <a:rPr lang="en-US" dirty="0" smtClean="0"/>
              <a:t>Facility Overview</a:t>
            </a:r>
          </a:p>
          <a:p>
            <a:endParaRPr lang="en-US" dirty="0" smtClean="0"/>
          </a:p>
          <a:p>
            <a:r>
              <a:rPr lang="en-US" dirty="0" smtClean="0"/>
              <a:t>Challenges</a:t>
            </a:r>
          </a:p>
          <a:p>
            <a:endParaRPr lang="en-US" dirty="0" smtClean="0"/>
          </a:p>
          <a:p>
            <a:r>
              <a:rPr lang="en-US" dirty="0" smtClean="0"/>
              <a:t>Next Steps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History</a:t>
            </a:r>
            <a:endParaRPr lang="en-US" dirty="0"/>
          </a:p>
        </p:txBody>
      </p:sp>
      <p:pic>
        <p:nvPicPr>
          <p:cNvPr id="4" name="Content Placeholder 4" descr="overall facility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28600" y="1481138"/>
            <a:ext cx="8458199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Approved 2004 as a full replacement facility following recommendation by CARES Committee</a:t>
            </a:r>
          </a:p>
          <a:p>
            <a:endParaRPr lang="en-US" dirty="0" smtClean="0"/>
          </a:p>
          <a:p>
            <a:r>
              <a:rPr lang="en-US" dirty="0" smtClean="0"/>
              <a:t>Change in mission from Secretary to Secretary changed design</a:t>
            </a:r>
          </a:p>
          <a:p>
            <a:endParaRPr lang="en-US" dirty="0" smtClean="0"/>
          </a:p>
          <a:p>
            <a:r>
              <a:rPr lang="en-US" dirty="0" smtClean="0"/>
              <a:t>Secretary Shinseki approved full service hospital campus in early 2009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Background and History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C:\Documents and Settings\vhadenguyj\Local Settings\Temporary Internet Files\Content.IE5\61YHY21D\MP900314367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19288" y="5557755"/>
            <a:ext cx="1124712" cy="1300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ite plan_1x200 site pla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0" y="838201"/>
            <a:ext cx="9144000" cy="58674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History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3352800" y="2590800"/>
          <a:ext cx="137160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114800" y="4495800"/>
          <a:ext cx="68580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2057400" y="4267200"/>
          <a:ext cx="68580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5867400" y="2514600"/>
          <a:ext cx="68580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Facility square footage now at 1,069,985 BGSF with new scope and budget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 smtClean="0"/>
              <a:t>Facility square footage 1,069,985 BGSF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 smtClean="0"/>
              <a:t>Eastern Colorado Healthcare System has multiple stakeholders in the loop of communications</a:t>
            </a:r>
          </a:p>
          <a:p>
            <a:pPr lvl="1" indent="-346075">
              <a:lnSpc>
                <a:spcPct val="50000"/>
              </a:lnSpc>
              <a:buFont typeface="Wingdings" pitchFamily="2" charset="2"/>
              <a:buChar char="Ø"/>
            </a:pPr>
            <a:endParaRPr lang="en-US" dirty="0" smtClean="0"/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Colorado Delegation</a:t>
            </a:r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United Veterans of Colorado</a:t>
            </a:r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Veteran Service officers</a:t>
            </a:r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Campus stakeholders (University Hospital, Colorado Children’s Hospital, Fitzsimons Redevelopment Authority, and others)</a:t>
            </a:r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Local hospital planning board</a:t>
            </a:r>
          </a:p>
          <a:p>
            <a:pPr marL="1260475" lvl="3" indent="-346075">
              <a:buFont typeface="Wingdings" pitchFamily="2" charset="2"/>
              <a:buChar char="Ø"/>
            </a:pPr>
            <a:r>
              <a:rPr lang="en-US" sz="2400" dirty="0" smtClean="0"/>
              <a:t>State Delegation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History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Enhance patient safety</a:t>
            </a:r>
          </a:p>
          <a:p>
            <a:endParaRPr lang="en-US" dirty="0" smtClean="0"/>
          </a:p>
          <a:p>
            <a:r>
              <a:rPr lang="en-US" dirty="0" smtClean="0"/>
              <a:t>Enrich the patient’s experience</a:t>
            </a:r>
          </a:p>
          <a:p>
            <a:endParaRPr lang="en-US" dirty="0" smtClean="0"/>
          </a:p>
          <a:p>
            <a:r>
              <a:rPr lang="en-US" dirty="0" smtClean="0"/>
              <a:t>Promote the families’ role in care delivery</a:t>
            </a:r>
          </a:p>
          <a:p>
            <a:endParaRPr lang="en-US" dirty="0" smtClean="0"/>
          </a:p>
          <a:p>
            <a:r>
              <a:rPr lang="en-US" dirty="0" smtClean="0"/>
              <a:t>Provide for new and changing technologies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Guiding Principles</a:t>
            </a:r>
            <a:endParaRPr lang="en-US" dirty="0"/>
          </a:p>
        </p:txBody>
      </p:sp>
      <p:pic>
        <p:nvPicPr>
          <p:cNvPr id="4" name="Picture 3" descr="C:\Documents and Settings\vhadenguyj\Local Settings\Temporary Internet Files\Content.IE5\DOF5GQAG\MP900443508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38838" y="4940462"/>
            <a:ext cx="3205162" cy="191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concepts of design</a:t>
            </a:r>
          </a:p>
          <a:p>
            <a:pPr lvl="1"/>
            <a:r>
              <a:rPr lang="en-US" dirty="0" smtClean="0"/>
              <a:t>Veterans first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Standardization of rooms (exam, offices, inpatient rooms, procedure rooms, etc)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Single patient rooms with the exception of Mental Health and SCI who require some double rooms for therapeutic purposes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4" name="Picture 3" descr="hospital room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24600" y="5334000"/>
            <a:ext cx="23622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concepts of design</a:t>
            </a:r>
          </a:p>
          <a:p>
            <a:pPr lvl="1"/>
            <a:r>
              <a:rPr lang="en-US" dirty="0" smtClean="0"/>
              <a:t>Maintain outdoor space for staff, Veterans, and families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Maintain expansion capability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Apply Lean Principles whenever possible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stage/off-stage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Bring the outdoors indoors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8194" name="Picture 2" descr="C:\Documents and Settings\vhadenguyj\Local Settings\Temporary Internet Files\Content.IE5\61YHY21D\MP900442370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86600" y="5410200"/>
            <a:ext cx="1752600" cy="1164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80 different subgroups of “user” were identified </a:t>
            </a:r>
          </a:p>
          <a:p>
            <a:endParaRPr lang="en-US" dirty="0" smtClean="0"/>
          </a:p>
          <a:p>
            <a:r>
              <a:rPr lang="en-US" dirty="0" smtClean="0"/>
              <a:t>Unions invited to all meetings</a:t>
            </a:r>
          </a:p>
          <a:p>
            <a:endParaRPr lang="en-US" dirty="0" smtClean="0"/>
          </a:p>
          <a:p>
            <a:r>
              <a:rPr lang="en-US" dirty="0" smtClean="0"/>
              <a:t>Veterans were involved in meetings where possible</a:t>
            </a:r>
          </a:p>
          <a:p>
            <a:endParaRPr lang="en-US" dirty="0" smtClean="0"/>
          </a:p>
          <a:p>
            <a:r>
              <a:rPr lang="en-US" dirty="0" smtClean="0"/>
              <a:t>Multiple stages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1481138"/>
            <a:ext cx="7924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11430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3D model was constructed and place in atrium of current facility for veterans, visitors, and staff to visualize</a:t>
            </a:r>
          </a:p>
          <a:p>
            <a:endParaRPr lang="en-US" dirty="0" smtClean="0"/>
          </a:p>
          <a:p>
            <a:r>
              <a:rPr lang="en-US" dirty="0" smtClean="0"/>
              <a:t>3D “fly through” also developed; displayed next to 3D model in atrium and is on a looped display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57346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10200" y="4876800"/>
            <a:ext cx="3429000" cy="162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 buildings, 3 parking garages</a:t>
            </a:r>
          </a:p>
          <a:p>
            <a:endParaRPr lang="en-US" dirty="0" smtClean="0"/>
          </a:p>
          <a:p>
            <a:r>
              <a:rPr lang="en-US" dirty="0" smtClean="0"/>
              <a:t>Two inpatient buildings, 3 clinic buildings, CLC, Research, Diagnostic and Treatment, and Energy Center</a:t>
            </a:r>
          </a:p>
          <a:p>
            <a:endParaRPr lang="en-US" dirty="0" smtClean="0"/>
          </a:p>
          <a:p>
            <a:r>
              <a:rPr lang="en-US" dirty="0" smtClean="0"/>
              <a:t>Footprints held for Fisher House and PTSD Residential Rehab Program facility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4" name="Picture 3" descr="parking garag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81600" y="5334000"/>
            <a:ext cx="322897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V:\A\03_Design Development\Media\Graphics\INDD\2010.06.30_Exterior Wall Presentation\JPEGS\2010.06.30_Exterior Wall Presentation_1_Page_04.jpg"/>
          <p:cNvPicPr>
            <a:picLocks noChangeAspect="1" noChangeArrowheads="1"/>
          </p:cNvPicPr>
          <p:nvPr/>
        </p:nvPicPr>
        <p:blipFill>
          <a:blip r:embed="rId3" cstate="email"/>
          <a:srcRect l="5647" t="22907" r="9391" b="28759"/>
          <a:stretch>
            <a:fillRect/>
          </a:stretch>
        </p:blipFill>
        <p:spPr bwMode="auto">
          <a:xfrm>
            <a:off x="166255" y="457200"/>
            <a:ext cx="8977745" cy="501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77000" y="609600"/>
            <a:ext cx="96981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D&amp;T:</a:t>
            </a:r>
          </a:p>
          <a:p>
            <a:r>
              <a:rPr lang="en-US" sz="1200" dirty="0" smtClean="0"/>
              <a:t>306,000 SF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611090" y="5504718"/>
            <a:ext cx="1856509" cy="6674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North and Central Clinics: 95,000 sf each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7736508" y="5273885"/>
            <a:ext cx="1241237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 smtClean="0"/>
              <a:t>South Clinic:</a:t>
            </a:r>
          </a:p>
          <a:p>
            <a:r>
              <a:rPr lang="en-US" sz="1200" dirty="0" smtClean="0"/>
              <a:t>112,000 sf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228600"/>
            <a:ext cx="131618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Inpatient Towers :</a:t>
            </a:r>
          </a:p>
          <a:p>
            <a:r>
              <a:rPr lang="en-US" sz="1200" dirty="0" smtClean="0"/>
              <a:t>130,000 SF each</a:t>
            </a:r>
            <a:endParaRPr lang="en-US" sz="12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6040582" y="4733559"/>
            <a:ext cx="498763" cy="7711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0"/>
          </p:cNvCxnSpPr>
          <p:nvPr/>
        </p:nvCxnSpPr>
        <p:spPr>
          <a:xfrm flipV="1">
            <a:off x="6539345" y="4733560"/>
            <a:ext cx="124691" cy="7711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8409709" y="4544291"/>
            <a:ext cx="27709" cy="7295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562600" y="685800"/>
            <a:ext cx="381000" cy="9050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876800" y="685800"/>
            <a:ext cx="533400" cy="1143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2"/>
          </p:cNvCxnSpPr>
          <p:nvPr/>
        </p:nvCxnSpPr>
        <p:spPr>
          <a:xfrm flipH="1">
            <a:off x="6477000" y="1071265"/>
            <a:ext cx="484909" cy="9465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934200" y="1066800"/>
            <a:ext cx="228600" cy="838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17418" y="5504718"/>
            <a:ext cx="955964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CLC:40,000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7848600" y="609600"/>
            <a:ext cx="96981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Research: 59,000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0" y="990600"/>
            <a:ext cx="113806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Energy Center: </a:t>
            </a:r>
          </a:p>
          <a:p>
            <a:r>
              <a:rPr lang="en-US" sz="1200" dirty="0" smtClean="0"/>
              <a:t>52,000</a:t>
            </a:r>
            <a:endParaRPr lang="en-US" sz="1200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371600" y="4572000"/>
            <a:ext cx="0" cy="9604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2"/>
          </p:cNvCxnSpPr>
          <p:nvPr/>
        </p:nvCxnSpPr>
        <p:spPr>
          <a:xfrm>
            <a:off x="3617034" y="1452265"/>
            <a:ext cx="322410" cy="4294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893127" y="5375564"/>
            <a:ext cx="1059873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Concourse: 145,000</a:t>
            </a:r>
            <a:endParaRPr lang="en-US" sz="1200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4724400" y="3124200"/>
            <a:ext cx="1427017" cy="2286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2"/>
          </p:cNvCxnSpPr>
          <p:nvPr/>
        </p:nvCxnSpPr>
        <p:spPr>
          <a:xfrm>
            <a:off x="8333509" y="1071265"/>
            <a:ext cx="200891" cy="83373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066800" y="1828800"/>
            <a:ext cx="1524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44" idx="2"/>
          </p:cNvCxnSpPr>
          <p:nvPr/>
        </p:nvCxnSpPr>
        <p:spPr>
          <a:xfrm>
            <a:off x="1714500" y="1894820"/>
            <a:ext cx="114300" cy="5435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667000" y="4876800"/>
            <a:ext cx="0" cy="12192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590800" y="1676400"/>
            <a:ext cx="228600" cy="9906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7620000" y="4800600"/>
            <a:ext cx="152400" cy="15240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1000" y="16764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PRRTP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1295400" y="13716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Fisher House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3886200" y="4724400"/>
            <a:ext cx="0" cy="14478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86000" y="60198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Staff Parking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981200" y="990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Fleet</a:t>
            </a:r>
          </a:p>
          <a:p>
            <a:r>
              <a:rPr lang="en-US" sz="1400" dirty="0" smtClean="0"/>
              <a:t>Parking</a:t>
            </a:r>
            <a:endParaRPr 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0" y="62484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Patient Visitor</a:t>
            </a:r>
          </a:p>
          <a:p>
            <a:r>
              <a:rPr lang="en-US" sz="1400" dirty="0" smtClean="0"/>
              <a:t>+Parking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010400" y="6334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Patient Visitor</a:t>
            </a:r>
          </a:p>
          <a:p>
            <a:r>
              <a:rPr lang="en-US" sz="1400" dirty="0" smtClean="0"/>
              <a:t>+Parking</a:t>
            </a:r>
            <a:endParaRPr lang="en-US" dirty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7B70C-DD42-4F1B-A699-05EA1874CFBF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9129" y="1481138"/>
            <a:ext cx="804574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67000" y="21336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Community Living Center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:\ADMIN\3.00 Presentation_Images\3.06 Photography\3.06a Site_Exist Cond\2009.05.08 - UPI\_DSC00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28600"/>
            <a:ext cx="9144000" cy="612183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905000" y="4876800"/>
            <a:ext cx="495300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Existing Building 4 story 120,000 sf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Changes to current bed capacities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Parking: Current - 990</a:t>
            </a:r>
          </a:p>
          <a:p>
            <a:r>
              <a:rPr lang="en-US" dirty="0" smtClean="0"/>
              <a:t>Parking: New - 2,391 *</a:t>
            </a:r>
          </a:p>
          <a:p>
            <a:r>
              <a:rPr lang="en-US" dirty="0" smtClean="0"/>
              <a:t>*With add alternate of additional level PSN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2227753"/>
              </p:ext>
            </p:extLst>
          </p:nvPr>
        </p:nvGraphicFramePr>
        <p:xfrm>
          <a:off x="1295400" y="1676400"/>
          <a:ext cx="4572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1066800"/>
                <a:gridCol w="914400"/>
              </a:tblGrid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Beds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</a:t>
                      </a:r>
                      <a:endParaRPr lang="en-US" dirty="0"/>
                    </a:p>
                  </a:txBody>
                  <a:tcPr/>
                </a:tc>
              </a:tr>
              <a:tr h="344244">
                <a:tc>
                  <a:txBody>
                    <a:bodyPr/>
                    <a:lstStyle/>
                    <a:p>
                      <a:r>
                        <a:rPr lang="en-US" dirty="0" smtClean="0"/>
                        <a:t>Medical/Surgical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Mental</a:t>
                      </a:r>
                      <a:r>
                        <a:rPr lang="en-US" baseline="0" dirty="0" smtClean="0"/>
                        <a:t> Health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Intensive 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Blind Rehab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PTSD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Spinal Cord Injury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49026">
                <a:tc>
                  <a:txBody>
                    <a:bodyPr/>
                    <a:lstStyle/>
                    <a:p>
                      <a:r>
                        <a:rPr lang="en-US" dirty="0" smtClean="0"/>
                        <a:t>CLC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66800" y="990600"/>
            <a:ext cx="6751108" cy="506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www.denvervahospital.com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 through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completion date for the majority of the project is October, 2015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above footprints being utilized for parking and lay down until very late in construction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Frames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063" y="1287463"/>
            <a:ext cx="7381875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685800"/>
            <a:ext cx="6324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Construction Site February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4998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2665</TotalTime>
  <Words>517</Words>
  <Application>Microsoft Office PowerPoint</Application>
  <PresentationFormat>On-screen Show (4:3)</PresentationFormat>
  <Paragraphs>162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Project Eagle: Denver Medical Center Facility Replacement</vt:lpstr>
      <vt:lpstr>Agenda</vt:lpstr>
      <vt:lpstr>Background and History</vt:lpstr>
      <vt:lpstr> Background and History  </vt:lpstr>
      <vt:lpstr>Background and History</vt:lpstr>
      <vt:lpstr>Background and History</vt:lpstr>
      <vt:lpstr>Background and History</vt:lpstr>
      <vt:lpstr>Guiding Principles</vt:lpstr>
      <vt:lpstr>Design Process</vt:lpstr>
      <vt:lpstr>Design Process</vt:lpstr>
      <vt:lpstr>Design Process</vt:lpstr>
      <vt:lpstr>Design Process</vt:lpstr>
      <vt:lpstr>Design Process</vt:lpstr>
      <vt:lpstr>Design Process</vt:lpstr>
      <vt:lpstr>Overview</vt:lpstr>
      <vt:lpstr>Slide 16</vt:lpstr>
      <vt:lpstr>Overview</vt:lpstr>
      <vt:lpstr>Slide 18</vt:lpstr>
      <vt:lpstr>Overview</vt:lpstr>
      <vt:lpstr>Overview</vt:lpstr>
      <vt:lpstr>Fly through</vt:lpstr>
      <vt:lpstr>Time Frames</vt:lpstr>
      <vt:lpstr>Slide 23</vt:lpstr>
    </vt:vector>
  </TitlesOfParts>
  <Company>Department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 to Building A</dc:title>
  <dc:creator>vhadenguyj</dc:creator>
  <cp:lastModifiedBy>EIE Desktop Technologies</cp:lastModifiedBy>
  <cp:revision>272</cp:revision>
  <dcterms:created xsi:type="dcterms:W3CDTF">2011-12-28T20:30:53Z</dcterms:created>
  <dcterms:modified xsi:type="dcterms:W3CDTF">2013-02-11T22:19:01Z</dcterms:modified>
</cp:coreProperties>
</file>