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heme/themeOverride1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heme/themeOverride10.xml" ContentType="application/vnd.openxmlformats-officedocument.themeOverrid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1"/>
  </p:notesMasterIdLst>
  <p:handoutMasterIdLst>
    <p:handoutMasterId r:id="rId42"/>
  </p:handoutMasterIdLst>
  <p:sldIdLst>
    <p:sldId id="256" r:id="rId2"/>
    <p:sldId id="257" r:id="rId3"/>
    <p:sldId id="315" r:id="rId4"/>
    <p:sldId id="292" r:id="rId5"/>
    <p:sldId id="258" r:id="rId6"/>
    <p:sldId id="267" r:id="rId7"/>
    <p:sldId id="314" r:id="rId8"/>
    <p:sldId id="285" r:id="rId9"/>
    <p:sldId id="266" r:id="rId10"/>
    <p:sldId id="291" r:id="rId11"/>
    <p:sldId id="293" r:id="rId12"/>
    <p:sldId id="262" r:id="rId13"/>
    <p:sldId id="278" r:id="rId14"/>
    <p:sldId id="260" r:id="rId15"/>
    <p:sldId id="261" r:id="rId16"/>
    <p:sldId id="288" r:id="rId17"/>
    <p:sldId id="280" r:id="rId18"/>
    <p:sldId id="281" r:id="rId19"/>
    <p:sldId id="274" r:id="rId20"/>
    <p:sldId id="296" r:id="rId21"/>
    <p:sldId id="264" r:id="rId22"/>
    <p:sldId id="297" r:id="rId23"/>
    <p:sldId id="298" r:id="rId24"/>
    <p:sldId id="313" r:id="rId25"/>
    <p:sldId id="299" r:id="rId26"/>
    <p:sldId id="301" r:id="rId27"/>
    <p:sldId id="268" r:id="rId28"/>
    <p:sldId id="311" r:id="rId29"/>
    <p:sldId id="312" r:id="rId30"/>
    <p:sldId id="290" r:id="rId31"/>
    <p:sldId id="295" r:id="rId32"/>
    <p:sldId id="308" r:id="rId33"/>
    <p:sldId id="307" r:id="rId34"/>
    <p:sldId id="306" r:id="rId35"/>
    <p:sldId id="305" r:id="rId36"/>
    <p:sldId id="304" r:id="rId37"/>
    <p:sldId id="282" r:id="rId38"/>
    <p:sldId id="283" r:id="rId39"/>
    <p:sldId id="272" r:id="rId40"/>
  </p:sldIdLst>
  <p:sldSz cx="9144000" cy="6858000" type="screen4x3"/>
  <p:notesSz cx="6946900" cy="9232900"/>
  <p:defaultTextStyle>
    <a:defPPr>
      <a:defRPr lang="en-US"/>
    </a:defPPr>
    <a:lvl1pPr algn="ctr" rtl="0" fontAlgn="base">
      <a:spcBef>
        <a:spcPct val="0"/>
      </a:spcBef>
      <a:spcAft>
        <a:spcPct val="0"/>
      </a:spcAft>
      <a:defRPr sz="2400" b="1" kern="1200">
        <a:solidFill>
          <a:schemeClr val="tx1"/>
        </a:solidFill>
        <a:latin typeface="Arial Black" charset="0"/>
        <a:ea typeface="+mn-ea"/>
        <a:cs typeface="+mn-cs"/>
      </a:defRPr>
    </a:lvl1pPr>
    <a:lvl2pPr marL="457200" algn="ctr" rtl="0" fontAlgn="base">
      <a:spcBef>
        <a:spcPct val="0"/>
      </a:spcBef>
      <a:spcAft>
        <a:spcPct val="0"/>
      </a:spcAft>
      <a:defRPr sz="2400" b="1" kern="1200">
        <a:solidFill>
          <a:schemeClr val="tx1"/>
        </a:solidFill>
        <a:latin typeface="Arial Black" charset="0"/>
        <a:ea typeface="+mn-ea"/>
        <a:cs typeface="+mn-cs"/>
      </a:defRPr>
    </a:lvl2pPr>
    <a:lvl3pPr marL="914400" algn="ctr" rtl="0" fontAlgn="base">
      <a:spcBef>
        <a:spcPct val="0"/>
      </a:spcBef>
      <a:spcAft>
        <a:spcPct val="0"/>
      </a:spcAft>
      <a:defRPr sz="2400" b="1" kern="1200">
        <a:solidFill>
          <a:schemeClr val="tx1"/>
        </a:solidFill>
        <a:latin typeface="Arial Black" charset="0"/>
        <a:ea typeface="+mn-ea"/>
        <a:cs typeface="+mn-cs"/>
      </a:defRPr>
    </a:lvl3pPr>
    <a:lvl4pPr marL="1371600" algn="ctr" rtl="0" fontAlgn="base">
      <a:spcBef>
        <a:spcPct val="0"/>
      </a:spcBef>
      <a:spcAft>
        <a:spcPct val="0"/>
      </a:spcAft>
      <a:defRPr sz="2400" b="1" kern="1200">
        <a:solidFill>
          <a:schemeClr val="tx1"/>
        </a:solidFill>
        <a:latin typeface="Arial Black" charset="0"/>
        <a:ea typeface="+mn-ea"/>
        <a:cs typeface="+mn-cs"/>
      </a:defRPr>
    </a:lvl4pPr>
    <a:lvl5pPr marL="1828800" algn="ctr" rtl="0" fontAlgn="base">
      <a:spcBef>
        <a:spcPct val="0"/>
      </a:spcBef>
      <a:spcAft>
        <a:spcPct val="0"/>
      </a:spcAft>
      <a:defRPr sz="2400" b="1" kern="1200">
        <a:solidFill>
          <a:schemeClr val="tx1"/>
        </a:solidFill>
        <a:latin typeface="Arial Black" charset="0"/>
        <a:ea typeface="+mn-ea"/>
        <a:cs typeface="+mn-cs"/>
      </a:defRPr>
    </a:lvl5pPr>
    <a:lvl6pPr marL="2286000" algn="l" defTabSz="914400" rtl="0" eaLnBrk="1" latinLnBrk="0" hangingPunct="1">
      <a:defRPr sz="2400" b="1" kern="1200">
        <a:solidFill>
          <a:schemeClr val="tx1"/>
        </a:solidFill>
        <a:latin typeface="Arial Black" charset="0"/>
        <a:ea typeface="+mn-ea"/>
        <a:cs typeface="+mn-cs"/>
      </a:defRPr>
    </a:lvl6pPr>
    <a:lvl7pPr marL="2743200" algn="l" defTabSz="914400" rtl="0" eaLnBrk="1" latinLnBrk="0" hangingPunct="1">
      <a:defRPr sz="2400" b="1" kern="1200">
        <a:solidFill>
          <a:schemeClr val="tx1"/>
        </a:solidFill>
        <a:latin typeface="Arial Black" charset="0"/>
        <a:ea typeface="+mn-ea"/>
        <a:cs typeface="+mn-cs"/>
      </a:defRPr>
    </a:lvl7pPr>
    <a:lvl8pPr marL="3200400" algn="l" defTabSz="914400" rtl="0" eaLnBrk="1" latinLnBrk="0" hangingPunct="1">
      <a:defRPr sz="2400" b="1" kern="1200">
        <a:solidFill>
          <a:schemeClr val="tx1"/>
        </a:solidFill>
        <a:latin typeface="Arial Black" charset="0"/>
        <a:ea typeface="+mn-ea"/>
        <a:cs typeface="+mn-cs"/>
      </a:defRPr>
    </a:lvl8pPr>
    <a:lvl9pPr marL="3657600" algn="l" defTabSz="914400" rtl="0" eaLnBrk="1" latinLnBrk="0" hangingPunct="1">
      <a:defRPr sz="2400" b="1" kern="1200">
        <a:solidFill>
          <a:schemeClr val="tx1"/>
        </a:solidFill>
        <a:latin typeface="Arial Black"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94576" autoAdjust="0"/>
  </p:normalViewPr>
  <p:slideViewPr>
    <p:cSldViewPr>
      <p:cViewPr varScale="1">
        <p:scale>
          <a:sx n="83" d="100"/>
          <a:sy n="83" d="100"/>
        </p:scale>
        <p:origin x="-456" y="-90"/>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48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slide" Target="slides/slide4.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09900" cy="461963"/>
          </a:xfrm>
          <a:prstGeom prst="rect">
            <a:avLst/>
          </a:prstGeom>
          <a:noFill/>
          <a:ln w="9525">
            <a:noFill/>
            <a:miter lim="800000"/>
            <a:headEnd/>
            <a:tailEnd/>
          </a:ln>
          <a:effectLst/>
        </p:spPr>
        <p:txBody>
          <a:bodyPr vert="horz" wrap="square" lIns="92729" tIns="46365" rIns="92729" bIns="46365" numCol="1" anchor="t" anchorCtr="0" compatLnSpc="1">
            <a:prstTxWarp prst="textNoShape">
              <a:avLst/>
            </a:prstTxWarp>
          </a:bodyPr>
          <a:lstStyle>
            <a:lvl1pPr algn="l" defTabSz="920750" eaLnBrk="0" hangingPunct="0">
              <a:defRPr sz="1200" b="0"/>
            </a:lvl1pPr>
          </a:lstStyle>
          <a:p>
            <a:endParaRPr lang="en-US"/>
          </a:p>
        </p:txBody>
      </p:sp>
      <p:sp>
        <p:nvSpPr>
          <p:cNvPr id="4099" name="Rectangle 3"/>
          <p:cNvSpPr>
            <a:spLocks noGrp="1" noChangeArrowheads="1"/>
          </p:cNvSpPr>
          <p:nvPr>
            <p:ph type="dt" sz="quarter" idx="1"/>
          </p:nvPr>
        </p:nvSpPr>
        <p:spPr bwMode="auto">
          <a:xfrm>
            <a:off x="3937000" y="0"/>
            <a:ext cx="3009900" cy="461963"/>
          </a:xfrm>
          <a:prstGeom prst="rect">
            <a:avLst/>
          </a:prstGeom>
          <a:noFill/>
          <a:ln w="9525">
            <a:noFill/>
            <a:miter lim="800000"/>
            <a:headEnd/>
            <a:tailEnd/>
          </a:ln>
          <a:effectLst/>
        </p:spPr>
        <p:txBody>
          <a:bodyPr vert="horz" wrap="square" lIns="92729" tIns="46365" rIns="92729" bIns="46365" numCol="1" anchor="t" anchorCtr="0" compatLnSpc="1">
            <a:prstTxWarp prst="textNoShape">
              <a:avLst/>
            </a:prstTxWarp>
          </a:bodyPr>
          <a:lstStyle>
            <a:lvl1pPr algn="r" defTabSz="920750" eaLnBrk="0" hangingPunct="0">
              <a:defRPr sz="1200" b="0"/>
            </a:lvl1pPr>
          </a:lstStyle>
          <a:p>
            <a:endParaRPr lang="en-US"/>
          </a:p>
        </p:txBody>
      </p:sp>
      <p:sp>
        <p:nvSpPr>
          <p:cNvPr id="4100" name="Rectangle 4"/>
          <p:cNvSpPr>
            <a:spLocks noGrp="1" noChangeArrowheads="1"/>
          </p:cNvSpPr>
          <p:nvPr>
            <p:ph type="ftr" sz="quarter" idx="2"/>
          </p:nvPr>
        </p:nvSpPr>
        <p:spPr bwMode="auto">
          <a:xfrm>
            <a:off x="0" y="8770938"/>
            <a:ext cx="3009900" cy="461962"/>
          </a:xfrm>
          <a:prstGeom prst="rect">
            <a:avLst/>
          </a:prstGeom>
          <a:noFill/>
          <a:ln w="9525">
            <a:noFill/>
            <a:miter lim="800000"/>
            <a:headEnd/>
            <a:tailEnd/>
          </a:ln>
          <a:effectLst/>
        </p:spPr>
        <p:txBody>
          <a:bodyPr vert="horz" wrap="square" lIns="92729" tIns="46365" rIns="92729" bIns="46365" numCol="1" anchor="b" anchorCtr="0" compatLnSpc="1">
            <a:prstTxWarp prst="textNoShape">
              <a:avLst/>
            </a:prstTxWarp>
          </a:bodyPr>
          <a:lstStyle>
            <a:lvl1pPr algn="l" defTabSz="920750" eaLnBrk="0" hangingPunct="0">
              <a:defRPr sz="1200" b="0"/>
            </a:lvl1pPr>
          </a:lstStyle>
          <a:p>
            <a:endParaRPr lang="en-US"/>
          </a:p>
        </p:txBody>
      </p:sp>
      <p:sp>
        <p:nvSpPr>
          <p:cNvPr id="4101" name="Rectangle 5"/>
          <p:cNvSpPr>
            <a:spLocks noGrp="1" noChangeArrowheads="1"/>
          </p:cNvSpPr>
          <p:nvPr>
            <p:ph type="sldNum" sz="quarter" idx="3"/>
          </p:nvPr>
        </p:nvSpPr>
        <p:spPr bwMode="auto">
          <a:xfrm>
            <a:off x="3937000" y="8770938"/>
            <a:ext cx="3009900" cy="461962"/>
          </a:xfrm>
          <a:prstGeom prst="rect">
            <a:avLst/>
          </a:prstGeom>
          <a:noFill/>
          <a:ln w="9525">
            <a:noFill/>
            <a:miter lim="800000"/>
            <a:headEnd/>
            <a:tailEnd/>
          </a:ln>
          <a:effectLst/>
        </p:spPr>
        <p:txBody>
          <a:bodyPr vert="horz" wrap="square" lIns="92729" tIns="46365" rIns="92729" bIns="46365" numCol="1" anchor="b" anchorCtr="0" compatLnSpc="1">
            <a:prstTxWarp prst="textNoShape">
              <a:avLst/>
            </a:prstTxWarp>
          </a:bodyPr>
          <a:lstStyle>
            <a:lvl1pPr algn="r" defTabSz="920750" eaLnBrk="0" hangingPunct="0">
              <a:defRPr sz="1200" b="0"/>
            </a:lvl1pPr>
          </a:lstStyle>
          <a:p>
            <a:fld id="{359A95A2-BC41-4479-8E5F-E24A8AD79391}"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09900" cy="461963"/>
          </a:xfrm>
          <a:prstGeom prst="rect">
            <a:avLst/>
          </a:prstGeom>
          <a:noFill/>
          <a:ln w="9525">
            <a:noFill/>
            <a:miter lim="800000"/>
            <a:headEnd/>
            <a:tailEnd/>
          </a:ln>
          <a:effectLst/>
        </p:spPr>
        <p:txBody>
          <a:bodyPr vert="horz" wrap="square" lIns="92729" tIns="46365" rIns="92729" bIns="46365" numCol="1" anchor="t" anchorCtr="0" compatLnSpc="1">
            <a:prstTxWarp prst="textNoShape">
              <a:avLst/>
            </a:prstTxWarp>
          </a:bodyPr>
          <a:lstStyle>
            <a:lvl1pPr algn="l" defTabSz="920750" eaLnBrk="0" hangingPunct="0">
              <a:defRPr sz="1200" b="0"/>
            </a:lvl1pPr>
          </a:lstStyle>
          <a:p>
            <a:endParaRPr lang="en-US"/>
          </a:p>
        </p:txBody>
      </p:sp>
      <p:sp>
        <p:nvSpPr>
          <p:cNvPr id="2051" name="Rectangle 3"/>
          <p:cNvSpPr>
            <a:spLocks noGrp="1" noChangeArrowheads="1"/>
          </p:cNvSpPr>
          <p:nvPr>
            <p:ph type="dt" idx="1"/>
          </p:nvPr>
        </p:nvSpPr>
        <p:spPr bwMode="auto">
          <a:xfrm>
            <a:off x="3937000" y="0"/>
            <a:ext cx="3009900" cy="461963"/>
          </a:xfrm>
          <a:prstGeom prst="rect">
            <a:avLst/>
          </a:prstGeom>
          <a:noFill/>
          <a:ln w="9525">
            <a:noFill/>
            <a:miter lim="800000"/>
            <a:headEnd/>
            <a:tailEnd/>
          </a:ln>
          <a:effectLst/>
        </p:spPr>
        <p:txBody>
          <a:bodyPr vert="horz" wrap="square" lIns="92729" tIns="46365" rIns="92729" bIns="46365" numCol="1" anchor="t" anchorCtr="0" compatLnSpc="1">
            <a:prstTxWarp prst="textNoShape">
              <a:avLst/>
            </a:prstTxWarp>
          </a:bodyPr>
          <a:lstStyle>
            <a:lvl1pPr algn="r" defTabSz="920750" eaLnBrk="0" hangingPunct="0">
              <a:defRPr sz="1200" b="0"/>
            </a:lvl1pPr>
          </a:lstStyle>
          <a:p>
            <a:endParaRPr lang="en-US"/>
          </a:p>
        </p:txBody>
      </p:sp>
      <p:sp>
        <p:nvSpPr>
          <p:cNvPr id="2052" name="Rectangle 4"/>
          <p:cNvSpPr>
            <a:spLocks noGrp="1" noRot="1" noChangeAspect="1" noChangeArrowheads="1" noTextEdit="1"/>
          </p:cNvSpPr>
          <p:nvPr>
            <p:ph type="sldImg" idx="2"/>
          </p:nvPr>
        </p:nvSpPr>
        <p:spPr bwMode="auto">
          <a:xfrm>
            <a:off x="1168400" y="693738"/>
            <a:ext cx="4611688" cy="3459162"/>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25513" y="4386263"/>
            <a:ext cx="5095875" cy="4154487"/>
          </a:xfrm>
          <a:prstGeom prst="rect">
            <a:avLst/>
          </a:prstGeom>
          <a:noFill/>
          <a:ln w="9525">
            <a:noFill/>
            <a:miter lim="800000"/>
            <a:headEnd/>
            <a:tailEnd/>
          </a:ln>
          <a:effectLst/>
        </p:spPr>
        <p:txBody>
          <a:bodyPr vert="horz" wrap="square" lIns="92729" tIns="46365" rIns="92729" bIns="4636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770938"/>
            <a:ext cx="3009900" cy="461962"/>
          </a:xfrm>
          <a:prstGeom prst="rect">
            <a:avLst/>
          </a:prstGeom>
          <a:noFill/>
          <a:ln w="9525">
            <a:noFill/>
            <a:miter lim="800000"/>
            <a:headEnd/>
            <a:tailEnd/>
          </a:ln>
          <a:effectLst/>
        </p:spPr>
        <p:txBody>
          <a:bodyPr vert="horz" wrap="square" lIns="92729" tIns="46365" rIns="92729" bIns="46365" numCol="1" anchor="b" anchorCtr="0" compatLnSpc="1">
            <a:prstTxWarp prst="textNoShape">
              <a:avLst/>
            </a:prstTxWarp>
          </a:bodyPr>
          <a:lstStyle>
            <a:lvl1pPr algn="l" defTabSz="920750" eaLnBrk="0" hangingPunct="0">
              <a:defRPr sz="1200" b="0"/>
            </a:lvl1pPr>
          </a:lstStyle>
          <a:p>
            <a:endParaRPr lang="en-US"/>
          </a:p>
        </p:txBody>
      </p:sp>
      <p:sp>
        <p:nvSpPr>
          <p:cNvPr id="2055" name="Rectangle 7"/>
          <p:cNvSpPr>
            <a:spLocks noGrp="1" noChangeArrowheads="1"/>
          </p:cNvSpPr>
          <p:nvPr>
            <p:ph type="sldNum" sz="quarter" idx="5"/>
          </p:nvPr>
        </p:nvSpPr>
        <p:spPr bwMode="auto">
          <a:xfrm>
            <a:off x="3937000" y="8770938"/>
            <a:ext cx="3009900" cy="461962"/>
          </a:xfrm>
          <a:prstGeom prst="rect">
            <a:avLst/>
          </a:prstGeom>
          <a:noFill/>
          <a:ln w="9525">
            <a:noFill/>
            <a:miter lim="800000"/>
            <a:headEnd/>
            <a:tailEnd/>
          </a:ln>
          <a:effectLst/>
        </p:spPr>
        <p:txBody>
          <a:bodyPr vert="horz" wrap="square" lIns="92729" tIns="46365" rIns="92729" bIns="46365" numCol="1" anchor="b" anchorCtr="0" compatLnSpc="1">
            <a:prstTxWarp prst="textNoShape">
              <a:avLst/>
            </a:prstTxWarp>
          </a:bodyPr>
          <a:lstStyle>
            <a:lvl1pPr algn="r" defTabSz="920750" eaLnBrk="0" hangingPunct="0">
              <a:defRPr sz="1200" b="0"/>
            </a:lvl1pPr>
          </a:lstStyle>
          <a:p>
            <a:fld id="{735F317D-E1C8-4BDE-B52C-28330212849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BBBFD746-DFE6-4DB1-90E7-61D196AB40EC}" type="slidenum">
              <a:rPr lang="en-US"/>
              <a:pPr/>
              <a:t>1</a:t>
            </a:fld>
            <a:endParaRPr lang="en-US"/>
          </a:p>
        </p:txBody>
      </p:sp>
      <p:sp>
        <p:nvSpPr>
          <p:cNvPr id="6146" name="Rectangle 2"/>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041FC5-C0FD-4CDC-8CED-05905A0B05A9}" type="slidenum">
              <a:rPr lang="en-US"/>
              <a:pPr/>
              <a:t>2</a:t>
            </a:fld>
            <a:endParaRPr lang="en-US"/>
          </a:p>
        </p:txBody>
      </p:sp>
      <p:sp>
        <p:nvSpPr>
          <p:cNvPr id="8194" name="Rectangle 2"/>
          <p:cNvSpPr>
            <a:spLocks noGrp="1" noRot="1" noChangeAspect="1" noChangeArrowheads="1" noTextEdit="1"/>
          </p:cNvSpPr>
          <p:nvPr>
            <p:ph type="sldImg"/>
          </p:nvPr>
        </p:nvSpPr>
        <p:spPr>
          <a:ln cap="flat"/>
        </p:spPr>
      </p:sp>
      <p:sp>
        <p:nvSpPr>
          <p:cNvPr id="8195" name="Rectangle 3"/>
          <p:cNvSpPr>
            <a:spLocks noGrp="1" noChangeArrowheads="1"/>
          </p:cNvSpPr>
          <p:nvPr>
            <p:ph type="body" idx="1"/>
          </p:nvPr>
        </p:nvSpPr>
        <p:spPr>
          <a:noFill/>
          <a:ln/>
        </p:spPr>
        <p:txBody>
          <a:bodyPr/>
          <a:lstStyle/>
          <a:p>
            <a:pPr eaLnBrk="0" hangingPunct="0"/>
            <a:r>
              <a:rPr lang="en-US"/>
              <a:t>CONTRACTORS WILL BE PROVIDED THE OPPURTUNITY TO COMPETE FOR FOR THE AWARD OF A MULTIPLE AWARD CONTRACT WITH 3 YEAR BASE PERIOD AND AN OPTION FOR TWO ADDITIONAL YEARS.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AB3A34-22EF-4E93-BDA2-D292F0BEF4D8}" type="slidenum">
              <a:rPr lang="en-US"/>
              <a:pPr/>
              <a:t>4</a:t>
            </a:fld>
            <a:endParaRPr lang="en-US"/>
          </a:p>
        </p:txBody>
      </p:sp>
      <p:sp>
        <p:nvSpPr>
          <p:cNvPr id="77826" name="Rectangle 2"/>
          <p:cNvSpPr>
            <a:spLocks noGrp="1" noRot="1" noChangeAspect="1" noChangeArrowheads="1" noTextEdit="1"/>
          </p:cNvSpPr>
          <p:nvPr>
            <p:ph type="sldImg"/>
          </p:nvPr>
        </p:nvSpPr>
        <p:spPr>
          <a:ln cap="flat"/>
        </p:spPr>
      </p:sp>
      <p:sp>
        <p:nvSpPr>
          <p:cNvPr id="77827" name="Rectangle 3"/>
          <p:cNvSpPr>
            <a:spLocks noGrp="1" noChangeArrowheads="1"/>
          </p:cNvSpPr>
          <p:nvPr>
            <p:ph type="body" idx="1"/>
          </p:nvPr>
        </p:nvSpPr>
        <p:spPr>
          <a:noFill/>
          <a:ln/>
        </p:spPr>
        <p:txBody>
          <a:bodyPr/>
          <a:lstStyle/>
          <a:p>
            <a:pPr eaLnBrk="0" hangingPunct="0"/>
            <a:r>
              <a:rPr lang="en-US"/>
              <a:t>CONTRACTORS WILL BE PROVIDED THE OPPURTUNITY TO COMPETE FOR FOR THE AWARD OF A MULTIPLE AWARD CONTRACT WITH 3 YEAR BASE PERIOD AND AN OPTION FOR TWO ADDITIONAL YEARS.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0CADA3-3D3A-4099-BC74-510D330038F9}" type="slidenum">
              <a:rPr lang="en-US"/>
              <a:pPr/>
              <a:t>5</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noFill/>
          <a:ln/>
        </p:spPr>
        <p:txBody>
          <a:bodyPr/>
          <a:lstStyle/>
          <a:p>
            <a:pPr eaLnBrk="0" hangingPunct="0"/>
            <a:r>
              <a:rPr lang="en-US"/>
              <a:t>TASK ORDER CONTRACT SCOPE IS SEE ABOVE.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01AC7-9D3F-4685-85C2-486FE61C1844}" type="slidenum">
              <a:rPr lang="en-US"/>
              <a:pPr/>
              <a:t>6</a:t>
            </a:fld>
            <a:endParaRPr lang="en-US"/>
          </a:p>
        </p:txBody>
      </p:sp>
      <p:sp>
        <p:nvSpPr>
          <p:cNvPr id="32770" name="Rectangle 2"/>
          <p:cNvSpPr>
            <a:spLocks noGrp="1" noRot="1" noChangeAspect="1" noChangeArrowheads="1" noTextEdit="1"/>
          </p:cNvSpPr>
          <p:nvPr>
            <p:ph type="sldImg"/>
          </p:nvPr>
        </p:nvSpPr>
        <p:spPr>
          <a:ln cap="flat"/>
        </p:spPr>
      </p:sp>
      <p:sp>
        <p:nvSpPr>
          <p:cNvPr id="3277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45F69E-7573-4325-81AA-5D3488145797}" type="slidenum">
              <a:rPr lang="en-US"/>
              <a:pPr/>
              <a:t>8</a:t>
            </a:fld>
            <a:endParaRPr lang="en-US"/>
          </a:p>
        </p:txBody>
      </p:sp>
      <p:sp>
        <p:nvSpPr>
          <p:cNvPr id="59394" name="Rectangle 2"/>
          <p:cNvSpPr>
            <a:spLocks noGrp="1" noRot="1" noChangeAspect="1" noChangeArrowheads="1" noTextEdit="1"/>
          </p:cNvSpPr>
          <p:nvPr>
            <p:ph type="sldImg"/>
          </p:nvPr>
        </p:nvSpPr>
        <p:spPr>
          <a:ln cap="flat"/>
        </p:spPr>
      </p:sp>
      <p:sp>
        <p:nvSpPr>
          <p:cNvPr id="5939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C00B07-FAF2-48DD-836D-AA8404106A43}" type="slidenum">
              <a:rPr lang="en-US"/>
              <a:pPr/>
              <a:t>9</a:t>
            </a:fld>
            <a:endParaRPr lang="en-US"/>
          </a:p>
        </p:txBody>
      </p:sp>
      <p:sp>
        <p:nvSpPr>
          <p:cNvPr id="30722" name="Rectangle 2"/>
          <p:cNvSpPr>
            <a:spLocks noGrp="1" noRot="1" noChangeAspect="1" noChangeArrowheads="1" noTextEdit="1"/>
          </p:cNvSpPr>
          <p:nvPr>
            <p:ph type="sldImg"/>
          </p:nvPr>
        </p:nvSpPr>
        <p:spPr>
          <a:ln cap="flat"/>
        </p:spPr>
      </p:sp>
      <p:sp>
        <p:nvSpPr>
          <p:cNvPr id="3072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9D4D8B-9913-4A07-B8C8-AA5647A9437D}" type="slidenum">
              <a:rPr lang="en-US"/>
              <a:pPr/>
              <a:t>10</a:t>
            </a:fld>
            <a:endParaRPr lang="en-US"/>
          </a:p>
        </p:txBody>
      </p:sp>
      <p:sp>
        <p:nvSpPr>
          <p:cNvPr id="73730" name="Rectangle 2"/>
          <p:cNvSpPr>
            <a:spLocks noGrp="1" noRot="1" noChangeAspect="1" noChangeArrowheads="1" noTextEdit="1"/>
          </p:cNvSpPr>
          <p:nvPr>
            <p:ph type="sldImg"/>
          </p:nvPr>
        </p:nvSpPr>
        <p:spPr>
          <a:ln cap="flat"/>
        </p:spPr>
      </p:sp>
      <p:sp>
        <p:nvSpPr>
          <p:cNvPr id="7373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393606-AD1F-41AF-9D82-E4B65F3D270E}" type="slidenum">
              <a:rPr lang="en-US"/>
              <a:pPr/>
              <a:t>11</a:t>
            </a:fld>
            <a:endParaRPr lang="en-US"/>
          </a:p>
        </p:txBody>
      </p:sp>
      <p:sp>
        <p:nvSpPr>
          <p:cNvPr id="80898" name="Rectangle 2"/>
          <p:cNvSpPr>
            <a:spLocks noGrp="1" noRot="1" noChangeAspect="1" noChangeArrowheads="1" noTextEdit="1"/>
          </p:cNvSpPr>
          <p:nvPr>
            <p:ph type="sldImg"/>
          </p:nvPr>
        </p:nvSpPr>
        <p:spPr>
          <a:ln cap="flat"/>
        </p:spPr>
      </p:sp>
      <p:sp>
        <p:nvSpPr>
          <p:cNvPr id="808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C4BCD7-1381-4BC1-9B3D-39629E893571}" type="slidenum">
              <a:rPr lang="en-US"/>
              <a:pPr/>
              <a:t>12</a:t>
            </a:fld>
            <a:endParaRPr lang="en-US"/>
          </a:p>
        </p:txBody>
      </p:sp>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42030D-880B-4D40-A770-301241631CE3}" type="slidenum">
              <a:rPr lang="en-US"/>
              <a:pPr/>
              <a:t>13</a:t>
            </a:fld>
            <a:endParaRPr lang="en-US"/>
          </a:p>
        </p:txBody>
      </p:sp>
      <p:sp>
        <p:nvSpPr>
          <p:cNvPr id="45058" name="Rectangle 2"/>
          <p:cNvSpPr>
            <a:spLocks noGrp="1" noRot="1" noChangeAspect="1" noChangeArrowheads="1" noTextEdit="1"/>
          </p:cNvSpPr>
          <p:nvPr>
            <p:ph type="sldImg"/>
          </p:nvPr>
        </p:nvSpPr>
        <p:spPr>
          <a:xfrm>
            <a:off x="1169988" y="695325"/>
            <a:ext cx="4610100" cy="3457575"/>
          </a:xfrm>
          <a:ln cap="flat">
            <a:solidFill>
              <a:schemeClr val="tx1"/>
            </a:solidFill>
          </a:ln>
        </p:spPr>
      </p:sp>
      <p:sp>
        <p:nvSpPr>
          <p:cNvPr id="4505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0D968C-BA11-438F-8402-2287ABF1F8F4}" type="slidenum">
              <a:rPr lang="en-US"/>
              <a:pPr/>
              <a:t>14</a:t>
            </a:fld>
            <a:endParaRPr lang="en-US"/>
          </a:p>
        </p:txBody>
      </p:sp>
      <p:sp>
        <p:nvSpPr>
          <p:cNvPr id="18434" name="Rectangle 2"/>
          <p:cNvSpPr>
            <a:spLocks noGrp="1" noRot="1" noChangeAspect="1" noChangeArrowheads="1" noTextEdit="1"/>
          </p:cNvSpPr>
          <p:nvPr>
            <p:ph type="sldImg"/>
          </p:nvPr>
        </p:nvSpPr>
        <p:spPr>
          <a:ln cap="flat"/>
        </p:spPr>
      </p:sp>
      <p:sp>
        <p:nvSpPr>
          <p:cNvPr id="184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2A2B2E-A5AC-4475-9CF4-E219F591BF64}" type="slidenum">
              <a:rPr lang="en-US"/>
              <a:pPr/>
              <a:t>15</a:t>
            </a:fld>
            <a:endParaRPr lang="en-US"/>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6599E-E663-40EF-B869-F1F9D3FB7C4E}" type="slidenum">
              <a:rPr lang="en-US"/>
              <a:pPr/>
              <a:t>16</a:t>
            </a:fld>
            <a:endParaRPr lang="en-US"/>
          </a:p>
        </p:txBody>
      </p:sp>
      <p:sp>
        <p:nvSpPr>
          <p:cNvPr id="65538" name="Rectangle 2"/>
          <p:cNvSpPr>
            <a:spLocks noGrp="1" noRot="1" noChangeAspect="1" noChangeArrowheads="1" noTextEdit="1"/>
          </p:cNvSpPr>
          <p:nvPr>
            <p:ph type="sldImg"/>
          </p:nvPr>
        </p:nvSpPr>
        <p:spPr>
          <a:ln cap="flat"/>
        </p:spPr>
      </p:sp>
      <p:sp>
        <p:nvSpPr>
          <p:cNvPr id="6553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CA7638-818C-4B6B-B388-C44E94732BED}" type="slidenum">
              <a:rPr lang="en-US"/>
              <a:pPr/>
              <a:t>17</a:t>
            </a:fld>
            <a:endParaRPr lang="en-US"/>
          </a:p>
        </p:txBody>
      </p:sp>
      <p:sp>
        <p:nvSpPr>
          <p:cNvPr id="49154" name="Rectangle 2"/>
          <p:cNvSpPr>
            <a:spLocks noGrp="1" noRot="1" noChangeAspect="1" noChangeArrowheads="1" noTextEdit="1"/>
          </p:cNvSpPr>
          <p:nvPr>
            <p:ph type="sldImg"/>
          </p:nvPr>
        </p:nvSpPr>
        <p:spPr>
          <a:ln cap="flat"/>
        </p:spPr>
      </p:sp>
      <p:sp>
        <p:nvSpPr>
          <p:cNvPr id="4915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803EB-877B-4442-ACE0-29FC2FF50C42}" type="slidenum">
              <a:rPr lang="en-US"/>
              <a:pPr/>
              <a:t>18</a:t>
            </a:fld>
            <a:endParaRPr lang="en-US"/>
          </a:p>
        </p:txBody>
      </p:sp>
      <p:sp>
        <p:nvSpPr>
          <p:cNvPr id="51202" name="Rectangle 2"/>
          <p:cNvSpPr>
            <a:spLocks noGrp="1" noRot="1" noChangeAspect="1" noChangeArrowheads="1" noTextEdit="1"/>
          </p:cNvSpPr>
          <p:nvPr>
            <p:ph type="sldImg"/>
          </p:nvPr>
        </p:nvSpPr>
        <p:spPr>
          <a:ln cap="flat"/>
        </p:spPr>
      </p:sp>
      <p:sp>
        <p:nvSpPr>
          <p:cNvPr id="5120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20233B-46FF-4672-B775-9AF802E502A3}" type="slidenum">
              <a:rPr lang="en-US"/>
              <a:pPr/>
              <a:t>19</a:t>
            </a:fld>
            <a:endParaRPr lang="en-US"/>
          </a:p>
        </p:txBody>
      </p:sp>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F5204C-1A79-47E4-A69A-577CD32B9C45}" type="slidenum">
              <a:rPr lang="en-US"/>
              <a:pPr/>
              <a:t>21</a:t>
            </a:fld>
            <a:endParaRPr lang="en-US"/>
          </a:p>
        </p:txBody>
      </p:sp>
      <p:sp>
        <p:nvSpPr>
          <p:cNvPr id="28674" name="Rectangle 2"/>
          <p:cNvSpPr>
            <a:spLocks noGrp="1" noRot="1" noChangeAspect="1" noChangeArrowheads="1" noTextEdit="1"/>
          </p:cNvSpPr>
          <p:nvPr>
            <p:ph type="sldImg"/>
          </p:nvPr>
        </p:nvSpPr>
        <p:spPr>
          <a:ln cap="flat"/>
        </p:spPr>
      </p:sp>
      <p:sp>
        <p:nvSpPr>
          <p:cNvPr id="2867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2B7FC0-0002-4899-9AB5-95BD8520A06A}" type="slidenum">
              <a:rPr lang="en-US"/>
              <a:pPr/>
              <a:t>22</a:t>
            </a:fld>
            <a:endParaRPr lang="en-US"/>
          </a:p>
        </p:txBody>
      </p:sp>
      <p:sp>
        <p:nvSpPr>
          <p:cNvPr id="89090" name="Rectangle 2"/>
          <p:cNvSpPr>
            <a:spLocks noGrp="1" noRot="1" noChangeAspect="1" noChangeArrowheads="1" noTextEdit="1"/>
          </p:cNvSpPr>
          <p:nvPr>
            <p:ph type="sldImg"/>
          </p:nvPr>
        </p:nvSpPr>
        <p:spPr>
          <a:ln cap="flat"/>
        </p:spPr>
      </p:sp>
      <p:sp>
        <p:nvSpPr>
          <p:cNvPr id="8909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273E2-CFE7-4538-AE46-E9CC26D36750}" type="slidenum">
              <a:rPr lang="en-US"/>
              <a:pPr/>
              <a:t>23</a:t>
            </a:fld>
            <a:endParaRPr lang="en-US"/>
          </a:p>
        </p:txBody>
      </p:sp>
      <p:sp>
        <p:nvSpPr>
          <p:cNvPr id="92162" name="Rectangle 2"/>
          <p:cNvSpPr>
            <a:spLocks noGrp="1" noRot="1" noChangeAspect="1" noChangeArrowheads="1" noTextEdit="1"/>
          </p:cNvSpPr>
          <p:nvPr>
            <p:ph type="sldImg"/>
          </p:nvPr>
        </p:nvSpPr>
        <p:spPr>
          <a:ln cap="flat"/>
        </p:spPr>
      </p:sp>
      <p:sp>
        <p:nvSpPr>
          <p:cNvPr id="9216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AF37B-1CD3-454F-ADC3-1D2D2ABB853E}" type="slidenum">
              <a:rPr lang="en-US"/>
              <a:pPr/>
              <a:t>24</a:t>
            </a:fld>
            <a:endParaRPr lang="en-US"/>
          </a:p>
        </p:txBody>
      </p:sp>
      <p:sp>
        <p:nvSpPr>
          <p:cNvPr id="134146" name="Rectangle 2"/>
          <p:cNvSpPr>
            <a:spLocks noGrp="1" noRot="1" noChangeAspect="1" noChangeArrowheads="1" noTextEdit="1"/>
          </p:cNvSpPr>
          <p:nvPr>
            <p:ph type="sldImg"/>
          </p:nvPr>
        </p:nvSpPr>
        <p:spPr>
          <a:ln cap="flat"/>
        </p:spPr>
      </p:sp>
      <p:sp>
        <p:nvSpPr>
          <p:cNvPr id="13414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5F771-C04E-4D41-9ADD-39C474EA8023}" type="slidenum">
              <a:rPr lang="en-US"/>
              <a:pPr/>
              <a:t>25</a:t>
            </a:fld>
            <a:endParaRPr lang="en-US"/>
          </a:p>
        </p:txBody>
      </p:sp>
      <p:sp>
        <p:nvSpPr>
          <p:cNvPr id="95234" name="Rectangle 2"/>
          <p:cNvSpPr>
            <a:spLocks noGrp="1" noRot="1" noChangeAspect="1" noChangeArrowheads="1" noTextEdit="1"/>
          </p:cNvSpPr>
          <p:nvPr>
            <p:ph type="sldImg"/>
          </p:nvPr>
        </p:nvSpPr>
        <p:spPr>
          <a:ln cap="flat"/>
        </p:spPr>
      </p:sp>
      <p:sp>
        <p:nvSpPr>
          <p:cNvPr id="952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A0E401-50BF-44BA-BB05-61F2CA2929A5}" type="slidenum">
              <a:rPr lang="en-US"/>
              <a:pPr/>
              <a:t>26</a:t>
            </a:fld>
            <a:endParaRPr lang="en-US"/>
          </a:p>
        </p:txBody>
      </p:sp>
      <p:sp>
        <p:nvSpPr>
          <p:cNvPr id="100354" name="Rectangle 2"/>
          <p:cNvSpPr>
            <a:spLocks noGrp="1" noRot="1" noChangeAspect="1" noChangeArrowheads="1" noTextEdit="1"/>
          </p:cNvSpPr>
          <p:nvPr>
            <p:ph type="sldImg"/>
          </p:nvPr>
        </p:nvSpPr>
        <p:spPr>
          <a:ln cap="flat"/>
        </p:spPr>
      </p:sp>
      <p:sp>
        <p:nvSpPr>
          <p:cNvPr id="10035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975C4B-D9D0-428C-B063-5070349D518E}" type="slidenum">
              <a:rPr lang="en-US"/>
              <a:pPr/>
              <a:t>27</a:t>
            </a:fld>
            <a:endParaRPr lang="en-US"/>
          </a:p>
        </p:txBody>
      </p:sp>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47FFCC-139D-4EDE-9AC8-34F91DA41E4F}" type="slidenum">
              <a:rPr lang="en-US"/>
              <a:pPr/>
              <a:t>28</a:t>
            </a:fld>
            <a:endParaRPr lang="en-US"/>
          </a:p>
        </p:txBody>
      </p:sp>
      <p:sp>
        <p:nvSpPr>
          <p:cNvPr id="130050" name="Rectangle 2"/>
          <p:cNvSpPr>
            <a:spLocks noGrp="1" noRot="1" noChangeAspect="1" noChangeArrowheads="1" noTextEdit="1"/>
          </p:cNvSpPr>
          <p:nvPr>
            <p:ph type="sldImg"/>
          </p:nvPr>
        </p:nvSpPr>
        <p:spPr>
          <a:ln cap="flat"/>
        </p:spPr>
      </p:sp>
      <p:sp>
        <p:nvSpPr>
          <p:cNvPr id="13005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8B1774-B27D-440E-9EA2-9048CF61DF65}" type="slidenum">
              <a:rPr lang="en-US"/>
              <a:pPr/>
              <a:t>29</a:t>
            </a:fld>
            <a:endParaRPr lang="en-US"/>
          </a:p>
        </p:txBody>
      </p:sp>
      <p:sp>
        <p:nvSpPr>
          <p:cNvPr id="132098" name="Rectangle 2"/>
          <p:cNvSpPr>
            <a:spLocks noGrp="1" noRot="1" noChangeAspect="1" noChangeArrowheads="1" noTextEdit="1"/>
          </p:cNvSpPr>
          <p:nvPr>
            <p:ph type="sldImg"/>
          </p:nvPr>
        </p:nvSpPr>
        <p:spPr>
          <a:ln cap="flat"/>
        </p:spPr>
      </p:sp>
      <p:sp>
        <p:nvSpPr>
          <p:cNvPr id="1320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58B18-2E62-4327-B02D-360E09D4C142}" type="slidenum">
              <a:rPr lang="en-US"/>
              <a:pPr/>
              <a:t>30</a:t>
            </a:fld>
            <a:endParaRPr lang="en-US"/>
          </a:p>
        </p:txBody>
      </p:sp>
      <p:sp>
        <p:nvSpPr>
          <p:cNvPr id="71682" name="Rectangle 2"/>
          <p:cNvSpPr>
            <a:spLocks noGrp="1" noRot="1" noChangeAspect="1" noChangeArrowheads="1" noTextEdit="1"/>
          </p:cNvSpPr>
          <p:nvPr>
            <p:ph type="sldImg"/>
          </p:nvPr>
        </p:nvSpPr>
        <p:spPr>
          <a:ln cap="flat"/>
        </p:spPr>
      </p:sp>
      <p:sp>
        <p:nvSpPr>
          <p:cNvPr id="7168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E34AC-73A5-48D4-B0E6-FDC4B28B8596}" type="slidenum">
              <a:rPr lang="en-US"/>
              <a:pPr/>
              <a:t>31</a:t>
            </a:fld>
            <a:endParaRPr lang="en-US"/>
          </a:p>
        </p:txBody>
      </p:sp>
      <p:sp>
        <p:nvSpPr>
          <p:cNvPr id="84994" name="Rectangle 2"/>
          <p:cNvSpPr>
            <a:spLocks noGrp="1" noRot="1" noChangeAspect="1" noChangeArrowheads="1" noTextEdit="1"/>
          </p:cNvSpPr>
          <p:nvPr>
            <p:ph type="sldImg"/>
          </p:nvPr>
        </p:nvSpPr>
        <p:spPr>
          <a:xfrm>
            <a:off x="1171575" y="695325"/>
            <a:ext cx="4610100" cy="3457575"/>
          </a:xfrm>
          <a:ln cap="flat"/>
        </p:spPr>
      </p:sp>
      <p:sp>
        <p:nvSpPr>
          <p:cNvPr id="84995" name="Rectangle 3"/>
          <p:cNvSpPr>
            <a:spLocks noGrp="1" noChangeArrowheads="1"/>
          </p:cNvSpPr>
          <p:nvPr>
            <p:ph type="body" idx="1"/>
          </p:nvPr>
        </p:nvSpPr>
        <p:spPr>
          <a:ln/>
        </p:spPr>
        <p:txBody>
          <a:bodyPr lIns="91345" tIns="45673" rIns="91345" bIns="45673"/>
          <a:lstStyle/>
          <a:p>
            <a:pPr eaLnBrk="0" latinLnBrk="1" hangingPunct="0"/>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A8263-A15C-434E-92FC-61A9A3F5B201}" type="slidenum">
              <a:rPr lang="en-US"/>
              <a:pPr/>
              <a:t>32</a:t>
            </a:fld>
            <a:endParaRPr lang="en-US"/>
          </a:p>
        </p:txBody>
      </p:sp>
      <p:sp>
        <p:nvSpPr>
          <p:cNvPr id="122882" name="Rectangle 2"/>
          <p:cNvSpPr>
            <a:spLocks noGrp="1" noRot="1" noChangeAspect="1" noChangeArrowheads="1" noTextEdit="1"/>
          </p:cNvSpPr>
          <p:nvPr>
            <p:ph type="sldImg"/>
          </p:nvPr>
        </p:nvSpPr>
        <p:spPr>
          <a:ln cap="flat"/>
        </p:spPr>
      </p:sp>
      <p:sp>
        <p:nvSpPr>
          <p:cNvPr id="12288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63265E-FA4F-4F7D-B679-763CB7B6A2A7}" type="slidenum">
              <a:rPr lang="en-US"/>
              <a:pPr/>
              <a:t>33</a:t>
            </a:fld>
            <a:endParaRPr lang="en-US"/>
          </a:p>
        </p:txBody>
      </p:sp>
      <p:sp>
        <p:nvSpPr>
          <p:cNvPr id="120834" name="Rectangle 2"/>
          <p:cNvSpPr>
            <a:spLocks noGrp="1" noRot="1" noChangeAspect="1" noChangeArrowheads="1" noTextEdit="1"/>
          </p:cNvSpPr>
          <p:nvPr>
            <p:ph type="sldImg"/>
          </p:nvPr>
        </p:nvSpPr>
        <p:spPr>
          <a:ln cap="flat"/>
        </p:spPr>
      </p:sp>
      <p:sp>
        <p:nvSpPr>
          <p:cNvPr id="1208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E2ED5A-C144-47FB-85C9-7D506888E71D}" type="slidenum">
              <a:rPr lang="en-US"/>
              <a:pPr/>
              <a:t>34</a:t>
            </a:fld>
            <a:endParaRPr lang="en-US"/>
          </a:p>
        </p:txBody>
      </p:sp>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4D5CD-704A-4D8A-AE93-5EF048AECB9F}" type="slidenum">
              <a:rPr lang="en-US"/>
              <a:pPr/>
              <a:t>35</a:t>
            </a:fld>
            <a:endParaRPr lang="en-US"/>
          </a:p>
        </p:txBody>
      </p:sp>
      <p:sp>
        <p:nvSpPr>
          <p:cNvPr id="116738" name="Rectangle 2"/>
          <p:cNvSpPr>
            <a:spLocks noGrp="1" noRot="1" noChangeAspect="1" noChangeArrowheads="1" noTextEdit="1"/>
          </p:cNvSpPr>
          <p:nvPr>
            <p:ph type="sldImg"/>
          </p:nvPr>
        </p:nvSpPr>
        <p:spPr>
          <a:ln cap="flat"/>
        </p:spPr>
      </p:sp>
      <p:sp>
        <p:nvSpPr>
          <p:cNvPr id="11673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E1144-630A-4E01-8CFC-9CC66D1FDB06}" type="slidenum">
              <a:rPr lang="en-US"/>
              <a:pPr/>
              <a:t>36</a:t>
            </a:fld>
            <a:endParaRPr lang="en-US"/>
          </a:p>
        </p:txBody>
      </p:sp>
      <p:sp>
        <p:nvSpPr>
          <p:cNvPr id="114690" name="Rectangle 2"/>
          <p:cNvSpPr>
            <a:spLocks noGrp="1" noRot="1" noChangeAspect="1" noChangeArrowheads="1" noTextEdit="1"/>
          </p:cNvSpPr>
          <p:nvPr>
            <p:ph type="sldImg"/>
          </p:nvPr>
        </p:nvSpPr>
        <p:spPr>
          <a:ln cap="flat"/>
        </p:spPr>
      </p:sp>
      <p:sp>
        <p:nvSpPr>
          <p:cNvPr id="11469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699737-ADF4-4821-97C2-73A28B51EA25}" type="slidenum">
              <a:rPr lang="en-US"/>
              <a:pPr/>
              <a:t>37</a:t>
            </a:fld>
            <a:endParaRPr lang="en-US"/>
          </a:p>
        </p:txBody>
      </p:sp>
      <p:sp>
        <p:nvSpPr>
          <p:cNvPr id="38914" name="Rectangle 2"/>
          <p:cNvSpPr>
            <a:spLocks noGrp="1" noRot="1" noChangeAspect="1" noChangeArrowheads="1" noTextEdit="1"/>
          </p:cNvSpPr>
          <p:nvPr>
            <p:ph type="sldImg"/>
          </p:nvPr>
        </p:nvSpPr>
        <p:spPr>
          <a:ln cap="flat"/>
        </p:spPr>
      </p:sp>
      <p:sp>
        <p:nvSpPr>
          <p:cNvPr id="3891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818D91-925D-4574-9A14-D278C85B46C6}" type="slidenum">
              <a:rPr lang="en-US"/>
              <a:pPr/>
              <a:t>38</a:t>
            </a:fld>
            <a:endParaRPr lang="en-US"/>
          </a:p>
        </p:txBody>
      </p:sp>
      <p:sp>
        <p:nvSpPr>
          <p:cNvPr id="55298" name="Rectangle 2"/>
          <p:cNvSpPr>
            <a:spLocks noGrp="1" noRot="1" noChangeAspect="1" noChangeArrowheads="1" noTextEdit="1"/>
          </p:cNvSpPr>
          <p:nvPr>
            <p:ph type="sldImg"/>
          </p:nvPr>
        </p:nvSpPr>
        <p:spPr>
          <a:ln cap="flat"/>
        </p:spPr>
      </p:sp>
      <p:sp>
        <p:nvSpPr>
          <p:cNvPr id="552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0804F9-3AFA-46A7-8874-49FEF64585C7}" type="slidenum">
              <a:rPr lang="en-US"/>
              <a:pPr/>
              <a:t>39</a:t>
            </a:fld>
            <a:endParaRPr lang="en-US"/>
          </a:p>
        </p:txBody>
      </p:sp>
      <p:sp>
        <p:nvSpPr>
          <p:cNvPr id="53250" name="Rectangle 2"/>
          <p:cNvSpPr>
            <a:spLocks noGrp="1" noRot="1" noChangeAspect="1" noChangeArrowheads="1" noTextEdit="1"/>
          </p:cNvSpPr>
          <p:nvPr>
            <p:ph type="sldImg"/>
          </p:nvPr>
        </p:nvSpPr>
        <p:spPr>
          <a:ln cap="flat"/>
        </p:spPr>
      </p:sp>
      <p:sp>
        <p:nvSpPr>
          <p:cNvPr id="53251"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8" name="Group 6"/>
          <p:cNvGrpSpPr>
            <a:grpSpLocks/>
          </p:cNvGrpSpPr>
          <p:nvPr/>
        </p:nvGrpSpPr>
        <p:grpSpPr bwMode="auto">
          <a:xfrm>
            <a:off x="457200" y="2366963"/>
            <a:ext cx="8153400" cy="1600200"/>
            <a:chOff x="288" y="1491"/>
            <a:chExt cx="5136" cy="1008"/>
          </a:xfrm>
        </p:grpSpPr>
        <p:sp>
          <p:nvSpPr>
            <p:cNvPr id="3074" name="Arc 2"/>
            <p:cNvSpPr>
              <a:spLocks/>
            </p:cNvSpPr>
            <p:nvPr/>
          </p:nvSpPr>
          <p:spPr bwMode="invGray">
            <a:xfrm>
              <a:off x="3591" y="1491"/>
              <a:ext cx="1833" cy="1008"/>
            </a:xfrm>
            <a:custGeom>
              <a:avLst/>
              <a:gdLst>
                <a:gd name="G0" fmla="+- 360 0 0"/>
                <a:gd name="G1" fmla="+- 21600 0 0"/>
                <a:gd name="G2" fmla="+- 21600 0 0"/>
                <a:gd name="T0" fmla="*/ 396 w 21960"/>
                <a:gd name="T1" fmla="*/ 0 h 43200"/>
                <a:gd name="T2" fmla="*/ 0 w 21960"/>
                <a:gd name="T3" fmla="*/ 43197 h 43200"/>
                <a:gd name="T4" fmla="*/ 360 w 21960"/>
                <a:gd name="T5" fmla="*/ 21600 h 43200"/>
              </a:gdLst>
              <a:ahLst/>
              <a:cxnLst>
                <a:cxn ang="0">
                  <a:pos x="T0" y="T1"/>
                </a:cxn>
                <a:cxn ang="0">
                  <a:pos x="T2" y="T3"/>
                </a:cxn>
                <a:cxn ang="0">
                  <a:pos x="T4" y="T5"/>
                </a:cxn>
              </a:cxnLst>
              <a:rect l="0" t="0" r="r" b="b"/>
              <a:pathLst>
                <a:path w="21960" h="43200" fill="none" extrusionOk="0">
                  <a:moveTo>
                    <a:pt x="395" y="0"/>
                  </a:moveTo>
                  <a:cubicBezTo>
                    <a:pt x="12311" y="19"/>
                    <a:pt x="21960" y="9684"/>
                    <a:pt x="21960" y="21600"/>
                  </a:cubicBezTo>
                  <a:cubicBezTo>
                    <a:pt x="21960" y="33529"/>
                    <a:pt x="12289" y="43200"/>
                    <a:pt x="360" y="43200"/>
                  </a:cubicBezTo>
                  <a:cubicBezTo>
                    <a:pt x="239" y="43200"/>
                    <a:pt x="119" y="43198"/>
                    <a:pt x="0" y="43196"/>
                  </a:cubicBezTo>
                </a:path>
                <a:path w="21960" h="43200" stroke="0" extrusionOk="0">
                  <a:moveTo>
                    <a:pt x="395" y="0"/>
                  </a:moveTo>
                  <a:cubicBezTo>
                    <a:pt x="12311" y="19"/>
                    <a:pt x="21960" y="9684"/>
                    <a:pt x="21960" y="21600"/>
                  </a:cubicBezTo>
                  <a:cubicBezTo>
                    <a:pt x="21960" y="33529"/>
                    <a:pt x="12289" y="43200"/>
                    <a:pt x="360" y="43200"/>
                  </a:cubicBezTo>
                  <a:cubicBezTo>
                    <a:pt x="239" y="43200"/>
                    <a:pt x="119" y="43198"/>
                    <a:pt x="0" y="43196"/>
                  </a:cubicBezTo>
                  <a:lnTo>
                    <a:pt x="360" y="21600"/>
                  </a:lnTo>
                  <a:close/>
                </a:path>
              </a:pathLst>
            </a:custGeom>
            <a:gradFill rotWithShape="0">
              <a:gsLst>
                <a:gs pos="0">
                  <a:schemeClr val="bg1"/>
                </a:gs>
                <a:gs pos="100000">
                  <a:srgbClr val="663300"/>
                </a:gs>
              </a:gsLst>
              <a:lin ang="0" scaled="1"/>
            </a:gradFill>
            <a:ln w="9525" cap="rnd">
              <a:noFill/>
              <a:round/>
              <a:headEnd/>
              <a:tailEnd/>
            </a:ln>
            <a:effectLst/>
          </p:spPr>
          <p:txBody>
            <a:bodyPr wrap="none" anchor="ctr"/>
            <a:lstStyle/>
            <a:p>
              <a:endParaRPr lang="en-US"/>
            </a:p>
          </p:txBody>
        </p:sp>
        <p:sp>
          <p:nvSpPr>
            <p:cNvPr id="3075" name="Arc 3"/>
            <p:cNvSpPr>
              <a:spLocks/>
            </p:cNvSpPr>
            <p:nvPr/>
          </p:nvSpPr>
          <p:spPr bwMode="invGray">
            <a:xfrm>
              <a:off x="3545" y="1595"/>
              <a:ext cx="1834" cy="800"/>
            </a:xfrm>
            <a:custGeom>
              <a:avLst/>
              <a:gdLst>
                <a:gd name="G0" fmla="+- 360 0 0"/>
                <a:gd name="G1" fmla="+- 21600 0 0"/>
                <a:gd name="G2" fmla="+- 21600 0 0"/>
                <a:gd name="T0" fmla="*/ 372 w 21960"/>
                <a:gd name="T1" fmla="*/ 0 h 43200"/>
                <a:gd name="T2" fmla="*/ 0 w 21960"/>
                <a:gd name="T3" fmla="*/ 43197 h 43200"/>
                <a:gd name="T4" fmla="*/ 360 w 21960"/>
                <a:gd name="T5" fmla="*/ 21600 h 43200"/>
              </a:gdLst>
              <a:ahLst/>
              <a:cxnLst>
                <a:cxn ang="0">
                  <a:pos x="T0" y="T1"/>
                </a:cxn>
                <a:cxn ang="0">
                  <a:pos x="T2" y="T3"/>
                </a:cxn>
                <a:cxn ang="0">
                  <a:pos x="T4" y="T5"/>
                </a:cxn>
              </a:cxnLst>
              <a:rect l="0" t="0" r="r" b="b"/>
              <a:pathLst>
                <a:path w="21960" h="43200" fill="none" extrusionOk="0">
                  <a:moveTo>
                    <a:pt x="371" y="0"/>
                  </a:moveTo>
                  <a:cubicBezTo>
                    <a:pt x="12296" y="6"/>
                    <a:pt x="21960" y="9675"/>
                    <a:pt x="21960" y="21600"/>
                  </a:cubicBezTo>
                  <a:cubicBezTo>
                    <a:pt x="21960" y="33529"/>
                    <a:pt x="12289" y="43200"/>
                    <a:pt x="360" y="43200"/>
                  </a:cubicBezTo>
                  <a:cubicBezTo>
                    <a:pt x="239" y="43200"/>
                    <a:pt x="119" y="43198"/>
                    <a:pt x="0" y="43196"/>
                  </a:cubicBezTo>
                </a:path>
                <a:path w="21960" h="43200" stroke="0" extrusionOk="0">
                  <a:moveTo>
                    <a:pt x="371" y="0"/>
                  </a:moveTo>
                  <a:cubicBezTo>
                    <a:pt x="12296" y="6"/>
                    <a:pt x="21960" y="9675"/>
                    <a:pt x="21960" y="21600"/>
                  </a:cubicBezTo>
                  <a:cubicBezTo>
                    <a:pt x="21960" y="33529"/>
                    <a:pt x="12289" y="43200"/>
                    <a:pt x="360" y="43200"/>
                  </a:cubicBezTo>
                  <a:cubicBezTo>
                    <a:pt x="239" y="43200"/>
                    <a:pt x="119" y="43198"/>
                    <a:pt x="0" y="43196"/>
                  </a:cubicBezTo>
                  <a:lnTo>
                    <a:pt x="360" y="21600"/>
                  </a:lnTo>
                  <a:close/>
                </a:path>
              </a:pathLst>
            </a:custGeom>
            <a:gradFill rotWithShape="0">
              <a:gsLst>
                <a:gs pos="0">
                  <a:schemeClr val="bg1"/>
                </a:gs>
                <a:gs pos="100000">
                  <a:srgbClr val="894400"/>
                </a:gs>
              </a:gsLst>
              <a:lin ang="0" scaled="1"/>
            </a:gradFill>
            <a:ln w="9525" cap="rnd">
              <a:noFill/>
              <a:round/>
              <a:headEnd/>
              <a:tailEnd/>
            </a:ln>
            <a:effectLst/>
          </p:spPr>
          <p:txBody>
            <a:bodyPr wrap="none" anchor="ctr"/>
            <a:lstStyle/>
            <a:p>
              <a:endParaRPr lang="en-US"/>
            </a:p>
          </p:txBody>
        </p:sp>
        <p:sp>
          <p:nvSpPr>
            <p:cNvPr id="3076" name="Arc 4"/>
            <p:cNvSpPr>
              <a:spLocks/>
            </p:cNvSpPr>
            <p:nvPr/>
          </p:nvSpPr>
          <p:spPr bwMode="invGray">
            <a:xfrm>
              <a:off x="3518" y="1734"/>
              <a:ext cx="1833" cy="522"/>
            </a:xfrm>
            <a:custGeom>
              <a:avLst/>
              <a:gdLst>
                <a:gd name="G0" fmla="+- 361 0 0"/>
                <a:gd name="G1" fmla="+- 21600 0 0"/>
                <a:gd name="G2" fmla="+- 21600 0 0"/>
                <a:gd name="T0" fmla="*/ 373 w 21961"/>
                <a:gd name="T1" fmla="*/ 0 h 43200"/>
                <a:gd name="T2" fmla="*/ 0 w 21961"/>
                <a:gd name="T3" fmla="*/ 43197 h 43200"/>
                <a:gd name="T4" fmla="*/ 361 w 21961"/>
                <a:gd name="T5" fmla="*/ 21600 h 43200"/>
              </a:gdLst>
              <a:ahLst/>
              <a:cxnLst>
                <a:cxn ang="0">
                  <a:pos x="T0" y="T1"/>
                </a:cxn>
                <a:cxn ang="0">
                  <a:pos x="T2" y="T3"/>
                </a:cxn>
                <a:cxn ang="0">
                  <a:pos x="T4" y="T5"/>
                </a:cxn>
              </a:cxnLst>
              <a:rect l="0" t="0" r="r" b="b"/>
              <a:pathLst>
                <a:path w="21961" h="43200" fill="none" extrusionOk="0">
                  <a:moveTo>
                    <a:pt x="372" y="0"/>
                  </a:moveTo>
                  <a:cubicBezTo>
                    <a:pt x="12297" y="6"/>
                    <a:pt x="21961" y="9675"/>
                    <a:pt x="21961" y="21600"/>
                  </a:cubicBezTo>
                  <a:cubicBezTo>
                    <a:pt x="21961" y="33529"/>
                    <a:pt x="12290" y="43200"/>
                    <a:pt x="361" y="43200"/>
                  </a:cubicBezTo>
                  <a:cubicBezTo>
                    <a:pt x="240" y="43200"/>
                    <a:pt x="120" y="43198"/>
                    <a:pt x="0" y="43196"/>
                  </a:cubicBezTo>
                </a:path>
                <a:path w="21961" h="43200" stroke="0" extrusionOk="0">
                  <a:moveTo>
                    <a:pt x="372" y="0"/>
                  </a:moveTo>
                  <a:cubicBezTo>
                    <a:pt x="12297" y="6"/>
                    <a:pt x="21961" y="9675"/>
                    <a:pt x="21961" y="21600"/>
                  </a:cubicBezTo>
                  <a:cubicBezTo>
                    <a:pt x="21961" y="33529"/>
                    <a:pt x="12290" y="43200"/>
                    <a:pt x="361" y="43200"/>
                  </a:cubicBezTo>
                  <a:cubicBezTo>
                    <a:pt x="240" y="43200"/>
                    <a:pt x="120" y="43198"/>
                    <a:pt x="0" y="43196"/>
                  </a:cubicBezTo>
                  <a:lnTo>
                    <a:pt x="361" y="21600"/>
                  </a:lnTo>
                  <a:close/>
                </a:path>
              </a:pathLst>
            </a:custGeom>
            <a:gradFill rotWithShape="0">
              <a:gsLst>
                <a:gs pos="0">
                  <a:schemeClr val="bg1"/>
                </a:gs>
                <a:gs pos="100000">
                  <a:srgbClr val="B75B00"/>
                </a:gs>
              </a:gsLst>
              <a:lin ang="0" scaled="1"/>
            </a:gradFill>
            <a:ln w="9525" cap="rnd">
              <a:noFill/>
              <a:round/>
              <a:headEnd/>
              <a:tailEnd/>
            </a:ln>
            <a:effectLst/>
          </p:spPr>
          <p:txBody>
            <a:bodyPr wrap="none" anchor="ctr"/>
            <a:lstStyle/>
            <a:p>
              <a:endParaRPr lang="en-US"/>
            </a:p>
          </p:txBody>
        </p:sp>
        <p:sp>
          <p:nvSpPr>
            <p:cNvPr id="3077" name="AutoShape 5"/>
            <p:cNvSpPr>
              <a:spLocks noChangeArrowheads="1"/>
            </p:cNvSpPr>
            <p:nvPr/>
          </p:nvSpPr>
          <p:spPr bwMode="invGray">
            <a:xfrm>
              <a:off x="288" y="1940"/>
              <a:ext cx="4988" cy="104"/>
            </a:xfrm>
            <a:prstGeom prst="roundRect">
              <a:avLst>
                <a:gd name="adj" fmla="val 49986"/>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9525">
              <a:noFill/>
              <a:round/>
              <a:headEnd/>
              <a:tailEnd/>
            </a:ln>
            <a:effectLst/>
          </p:spPr>
          <p:txBody>
            <a:bodyPr wrap="none" anchor="ctr"/>
            <a:lstStyle/>
            <a:p>
              <a:endParaRPr lang="en-US"/>
            </a:p>
          </p:txBody>
        </p:sp>
      </p:grpSp>
      <p:sp>
        <p:nvSpPr>
          <p:cNvPr id="3079" name="Rectangle 7"/>
          <p:cNvSpPr>
            <a:spLocks noGrp="1" noChangeArrowheads="1"/>
          </p:cNvSpPr>
          <p:nvPr>
            <p:ph type="ctrTitle" sz="quarter"/>
          </p:nvPr>
        </p:nvSpPr>
        <p:spPr>
          <a:xfrm>
            <a:off x="685800" y="1447800"/>
            <a:ext cx="7772400" cy="1143000"/>
          </a:xfrm>
        </p:spPr>
        <p:txBody>
          <a:bodyPr/>
          <a:lstStyle>
            <a:lvl1pPr>
              <a:defRPr/>
            </a:lvl1pPr>
          </a:lstStyle>
          <a:p>
            <a:r>
              <a:rPr lang="en-US"/>
              <a:t>Click to edit Master title style</a:t>
            </a:r>
          </a:p>
        </p:txBody>
      </p:sp>
      <p:sp>
        <p:nvSpPr>
          <p:cNvPr id="3080"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r>
              <a:rPr lang="en-US"/>
              <a:t>Click to edit Master subtitle style</a:t>
            </a:r>
          </a:p>
        </p:txBody>
      </p:sp>
      <p:sp>
        <p:nvSpPr>
          <p:cNvPr id="3081" name="Rectangle 9"/>
          <p:cNvSpPr>
            <a:spLocks noGrp="1" noChangeArrowheads="1"/>
          </p:cNvSpPr>
          <p:nvPr>
            <p:ph type="dt" sz="quarter" idx="2"/>
          </p:nvPr>
        </p:nvSpPr>
        <p:spPr/>
        <p:txBody>
          <a:bodyPr/>
          <a:lstStyle>
            <a:lvl1pPr>
              <a:defRPr/>
            </a:lvl1pPr>
          </a:lstStyle>
          <a:p>
            <a:endParaRPr lang="en-US"/>
          </a:p>
        </p:txBody>
      </p:sp>
      <p:sp>
        <p:nvSpPr>
          <p:cNvPr id="3082" name="Rectangle 10"/>
          <p:cNvSpPr>
            <a:spLocks noGrp="1" noChangeArrowheads="1"/>
          </p:cNvSpPr>
          <p:nvPr>
            <p:ph type="ftr" sz="quarter" idx="3"/>
          </p:nvPr>
        </p:nvSpPr>
        <p:spPr/>
        <p:txBody>
          <a:bodyPr/>
          <a:lstStyle>
            <a:lvl1pPr>
              <a:defRPr/>
            </a:lvl1pPr>
          </a:lstStyle>
          <a:p>
            <a:endParaRPr lang="en-US"/>
          </a:p>
        </p:txBody>
      </p:sp>
      <p:sp>
        <p:nvSpPr>
          <p:cNvPr id="3083" name="Rectangle 11"/>
          <p:cNvSpPr>
            <a:spLocks noGrp="1" noChangeArrowheads="1"/>
          </p:cNvSpPr>
          <p:nvPr>
            <p:ph type="sldNum" sz="quarter" idx="4"/>
          </p:nvPr>
        </p:nvSpPr>
        <p:spPr/>
        <p:txBody>
          <a:bodyPr/>
          <a:lstStyle>
            <a:lvl1pPr>
              <a:defRPr/>
            </a:lvl1pPr>
          </a:lstStyle>
          <a:p>
            <a:fld id="{2B9C38AD-2057-4F3A-A4B9-80ACA89FA3D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09DACD-FABF-4ACF-887A-FCAD93E9EFB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03FAC7-AE07-40E3-A974-086DF4F2673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94104CB-B72C-45E0-A08B-FD3881A0D45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F7630FB-4570-44AB-B19B-84684C148CF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40E322-F48C-4CA9-A034-118DAABBA44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3D112DE-A853-4C09-A329-BAB57D1292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04816D4-2201-42B7-AA45-A87B7F69344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9685CF-5E21-43DE-BEED-A07952F2C3E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755400-AEB0-4DC3-9913-EB478B2C914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6E0FDA8-A049-41FD-ADE5-40EABA5CCF0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0" name="Group 6"/>
          <p:cNvGrpSpPr>
            <a:grpSpLocks/>
          </p:cNvGrpSpPr>
          <p:nvPr/>
        </p:nvGrpSpPr>
        <p:grpSpPr bwMode="auto">
          <a:xfrm>
            <a:off x="457200" y="995363"/>
            <a:ext cx="8153400" cy="1600200"/>
            <a:chOff x="288" y="627"/>
            <a:chExt cx="5136" cy="1008"/>
          </a:xfrm>
        </p:grpSpPr>
        <p:sp>
          <p:nvSpPr>
            <p:cNvPr id="1026" name="Arc 2"/>
            <p:cNvSpPr>
              <a:spLocks/>
            </p:cNvSpPr>
            <p:nvPr/>
          </p:nvSpPr>
          <p:spPr bwMode="invGray">
            <a:xfrm>
              <a:off x="3591" y="627"/>
              <a:ext cx="1833" cy="1008"/>
            </a:xfrm>
            <a:custGeom>
              <a:avLst/>
              <a:gdLst>
                <a:gd name="G0" fmla="+- 360 0 0"/>
                <a:gd name="G1" fmla="+- 21600 0 0"/>
                <a:gd name="G2" fmla="+- 21600 0 0"/>
                <a:gd name="T0" fmla="*/ 396 w 21960"/>
                <a:gd name="T1" fmla="*/ 0 h 43200"/>
                <a:gd name="T2" fmla="*/ 0 w 21960"/>
                <a:gd name="T3" fmla="*/ 43197 h 43200"/>
                <a:gd name="T4" fmla="*/ 360 w 21960"/>
                <a:gd name="T5" fmla="*/ 21600 h 43200"/>
              </a:gdLst>
              <a:ahLst/>
              <a:cxnLst>
                <a:cxn ang="0">
                  <a:pos x="T0" y="T1"/>
                </a:cxn>
                <a:cxn ang="0">
                  <a:pos x="T2" y="T3"/>
                </a:cxn>
                <a:cxn ang="0">
                  <a:pos x="T4" y="T5"/>
                </a:cxn>
              </a:cxnLst>
              <a:rect l="0" t="0" r="r" b="b"/>
              <a:pathLst>
                <a:path w="21960" h="43200" fill="none" extrusionOk="0">
                  <a:moveTo>
                    <a:pt x="395" y="0"/>
                  </a:moveTo>
                  <a:cubicBezTo>
                    <a:pt x="12311" y="19"/>
                    <a:pt x="21960" y="9684"/>
                    <a:pt x="21960" y="21600"/>
                  </a:cubicBezTo>
                  <a:cubicBezTo>
                    <a:pt x="21960" y="33529"/>
                    <a:pt x="12289" y="43200"/>
                    <a:pt x="360" y="43200"/>
                  </a:cubicBezTo>
                  <a:cubicBezTo>
                    <a:pt x="239" y="43200"/>
                    <a:pt x="119" y="43198"/>
                    <a:pt x="0" y="43196"/>
                  </a:cubicBezTo>
                </a:path>
                <a:path w="21960" h="43200" stroke="0" extrusionOk="0">
                  <a:moveTo>
                    <a:pt x="395" y="0"/>
                  </a:moveTo>
                  <a:cubicBezTo>
                    <a:pt x="12311" y="19"/>
                    <a:pt x="21960" y="9684"/>
                    <a:pt x="21960" y="21600"/>
                  </a:cubicBezTo>
                  <a:cubicBezTo>
                    <a:pt x="21960" y="33529"/>
                    <a:pt x="12289" y="43200"/>
                    <a:pt x="360" y="43200"/>
                  </a:cubicBezTo>
                  <a:cubicBezTo>
                    <a:pt x="239" y="43200"/>
                    <a:pt x="119" y="43198"/>
                    <a:pt x="0" y="43196"/>
                  </a:cubicBezTo>
                  <a:lnTo>
                    <a:pt x="360" y="21600"/>
                  </a:lnTo>
                  <a:close/>
                </a:path>
              </a:pathLst>
            </a:custGeom>
            <a:gradFill rotWithShape="0">
              <a:gsLst>
                <a:gs pos="0">
                  <a:schemeClr val="bg1"/>
                </a:gs>
                <a:gs pos="100000">
                  <a:srgbClr val="663300"/>
                </a:gs>
              </a:gsLst>
              <a:lin ang="0" scaled="1"/>
            </a:gradFill>
            <a:ln w="9525" cap="rnd">
              <a:noFill/>
              <a:round/>
              <a:headEnd/>
              <a:tailEnd/>
            </a:ln>
            <a:effectLst/>
          </p:spPr>
          <p:txBody>
            <a:bodyPr wrap="none" anchor="ctr"/>
            <a:lstStyle/>
            <a:p>
              <a:endParaRPr lang="en-US"/>
            </a:p>
          </p:txBody>
        </p:sp>
        <p:sp>
          <p:nvSpPr>
            <p:cNvPr id="1027" name="Arc 3"/>
            <p:cNvSpPr>
              <a:spLocks/>
            </p:cNvSpPr>
            <p:nvPr/>
          </p:nvSpPr>
          <p:spPr bwMode="invGray">
            <a:xfrm>
              <a:off x="3545" y="731"/>
              <a:ext cx="1834" cy="800"/>
            </a:xfrm>
            <a:custGeom>
              <a:avLst/>
              <a:gdLst>
                <a:gd name="G0" fmla="+- 360 0 0"/>
                <a:gd name="G1" fmla="+- 21600 0 0"/>
                <a:gd name="G2" fmla="+- 21600 0 0"/>
                <a:gd name="T0" fmla="*/ 372 w 21960"/>
                <a:gd name="T1" fmla="*/ 0 h 43200"/>
                <a:gd name="T2" fmla="*/ 0 w 21960"/>
                <a:gd name="T3" fmla="*/ 43197 h 43200"/>
                <a:gd name="T4" fmla="*/ 360 w 21960"/>
                <a:gd name="T5" fmla="*/ 21600 h 43200"/>
              </a:gdLst>
              <a:ahLst/>
              <a:cxnLst>
                <a:cxn ang="0">
                  <a:pos x="T0" y="T1"/>
                </a:cxn>
                <a:cxn ang="0">
                  <a:pos x="T2" y="T3"/>
                </a:cxn>
                <a:cxn ang="0">
                  <a:pos x="T4" y="T5"/>
                </a:cxn>
              </a:cxnLst>
              <a:rect l="0" t="0" r="r" b="b"/>
              <a:pathLst>
                <a:path w="21960" h="43200" fill="none" extrusionOk="0">
                  <a:moveTo>
                    <a:pt x="371" y="0"/>
                  </a:moveTo>
                  <a:cubicBezTo>
                    <a:pt x="12296" y="6"/>
                    <a:pt x="21960" y="9675"/>
                    <a:pt x="21960" y="21600"/>
                  </a:cubicBezTo>
                  <a:cubicBezTo>
                    <a:pt x="21960" y="33529"/>
                    <a:pt x="12289" y="43200"/>
                    <a:pt x="360" y="43200"/>
                  </a:cubicBezTo>
                  <a:cubicBezTo>
                    <a:pt x="239" y="43200"/>
                    <a:pt x="119" y="43198"/>
                    <a:pt x="0" y="43196"/>
                  </a:cubicBezTo>
                </a:path>
                <a:path w="21960" h="43200" stroke="0" extrusionOk="0">
                  <a:moveTo>
                    <a:pt x="371" y="0"/>
                  </a:moveTo>
                  <a:cubicBezTo>
                    <a:pt x="12296" y="6"/>
                    <a:pt x="21960" y="9675"/>
                    <a:pt x="21960" y="21600"/>
                  </a:cubicBezTo>
                  <a:cubicBezTo>
                    <a:pt x="21960" y="33529"/>
                    <a:pt x="12289" y="43200"/>
                    <a:pt x="360" y="43200"/>
                  </a:cubicBezTo>
                  <a:cubicBezTo>
                    <a:pt x="239" y="43200"/>
                    <a:pt x="119" y="43198"/>
                    <a:pt x="0" y="43196"/>
                  </a:cubicBezTo>
                  <a:lnTo>
                    <a:pt x="360" y="21600"/>
                  </a:lnTo>
                  <a:close/>
                </a:path>
              </a:pathLst>
            </a:custGeom>
            <a:gradFill rotWithShape="0">
              <a:gsLst>
                <a:gs pos="0">
                  <a:schemeClr val="bg1"/>
                </a:gs>
                <a:gs pos="100000">
                  <a:srgbClr val="894400"/>
                </a:gs>
              </a:gsLst>
              <a:lin ang="0" scaled="1"/>
            </a:gradFill>
            <a:ln w="9525" cap="rnd">
              <a:noFill/>
              <a:round/>
              <a:headEnd/>
              <a:tailEnd/>
            </a:ln>
            <a:effectLst/>
          </p:spPr>
          <p:txBody>
            <a:bodyPr wrap="none" anchor="ctr"/>
            <a:lstStyle/>
            <a:p>
              <a:endParaRPr lang="en-US"/>
            </a:p>
          </p:txBody>
        </p:sp>
        <p:sp>
          <p:nvSpPr>
            <p:cNvPr id="1028" name="Arc 4"/>
            <p:cNvSpPr>
              <a:spLocks/>
            </p:cNvSpPr>
            <p:nvPr/>
          </p:nvSpPr>
          <p:spPr bwMode="invGray">
            <a:xfrm>
              <a:off x="3518" y="870"/>
              <a:ext cx="1833" cy="522"/>
            </a:xfrm>
            <a:custGeom>
              <a:avLst/>
              <a:gdLst>
                <a:gd name="G0" fmla="+- 361 0 0"/>
                <a:gd name="G1" fmla="+- 21600 0 0"/>
                <a:gd name="G2" fmla="+- 21600 0 0"/>
                <a:gd name="T0" fmla="*/ 373 w 21961"/>
                <a:gd name="T1" fmla="*/ 0 h 43200"/>
                <a:gd name="T2" fmla="*/ 0 w 21961"/>
                <a:gd name="T3" fmla="*/ 43197 h 43200"/>
                <a:gd name="T4" fmla="*/ 361 w 21961"/>
                <a:gd name="T5" fmla="*/ 21600 h 43200"/>
              </a:gdLst>
              <a:ahLst/>
              <a:cxnLst>
                <a:cxn ang="0">
                  <a:pos x="T0" y="T1"/>
                </a:cxn>
                <a:cxn ang="0">
                  <a:pos x="T2" y="T3"/>
                </a:cxn>
                <a:cxn ang="0">
                  <a:pos x="T4" y="T5"/>
                </a:cxn>
              </a:cxnLst>
              <a:rect l="0" t="0" r="r" b="b"/>
              <a:pathLst>
                <a:path w="21961" h="43200" fill="none" extrusionOk="0">
                  <a:moveTo>
                    <a:pt x="372" y="0"/>
                  </a:moveTo>
                  <a:cubicBezTo>
                    <a:pt x="12297" y="6"/>
                    <a:pt x="21961" y="9675"/>
                    <a:pt x="21961" y="21600"/>
                  </a:cubicBezTo>
                  <a:cubicBezTo>
                    <a:pt x="21961" y="33529"/>
                    <a:pt x="12290" y="43200"/>
                    <a:pt x="361" y="43200"/>
                  </a:cubicBezTo>
                  <a:cubicBezTo>
                    <a:pt x="240" y="43200"/>
                    <a:pt x="120" y="43198"/>
                    <a:pt x="0" y="43196"/>
                  </a:cubicBezTo>
                </a:path>
                <a:path w="21961" h="43200" stroke="0" extrusionOk="0">
                  <a:moveTo>
                    <a:pt x="372" y="0"/>
                  </a:moveTo>
                  <a:cubicBezTo>
                    <a:pt x="12297" y="6"/>
                    <a:pt x="21961" y="9675"/>
                    <a:pt x="21961" y="21600"/>
                  </a:cubicBezTo>
                  <a:cubicBezTo>
                    <a:pt x="21961" y="33529"/>
                    <a:pt x="12290" y="43200"/>
                    <a:pt x="361" y="43200"/>
                  </a:cubicBezTo>
                  <a:cubicBezTo>
                    <a:pt x="240" y="43200"/>
                    <a:pt x="120" y="43198"/>
                    <a:pt x="0" y="43196"/>
                  </a:cubicBezTo>
                  <a:lnTo>
                    <a:pt x="361" y="21600"/>
                  </a:lnTo>
                  <a:close/>
                </a:path>
              </a:pathLst>
            </a:custGeom>
            <a:gradFill rotWithShape="0">
              <a:gsLst>
                <a:gs pos="0">
                  <a:schemeClr val="bg1"/>
                </a:gs>
                <a:gs pos="100000">
                  <a:srgbClr val="B75B00"/>
                </a:gs>
              </a:gsLst>
              <a:lin ang="0" scaled="1"/>
            </a:gradFill>
            <a:ln w="9525" cap="rnd">
              <a:noFill/>
              <a:round/>
              <a:headEnd/>
              <a:tailEnd/>
            </a:ln>
            <a:effectLst/>
          </p:spPr>
          <p:txBody>
            <a:bodyPr wrap="none" anchor="ctr"/>
            <a:lstStyle/>
            <a:p>
              <a:endParaRPr lang="en-US"/>
            </a:p>
          </p:txBody>
        </p:sp>
        <p:sp>
          <p:nvSpPr>
            <p:cNvPr id="1029" name="AutoShape 5"/>
            <p:cNvSpPr>
              <a:spLocks noChangeArrowheads="1"/>
            </p:cNvSpPr>
            <p:nvPr/>
          </p:nvSpPr>
          <p:spPr bwMode="invGray">
            <a:xfrm>
              <a:off x="288" y="1076"/>
              <a:ext cx="4988" cy="104"/>
            </a:xfrm>
            <a:prstGeom prst="roundRect">
              <a:avLst>
                <a:gd name="adj" fmla="val 49986"/>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9525">
              <a:noFill/>
              <a:round/>
              <a:headEnd/>
              <a:tailEnd/>
            </a:ln>
            <a:effectLst/>
          </p:spPr>
          <p:txBody>
            <a:bodyPr wrap="none" anchor="ctr"/>
            <a:lstStyle/>
            <a:p>
              <a:endParaRPr lang="en-US"/>
            </a:p>
          </p:txBody>
        </p:sp>
      </p:grpSp>
      <p:sp>
        <p:nvSpPr>
          <p:cNvPr id="1031" name="Rectangle 7"/>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32" name="Rectangle 8"/>
          <p:cNvSpPr>
            <a:spLocks noGrp="1" noChangeArrowheads="1"/>
          </p:cNvSpPr>
          <p:nvPr>
            <p:ph type="body" idx="1"/>
          </p:nvPr>
        </p:nvSpPr>
        <p:spPr bwMode="auto">
          <a:xfrm>
            <a:off x="685800" y="20574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3" name="Rectangle 9"/>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defRPr sz="1400" b="0">
                <a:latin typeface="Arial" charset="0"/>
              </a:defRPr>
            </a:lvl1pPr>
          </a:lstStyle>
          <a:p>
            <a:endParaRPr lang="en-US"/>
          </a:p>
        </p:txBody>
      </p:sp>
      <p:sp>
        <p:nvSpPr>
          <p:cNvPr id="1034" name="Rectangle 10"/>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b="0">
                <a:latin typeface="Arial" charset="0"/>
              </a:defRPr>
            </a:lvl1pPr>
          </a:lstStyle>
          <a:p>
            <a:endParaRPr lang="en-US"/>
          </a:p>
        </p:txBody>
      </p:sp>
      <p:sp>
        <p:nvSpPr>
          <p:cNvPr id="1035" name="Rectangle 11"/>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b="0">
                <a:latin typeface="Arial" charset="0"/>
              </a:defRPr>
            </a:lvl1pPr>
          </a:lstStyle>
          <a:p>
            <a:fld id="{F9803942-6C3D-4C60-A60D-98E4C41AD6F6}"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rtl="0" fontAlgn="base">
        <a:spcBef>
          <a:spcPct val="0"/>
        </a:spcBef>
        <a:spcAft>
          <a:spcPct val="0"/>
        </a:spcAft>
        <a:defRPr sz="4400" i="1">
          <a:solidFill>
            <a:schemeClr val="tx2"/>
          </a:solidFill>
          <a:latin typeface="+mj-lt"/>
          <a:ea typeface="+mj-ea"/>
          <a:cs typeface="+mj-cs"/>
        </a:defRPr>
      </a:lvl1pPr>
      <a:lvl2pPr algn="r" rtl="0" fontAlgn="base">
        <a:spcBef>
          <a:spcPct val="0"/>
        </a:spcBef>
        <a:spcAft>
          <a:spcPct val="0"/>
        </a:spcAft>
        <a:defRPr sz="4400" i="1">
          <a:solidFill>
            <a:schemeClr val="tx2"/>
          </a:solidFill>
          <a:latin typeface="Times New Roman" charset="0"/>
        </a:defRPr>
      </a:lvl2pPr>
      <a:lvl3pPr algn="r" rtl="0" fontAlgn="base">
        <a:spcBef>
          <a:spcPct val="0"/>
        </a:spcBef>
        <a:spcAft>
          <a:spcPct val="0"/>
        </a:spcAft>
        <a:defRPr sz="4400" i="1">
          <a:solidFill>
            <a:schemeClr val="tx2"/>
          </a:solidFill>
          <a:latin typeface="Times New Roman" charset="0"/>
        </a:defRPr>
      </a:lvl3pPr>
      <a:lvl4pPr algn="r" rtl="0" fontAlgn="base">
        <a:spcBef>
          <a:spcPct val="0"/>
        </a:spcBef>
        <a:spcAft>
          <a:spcPct val="0"/>
        </a:spcAft>
        <a:defRPr sz="4400" i="1">
          <a:solidFill>
            <a:schemeClr val="tx2"/>
          </a:solidFill>
          <a:latin typeface="Times New Roman" charset="0"/>
        </a:defRPr>
      </a:lvl4pPr>
      <a:lvl5pPr algn="r" rtl="0" fontAlgn="base">
        <a:spcBef>
          <a:spcPct val="0"/>
        </a:spcBef>
        <a:spcAft>
          <a:spcPct val="0"/>
        </a:spcAft>
        <a:defRPr sz="4400" i="1">
          <a:solidFill>
            <a:schemeClr val="tx2"/>
          </a:solidFill>
          <a:latin typeface="Times New Roman" charset="0"/>
        </a:defRPr>
      </a:lvl5pPr>
      <a:lvl6pPr marL="457200" algn="r" rtl="0" fontAlgn="base">
        <a:spcBef>
          <a:spcPct val="0"/>
        </a:spcBef>
        <a:spcAft>
          <a:spcPct val="0"/>
        </a:spcAft>
        <a:defRPr sz="4400" i="1">
          <a:solidFill>
            <a:schemeClr val="tx2"/>
          </a:solidFill>
          <a:latin typeface="Times New Roman" charset="0"/>
        </a:defRPr>
      </a:lvl6pPr>
      <a:lvl7pPr marL="914400" algn="r" rtl="0" fontAlgn="base">
        <a:spcBef>
          <a:spcPct val="0"/>
        </a:spcBef>
        <a:spcAft>
          <a:spcPct val="0"/>
        </a:spcAft>
        <a:defRPr sz="4400" i="1">
          <a:solidFill>
            <a:schemeClr val="tx2"/>
          </a:solidFill>
          <a:latin typeface="Times New Roman" charset="0"/>
        </a:defRPr>
      </a:lvl7pPr>
      <a:lvl8pPr marL="1371600" algn="r" rtl="0" fontAlgn="base">
        <a:spcBef>
          <a:spcPct val="0"/>
        </a:spcBef>
        <a:spcAft>
          <a:spcPct val="0"/>
        </a:spcAft>
        <a:defRPr sz="4400" i="1">
          <a:solidFill>
            <a:schemeClr val="tx2"/>
          </a:solidFill>
          <a:latin typeface="Times New Roman" charset="0"/>
        </a:defRPr>
      </a:lvl8pPr>
      <a:lvl9pPr marL="1828800" algn="r" rtl="0" fontAlgn="base">
        <a:spcBef>
          <a:spcPct val="0"/>
        </a:spcBef>
        <a:spcAft>
          <a:spcPct val="0"/>
        </a:spcAft>
        <a:defRPr sz="4400" i="1">
          <a:solidFill>
            <a:schemeClr val="tx2"/>
          </a:solidFill>
          <a:latin typeface="Times New Roman"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Char char="–"/>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tx2"/>
        </a:buClr>
        <a:buChar char="–"/>
        <a:defRPr sz="2000">
          <a:solidFill>
            <a:schemeClr val="tx1"/>
          </a:solidFill>
          <a:latin typeface="+mn-lt"/>
        </a:defRPr>
      </a:lvl4pPr>
      <a:lvl5pPr marL="2057400" indent="-228600" algn="l" rtl="0" fontAlgn="base">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1.vml"/><Relationship Id="rId1" Type="http://schemas.openxmlformats.org/officeDocument/2006/relationships/themeOverride" Target="../theme/themeOverride2.xml"/><Relationship Id="rId5" Type="http://schemas.openxmlformats.org/officeDocument/2006/relationships/oleObject" Target="../embeddings/oleObject1.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2.vml"/><Relationship Id="rId1" Type="http://schemas.openxmlformats.org/officeDocument/2006/relationships/themeOverride" Target="../theme/themeOverride3.xml"/><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3.vml"/><Relationship Id="rId1" Type="http://schemas.openxmlformats.org/officeDocument/2006/relationships/themeOverride" Target="../theme/themeOverride4.xml"/><Relationship Id="rId6" Type="http://schemas.openxmlformats.org/officeDocument/2006/relationships/oleObject" Target="../embeddings/oleObject3.bin"/><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audio" Target="../media/audio2.wav"/></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hyperlink" Target="http://www.fbo.gov/"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4.vml"/><Relationship Id="rId1" Type="http://schemas.openxmlformats.org/officeDocument/2006/relationships/themeOverride" Target="../theme/themeOverride9.xml"/><Relationship Id="rId5" Type="http://schemas.openxmlformats.org/officeDocument/2006/relationships/oleObject" Target="../embeddings/oleObject4.bin"/><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5.vml"/><Relationship Id="rId1" Type="http://schemas.openxmlformats.org/officeDocument/2006/relationships/themeOverride" Target="../theme/themeOverride10.xml"/><Relationship Id="rId6" Type="http://schemas.openxmlformats.org/officeDocument/2006/relationships/oleObject" Target="../embeddings/oleObject5.bin"/><Relationship Id="rId5" Type="http://schemas.openxmlformats.org/officeDocument/2006/relationships/audio" Target="../media/audio4.wav"/><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6.vml"/><Relationship Id="rId1" Type="http://schemas.openxmlformats.org/officeDocument/2006/relationships/themeOverride" Target="../theme/themeOverride12.xml"/><Relationship Id="rId5" Type="http://schemas.openxmlformats.org/officeDocument/2006/relationships/oleObject" Target="../embeddings/oleObject6.bin"/><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mlDrawing" Target="../drawings/vmlDrawing7.vml"/><Relationship Id="rId1" Type="http://schemas.openxmlformats.org/officeDocument/2006/relationships/themeOverride" Target="../theme/themeOverride13.xml"/><Relationship Id="rId6" Type="http://schemas.openxmlformats.org/officeDocument/2006/relationships/oleObject" Target="../embeddings/oleObject7.bin"/><Relationship Id="rId5" Type="http://schemas.openxmlformats.org/officeDocument/2006/relationships/audio" Target="../media/audio5.wav"/><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audio" Target="../media/audio5.wav"/></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3400" y="0"/>
            <a:ext cx="8153400" cy="2743200"/>
          </a:xfrm>
          <a:noFill/>
          <a:ln/>
        </p:spPr>
        <p:txBody>
          <a:bodyPr/>
          <a:lstStyle/>
          <a:p>
            <a:pPr algn="ctr" eaLnBrk="0" hangingPunct="0"/>
            <a:r>
              <a:rPr lang="en-US" dirty="0"/>
              <a:t>BEST VALUE</a:t>
            </a:r>
            <a:br>
              <a:rPr lang="en-US" dirty="0"/>
            </a:br>
            <a:r>
              <a:rPr lang="en-US" dirty="0"/>
              <a:t>CONSTRUCTION </a:t>
            </a:r>
            <a:r>
              <a:rPr lang="en-US" dirty="0" smtClean="0"/>
              <a:t>SERVICES</a:t>
            </a:r>
            <a:br>
              <a:rPr lang="en-US" dirty="0" smtClean="0"/>
            </a:br>
            <a:r>
              <a:rPr lang="en-US" dirty="0" smtClean="0"/>
              <a:t>MULTIPLE AWARD</a:t>
            </a:r>
            <a:r>
              <a:rPr lang="en-US" dirty="0"/>
              <a:t/>
            </a:r>
            <a:br>
              <a:rPr lang="en-US" dirty="0"/>
            </a:br>
            <a:r>
              <a:rPr lang="en-US" dirty="0"/>
              <a:t>TASK ORDER </a:t>
            </a:r>
            <a:r>
              <a:rPr lang="en-US" dirty="0" smtClean="0"/>
              <a:t>CONTRACTS</a:t>
            </a:r>
            <a:endParaRPr lang="en-US" dirty="0"/>
          </a:p>
        </p:txBody>
      </p:sp>
      <p:sp>
        <p:nvSpPr>
          <p:cNvPr id="5123" name="Rectangle 3"/>
          <p:cNvSpPr>
            <a:spLocks noGrp="1" noChangeArrowheads="1"/>
          </p:cNvSpPr>
          <p:nvPr>
            <p:ph type="subTitle" idx="1"/>
          </p:nvPr>
        </p:nvSpPr>
        <p:spPr>
          <a:xfrm>
            <a:off x="1371600" y="3581400"/>
            <a:ext cx="6400800" cy="3276600"/>
          </a:xfrm>
          <a:noFill/>
          <a:ln/>
        </p:spPr>
        <p:txBody>
          <a:bodyPr/>
          <a:lstStyle/>
          <a:p>
            <a:pPr eaLnBrk="0" hangingPunct="0"/>
            <a:r>
              <a:rPr lang="en-US" b="1" dirty="0"/>
              <a:t>PRE-PROPOSAL </a:t>
            </a:r>
            <a:r>
              <a:rPr lang="en-US" b="1" dirty="0" smtClean="0"/>
              <a:t>CONFERENCE</a:t>
            </a:r>
          </a:p>
          <a:p>
            <a:pPr eaLnBrk="0" hangingPunct="0"/>
            <a:r>
              <a:rPr lang="en-US" sz="4000" b="1" dirty="0" smtClean="0">
                <a:solidFill>
                  <a:srgbClr val="FF0000"/>
                </a:solidFill>
              </a:rPr>
              <a:t>JUNE 28, 2012</a:t>
            </a:r>
            <a:endParaRPr lang="en-US" sz="4000" dirty="0">
              <a:solidFill>
                <a:srgbClr val="FF0000"/>
              </a:solidFill>
            </a:endParaRPr>
          </a:p>
          <a:p>
            <a:pPr eaLnBrk="0" hangingPunct="0"/>
            <a:r>
              <a:rPr lang="en-US" sz="4000" dirty="0" smtClean="0"/>
              <a:t>WILMINGTON VA MEDICAL CENTER </a:t>
            </a:r>
            <a:endParaRPr lang="en-US" sz="4000" dirty="0"/>
          </a:p>
          <a:p>
            <a:pPr eaLnBrk="0" hangingPunct="0"/>
            <a:r>
              <a:rPr lang="en-US" sz="4000" dirty="0" smtClean="0"/>
              <a:t>WILMINGTON, DE</a:t>
            </a:r>
            <a:endParaRPr lang="en-US" sz="4000"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0" y="381000"/>
            <a:ext cx="9144000" cy="1905000"/>
          </a:xfrm>
          <a:noFill/>
          <a:ln/>
        </p:spPr>
        <p:txBody>
          <a:bodyPr/>
          <a:lstStyle/>
          <a:p>
            <a:pPr algn="ctr" eaLnBrk="0" hangingPunct="0"/>
            <a:r>
              <a:rPr lang="en-US" sz="3600" i="0" dirty="0">
                <a:latin typeface="Arial Black" charset="0"/>
              </a:rPr>
              <a:t>WHAT IS </a:t>
            </a:r>
            <a:r>
              <a:rPr lang="en-US" sz="3600" i="0" dirty="0" smtClean="0">
                <a:latin typeface="Arial Black" charset="0"/>
              </a:rPr>
              <a:t>THE CONSTRUCTION MATOC CONTRACT?</a:t>
            </a:r>
            <a:r>
              <a:rPr lang="en-US" sz="3600" i="0" dirty="0">
                <a:latin typeface="Arial Black" charset="0"/>
              </a:rPr>
              <a:t/>
            </a:r>
            <a:br>
              <a:rPr lang="en-US" sz="3600" i="0" dirty="0">
                <a:latin typeface="Arial Black" charset="0"/>
              </a:rPr>
            </a:br>
            <a:endParaRPr lang="en-US" sz="3600" b="1" i="0" dirty="0">
              <a:effectLst>
                <a:outerShdw blurRad="38100" dist="38100" dir="2700000" algn="tl">
                  <a:srgbClr val="000000"/>
                </a:outerShdw>
              </a:effectLst>
              <a:latin typeface="Arial Black" charset="0"/>
            </a:endParaRPr>
          </a:p>
        </p:txBody>
      </p:sp>
      <p:sp>
        <p:nvSpPr>
          <p:cNvPr id="7171" name="Rectangle 3"/>
          <p:cNvSpPr>
            <a:spLocks noGrp="1" noChangeArrowheads="1"/>
          </p:cNvSpPr>
          <p:nvPr>
            <p:ph type="subTitle" idx="1"/>
          </p:nvPr>
        </p:nvSpPr>
        <p:spPr>
          <a:xfrm>
            <a:off x="762000" y="2438400"/>
            <a:ext cx="6019800" cy="3429000"/>
          </a:xfrm>
          <a:noFill/>
          <a:ln/>
        </p:spPr>
        <p:txBody>
          <a:bodyPr/>
          <a:lstStyle/>
          <a:p>
            <a:pPr eaLnBrk="0" hangingPunct="0"/>
            <a:r>
              <a:rPr lang="en-US" sz="2400" dirty="0">
                <a:latin typeface="Tahoma" charset="0"/>
              </a:rPr>
              <a:t>ACQUISITIONS OFFERED EXCLUSIVELY TO </a:t>
            </a:r>
            <a:r>
              <a:rPr lang="en-US" sz="2400" dirty="0" smtClean="0">
                <a:latin typeface="Tahoma" charset="0"/>
              </a:rPr>
              <a:t>MATOC </a:t>
            </a:r>
            <a:r>
              <a:rPr lang="en-US" sz="2400" dirty="0">
                <a:latin typeface="Tahoma" charset="0"/>
              </a:rPr>
              <a:t>CONTRACTORS</a:t>
            </a:r>
          </a:p>
          <a:p>
            <a:pPr eaLnBrk="0" hangingPunct="0"/>
            <a:endParaRPr lang="en-US" sz="2400" dirty="0">
              <a:latin typeface="Tahoma" charset="0"/>
            </a:endParaRPr>
          </a:p>
          <a:p>
            <a:pPr eaLnBrk="0" hangingPunct="0"/>
            <a:r>
              <a:rPr lang="en-US" sz="2400" dirty="0">
                <a:latin typeface="Tahoma" charset="0"/>
              </a:rPr>
              <a:t>COMPETITIVE</a:t>
            </a:r>
          </a:p>
          <a:p>
            <a:pPr eaLnBrk="0" hangingPunct="0"/>
            <a:r>
              <a:rPr lang="en-US" sz="2400" dirty="0">
                <a:latin typeface="Tahoma" charset="0"/>
              </a:rPr>
              <a:t>MULTIPLE AWARD</a:t>
            </a:r>
          </a:p>
          <a:p>
            <a:pPr eaLnBrk="0" hangingPunct="0"/>
            <a:r>
              <a:rPr lang="en-US" sz="2400" dirty="0">
                <a:latin typeface="Tahoma" charset="0"/>
              </a:rPr>
              <a:t>FIVE YEAR CONTRACT</a:t>
            </a:r>
          </a:p>
          <a:p>
            <a:pPr eaLnBrk="0" hangingPunct="0"/>
            <a:r>
              <a:rPr lang="en-US" sz="2400" dirty="0">
                <a:latin typeface="Tahoma" charset="0"/>
              </a:rPr>
              <a:t>BASE - </a:t>
            </a:r>
            <a:r>
              <a:rPr lang="en-US" sz="2400" dirty="0" smtClean="0">
                <a:latin typeface="Tahoma" charset="0"/>
              </a:rPr>
              <a:t>1 </a:t>
            </a:r>
            <a:r>
              <a:rPr lang="en-US" sz="2400" dirty="0">
                <a:latin typeface="Tahoma" charset="0"/>
              </a:rPr>
              <a:t>YEAR PERIOD PLUS</a:t>
            </a:r>
          </a:p>
          <a:p>
            <a:pPr eaLnBrk="0" hangingPunct="0"/>
            <a:r>
              <a:rPr lang="en-US" sz="2400" dirty="0" smtClean="0">
                <a:latin typeface="Tahoma" charset="0"/>
              </a:rPr>
              <a:t>OPTIONS </a:t>
            </a:r>
            <a:r>
              <a:rPr lang="en-US" sz="2400" dirty="0">
                <a:latin typeface="Tahoma" charset="0"/>
              </a:rPr>
              <a:t>-  </a:t>
            </a:r>
            <a:r>
              <a:rPr lang="en-US" sz="2400" dirty="0" smtClean="0">
                <a:latin typeface="Tahoma" charset="0"/>
              </a:rPr>
              <a:t>FOUR 1 </a:t>
            </a:r>
            <a:r>
              <a:rPr lang="en-US" sz="2400" dirty="0">
                <a:latin typeface="Tahoma" charset="0"/>
              </a:rPr>
              <a:t>YEAR PERIODS</a:t>
            </a:r>
          </a:p>
          <a:p>
            <a:pPr eaLnBrk="0" hangingPunct="0"/>
            <a:endParaRPr lang="en-US" dirty="0">
              <a:latin typeface="Tahoma" charset="0"/>
            </a:endParaRPr>
          </a:p>
        </p:txBody>
      </p:sp>
      <p:graphicFrame>
        <p:nvGraphicFramePr>
          <p:cNvPr id="7172" name="Object 4"/>
          <p:cNvGraphicFramePr>
            <a:graphicFrameLocks/>
          </p:cNvGraphicFramePr>
          <p:nvPr/>
        </p:nvGraphicFramePr>
        <p:xfrm>
          <a:off x="6978650" y="3962400"/>
          <a:ext cx="2190750" cy="2311400"/>
        </p:xfrm>
        <a:graphic>
          <a:graphicData uri="http://schemas.openxmlformats.org/presentationml/2006/ole">
            <p:oleObj spid="_x0000_s7172" name="Clip" r:id="rId5" imgW="2190600" imgH="231120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rial" pitchFamily="34" charset="0"/>
                <a:cs typeface="Arial" pitchFamily="34" charset="0"/>
              </a:rPr>
              <a:t>SET-ASIDES/NUMBER OF CONTRACTS	 </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dirty="0" smtClean="0"/>
              <a:t>CONSTRUCTION MATOC IS SET-ASIDE FOR SDVOSB’S (SERVICE DISABLED VETERAN OWNED SMALL BUSINESSES).</a:t>
            </a:r>
          </a:p>
          <a:p>
            <a:r>
              <a:rPr lang="en-US" dirty="0" smtClean="0"/>
              <a:t>AWARDEES MUST BE VERIFIED AT VET BIZ WEBSITE TO BE ELIGIBLE FOR AWARD. </a:t>
            </a:r>
          </a:p>
          <a:p>
            <a:r>
              <a:rPr lang="en-US" dirty="0" smtClean="0"/>
              <a:t>ANTICIPATE AWARD OF APPROXIMATLEY (8) CONTRACTS.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noFill/>
          <a:ln/>
        </p:spPr>
        <p:txBody>
          <a:bodyPr/>
          <a:lstStyle/>
          <a:p>
            <a:pPr algn="ctr" eaLnBrk="0" hangingPunct="0"/>
            <a:r>
              <a:rPr lang="en-US" sz="3600" i="0">
                <a:latin typeface="Arial Black" charset="0"/>
              </a:rPr>
              <a:t>WHAT IS DIFFERENT FROM BIDDING PROCESS</a:t>
            </a:r>
            <a:endParaRPr lang="en-US" sz="3600" b="1" i="0">
              <a:effectLst>
                <a:outerShdw blurRad="38100" dist="38100" dir="2700000" algn="tl">
                  <a:srgbClr val="000000"/>
                </a:outerShdw>
              </a:effectLst>
              <a:latin typeface="Arial Black" charset="0"/>
            </a:endParaRPr>
          </a:p>
        </p:txBody>
      </p:sp>
      <p:sp>
        <p:nvSpPr>
          <p:cNvPr id="76805" name="Rectangle 5"/>
          <p:cNvSpPr>
            <a:spLocks noGrp="1" noChangeArrowheads="1"/>
          </p:cNvSpPr>
          <p:nvPr>
            <p:ph type="body" idx="1"/>
          </p:nvPr>
        </p:nvSpPr>
        <p:spPr>
          <a:noFill/>
          <a:ln/>
        </p:spPr>
        <p:txBody>
          <a:bodyPr/>
          <a:lstStyle/>
          <a:p>
            <a:pPr>
              <a:lnSpc>
                <a:spcPct val="80000"/>
              </a:lnSpc>
            </a:pPr>
            <a:r>
              <a:rPr lang="en-US" sz="2400"/>
              <a:t>In the invitation for bid (IFB) process, a public bid opening occurs when the bids are due </a:t>
            </a:r>
          </a:p>
          <a:p>
            <a:pPr lvl="1">
              <a:lnSpc>
                <a:spcPct val="80000"/>
              </a:lnSpc>
            </a:pPr>
            <a:r>
              <a:rPr lang="en-US" sz="2000"/>
              <a:t>there can be no discussion </a:t>
            </a:r>
          </a:p>
          <a:p>
            <a:pPr lvl="1">
              <a:lnSpc>
                <a:spcPct val="80000"/>
              </a:lnSpc>
            </a:pPr>
            <a:r>
              <a:rPr lang="en-US" sz="2000"/>
              <a:t>no correction of Mistakes in most cases</a:t>
            </a:r>
          </a:p>
          <a:p>
            <a:pPr lvl="1">
              <a:lnSpc>
                <a:spcPct val="80000"/>
              </a:lnSpc>
            </a:pPr>
            <a:r>
              <a:rPr lang="en-US" sz="2000"/>
              <a:t>Award is always to the low responsible bidder</a:t>
            </a:r>
          </a:p>
          <a:p>
            <a:pPr>
              <a:lnSpc>
                <a:spcPct val="80000"/>
              </a:lnSpc>
            </a:pPr>
            <a:r>
              <a:rPr lang="en-US" sz="2400"/>
              <a:t>In the Request for Proposal (RFP) process, a written proposal will be provided in addition to pricing.</a:t>
            </a:r>
          </a:p>
          <a:p>
            <a:pPr lvl="1">
              <a:lnSpc>
                <a:spcPct val="80000"/>
              </a:lnSpc>
            </a:pPr>
            <a:r>
              <a:rPr lang="en-US" sz="2000"/>
              <a:t>The Govt will award based on best value criteria</a:t>
            </a:r>
          </a:p>
          <a:p>
            <a:pPr lvl="1">
              <a:lnSpc>
                <a:spcPct val="80000"/>
              </a:lnSpc>
            </a:pPr>
            <a:r>
              <a:rPr lang="en-US" sz="2000"/>
              <a:t>There can be clarifications,  discussions and/or negotiations</a:t>
            </a:r>
          </a:p>
          <a:p>
            <a:pPr lvl="1">
              <a:lnSpc>
                <a:spcPct val="80000"/>
              </a:lnSpc>
            </a:pPr>
            <a:r>
              <a:rPr lang="en-US" sz="2000"/>
              <a:t>After closing, the process is “closed” and information will be not be available until time of award</a:t>
            </a:r>
          </a:p>
          <a:p>
            <a:pPr lvl="1">
              <a:lnSpc>
                <a:spcPct val="80000"/>
              </a:lnSpc>
            </a:pPr>
            <a:endParaRPr lang="en-US" sz="2000"/>
          </a:p>
          <a:p>
            <a:pPr lvl="1">
              <a:lnSpc>
                <a:spcPct val="80000"/>
              </a:lnSpc>
              <a:buFontTx/>
              <a:buNone/>
            </a:pPr>
            <a:endParaRPr lang="en-US" sz="20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5800" y="762000"/>
            <a:ext cx="7772400" cy="2057400"/>
          </a:xfrm>
          <a:noFill/>
          <a:ln/>
        </p:spPr>
        <p:txBody>
          <a:bodyPr/>
          <a:lstStyle/>
          <a:p>
            <a:pPr algn="ctr" eaLnBrk="0" hangingPunct="0"/>
            <a:r>
              <a:rPr lang="en-US" dirty="0">
                <a:latin typeface="Arial Black" charset="0"/>
              </a:rPr>
              <a:t>WHAT WORK IS  INCLUDED IN </a:t>
            </a:r>
            <a:r>
              <a:rPr lang="en-US" dirty="0" smtClean="0">
                <a:latin typeface="Arial Black" charset="0"/>
              </a:rPr>
              <a:t>THE MATOC </a:t>
            </a:r>
            <a:r>
              <a:rPr lang="en-US" dirty="0">
                <a:latin typeface="Arial Black" charset="0"/>
              </a:rPr>
              <a:t>CONTRACT </a:t>
            </a:r>
            <a:r>
              <a:rPr lang="en-US" dirty="0" smtClean="0">
                <a:latin typeface="Arial Black" charset="0"/>
              </a:rPr>
              <a:t>?</a:t>
            </a:r>
            <a:endParaRPr lang="en-US" dirty="0">
              <a:latin typeface="Arial Black" charset="0"/>
            </a:endParaRPr>
          </a:p>
        </p:txBody>
      </p:sp>
      <p:sp>
        <p:nvSpPr>
          <p:cNvPr id="9219" name="Rectangle 3"/>
          <p:cNvSpPr>
            <a:spLocks noGrp="1" noChangeArrowheads="1"/>
          </p:cNvSpPr>
          <p:nvPr>
            <p:ph type="subTitle" idx="1"/>
          </p:nvPr>
        </p:nvSpPr>
        <p:spPr>
          <a:xfrm>
            <a:off x="381000" y="2743200"/>
            <a:ext cx="6477000" cy="3429000"/>
          </a:xfrm>
          <a:noFill/>
          <a:ln/>
        </p:spPr>
        <p:txBody>
          <a:bodyPr/>
          <a:lstStyle/>
          <a:p>
            <a:pPr eaLnBrk="0" hangingPunct="0"/>
            <a:r>
              <a:rPr lang="en-US" sz="3600" dirty="0">
                <a:latin typeface="Tahoma" charset="0"/>
              </a:rPr>
              <a:t>“SCOPE”</a:t>
            </a:r>
          </a:p>
          <a:p>
            <a:pPr algn="l" eaLnBrk="0" hangingPunct="0"/>
            <a:r>
              <a:rPr lang="en-US" sz="3600" dirty="0">
                <a:latin typeface="Tahoma" charset="0"/>
              </a:rPr>
              <a:t>COVERS A BROAD RANGE OF MAINTENANCE, REPAIR AND</a:t>
            </a:r>
          </a:p>
          <a:p>
            <a:pPr algn="l" eaLnBrk="0" hangingPunct="0"/>
            <a:r>
              <a:rPr lang="en-US" sz="3600" dirty="0">
                <a:latin typeface="Tahoma" charset="0"/>
              </a:rPr>
              <a:t>CONSTRUCTION SERVICES TO INCLUDE DESIGN BUILD </a:t>
            </a:r>
            <a:r>
              <a:rPr lang="en-US" sz="1400" dirty="0">
                <a:latin typeface="Tahoma" charset="0"/>
              </a:rPr>
              <a:t>(if applicable</a:t>
            </a:r>
            <a:r>
              <a:rPr lang="en-US" sz="1400" dirty="0" smtClean="0">
                <a:latin typeface="Tahoma" charset="0"/>
              </a:rPr>
              <a:t>)</a:t>
            </a:r>
            <a:endParaRPr lang="en-US" sz="3600" dirty="0">
              <a:latin typeface="Tahoma" charset="0"/>
            </a:endParaRPr>
          </a:p>
        </p:txBody>
      </p:sp>
      <p:graphicFrame>
        <p:nvGraphicFramePr>
          <p:cNvPr id="9220" name="Object 4"/>
          <p:cNvGraphicFramePr>
            <a:graphicFrameLocks/>
          </p:cNvGraphicFramePr>
          <p:nvPr/>
        </p:nvGraphicFramePr>
        <p:xfrm>
          <a:off x="6705600" y="4038600"/>
          <a:ext cx="1673225" cy="2844800"/>
        </p:xfrm>
        <a:graphic>
          <a:graphicData uri="http://schemas.openxmlformats.org/presentationml/2006/ole">
            <p:oleObj spid="_x0000_s9220" name="Clip" r:id="rId5" imgW="1672920" imgH="284472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noFill/>
          <a:ln/>
        </p:spPr>
        <p:txBody>
          <a:bodyPr/>
          <a:lstStyle/>
          <a:p>
            <a:pPr algn="ctr" eaLnBrk="0" hangingPunct="0"/>
            <a:r>
              <a:rPr lang="en-US" dirty="0">
                <a:latin typeface="Arial Black" charset="0"/>
              </a:rPr>
              <a:t>WHAT ARE THE </a:t>
            </a:r>
            <a:r>
              <a:rPr lang="en-US" b="1" dirty="0">
                <a:effectLst>
                  <a:outerShdw blurRad="38100" dist="38100" dir="2700000" algn="tl">
                    <a:srgbClr val="000000"/>
                  </a:outerShdw>
                </a:effectLst>
                <a:latin typeface="Arial Black" charset="0"/>
              </a:rPr>
              <a:t>$$</a:t>
            </a:r>
            <a:r>
              <a:rPr lang="en-US" b="1" i="0" dirty="0">
                <a:effectLst>
                  <a:outerShdw blurRad="38100" dist="38100" dir="2700000" algn="tl">
                    <a:srgbClr val="000000"/>
                  </a:outerShdw>
                </a:effectLst>
                <a:latin typeface="Arial Black" charset="0"/>
              </a:rPr>
              <a:t> </a:t>
            </a:r>
            <a:r>
              <a:rPr lang="en-US" dirty="0">
                <a:latin typeface="Arial Black" charset="0"/>
              </a:rPr>
              <a:t>LIMITS OF </a:t>
            </a:r>
            <a:r>
              <a:rPr lang="en-US" dirty="0" smtClean="0">
                <a:latin typeface="Arial Black" charset="0"/>
              </a:rPr>
              <a:t>THE MATOC </a:t>
            </a:r>
            <a:r>
              <a:rPr lang="en-US" dirty="0">
                <a:latin typeface="Arial Black" charset="0"/>
              </a:rPr>
              <a:t>CONTRACT???</a:t>
            </a:r>
          </a:p>
        </p:txBody>
      </p:sp>
      <p:sp>
        <p:nvSpPr>
          <p:cNvPr id="31747" name="Rectangle 3"/>
          <p:cNvSpPr>
            <a:spLocks noGrp="1" noChangeArrowheads="1"/>
          </p:cNvSpPr>
          <p:nvPr>
            <p:ph type="subTitle" idx="1"/>
          </p:nvPr>
        </p:nvSpPr>
        <p:spPr>
          <a:xfrm>
            <a:off x="457200" y="3352800"/>
            <a:ext cx="6324600" cy="2133600"/>
          </a:xfrm>
          <a:noFill/>
          <a:ln/>
        </p:spPr>
        <p:txBody>
          <a:bodyPr/>
          <a:lstStyle/>
          <a:p>
            <a:pPr eaLnBrk="0" hangingPunct="0"/>
            <a:r>
              <a:rPr lang="en-US" dirty="0" smtClean="0">
                <a:latin typeface="Arial Black" charset="0"/>
              </a:rPr>
              <a:t>$50,000,000.00 </a:t>
            </a:r>
            <a:r>
              <a:rPr lang="en-US" sz="2800" dirty="0">
                <a:latin typeface="Arial Black" charset="0"/>
              </a:rPr>
              <a:t>AGGREGATE PER CONTRACT</a:t>
            </a:r>
            <a:r>
              <a:rPr lang="en-US" dirty="0">
                <a:latin typeface="Arial Black" charset="0"/>
              </a:rPr>
              <a:t> </a:t>
            </a:r>
          </a:p>
          <a:p>
            <a:pPr eaLnBrk="0" hangingPunct="0"/>
            <a:r>
              <a:rPr lang="en-US" dirty="0" smtClean="0">
                <a:latin typeface="Arial Black" charset="0"/>
              </a:rPr>
              <a:t>$5,000,000.00 </a:t>
            </a:r>
            <a:r>
              <a:rPr lang="en-US" dirty="0">
                <a:latin typeface="Arial Black" charset="0"/>
              </a:rPr>
              <a:t>PER</a:t>
            </a:r>
          </a:p>
          <a:p>
            <a:pPr eaLnBrk="0" hangingPunct="0"/>
            <a:r>
              <a:rPr lang="en-US" dirty="0">
                <a:latin typeface="Arial Black" charset="0"/>
              </a:rPr>
              <a:t>TASK </a:t>
            </a:r>
            <a:r>
              <a:rPr lang="en-US" dirty="0" smtClean="0">
                <a:latin typeface="Arial Black" charset="0"/>
              </a:rPr>
              <a:t>ORDER MAXIMUM</a:t>
            </a:r>
            <a:endParaRPr lang="en-US" dirty="0">
              <a:latin typeface="Arial Black" charset="0"/>
            </a:endParaRPr>
          </a:p>
          <a:p>
            <a:pPr eaLnBrk="0" hangingPunct="0"/>
            <a:r>
              <a:rPr lang="en-US" dirty="0">
                <a:latin typeface="Arial Black" charset="0"/>
              </a:rPr>
              <a:t>$2,000 MINIMUM ORDER</a:t>
            </a:r>
          </a:p>
        </p:txBody>
      </p:sp>
      <p:graphicFrame>
        <p:nvGraphicFramePr>
          <p:cNvPr id="31748" name="Object 4"/>
          <p:cNvGraphicFramePr>
            <a:graphicFrameLocks/>
          </p:cNvGraphicFramePr>
          <p:nvPr/>
        </p:nvGraphicFramePr>
        <p:xfrm>
          <a:off x="6400800" y="3505200"/>
          <a:ext cx="2046288" cy="3378200"/>
        </p:xfrm>
        <a:graphic>
          <a:graphicData uri="http://schemas.openxmlformats.org/presentationml/2006/ole">
            <p:oleObj spid="_x0000_s31748" name="Clip" r:id="rId6" imgW="2046240" imgH="337788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CASHREG.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5" name="CASHREG.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CASHREG.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5"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GUARANTEED MINIMUM </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dirty="0" smtClean="0"/>
              <a:t>ANY CONTRACTOR AWARDED A MATOC CONTRACT IS GUARANTEED AN ORDER OF $5,000.00.</a:t>
            </a:r>
          </a:p>
          <a:p>
            <a:r>
              <a:rPr lang="en-US" dirty="0" smtClean="0"/>
              <a:t>OR WILL BE PAID $5,000.00.  </a:t>
            </a:r>
          </a:p>
          <a:p>
            <a:r>
              <a:rPr lang="en-US" dirty="0" smtClean="0"/>
              <a:t>GUARANTEED MINIMUM ONLY PAID IF CONTRACTOR CONTINUES TO SUBMIT GOOD FAITH PROPOSALS.</a:t>
            </a:r>
          </a:p>
          <a:p>
            <a:r>
              <a:rPr lang="en-US" dirty="0" smtClean="0"/>
              <a:t>INDIVIDUAL WAIVER AVAILABLE.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a:xfrm>
            <a:off x="685800" y="228600"/>
            <a:ext cx="7772400" cy="1219200"/>
          </a:xfrm>
          <a:noFill/>
          <a:ln/>
        </p:spPr>
        <p:txBody>
          <a:bodyPr/>
          <a:lstStyle/>
          <a:p>
            <a:pPr algn="ctr" eaLnBrk="0" hangingPunct="0"/>
            <a:r>
              <a:rPr lang="en-US" sz="4000">
                <a:latin typeface="Arial Black" charset="0"/>
              </a:rPr>
              <a:t>DO I HAVE A CHOICE OF DOLLAR THRESHOLDS???</a:t>
            </a:r>
          </a:p>
        </p:txBody>
      </p:sp>
      <p:sp>
        <p:nvSpPr>
          <p:cNvPr id="58371" name="Rectangle 3"/>
          <p:cNvSpPr>
            <a:spLocks noGrp="1" noChangeArrowheads="1"/>
          </p:cNvSpPr>
          <p:nvPr>
            <p:ph type="subTitle" idx="1"/>
          </p:nvPr>
        </p:nvSpPr>
        <p:spPr>
          <a:xfrm>
            <a:off x="609600" y="1524000"/>
            <a:ext cx="7162800" cy="4800600"/>
          </a:xfrm>
          <a:noFill/>
          <a:ln/>
        </p:spPr>
        <p:txBody>
          <a:bodyPr/>
          <a:lstStyle/>
          <a:p>
            <a:pPr eaLnBrk="0" hangingPunct="0"/>
            <a:r>
              <a:rPr lang="en-US" sz="3600" dirty="0">
                <a:latin typeface="Arial Black" charset="0"/>
              </a:rPr>
              <a:t>YES!!!</a:t>
            </a:r>
          </a:p>
          <a:p>
            <a:pPr algn="l" eaLnBrk="0" hangingPunct="0"/>
            <a:r>
              <a:rPr lang="en-US" sz="3600" dirty="0">
                <a:latin typeface="Arial Black" charset="0"/>
              </a:rPr>
              <a:t>	</a:t>
            </a:r>
            <a:r>
              <a:rPr lang="en-US" sz="3600" dirty="0" smtClean="0">
                <a:latin typeface="Arial Black" charset="0"/>
              </a:rPr>
              <a:t>$</a:t>
            </a:r>
            <a:r>
              <a:rPr lang="en-US" sz="3600" dirty="0">
                <a:latin typeface="Arial Black" charset="0"/>
              </a:rPr>
              <a:t>2,000 - $500,000</a:t>
            </a:r>
          </a:p>
          <a:p>
            <a:pPr algn="l" eaLnBrk="0" hangingPunct="0"/>
            <a:r>
              <a:rPr lang="en-US" sz="3600" dirty="0">
                <a:latin typeface="Arial Black" charset="0"/>
              </a:rPr>
              <a:t>	$2,000 - $1,000,000</a:t>
            </a:r>
          </a:p>
          <a:p>
            <a:pPr algn="l" eaLnBrk="0" hangingPunct="0"/>
            <a:r>
              <a:rPr lang="en-US" sz="3600" dirty="0">
                <a:latin typeface="Arial Black" charset="0"/>
              </a:rPr>
              <a:t>	</a:t>
            </a:r>
            <a:r>
              <a:rPr lang="en-US" sz="3600" dirty="0" smtClean="0">
                <a:latin typeface="Arial Black" charset="0"/>
              </a:rPr>
              <a:t>$</a:t>
            </a:r>
            <a:r>
              <a:rPr lang="en-US" sz="3600" dirty="0">
                <a:latin typeface="Arial Black" charset="0"/>
              </a:rPr>
              <a:t>2,000 - </a:t>
            </a:r>
            <a:r>
              <a:rPr lang="en-US" sz="3600" dirty="0" smtClean="0">
                <a:latin typeface="Arial Black" charset="0"/>
              </a:rPr>
              <a:t>$5,000,000</a:t>
            </a:r>
            <a:endParaRPr lang="en-US" sz="3600" dirty="0">
              <a:latin typeface="Arial Black" charset="0"/>
            </a:endParaRPr>
          </a:p>
          <a:p>
            <a:pPr algn="l" eaLnBrk="0" hangingPunct="0"/>
            <a:r>
              <a:rPr lang="en-US" sz="2400" dirty="0">
                <a:latin typeface="Arial Black" charset="0"/>
              </a:rPr>
              <a:t>MAY BE ALTERED AFTER BASE </a:t>
            </a:r>
            <a:r>
              <a:rPr lang="en-US" sz="2400" dirty="0" smtClean="0">
                <a:latin typeface="Arial Black" charset="0"/>
              </a:rPr>
              <a:t>YEAR </a:t>
            </a:r>
            <a:r>
              <a:rPr lang="en-US" sz="2400" dirty="0">
                <a:latin typeface="Arial Black" charset="0"/>
              </a:rPr>
              <a:t>AND/OR OPTION YEAR RENEWAL.</a:t>
            </a:r>
          </a:p>
          <a:p>
            <a:pPr eaLnBrk="0" hangingPunct="0">
              <a:buFontTx/>
              <a:buChar char="·"/>
            </a:pPr>
            <a:endParaRPr lang="en-US" sz="4000" dirty="0">
              <a:latin typeface="Arial Black"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blinds(vertical)">
                                      <p:cBhvr>
                                        <p:cTn id="7" dur="500"/>
                                        <p:tgtEl>
                                          <p:spTgt spid="5837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DRUMROLL.WAV"/>
                                        </p:tgtEl>
                                      </p:cMediaNode>
                                    </p:audio>
                                  </p:sub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blinds(vertical)">
                                      <p:cBhvr>
                                        <p:cTn id="12" dur="500"/>
                                        <p:tgtEl>
                                          <p:spTgt spid="58371">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DRUMROLL.WAV"/>
                                        </p:tgtEl>
                                      </p:cMediaNode>
                                    </p:audio>
                                  </p:subTnLst>
                                </p:cTn>
                              </p:par>
                            </p:childTnLst>
                          </p:cTn>
                        </p:par>
                      </p:childTnLst>
                    </p:cTn>
                  </p:par>
                  <p:par>
                    <p:cTn id="13" fill="hold">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blinds(vertical)">
                                      <p:cBhvr>
                                        <p:cTn id="17" dur="500"/>
                                        <p:tgtEl>
                                          <p:spTgt spid="58371">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4" name="DRUMROLL.WAV"/>
                                        </p:tgtEl>
                                      </p:cMediaNode>
                                    </p:audio>
                                  </p:subTnLst>
                                </p:cTn>
                              </p:par>
                            </p:childTnLst>
                          </p:cTn>
                        </p:par>
                      </p:childTnLst>
                    </p:cTn>
                  </p:par>
                  <p:par>
                    <p:cTn id="18" fill="hold">
                      <p:stCondLst>
                        <p:cond delay="indefinite"/>
                      </p:stCondLst>
                      <p:childTnLst>
                        <p:par>
                          <p:cTn id="19" fill="hold">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blinds(vertical)">
                                      <p:cBhvr>
                                        <p:cTn id="22" dur="500"/>
                                        <p:tgtEl>
                                          <p:spTgt spid="58371">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4" name="DRUMROLL.WAV"/>
                                        </p:tgtEl>
                                      </p:cMediaNode>
                                    </p:audio>
                                  </p:subTnLst>
                                </p:cTn>
                              </p:par>
                            </p:childTnLst>
                          </p:cTn>
                        </p:par>
                      </p:childTnLst>
                    </p:cTn>
                  </p:par>
                  <p:par>
                    <p:cTn id="23" fill="hold">
                      <p:stCondLst>
                        <p:cond delay="indefinite"/>
                      </p:stCondLst>
                      <p:childTnLst>
                        <p:par>
                          <p:cTn id="24" fill="hold">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blinds(vertical)">
                                      <p:cBhvr>
                                        <p:cTn id="27" dur="500"/>
                                        <p:tgtEl>
                                          <p:spTgt spid="58371">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4"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0" y="1447800"/>
            <a:ext cx="9144000" cy="838200"/>
          </a:xfrm>
          <a:noFill/>
          <a:ln/>
        </p:spPr>
        <p:txBody>
          <a:bodyPr/>
          <a:lstStyle/>
          <a:p>
            <a:pPr algn="ctr" eaLnBrk="0" hangingPunct="0"/>
            <a:r>
              <a:rPr lang="en-US">
                <a:latin typeface="Arial Black" charset="0"/>
              </a:rPr>
              <a:t>WHAT IS A PROTOTYPICAL PROJECT??</a:t>
            </a:r>
          </a:p>
        </p:txBody>
      </p:sp>
      <p:sp>
        <p:nvSpPr>
          <p:cNvPr id="29699" name="Rectangle 3"/>
          <p:cNvSpPr>
            <a:spLocks noGrp="1" noChangeArrowheads="1"/>
          </p:cNvSpPr>
          <p:nvPr>
            <p:ph type="subTitle" idx="1"/>
          </p:nvPr>
        </p:nvSpPr>
        <p:spPr>
          <a:xfrm>
            <a:off x="0" y="2590800"/>
            <a:ext cx="9144000" cy="2438400"/>
          </a:xfrm>
          <a:noFill/>
          <a:ln/>
        </p:spPr>
        <p:txBody>
          <a:bodyPr/>
          <a:lstStyle/>
          <a:p>
            <a:pPr algn="l" eaLnBrk="0" hangingPunct="0">
              <a:buFont typeface="Arial" pitchFamily="34" charset="0"/>
              <a:buChar char="•"/>
            </a:pPr>
            <a:r>
              <a:rPr lang="en-US" dirty="0">
                <a:latin typeface="Arial Black" charset="0"/>
              </a:rPr>
              <a:t>REPRESENTS THE TYPE OF PROJECT THAT MAY BE AWARDED UNDER THIS CONTRACT.</a:t>
            </a:r>
          </a:p>
          <a:p>
            <a:pPr algn="l" eaLnBrk="0" hangingPunct="0">
              <a:buFont typeface="Arial" pitchFamily="34" charset="0"/>
              <a:buChar char="•"/>
            </a:pPr>
            <a:r>
              <a:rPr lang="en-US" dirty="0" smtClean="0">
                <a:latin typeface="Arial Black" charset="0"/>
              </a:rPr>
              <a:t>UTILIZED </a:t>
            </a:r>
            <a:r>
              <a:rPr lang="en-US" dirty="0">
                <a:latin typeface="Arial Black" charset="0"/>
              </a:rPr>
              <a:t>TO MEASURE THE ACCURACY OF CONTRACTORS ESTIMATING SYSTEM</a:t>
            </a:r>
            <a:r>
              <a:rPr lang="en-US" dirty="0" smtClean="0">
                <a:latin typeface="Arial Black" charset="0"/>
              </a:rPr>
              <a:t>.</a:t>
            </a:r>
          </a:p>
          <a:p>
            <a:pPr algn="l" eaLnBrk="0" hangingPunct="0">
              <a:buFont typeface="Arial" pitchFamily="34" charset="0"/>
              <a:buChar char="•"/>
            </a:pPr>
            <a:r>
              <a:rPr lang="en-US" dirty="0" smtClean="0">
                <a:latin typeface="Arial Black" charset="0"/>
              </a:rPr>
              <a:t>PROJECT NOT ACTUALLY AWARDED. </a:t>
            </a:r>
          </a:p>
          <a:p>
            <a:pPr algn="l" eaLnBrk="0" hangingPunct="0"/>
            <a:endParaRPr lang="en-US" dirty="0" smtClean="0">
              <a:latin typeface="Arial Black" charset="0"/>
            </a:endParaRPr>
          </a:p>
          <a:p>
            <a:pPr algn="l" eaLnBrk="0" hangingPunct="0"/>
            <a:endParaRPr lang="en-US" dirty="0">
              <a:latin typeface="Arial Black"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ctrTitle"/>
          </p:nvPr>
        </p:nvSpPr>
        <p:spPr>
          <a:xfrm>
            <a:off x="685800" y="0"/>
            <a:ext cx="7772400" cy="914400"/>
          </a:xfrm>
          <a:noFill/>
          <a:ln/>
        </p:spPr>
        <p:txBody>
          <a:bodyPr/>
          <a:lstStyle/>
          <a:p>
            <a:pPr algn="ctr" eaLnBrk="0" hangingPunct="0"/>
            <a:r>
              <a:rPr lang="en-US" sz="3600" b="1">
                <a:latin typeface="Tahoma" charset="0"/>
              </a:rPr>
              <a:t>DAVIS BACON WAGES &amp; BONDS</a:t>
            </a:r>
            <a:endParaRPr lang="en-US" sz="3600">
              <a:latin typeface="Tahoma" charset="0"/>
            </a:endParaRPr>
          </a:p>
        </p:txBody>
      </p:sp>
      <p:sp>
        <p:nvSpPr>
          <p:cNvPr id="72707" name="Rectangle 3"/>
          <p:cNvSpPr>
            <a:spLocks noGrp="1" noChangeArrowheads="1"/>
          </p:cNvSpPr>
          <p:nvPr>
            <p:ph type="subTitle" idx="1"/>
          </p:nvPr>
        </p:nvSpPr>
        <p:spPr>
          <a:xfrm>
            <a:off x="457200" y="1066800"/>
            <a:ext cx="8077200" cy="5562600"/>
          </a:xfrm>
          <a:noFill/>
          <a:ln/>
        </p:spPr>
        <p:txBody>
          <a:bodyPr/>
          <a:lstStyle/>
          <a:p>
            <a:pPr eaLnBrk="0" hangingPunct="0"/>
            <a:r>
              <a:rPr lang="en-US" dirty="0"/>
              <a:t>MOST CURRENT DAVIS BACON WAGE RATES WILL APPLY TO EACH MATOC REQUEST FOR PROPOSAL- </a:t>
            </a:r>
          </a:p>
          <a:p>
            <a:pPr marL="914400" lvl="2" indent="0" algn="ctr" eaLnBrk="0" hangingPunct="0">
              <a:buFontTx/>
              <a:buNone/>
            </a:pPr>
            <a:r>
              <a:rPr lang="en-US" dirty="0" smtClean="0"/>
              <a:t>Note </a:t>
            </a:r>
            <a:r>
              <a:rPr lang="en-US" dirty="0"/>
              <a:t>the most current wage determination at time of award of Task Order applies to the Task Order. </a:t>
            </a:r>
          </a:p>
          <a:p>
            <a:pPr eaLnBrk="0" hangingPunct="0"/>
            <a:r>
              <a:rPr lang="en-US" dirty="0"/>
              <a:t>PERFORMANCE AND PAYMENT BONDS ARE ESTABLISHED BY EACH TASK ORDER:</a:t>
            </a:r>
          </a:p>
          <a:p>
            <a:pPr marL="457200" lvl="1" indent="0" algn="ctr" eaLnBrk="0" hangingPunct="0">
              <a:buFontTx/>
              <a:buNone/>
            </a:pPr>
            <a:r>
              <a:rPr lang="en-US" sz="3200" dirty="0"/>
              <a:t>PAYMENT BOND - T.O</a:t>
            </a:r>
            <a:r>
              <a:rPr lang="en-US" sz="3200" dirty="0" smtClean="0"/>
              <a:t>.&gt;$150K </a:t>
            </a:r>
            <a:endParaRPr lang="en-US" sz="3200" dirty="0"/>
          </a:p>
          <a:p>
            <a:pPr marL="457200" lvl="1" indent="0" algn="ctr" eaLnBrk="0" hangingPunct="0">
              <a:buFontTx/>
              <a:buNone/>
            </a:pPr>
            <a:r>
              <a:rPr lang="en-US" sz="3200" dirty="0"/>
              <a:t>PERFORMANCE BOND - T.O.&gt;$</a:t>
            </a:r>
            <a:r>
              <a:rPr lang="en-US" sz="3200" dirty="0" smtClean="0"/>
              <a:t>150K</a:t>
            </a:r>
            <a:endParaRPr lang="en-US" sz="3200" dirty="0"/>
          </a:p>
          <a:p>
            <a:pPr algn="l" eaLnBrk="0" hangingPunct="0"/>
            <a:endParaRPr lang="en-US" dirty="0">
              <a:latin typeface="Arial Black"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blinds(vertical)">
                                      <p:cBhvr>
                                        <p:cTn id="7" dur="500"/>
                                        <p:tgtEl>
                                          <p:spTgt spid="7270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DRUMROLL.WAV"/>
                                        </p:tgtEl>
                                      </p:cMediaNode>
                                    </p:audio>
                                  </p:subTnLst>
                                </p:cTn>
                              </p:par>
                              <p:par>
                                <p:cTn id="8" presetID="3" presetClass="entr" presetSubtype="5" fill="hold" grpId="0" nodeType="withEffect">
                                  <p:stCondLst>
                                    <p:cond delay="0"/>
                                  </p:stCondLst>
                                  <p:childTnLst>
                                    <p:set>
                                      <p:cBhvr>
                                        <p:cTn id="9" dur="1" fill="hold">
                                          <p:stCondLst>
                                            <p:cond delay="0"/>
                                          </p:stCondLst>
                                        </p:cTn>
                                        <p:tgtEl>
                                          <p:spTgt spid="72707">
                                            <p:txEl>
                                              <p:pRg st="1" end="1"/>
                                            </p:txEl>
                                          </p:spTgt>
                                        </p:tgtEl>
                                        <p:attrNameLst>
                                          <p:attrName>style.visibility</p:attrName>
                                        </p:attrNameLst>
                                      </p:cBhvr>
                                      <p:to>
                                        <p:strVal val="visible"/>
                                      </p:to>
                                    </p:set>
                                    <p:animEffect transition="in" filter="blinds(vertical)">
                                      <p:cBhvr>
                                        <p:cTn id="10" dur="500"/>
                                        <p:tgtEl>
                                          <p:spTgt spid="72707">
                                            <p:txEl>
                                              <p:pRg st="1" end="1"/>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4" name="DRUMROLL.WAV"/>
                                        </p:tgtEl>
                                      </p:cMediaNode>
                                    </p:audio>
                                  </p:subTnLst>
                                </p:cTn>
                              </p:par>
                            </p:childTnLst>
                          </p:cTn>
                        </p:par>
                      </p:childTnLst>
                    </p:cTn>
                  </p:par>
                  <p:par>
                    <p:cTn id="11" fill="hold">
                      <p:stCondLst>
                        <p:cond delay="indefinite"/>
                      </p:stCondLst>
                      <p:childTnLst>
                        <p:par>
                          <p:cTn id="12" fill="hold">
                            <p:stCondLst>
                              <p:cond delay="0"/>
                            </p:stCondLst>
                            <p:childTnLst>
                              <p:par>
                                <p:cTn id="13" presetID="3" presetClass="entr" presetSubtype="5" fill="hold" grpId="0" nodeType="clickEffect">
                                  <p:stCondLst>
                                    <p:cond delay="0"/>
                                  </p:stCondLst>
                                  <p:childTnLst>
                                    <p:set>
                                      <p:cBhvr>
                                        <p:cTn id="14" dur="1" fill="hold">
                                          <p:stCondLst>
                                            <p:cond delay="0"/>
                                          </p:stCondLst>
                                        </p:cTn>
                                        <p:tgtEl>
                                          <p:spTgt spid="72707">
                                            <p:txEl>
                                              <p:pRg st="2" end="2"/>
                                            </p:txEl>
                                          </p:spTgt>
                                        </p:tgtEl>
                                        <p:attrNameLst>
                                          <p:attrName>style.visibility</p:attrName>
                                        </p:attrNameLst>
                                      </p:cBhvr>
                                      <p:to>
                                        <p:strVal val="visible"/>
                                      </p:to>
                                    </p:set>
                                    <p:animEffect transition="in" filter="blinds(vertical)">
                                      <p:cBhvr>
                                        <p:cTn id="15" dur="500"/>
                                        <p:tgtEl>
                                          <p:spTgt spid="72707">
                                            <p:txEl>
                                              <p:pRg st="2" end="2"/>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4" name="DRUMROLL.WAV"/>
                                        </p:tgtEl>
                                      </p:cMediaNode>
                                    </p:audio>
                                  </p:subTnLst>
                                </p:cTn>
                              </p:par>
                              <p:par>
                                <p:cTn id="16" presetID="3" presetClass="entr" presetSubtype="5" fill="hold" grpId="0" nodeType="withEffect">
                                  <p:stCondLst>
                                    <p:cond delay="0"/>
                                  </p:stCondLst>
                                  <p:childTnLst>
                                    <p:set>
                                      <p:cBhvr>
                                        <p:cTn id="17" dur="1" fill="hold">
                                          <p:stCondLst>
                                            <p:cond delay="0"/>
                                          </p:stCondLst>
                                        </p:cTn>
                                        <p:tgtEl>
                                          <p:spTgt spid="72707">
                                            <p:txEl>
                                              <p:pRg st="3" end="3"/>
                                            </p:txEl>
                                          </p:spTgt>
                                        </p:tgtEl>
                                        <p:attrNameLst>
                                          <p:attrName>style.visibility</p:attrName>
                                        </p:attrNameLst>
                                      </p:cBhvr>
                                      <p:to>
                                        <p:strVal val="visible"/>
                                      </p:to>
                                    </p:set>
                                    <p:animEffect transition="in" filter="blinds(vertical)">
                                      <p:cBhvr>
                                        <p:cTn id="18" dur="500"/>
                                        <p:tgtEl>
                                          <p:spTgt spid="72707">
                                            <p:txEl>
                                              <p:pRg st="3" end="3"/>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4" name="DRUMROLL.WAV"/>
                                        </p:tgtEl>
                                      </p:cMediaNode>
                                    </p:audio>
                                  </p:subTnLst>
                                </p:cTn>
                              </p:par>
                              <p:par>
                                <p:cTn id="19" presetID="3" presetClass="entr" presetSubtype="5" fill="hold" grpId="0" nodeType="withEffect">
                                  <p:stCondLst>
                                    <p:cond delay="0"/>
                                  </p:stCondLst>
                                  <p:childTnLst>
                                    <p:set>
                                      <p:cBhvr>
                                        <p:cTn id="20" dur="1" fill="hold">
                                          <p:stCondLst>
                                            <p:cond delay="0"/>
                                          </p:stCondLst>
                                        </p:cTn>
                                        <p:tgtEl>
                                          <p:spTgt spid="72707">
                                            <p:txEl>
                                              <p:pRg st="4" end="4"/>
                                            </p:txEl>
                                          </p:spTgt>
                                        </p:tgtEl>
                                        <p:attrNameLst>
                                          <p:attrName>style.visibility</p:attrName>
                                        </p:attrNameLst>
                                      </p:cBhvr>
                                      <p:to>
                                        <p:strVal val="visible"/>
                                      </p:to>
                                    </p:set>
                                    <p:animEffect transition="in" filter="blinds(vertical)">
                                      <p:cBhvr>
                                        <p:cTn id="21" dur="500"/>
                                        <p:tgtEl>
                                          <p:spTgt spid="72707">
                                            <p:txEl>
                                              <p:pRg st="4" end="4"/>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4"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ctrTitle"/>
          </p:nvPr>
        </p:nvSpPr>
        <p:spPr>
          <a:xfrm>
            <a:off x="685800" y="228600"/>
            <a:ext cx="7772400" cy="1143000"/>
          </a:xfrm>
          <a:noFill/>
          <a:ln/>
        </p:spPr>
        <p:txBody>
          <a:bodyPr/>
          <a:lstStyle/>
          <a:p>
            <a:pPr algn="ctr" eaLnBrk="0" hangingPunct="0"/>
            <a:r>
              <a:rPr lang="en-US" sz="4000" b="1" dirty="0">
                <a:latin typeface="Tahoma" charset="0"/>
              </a:rPr>
              <a:t>SOLICATION PLANS &amp; SPECIFICATIONS</a:t>
            </a:r>
            <a:endParaRPr lang="en-US" sz="4000" dirty="0">
              <a:latin typeface="Tahoma" charset="0"/>
            </a:endParaRPr>
          </a:p>
        </p:txBody>
      </p:sp>
      <p:sp>
        <p:nvSpPr>
          <p:cNvPr id="79876" name="Rectangle 4"/>
          <p:cNvSpPr>
            <a:spLocks noGrp="1" noChangeArrowheads="1"/>
          </p:cNvSpPr>
          <p:nvPr>
            <p:ph type="subTitle" idx="1"/>
          </p:nvPr>
        </p:nvSpPr>
        <p:spPr>
          <a:xfrm>
            <a:off x="457200" y="1447800"/>
            <a:ext cx="8077200" cy="4572000"/>
          </a:xfrm>
          <a:noFill/>
          <a:ln/>
        </p:spPr>
        <p:txBody>
          <a:bodyPr/>
          <a:lstStyle/>
          <a:p>
            <a:pPr marL="342900" indent="-342900" algn="l">
              <a:lnSpc>
                <a:spcPct val="90000"/>
              </a:lnSpc>
            </a:pPr>
            <a:r>
              <a:rPr lang="en-US" b="1" dirty="0">
                <a:cs typeface="Times New Roman" charset="0"/>
              </a:rPr>
              <a:t>.  </a:t>
            </a:r>
            <a:r>
              <a:rPr lang="en-US" b="1" dirty="0"/>
              <a:t>ON THE WEB  </a:t>
            </a:r>
            <a:r>
              <a:rPr lang="en-US" b="1" dirty="0">
                <a:hlinkClick r:id="rId3"/>
              </a:rPr>
              <a:t>http://</a:t>
            </a:r>
            <a:r>
              <a:rPr lang="en-US" b="1" dirty="0" smtClean="0">
                <a:hlinkClick r:id="rId3"/>
              </a:rPr>
              <a:t>www.fbo.gov</a:t>
            </a:r>
            <a:r>
              <a:rPr lang="en-US" b="1" dirty="0" smtClean="0"/>
              <a:t> </a:t>
            </a:r>
          </a:p>
          <a:p>
            <a:pPr marL="342900" indent="-342900" algn="l">
              <a:lnSpc>
                <a:spcPct val="90000"/>
              </a:lnSpc>
            </a:pPr>
            <a:r>
              <a:rPr lang="en-US" b="1" dirty="0" smtClean="0"/>
              <a:t>    </a:t>
            </a:r>
            <a:r>
              <a:rPr lang="en-US" b="1" i="1" dirty="0" smtClean="0">
                <a:solidFill>
                  <a:srgbClr val="FF0000"/>
                </a:solidFill>
              </a:rPr>
              <a:t>VA244-12-R-0511</a:t>
            </a:r>
            <a:endParaRPr lang="en-US" b="1" i="1" dirty="0">
              <a:solidFill>
                <a:srgbClr val="FF0000"/>
              </a:solidFill>
            </a:endParaRPr>
          </a:p>
          <a:p>
            <a:pPr lvl="1">
              <a:lnSpc>
                <a:spcPct val="90000"/>
              </a:lnSpc>
              <a:buFontTx/>
              <a:buNone/>
            </a:pPr>
            <a:r>
              <a:rPr lang="en-US" b="1" dirty="0">
                <a:cs typeface="Times New Roman" charset="0"/>
              </a:rPr>
              <a:t>─  </a:t>
            </a:r>
            <a:r>
              <a:rPr lang="en-US" b="1" dirty="0"/>
              <a:t>SOLICITATION </a:t>
            </a:r>
          </a:p>
          <a:p>
            <a:pPr lvl="1">
              <a:lnSpc>
                <a:spcPct val="90000"/>
              </a:lnSpc>
              <a:buFontTx/>
              <a:buNone/>
            </a:pPr>
            <a:r>
              <a:rPr lang="en-US" b="1" dirty="0">
                <a:cs typeface="Times New Roman" charset="0"/>
              </a:rPr>
              <a:t>─  </a:t>
            </a:r>
            <a:r>
              <a:rPr lang="en-US" b="1" dirty="0"/>
              <a:t>PLANS  &amp; SPECIFICATIONS</a:t>
            </a:r>
          </a:p>
          <a:p>
            <a:pPr lvl="1">
              <a:lnSpc>
                <a:spcPct val="90000"/>
              </a:lnSpc>
              <a:buFontTx/>
              <a:buNone/>
            </a:pPr>
            <a:r>
              <a:rPr lang="en-US" b="1" dirty="0">
                <a:cs typeface="Times New Roman" charset="0"/>
              </a:rPr>
              <a:t>─  </a:t>
            </a:r>
            <a:r>
              <a:rPr lang="en-US" b="1" dirty="0"/>
              <a:t>ATTACHMENTS</a:t>
            </a:r>
          </a:p>
          <a:p>
            <a:pPr lvl="1">
              <a:lnSpc>
                <a:spcPct val="90000"/>
              </a:lnSpc>
              <a:buFontTx/>
              <a:buNone/>
            </a:pPr>
            <a:r>
              <a:rPr lang="en-US" b="1" dirty="0">
                <a:cs typeface="Times New Roman" charset="0"/>
              </a:rPr>
              <a:t>─  </a:t>
            </a:r>
            <a:r>
              <a:rPr lang="en-US" b="1" dirty="0"/>
              <a:t>QUESTIONS and ANSWERS DOCUMENT</a:t>
            </a:r>
          </a:p>
          <a:p>
            <a:pPr lvl="1">
              <a:lnSpc>
                <a:spcPct val="90000"/>
              </a:lnSpc>
              <a:buFontTx/>
              <a:buNone/>
            </a:pPr>
            <a:r>
              <a:rPr lang="en-US" b="1" dirty="0">
                <a:cs typeface="Times New Roman" charset="0"/>
              </a:rPr>
              <a:t>─  </a:t>
            </a:r>
            <a:r>
              <a:rPr lang="en-US" b="1" dirty="0"/>
              <a:t>AMENDMENTS  </a:t>
            </a:r>
          </a:p>
          <a:p>
            <a:pPr lvl="2" algn="ctr">
              <a:lnSpc>
                <a:spcPct val="90000"/>
              </a:lnSpc>
              <a:buFontTx/>
              <a:buNone/>
            </a:pPr>
            <a:endParaRPr lang="en-US" b="1" dirty="0"/>
          </a:p>
          <a:p>
            <a:pPr lvl="2" algn="ctr">
              <a:lnSpc>
                <a:spcPct val="90000"/>
              </a:lnSpc>
              <a:buFontTx/>
              <a:buNone/>
            </a:pPr>
            <a:r>
              <a:rPr lang="en-US" b="1" dirty="0"/>
              <a:t>check regularly &amp; refresh web page</a:t>
            </a:r>
          </a:p>
          <a:p>
            <a:pPr marL="342900" indent="-342900">
              <a:lnSpc>
                <a:spcPct val="90000"/>
              </a:lnSpc>
            </a:pPr>
            <a:endParaRPr lang="en-US" b="1" dirty="0"/>
          </a:p>
          <a:p>
            <a:pPr lvl="1" algn="ctr">
              <a:lnSpc>
                <a:spcPct val="90000"/>
              </a:lnSpc>
              <a:buFontTx/>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876">
                                            <p:txEl>
                                              <p:pRg st="0" end="0"/>
                                            </p:txEl>
                                          </p:spTgt>
                                        </p:tgtEl>
                                        <p:attrNameLst>
                                          <p:attrName>style.visibility</p:attrName>
                                        </p:attrNameLst>
                                      </p:cBhvr>
                                      <p:to>
                                        <p:strVal val="visible"/>
                                      </p:to>
                                    </p:set>
                                    <p:animEffect transition="in" filter="wipe(left)">
                                      <p:cBhvr>
                                        <p:cTn id="7" dur="500"/>
                                        <p:tgtEl>
                                          <p:spTgt spid="798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9876">
                                            <p:txEl>
                                              <p:pRg st="1" end="1"/>
                                            </p:txEl>
                                          </p:spTgt>
                                        </p:tgtEl>
                                        <p:attrNameLst>
                                          <p:attrName>style.visibility</p:attrName>
                                        </p:attrNameLst>
                                      </p:cBhvr>
                                      <p:to>
                                        <p:strVal val="visible"/>
                                      </p:to>
                                    </p:set>
                                    <p:animEffect transition="in" filter="wipe(left)">
                                      <p:cBhvr>
                                        <p:cTn id="12" dur="500"/>
                                        <p:tgtEl>
                                          <p:spTgt spid="79876">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9876">
                                            <p:txEl>
                                              <p:pRg st="2" end="2"/>
                                            </p:txEl>
                                          </p:spTgt>
                                        </p:tgtEl>
                                        <p:attrNameLst>
                                          <p:attrName>style.visibility</p:attrName>
                                        </p:attrNameLst>
                                      </p:cBhvr>
                                      <p:to>
                                        <p:strVal val="visible"/>
                                      </p:to>
                                    </p:set>
                                    <p:animEffect transition="in" filter="wipe(left)">
                                      <p:cBhvr>
                                        <p:cTn id="15" dur="500"/>
                                        <p:tgtEl>
                                          <p:spTgt spid="79876">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9876">
                                            <p:txEl>
                                              <p:pRg st="3" end="3"/>
                                            </p:txEl>
                                          </p:spTgt>
                                        </p:tgtEl>
                                        <p:attrNameLst>
                                          <p:attrName>style.visibility</p:attrName>
                                        </p:attrNameLst>
                                      </p:cBhvr>
                                      <p:to>
                                        <p:strVal val="visible"/>
                                      </p:to>
                                    </p:set>
                                    <p:animEffect transition="in" filter="wipe(left)">
                                      <p:cBhvr>
                                        <p:cTn id="18" dur="500"/>
                                        <p:tgtEl>
                                          <p:spTgt spid="79876">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9876">
                                            <p:txEl>
                                              <p:pRg st="4" end="4"/>
                                            </p:txEl>
                                          </p:spTgt>
                                        </p:tgtEl>
                                        <p:attrNameLst>
                                          <p:attrName>style.visibility</p:attrName>
                                        </p:attrNameLst>
                                      </p:cBhvr>
                                      <p:to>
                                        <p:strVal val="visible"/>
                                      </p:to>
                                    </p:set>
                                    <p:animEffect transition="in" filter="wipe(left)">
                                      <p:cBhvr>
                                        <p:cTn id="21" dur="500"/>
                                        <p:tgtEl>
                                          <p:spTgt spid="79876">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9876">
                                            <p:txEl>
                                              <p:pRg st="5" end="5"/>
                                            </p:txEl>
                                          </p:spTgt>
                                        </p:tgtEl>
                                        <p:attrNameLst>
                                          <p:attrName>style.visibility</p:attrName>
                                        </p:attrNameLst>
                                      </p:cBhvr>
                                      <p:to>
                                        <p:strVal val="visible"/>
                                      </p:to>
                                    </p:set>
                                    <p:animEffect transition="in" filter="wipe(left)">
                                      <p:cBhvr>
                                        <p:cTn id="24" dur="500"/>
                                        <p:tgtEl>
                                          <p:spTgt spid="79876">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9876">
                                            <p:txEl>
                                              <p:pRg st="6" end="6"/>
                                            </p:txEl>
                                          </p:spTgt>
                                        </p:tgtEl>
                                        <p:attrNameLst>
                                          <p:attrName>style.visibility</p:attrName>
                                        </p:attrNameLst>
                                      </p:cBhvr>
                                      <p:to>
                                        <p:strVal val="visible"/>
                                      </p:to>
                                    </p:set>
                                    <p:animEffect transition="in" filter="wipe(left)">
                                      <p:cBhvr>
                                        <p:cTn id="27" dur="500"/>
                                        <p:tgtEl>
                                          <p:spTgt spid="79876">
                                            <p:txEl>
                                              <p:pRg st="6" end="6"/>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9876">
                                            <p:txEl>
                                              <p:pRg st="8" end="8"/>
                                            </p:txEl>
                                          </p:spTgt>
                                        </p:tgtEl>
                                        <p:attrNameLst>
                                          <p:attrName>style.visibility</p:attrName>
                                        </p:attrNameLst>
                                      </p:cBhvr>
                                      <p:to>
                                        <p:strVal val="visible"/>
                                      </p:to>
                                    </p:set>
                                    <p:animEffect transition="in" filter="wipe(left)">
                                      <p:cBhvr>
                                        <p:cTn id="30" dur="500"/>
                                        <p:tgtEl>
                                          <p:spTgt spid="798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0" y="0"/>
            <a:ext cx="9144000" cy="1524000"/>
          </a:xfrm>
          <a:noFill/>
          <a:ln/>
        </p:spPr>
        <p:txBody>
          <a:bodyPr/>
          <a:lstStyle/>
          <a:p>
            <a:pPr algn="ctr" eaLnBrk="0" hangingPunct="0"/>
            <a:r>
              <a:rPr lang="en-US" b="1" dirty="0" smtClean="0"/>
              <a:t>TASK </a:t>
            </a:r>
            <a:r>
              <a:rPr lang="en-US" b="1" dirty="0"/>
              <a:t>ORDER - PLANS AND SPECIFICATIONS</a:t>
            </a:r>
          </a:p>
        </p:txBody>
      </p:sp>
      <p:sp>
        <p:nvSpPr>
          <p:cNvPr id="21507" name="Rectangle 3"/>
          <p:cNvSpPr>
            <a:spLocks noGrp="1" noChangeArrowheads="1"/>
          </p:cNvSpPr>
          <p:nvPr>
            <p:ph type="subTitle" idx="1"/>
          </p:nvPr>
        </p:nvSpPr>
        <p:spPr>
          <a:xfrm>
            <a:off x="533400" y="1447800"/>
            <a:ext cx="8001000" cy="5181600"/>
          </a:xfrm>
          <a:noFill/>
          <a:ln/>
        </p:spPr>
        <p:txBody>
          <a:bodyPr/>
          <a:lstStyle/>
          <a:p>
            <a:pPr algn="l" eaLnBrk="0" hangingPunct="0"/>
            <a:r>
              <a:rPr lang="en-US" sz="2800" dirty="0">
                <a:latin typeface="Tahoma" charset="0"/>
              </a:rPr>
              <a:t>ONE SET OF PROJECT PLANS AND SPECIFICATIONS WILL BE PROVIDED TO </a:t>
            </a:r>
            <a:r>
              <a:rPr lang="en-US" sz="2800" dirty="0" smtClean="0">
                <a:latin typeface="Tahoma" charset="0"/>
              </a:rPr>
              <a:t>MATOC </a:t>
            </a:r>
            <a:r>
              <a:rPr lang="en-US" sz="2800" dirty="0">
                <a:latin typeface="Tahoma" charset="0"/>
              </a:rPr>
              <a:t>CONTRACTORS </a:t>
            </a:r>
            <a:r>
              <a:rPr lang="en-US" sz="2800" b="1" u="sng" dirty="0" smtClean="0">
                <a:latin typeface="Tahoma" charset="0"/>
              </a:rPr>
              <a:t>ONLY </a:t>
            </a:r>
            <a:r>
              <a:rPr lang="en-US" sz="2800" dirty="0" smtClean="0">
                <a:latin typeface="Tahoma" charset="0"/>
              </a:rPr>
              <a:t>. TYPICALLY ELECTRONICALY. </a:t>
            </a:r>
            <a:endParaRPr lang="en-US" sz="2800" dirty="0">
              <a:latin typeface="Tahoma" charset="0"/>
            </a:endParaRPr>
          </a:p>
          <a:p>
            <a:pPr algn="l" eaLnBrk="0" hangingPunct="0"/>
            <a:endParaRPr lang="en-US" sz="2800" dirty="0">
              <a:latin typeface="Tahoma" charset="0"/>
            </a:endParaRPr>
          </a:p>
          <a:p>
            <a:pPr algn="l" eaLnBrk="0" hangingPunct="0"/>
            <a:r>
              <a:rPr lang="en-US" sz="2800" b="1" dirty="0">
                <a:latin typeface="Tahoma" charset="0"/>
              </a:rPr>
              <a:t>NO CBD SYNOPOSIS OR FEDBIZOPPS POSTING IS REQUIRED.</a:t>
            </a:r>
          </a:p>
          <a:p>
            <a:pPr algn="l" eaLnBrk="0" hangingPunct="0"/>
            <a:endParaRPr lang="en-US" sz="2800" b="1" dirty="0">
              <a:latin typeface="Tahoma" charset="0"/>
            </a:endParaRPr>
          </a:p>
          <a:p>
            <a:pPr algn="l" eaLnBrk="0" hangingPunct="0"/>
            <a:r>
              <a:rPr lang="en-US" sz="2800" dirty="0">
                <a:latin typeface="Tahoma" charset="0"/>
              </a:rPr>
              <a:t>IT IS THE </a:t>
            </a:r>
            <a:r>
              <a:rPr lang="en-US" sz="2800" dirty="0" smtClean="0">
                <a:latin typeface="Tahoma" charset="0"/>
              </a:rPr>
              <a:t>MATOC </a:t>
            </a:r>
            <a:r>
              <a:rPr lang="en-US" sz="2800" dirty="0">
                <a:latin typeface="Tahoma" charset="0"/>
              </a:rPr>
              <a:t>CONTRACTOR’S RESPONSIBILITY TO NOTIFY THEIR SUBCONTRACTORS AND OBTAIN PLANS AND SPECIFICATIONS FOR THEM.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 calcmode="lin" valueType="num">
                                      <p:cBhvr additive="base">
                                        <p:cTn id="13"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 calcmode="lin" valueType="num">
                                      <p:cBhvr additive="base">
                                        <p:cTn id="19"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371600" y="0"/>
            <a:ext cx="6781800" cy="685800"/>
          </a:xfrm>
          <a:noFill/>
          <a:ln/>
        </p:spPr>
        <p:txBody>
          <a:bodyPr anchor="ctr"/>
          <a:lstStyle/>
          <a:p>
            <a:pPr algn="ctr" eaLnBrk="0" hangingPunct="0"/>
            <a:r>
              <a:rPr lang="en-US" sz="3600"/>
              <a:t>EXECUTION PROCEDURES</a:t>
            </a:r>
          </a:p>
        </p:txBody>
      </p:sp>
      <p:sp>
        <p:nvSpPr>
          <p:cNvPr id="44035" name="Rectangle 3"/>
          <p:cNvSpPr>
            <a:spLocks noGrp="1" noChangeArrowheads="1"/>
          </p:cNvSpPr>
          <p:nvPr>
            <p:ph type="body" idx="1"/>
          </p:nvPr>
        </p:nvSpPr>
        <p:spPr>
          <a:xfrm>
            <a:off x="304800" y="685800"/>
            <a:ext cx="8839200" cy="5486400"/>
          </a:xfrm>
          <a:noFill/>
          <a:ln/>
        </p:spPr>
        <p:txBody>
          <a:bodyPr/>
          <a:lstStyle/>
          <a:p>
            <a:pPr eaLnBrk="0" hangingPunct="0"/>
            <a:r>
              <a:rPr lang="en-US" sz="2400" dirty="0"/>
              <a:t>ENGINEER </a:t>
            </a:r>
            <a:r>
              <a:rPr lang="en-US" sz="2400" dirty="0" smtClean="0"/>
              <a:t>PROVIDES REQUIREMENTS PACKAGE </a:t>
            </a:r>
            <a:r>
              <a:rPr lang="en-US" sz="2400" dirty="0"/>
              <a:t>TO CONTRACTING OFFICER.</a:t>
            </a:r>
          </a:p>
          <a:p>
            <a:pPr eaLnBrk="0" hangingPunct="0"/>
            <a:r>
              <a:rPr lang="en-US" sz="2400" dirty="0"/>
              <a:t>CONTRACTING OFFICER FAX’S/EMAIL’S </a:t>
            </a:r>
            <a:r>
              <a:rPr lang="en-US" sz="2400" dirty="0" smtClean="0"/>
              <a:t>MATOC </a:t>
            </a:r>
            <a:r>
              <a:rPr lang="en-US" sz="2400" dirty="0"/>
              <a:t>PROJECT </a:t>
            </a:r>
            <a:r>
              <a:rPr lang="en-US" sz="2400" dirty="0" smtClean="0"/>
              <a:t>RFP </a:t>
            </a:r>
            <a:r>
              <a:rPr lang="en-US" sz="2400" dirty="0"/>
              <a:t>TO ALL ELIGIBLE </a:t>
            </a:r>
            <a:r>
              <a:rPr lang="en-US" sz="2400" dirty="0" smtClean="0"/>
              <a:t>MATOC </a:t>
            </a:r>
            <a:r>
              <a:rPr lang="en-US" sz="2400" dirty="0"/>
              <a:t>CONTRACTORS DEPENDING ON </a:t>
            </a:r>
            <a:r>
              <a:rPr lang="en-US" sz="2400" dirty="0" smtClean="0"/>
              <a:t>DOLLAR </a:t>
            </a:r>
            <a:r>
              <a:rPr lang="en-US" sz="2400" dirty="0"/>
              <a:t>THRESHOLD.</a:t>
            </a:r>
          </a:p>
          <a:p>
            <a:pPr eaLnBrk="0" hangingPunct="0">
              <a:buFont typeface="Arial" pitchFamily="34" charset="0"/>
              <a:buChar char="•"/>
            </a:pPr>
            <a:r>
              <a:rPr lang="en-US" sz="2400" dirty="0" smtClean="0"/>
              <a:t>CONTACTING </a:t>
            </a:r>
            <a:r>
              <a:rPr lang="en-US" sz="2400" dirty="0"/>
              <a:t>OFFICER AND ENGINEER CONDUCTS SITE VISIT WITH ALL </a:t>
            </a:r>
            <a:r>
              <a:rPr lang="en-US" sz="2400" dirty="0" smtClean="0"/>
              <a:t>MATOC  </a:t>
            </a:r>
            <a:r>
              <a:rPr lang="en-US" sz="2400" dirty="0"/>
              <a:t>CONTRACTORS.</a:t>
            </a:r>
          </a:p>
          <a:p>
            <a:pPr eaLnBrk="0" hangingPunct="0"/>
            <a:r>
              <a:rPr lang="en-US" sz="2400" dirty="0"/>
              <a:t>CONTRACTING OFFICER AND ENGINEER VALIDATES PROPOSAL DUE DATE WITH CONTRACTORS.</a:t>
            </a:r>
          </a:p>
          <a:p>
            <a:pPr eaLnBrk="0" hangingPunct="0"/>
            <a:r>
              <a:rPr lang="en-US" sz="2400" dirty="0"/>
              <a:t>IF NECESSARY, ENGINEER MAKES CHANGES TO SOW/ ESTIMATE AND FORWARDS TO CONTRACTING OFFICER. </a:t>
            </a:r>
          </a:p>
          <a:p>
            <a:pPr eaLnBrk="0" hangingPunct="0"/>
            <a:r>
              <a:rPr lang="en-US" sz="2400" dirty="0"/>
              <a:t>CONTRACTOR SUBMITS PRICE OR BEST VALUE PROPOSAL BY FAX/E-MAIL OR OVERNIGHT. </a:t>
            </a:r>
          </a:p>
          <a:p>
            <a:pPr eaLnBrk="0" hangingPunct="0">
              <a:buFontTx/>
              <a:buNone/>
            </a:pPr>
            <a:r>
              <a:rPr lang="en-US" sz="2400" dirty="0"/>
              <a:t>	</a:t>
            </a:r>
            <a:r>
              <a:rPr lang="en-US" sz="2400" dirty="0" smtClean="0"/>
              <a:t>CO </a:t>
            </a:r>
            <a:r>
              <a:rPr lang="en-US" sz="2400" dirty="0"/>
              <a:t>MAKES AWARDS UPON RECEIPT OF FUNDS.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ox(out)">
                                      <p:cBhvr>
                                        <p:cTn id="7" dur="500"/>
                                        <p:tgtEl>
                                          <p:spTgt spid="4403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ox(out)">
                                      <p:cBhvr>
                                        <p:cTn id="12" dur="500"/>
                                        <p:tgtEl>
                                          <p:spTgt spid="4403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box(out)">
                                      <p:cBhvr>
                                        <p:cTn id="17" dur="500"/>
                                        <p:tgtEl>
                                          <p:spTgt spid="4403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box(out)">
                                      <p:cBhvr>
                                        <p:cTn id="22" dur="500"/>
                                        <p:tgtEl>
                                          <p:spTgt spid="4403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Effect transition="in" filter="box(out)">
                                      <p:cBhvr>
                                        <p:cTn id="27" dur="500"/>
                                        <p:tgtEl>
                                          <p:spTgt spid="44035">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Effect transition="in" filter="box(out)">
                                      <p:cBhvr>
                                        <p:cTn id="32" dur="500"/>
                                        <p:tgtEl>
                                          <p:spTgt spid="44035">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4035">
                                            <p:txEl>
                                              <p:pRg st="6" end="6"/>
                                            </p:txEl>
                                          </p:spTgt>
                                        </p:tgtEl>
                                        <p:attrNameLst>
                                          <p:attrName>style.visibility</p:attrName>
                                        </p:attrNameLst>
                                      </p:cBhvr>
                                      <p:to>
                                        <p:strVal val="visible"/>
                                      </p:to>
                                    </p:set>
                                    <p:animEffect transition="in" filter="box(out)">
                                      <p:cBhvr>
                                        <p:cTn id="37" dur="500"/>
                                        <p:tgtEl>
                                          <p:spTgt spid="44035">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0" y="609600"/>
            <a:ext cx="9144000" cy="1600200"/>
          </a:xfrm>
          <a:noFill/>
          <a:ln/>
        </p:spPr>
        <p:txBody>
          <a:bodyPr/>
          <a:lstStyle/>
          <a:p>
            <a:pPr algn="ctr" eaLnBrk="0" hangingPunct="0"/>
            <a:r>
              <a:rPr lang="en-US">
                <a:latin typeface="Tahoma" charset="0"/>
              </a:rPr>
              <a:t>WHAT DOES A FAIR OPPORTUNITY TO COMPETE MEAN???</a:t>
            </a:r>
          </a:p>
        </p:txBody>
      </p:sp>
      <p:sp>
        <p:nvSpPr>
          <p:cNvPr id="17411" name="Rectangle 3"/>
          <p:cNvSpPr>
            <a:spLocks noGrp="1" noChangeArrowheads="1"/>
          </p:cNvSpPr>
          <p:nvPr>
            <p:ph type="subTitle" idx="1"/>
          </p:nvPr>
        </p:nvSpPr>
        <p:spPr>
          <a:xfrm>
            <a:off x="2438400" y="2667000"/>
            <a:ext cx="6400800" cy="3581400"/>
          </a:xfrm>
          <a:noFill/>
          <a:ln/>
        </p:spPr>
        <p:txBody>
          <a:bodyPr/>
          <a:lstStyle/>
          <a:p>
            <a:pPr eaLnBrk="0" hangingPunct="0"/>
            <a:r>
              <a:rPr lang="en-US" b="1" u="sng" dirty="0">
                <a:effectLst>
                  <a:outerShdw blurRad="38100" dist="38100" dir="2700000" algn="tl">
                    <a:srgbClr val="000000"/>
                  </a:outerShdw>
                </a:effectLst>
                <a:latin typeface="Tahoma" charset="0"/>
              </a:rPr>
              <a:t>EVERY CONTRACTOR</a:t>
            </a:r>
            <a:r>
              <a:rPr lang="en-US" dirty="0">
                <a:latin typeface="Tahoma" charset="0"/>
              </a:rPr>
              <a:t> WHO IS AWARDED A </a:t>
            </a:r>
            <a:r>
              <a:rPr lang="en-US" dirty="0" smtClean="0">
                <a:latin typeface="Tahoma" charset="0"/>
              </a:rPr>
              <a:t>MATOC </a:t>
            </a:r>
            <a:r>
              <a:rPr lang="en-US" dirty="0">
                <a:latin typeface="Tahoma" charset="0"/>
              </a:rPr>
              <a:t>CONTRACT MUST BE GIVEN A </a:t>
            </a:r>
            <a:r>
              <a:rPr lang="en-US" b="1" u="sng" dirty="0">
                <a:effectLst>
                  <a:outerShdw blurRad="38100" dist="38100" dir="2700000" algn="tl">
                    <a:srgbClr val="000000"/>
                  </a:outerShdw>
                </a:effectLst>
                <a:latin typeface="Tahoma" charset="0"/>
              </a:rPr>
              <a:t>FAIR OPPORTUNITY</a:t>
            </a:r>
            <a:r>
              <a:rPr lang="en-US" dirty="0">
                <a:latin typeface="Tahoma" charset="0"/>
              </a:rPr>
              <a:t> TO COMPETE FOR THE AWARD OF A PROJECT IN THEIR PREFERRED AREA/DOLLAR THRESHOLD.</a:t>
            </a:r>
          </a:p>
        </p:txBody>
      </p:sp>
      <p:graphicFrame>
        <p:nvGraphicFramePr>
          <p:cNvPr id="17412" name="Object 4"/>
          <p:cNvGraphicFramePr>
            <a:graphicFrameLocks/>
          </p:cNvGraphicFramePr>
          <p:nvPr/>
        </p:nvGraphicFramePr>
        <p:xfrm>
          <a:off x="0" y="4038600"/>
          <a:ext cx="2311400" cy="2087563"/>
        </p:xfrm>
        <a:graphic>
          <a:graphicData uri="http://schemas.openxmlformats.org/presentationml/2006/ole">
            <p:oleObj spid="_x0000_s17412" name="Clip" r:id="rId5" imgW="2311200" imgH="208728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down)">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0" y="381000"/>
            <a:ext cx="9144000" cy="1905000"/>
          </a:xfrm>
          <a:noFill/>
          <a:ln/>
        </p:spPr>
        <p:txBody>
          <a:bodyPr/>
          <a:lstStyle/>
          <a:p>
            <a:pPr algn="ctr" eaLnBrk="0" hangingPunct="0"/>
            <a:r>
              <a:rPr lang="en-US">
                <a:latin typeface="Tahoma" charset="0"/>
              </a:rPr>
              <a:t>WHEN WILL I </a:t>
            </a:r>
            <a:r>
              <a:rPr lang="en-US" b="1" u="sng">
                <a:effectLst>
                  <a:outerShdw blurRad="38100" dist="38100" dir="2700000" algn="tl">
                    <a:srgbClr val="000000"/>
                  </a:outerShdw>
                </a:effectLst>
                <a:latin typeface="Tahoma" charset="0"/>
              </a:rPr>
              <a:t>NOT</a:t>
            </a:r>
            <a:r>
              <a:rPr lang="en-US">
                <a:latin typeface="Tahoma" charset="0"/>
              </a:rPr>
              <a:t> BE GIVEN A FAIR OPPORTUNITY TO COMPETE???</a:t>
            </a:r>
          </a:p>
        </p:txBody>
      </p:sp>
      <p:sp>
        <p:nvSpPr>
          <p:cNvPr id="19459" name="Rectangle 3"/>
          <p:cNvSpPr>
            <a:spLocks noGrp="1" noChangeArrowheads="1"/>
          </p:cNvSpPr>
          <p:nvPr>
            <p:ph type="subTitle" idx="1"/>
          </p:nvPr>
        </p:nvSpPr>
        <p:spPr>
          <a:xfrm>
            <a:off x="2057400" y="2438400"/>
            <a:ext cx="7086600" cy="4191000"/>
          </a:xfrm>
          <a:noFill/>
          <a:ln/>
        </p:spPr>
        <p:txBody>
          <a:bodyPr/>
          <a:lstStyle/>
          <a:p>
            <a:pPr eaLnBrk="0" hangingPunct="0"/>
            <a:r>
              <a:rPr lang="en-US">
                <a:latin typeface="Arial Black" charset="0"/>
              </a:rPr>
              <a:t>POOR PAST PERFORMANCE</a:t>
            </a:r>
          </a:p>
          <a:p>
            <a:pPr algn="l" eaLnBrk="0" hangingPunct="0"/>
            <a:r>
              <a:rPr lang="en-US">
                <a:latin typeface="Arial Black" charset="0"/>
              </a:rPr>
              <a:t>	POOR WORK QUALITY</a:t>
            </a:r>
          </a:p>
          <a:p>
            <a:pPr eaLnBrk="0" hangingPunct="0"/>
            <a:r>
              <a:rPr lang="en-US">
                <a:latin typeface="Arial Black" charset="0"/>
              </a:rPr>
              <a:t>UNREASONABLE PRICE</a:t>
            </a:r>
          </a:p>
          <a:p>
            <a:pPr eaLnBrk="0" hangingPunct="0"/>
            <a:r>
              <a:rPr lang="en-US">
                <a:latin typeface="Arial Black" charset="0"/>
              </a:rPr>
              <a:t>OTHER FACTORS </a:t>
            </a:r>
          </a:p>
          <a:p>
            <a:pPr eaLnBrk="0" hangingPunct="0"/>
            <a:r>
              <a:rPr lang="en-US" u="sng">
                <a:latin typeface="Arial Black" charset="0"/>
              </a:rPr>
              <a:t>BROAD DISCRETION</a:t>
            </a:r>
            <a:r>
              <a:rPr lang="en-US">
                <a:latin typeface="Arial Black" charset="0"/>
              </a:rPr>
              <a:t> BY </a:t>
            </a:r>
          </a:p>
          <a:p>
            <a:pPr eaLnBrk="0" hangingPunct="0"/>
            <a:r>
              <a:rPr lang="en-US">
                <a:latin typeface="Arial Black" charset="0"/>
              </a:rPr>
              <a:t>CONTRACTING OFFICER</a:t>
            </a:r>
          </a:p>
          <a:p>
            <a:pPr eaLnBrk="0" hangingPunct="0"/>
            <a:r>
              <a:rPr lang="en-US" sz="2800" b="1">
                <a:solidFill>
                  <a:schemeClr val="tx2"/>
                </a:solidFill>
              </a:rPr>
              <a:t>NOTE:  THIS IS NOT A REQUIREMENTS CONTRACT</a:t>
            </a:r>
            <a:endParaRPr lang="en-US" b="1">
              <a:latin typeface="Arial Black" charset="0"/>
            </a:endParaRPr>
          </a:p>
          <a:p>
            <a:pPr eaLnBrk="0" hangingPunct="0"/>
            <a:endParaRPr lang="en-US" sz="2400">
              <a:latin typeface="Arial Black" charset="0"/>
            </a:endParaRPr>
          </a:p>
        </p:txBody>
      </p:sp>
      <p:graphicFrame>
        <p:nvGraphicFramePr>
          <p:cNvPr id="19460" name="Object 4"/>
          <p:cNvGraphicFramePr>
            <a:graphicFrameLocks/>
          </p:cNvGraphicFramePr>
          <p:nvPr/>
        </p:nvGraphicFramePr>
        <p:xfrm>
          <a:off x="0" y="3581400"/>
          <a:ext cx="2692400" cy="3302000"/>
        </p:xfrm>
        <a:graphic>
          <a:graphicData uri="http://schemas.openxmlformats.org/presentationml/2006/ole">
            <p:oleObj spid="_x0000_s19460" name="Clip" r:id="rId6" imgW="2692080" imgH="330192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ox(out)">
                                      <p:cBhvr>
                                        <p:cTn id="7" dur="500"/>
                                        <p:tgtEl>
                                          <p:spTgt spid="1945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5" name="PROJCTOR.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box(out)">
                                      <p:cBhvr>
                                        <p:cTn id="12" dur="500"/>
                                        <p:tgtEl>
                                          <p:spTgt spid="1945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5" name="PROJCTOR.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box(out)">
                                      <p:cBhvr>
                                        <p:cTn id="17" dur="500"/>
                                        <p:tgtEl>
                                          <p:spTgt spid="1945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5" name="PROJCTOR.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box(out)">
                                      <p:cBhvr>
                                        <p:cTn id="22" dur="500"/>
                                        <p:tgtEl>
                                          <p:spTgt spid="1945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5" name="PROJCTOR.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box(out)">
                                      <p:cBhvr>
                                        <p:cTn id="27" dur="500"/>
                                        <p:tgtEl>
                                          <p:spTgt spid="1945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5" name="PROJCTOR.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9459">
                                            <p:txEl>
                                              <p:pRg st="5" end="5"/>
                                            </p:txEl>
                                          </p:spTgt>
                                        </p:tgtEl>
                                        <p:attrNameLst>
                                          <p:attrName>style.visibility</p:attrName>
                                        </p:attrNameLst>
                                      </p:cBhvr>
                                      <p:to>
                                        <p:strVal val="visible"/>
                                      </p:to>
                                    </p:set>
                                    <p:animEffect transition="in" filter="box(out)">
                                      <p:cBhvr>
                                        <p:cTn id="32" dur="500"/>
                                        <p:tgtEl>
                                          <p:spTgt spid="19459">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5" name="PROJCTOR.WAV"/>
                                        </p:tgtEl>
                                      </p:cMediaNode>
                                    </p:audio>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9459">
                                            <p:txEl>
                                              <p:pRg st="6" end="6"/>
                                            </p:txEl>
                                          </p:spTgt>
                                        </p:tgtEl>
                                        <p:attrNameLst>
                                          <p:attrName>style.visibility</p:attrName>
                                        </p:attrNameLst>
                                      </p:cBhvr>
                                      <p:to>
                                        <p:strVal val="visible"/>
                                      </p:to>
                                    </p:set>
                                    <p:animEffect transition="in" filter="box(out)">
                                      <p:cBhvr>
                                        <p:cTn id="37" dur="500"/>
                                        <p:tgtEl>
                                          <p:spTgt spid="19459">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5" name="PROJCTO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ctrTitle"/>
          </p:nvPr>
        </p:nvSpPr>
        <p:spPr>
          <a:xfrm>
            <a:off x="0" y="0"/>
            <a:ext cx="9144000" cy="2590800"/>
          </a:xfrm>
          <a:noFill/>
          <a:ln/>
        </p:spPr>
        <p:txBody>
          <a:bodyPr/>
          <a:lstStyle/>
          <a:p>
            <a:pPr algn="ctr" eaLnBrk="0" hangingPunct="0"/>
            <a:r>
              <a:rPr lang="en-US" dirty="0" smtClean="0"/>
              <a:t>MATOC </a:t>
            </a:r>
            <a:r>
              <a:rPr lang="en-US" dirty="0"/>
              <a:t>CONTRACTORS WILL NOT BE GIVEN AN OPPORTUNITY TO COMPETE FOR THE AWARD OF A PROJECT WHEN:</a:t>
            </a:r>
          </a:p>
        </p:txBody>
      </p:sp>
      <p:sp>
        <p:nvSpPr>
          <p:cNvPr id="64515" name="Rectangle 3"/>
          <p:cNvSpPr>
            <a:spLocks noGrp="1" noChangeArrowheads="1"/>
          </p:cNvSpPr>
          <p:nvPr>
            <p:ph type="subTitle" idx="1"/>
          </p:nvPr>
        </p:nvSpPr>
        <p:spPr>
          <a:xfrm>
            <a:off x="1371600" y="3429000"/>
            <a:ext cx="6400800" cy="2057400"/>
          </a:xfrm>
          <a:noFill/>
          <a:ln/>
        </p:spPr>
        <p:txBody>
          <a:bodyPr/>
          <a:lstStyle/>
          <a:p>
            <a:pPr eaLnBrk="0" hangingPunct="0"/>
            <a:r>
              <a:rPr lang="en-US" dirty="0">
                <a:latin typeface="Tahoma" charset="0"/>
              </a:rPr>
              <a:t>EMERGENCY REQUIREMENTS</a:t>
            </a:r>
          </a:p>
          <a:p>
            <a:pPr eaLnBrk="0" hangingPunct="0"/>
            <a:r>
              <a:rPr lang="en-US" dirty="0">
                <a:latin typeface="Tahoma" charset="0"/>
              </a:rPr>
              <a:t>SERVICES ARE UNIQUE OR HIGHLY SPECIALIZED</a:t>
            </a:r>
          </a:p>
          <a:p>
            <a:pPr eaLnBrk="0" hangingPunct="0"/>
            <a:r>
              <a:rPr lang="en-US" dirty="0">
                <a:latin typeface="Tahoma" charset="0"/>
              </a:rPr>
              <a:t>INTEREST OF ECONOMY AND EFFICIENCY</a:t>
            </a:r>
          </a:p>
          <a:p>
            <a:pPr eaLnBrk="0" hangingPunct="0"/>
            <a:r>
              <a:rPr lang="en-US" dirty="0">
                <a:latin typeface="Tahoma" charset="0"/>
              </a:rPr>
              <a:t>SOCIO-ECONOMIC  GOALS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 calcmode="lin" valueType="num">
                                      <p:cBhvr additive="base">
                                        <p:cTn id="7" dur="500" fill="hold"/>
                                        <p:tgtEl>
                                          <p:spTgt spid="645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51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4515">
                                            <p:txEl>
                                              <p:pRg st="1" end="1"/>
                                            </p:txEl>
                                          </p:spTgt>
                                        </p:tgtEl>
                                        <p:attrNameLst>
                                          <p:attrName>style.visibility</p:attrName>
                                        </p:attrNameLst>
                                      </p:cBhvr>
                                      <p:to>
                                        <p:strVal val="visible"/>
                                      </p:to>
                                    </p:set>
                                    <p:anim calcmode="lin" valueType="num">
                                      <p:cBhvr additive="base">
                                        <p:cTn id="13" dur="500" fill="hold"/>
                                        <p:tgtEl>
                                          <p:spTgt spid="645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451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anim calcmode="lin" valueType="num">
                                      <p:cBhvr additive="base">
                                        <p:cTn id="19" dur="500" fill="hold"/>
                                        <p:tgtEl>
                                          <p:spTgt spid="645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451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64515">
                                            <p:txEl>
                                              <p:pRg st="3" end="3"/>
                                            </p:txEl>
                                          </p:spTgt>
                                        </p:tgtEl>
                                        <p:attrNameLst>
                                          <p:attrName>style.visibility</p:attrName>
                                        </p:attrNameLst>
                                      </p:cBhvr>
                                      <p:to>
                                        <p:strVal val="visible"/>
                                      </p:to>
                                    </p:set>
                                    <p:anim calcmode="lin" valueType="num">
                                      <p:cBhvr additive="base">
                                        <p:cTn id="25" dur="500" fill="hold"/>
                                        <p:tgtEl>
                                          <p:spTgt spid="645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4515">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0" y="457200"/>
            <a:ext cx="9144000" cy="2514600"/>
          </a:xfrm>
          <a:noFill/>
          <a:ln/>
        </p:spPr>
        <p:txBody>
          <a:bodyPr/>
          <a:lstStyle/>
          <a:p>
            <a:pPr algn="ctr" eaLnBrk="0" hangingPunct="0"/>
            <a:r>
              <a:rPr lang="en-US" sz="3600">
                <a:latin typeface="Arial Black" charset="0"/>
              </a:rPr>
              <a:t>CAN I PROTEST A CONTRACTING OFFICERS AWARD DECISION????</a:t>
            </a:r>
            <a:br>
              <a:rPr lang="en-US" sz="3600">
                <a:latin typeface="Arial Black" charset="0"/>
              </a:rPr>
            </a:br>
            <a:r>
              <a:rPr lang="en-US" sz="3600">
                <a:latin typeface="Arial Black" charset="0"/>
              </a:rPr>
              <a:t/>
            </a:r>
            <a:br>
              <a:rPr lang="en-US" sz="3600">
                <a:latin typeface="Arial Black" charset="0"/>
              </a:rPr>
            </a:br>
            <a:r>
              <a:rPr lang="en-US" sz="3600">
                <a:latin typeface="Arial Black" charset="0"/>
              </a:rPr>
              <a:t>NO!!</a:t>
            </a:r>
          </a:p>
        </p:txBody>
      </p:sp>
      <p:sp>
        <p:nvSpPr>
          <p:cNvPr id="48131" name="Rectangle 3"/>
          <p:cNvSpPr>
            <a:spLocks noGrp="1" noChangeArrowheads="1"/>
          </p:cNvSpPr>
          <p:nvPr>
            <p:ph type="subTitle" idx="1"/>
          </p:nvPr>
        </p:nvSpPr>
        <p:spPr>
          <a:xfrm>
            <a:off x="1676400" y="3733800"/>
            <a:ext cx="6858000" cy="2819400"/>
          </a:xfrm>
          <a:noFill/>
          <a:ln/>
        </p:spPr>
        <p:txBody>
          <a:bodyPr/>
          <a:lstStyle/>
          <a:p>
            <a:pPr eaLnBrk="0" hangingPunct="0"/>
            <a:r>
              <a:rPr lang="en-US"/>
              <a:t>OMBUDSMAN -- ENSURES THAT CONTRACTORS ARE PROVIDED A FAIR OPPORTUNITY TO COMPETE.</a:t>
            </a:r>
          </a:p>
          <a:p>
            <a:pPr eaLnBrk="0" hangingPunct="0"/>
            <a:r>
              <a:rPr lang="en-US"/>
              <a:t> Reference FAR 16.505 (b)(5)</a:t>
            </a:r>
          </a:p>
        </p:txBody>
      </p:sp>
      <p:graphicFrame>
        <p:nvGraphicFramePr>
          <p:cNvPr id="48132" name="Object 4"/>
          <p:cNvGraphicFramePr>
            <a:graphicFrameLocks/>
          </p:cNvGraphicFramePr>
          <p:nvPr/>
        </p:nvGraphicFramePr>
        <p:xfrm>
          <a:off x="0" y="1905000"/>
          <a:ext cx="2305050" cy="2311400"/>
        </p:xfrm>
        <a:graphic>
          <a:graphicData uri="http://schemas.openxmlformats.org/presentationml/2006/ole">
            <p:oleObj spid="_x0000_s48132" name="Clip" r:id="rId5" imgW="2304720" imgH="231120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barn(outVertical)">
                                      <p:cBhvr>
                                        <p:cTn id="7" dur="5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685800" y="685800"/>
            <a:ext cx="8001000" cy="1905000"/>
          </a:xfrm>
          <a:noFill/>
          <a:ln/>
        </p:spPr>
        <p:txBody>
          <a:bodyPr/>
          <a:lstStyle/>
          <a:p>
            <a:pPr algn="ctr" eaLnBrk="0" hangingPunct="0"/>
            <a:r>
              <a:rPr lang="en-US">
                <a:latin typeface="Arial Black" charset="0"/>
              </a:rPr>
              <a:t>CONTRACTORS MAY PROTEST TO GAO BASED ON :</a:t>
            </a:r>
          </a:p>
        </p:txBody>
      </p:sp>
      <p:sp>
        <p:nvSpPr>
          <p:cNvPr id="50179" name="Rectangle 3"/>
          <p:cNvSpPr>
            <a:spLocks noGrp="1" noChangeArrowheads="1"/>
          </p:cNvSpPr>
          <p:nvPr>
            <p:ph type="subTitle" idx="1"/>
          </p:nvPr>
        </p:nvSpPr>
        <p:spPr>
          <a:xfrm>
            <a:off x="609600" y="3733800"/>
            <a:ext cx="8229600" cy="2590800"/>
          </a:xfrm>
          <a:noFill/>
          <a:ln/>
        </p:spPr>
        <p:txBody>
          <a:bodyPr/>
          <a:lstStyle/>
          <a:p>
            <a:pPr algn="l" eaLnBrk="0" hangingPunct="0">
              <a:buFontTx/>
              <a:buChar char="•"/>
            </a:pPr>
            <a:r>
              <a:rPr lang="en-US" dirty="0"/>
              <a:t>  OUT OF SCOPE ORDERS.</a:t>
            </a:r>
          </a:p>
          <a:p>
            <a:pPr algn="l" eaLnBrk="0" hangingPunct="0">
              <a:buFontTx/>
              <a:buChar char="•"/>
            </a:pPr>
            <a:r>
              <a:rPr lang="en-US" dirty="0"/>
              <a:t>  ORDER ISSUED ABOVE THE MAXIMUM</a:t>
            </a:r>
          </a:p>
          <a:p>
            <a:pPr algn="l" eaLnBrk="0" hangingPunct="0"/>
            <a:r>
              <a:rPr lang="en-US" dirty="0"/>
              <a:t>    CONTRACT </a:t>
            </a:r>
            <a:r>
              <a:rPr lang="en-US" dirty="0" smtClean="0"/>
              <a:t>AMOUNT OF $50MIL</a:t>
            </a:r>
            <a:r>
              <a:rPr lang="en-US" dirty="0"/>
              <a:t>.                   </a:t>
            </a:r>
          </a:p>
          <a:p>
            <a:pPr algn="l" eaLnBrk="0" hangingPunct="0">
              <a:buFontTx/>
              <a:buChar char="•"/>
            </a:pPr>
            <a:r>
              <a:rPr lang="en-US" dirty="0"/>
              <a:t>  ORDERS ISSUED AFTER EXPIRATION OF</a:t>
            </a:r>
          </a:p>
          <a:p>
            <a:pPr algn="l" eaLnBrk="0" hangingPunct="0"/>
            <a:r>
              <a:rPr lang="en-US" dirty="0"/>
              <a:t>    THE CONTRACT.</a:t>
            </a:r>
          </a:p>
        </p:txBody>
      </p:sp>
      <p:graphicFrame>
        <p:nvGraphicFramePr>
          <p:cNvPr id="50180" name="Object 4"/>
          <p:cNvGraphicFramePr>
            <a:graphicFrameLocks/>
          </p:cNvGraphicFramePr>
          <p:nvPr/>
        </p:nvGraphicFramePr>
        <p:xfrm>
          <a:off x="0" y="1524000"/>
          <a:ext cx="2305050" cy="2311400"/>
        </p:xfrm>
        <a:graphic>
          <a:graphicData uri="http://schemas.openxmlformats.org/presentationml/2006/ole">
            <p:oleObj spid="_x0000_s50180" name="Clip" r:id="rId6" imgW="2304720" imgH="2311200" progId="">
              <p:embed/>
            </p:oleObj>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barn(outVertical)">
                                      <p:cBhvr>
                                        <p:cTn id="7" dur="500"/>
                                        <p:tgtEl>
                                          <p:spTgt spid="50180"/>
                                        </p:tgtEl>
                                      </p:cBhvr>
                                    </p:animEffect>
                                  </p:childTnLst>
                                  <p:subTnLst>
                                    <p:audio>
                                      <p:cMediaNode>
                                        <p:cTn display="0" masterRel="sameClick">
                                          <p:stCondLst>
                                            <p:cond evt="begin" delay="0">
                                              <p:tn val="5"/>
                                            </p:cond>
                                          </p:stCondLst>
                                          <p:endCondLst>
                                            <p:cond evt="onStopAudio" delay="0">
                                              <p:tgtEl>
                                                <p:sldTgt/>
                                              </p:tgtEl>
                                            </p:cond>
                                          </p:endCondLst>
                                        </p:cTn>
                                        <p:tgtEl>
                                          <p:sndTgt r:embed="rId5" name="CHIMES.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0179">
                                            <p:txEl>
                                              <p:pRg st="0" end="0"/>
                                            </p:txEl>
                                          </p:spTgt>
                                        </p:tgtEl>
                                        <p:attrNameLst>
                                          <p:attrName>style.visibility</p:attrName>
                                        </p:attrNameLst>
                                      </p:cBhvr>
                                      <p:to>
                                        <p:strVal val="visible"/>
                                      </p:to>
                                    </p:set>
                                    <p:animEffect transition="in" filter="box(in)">
                                      <p:cBhvr>
                                        <p:cTn id="12" dur="500"/>
                                        <p:tgtEl>
                                          <p:spTgt spid="501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0179">
                                            <p:txEl>
                                              <p:pRg st="1" end="1"/>
                                            </p:txEl>
                                          </p:spTgt>
                                        </p:tgtEl>
                                        <p:attrNameLst>
                                          <p:attrName>style.visibility</p:attrName>
                                        </p:attrNameLst>
                                      </p:cBhvr>
                                      <p:to>
                                        <p:strVal val="visible"/>
                                      </p:to>
                                    </p:set>
                                    <p:animEffect transition="in" filter="box(in)">
                                      <p:cBhvr>
                                        <p:cTn id="17" dur="500"/>
                                        <p:tgtEl>
                                          <p:spTgt spid="501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0179">
                                            <p:txEl>
                                              <p:pRg st="2" end="2"/>
                                            </p:txEl>
                                          </p:spTgt>
                                        </p:tgtEl>
                                        <p:attrNameLst>
                                          <p:attrName>style.visibility</p:attrName>
                                        </p:attrNameLst>
                                      </p:cBhvr>
                                      <p:to>
                                        <p:strVal val="visible"/>
                                      </p:to>
                                    </p:set>
                                    <p:animEffect transition="in" filter="box(in)">
                                      <p:cBhvr>
                                        <p:cTn id="22" dur="500"/>
                                        <p:tgtEl>
                                          <p:spTgt spid="5017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0179">
                                            <p:txEl>
                                              <p:pRg st="3" end="3"/>
                                            </p:txEl>
                                          </p:spTgt>
                                        </p:tgtEl>
                                        <p:attrNameLst>
                                          <p:attrName>style.visibility</p:attrName>
                                        </p:attrNameLst>
                                      </p:cBhvr>
                                      <p:to>
                                        <p:strVal val="visible"/>
                                      </p:to>
                                    </p:set>
                                    <p:animEffect transition="in" filter="box(in)">
                                      <p:cBhvr>
                                        <p:cTn id="27" dur="500"/>
                                        <p:tgtEl>
                                          <p:spTgt spid="5017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50179">
                                            <p:txEl>
                                              <p:pRg st="4" end="4"/>
                                            </p:txEl>
                                          </p:spTgt>
                                        </p:tgtEl>
                                        <p:attrNameLst>
                                          <p:attrName>style.visibility</p:attrName>
                                        </p:attrNameLst>
                                      </p:cBhvr>
                                      <p:to>
                                        <p:strVal val="visible"/>
                                      </p:to>
                                    </p:set>
                                    <p:animEffect transition="in" filter="box(in)">
                                      <p:cBhvr>
                                        <p:cTn id="32" dur="500"/>
                                        <p:tgtEl>
                                          <p:spTgt spid="5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pPr algn="ctr" eaLnBrk="0" hangingPunct="0"/>
            <a:r>
              <a:rPr lang="en-US"/>
              <a:t>BEST VALUE AWARD DECISION</a:t>
            </a:r>
          </a:p>
        </p:txBody>
      </p:sp>
      <p:sp>
        <p:nvSpPr>
          <p:cNvPr id="25603" name="Rectangle 3"/>
          <p:cNvSpPr>
            <a:spLocks noChangeArrowheads="1"/>
          </p:cNvSpPr>
          <p:nvPr/>
        </p:nvSpPr>
        <p:spPr bwMode="auto">
          <a:xfrm>
            <a:off x="457200" y="2514600"/>
            <a:ext cx="7848600" cy="3657600"/>
          </a:xfrm>
          <a:prstGeom prst="rect">
            <a:avLst/>
          </a:prstGeom>
          <a:noFill/>
          <a:ln w="9525">
            <a:noFill/>
            <a:miter lim="800000"/>
            <a:headEnd/>
            <a:tailEnd/>
          </a:ln>
          <a:effectLst/>
        </p:spPr>
        <p:txBody>
          <a:bodyPr lIns="92075" tIns="46038" rIns="92075" bIns="46038"/>
          <a:lstStyle/>
          <a:p>
            <a:pPr algn="l" eaLnBrk="0" hangingPunct="0">
              <a:spcBef>
                <a:spcPct val="20000"/>
              </a:spcBef>
            </a:pPr>
            <a:r>
              <a:rPr lang="en-US" sz="3200" b="0"/>
              <a:t>BEST VALUE IS DEFINED AS AN AWARD BASED ON THE GREATEST OVERALL BENEFIT IN RESPONSE TO THE REQUIREMENT.  AWARD IS BASED ON PRICED AND NON-PRICED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914400" y="381000"/>
            <a:ext cx="7543800" cy="1524000"/>
          </a:xfrm>
        </p:spPr>
        <p:txBody>
          <a:bodyPr/>
          <a:lstStyle/>
          <a:p>
            <a:pPr algn="ctr"/>
            <a:r>
              <a:rPr lang="en-US" sz="3600" b="1"/>
              <a:t>HOW CAN I BE AWARDED THE CONTRACT ??</a:t>
            </a:r>
          </a:p>
        </p:txBody>
      </p:sp>
      <p:sp>
        <p:nvSpPr>
          <p:cNvPr id="86019" name="Rectangle 3"/>
          <p:cNvSpPr>
            <a:spLocks noGrp="1" noChangeArrowheads="1"/>
          </p:cNvSpPr>
          <p:nvPr>
            <p:ph type="body" idx="1"/>
          </p:nvPr>
        </p:nvSpPr>
        <p:spPr>
          <a:xfrm>
            <a:off x="609600" y="2017713"/>
            <a:ext cx="8345488" cy="4114800"/>
          </a:xfrm>
        </p:spPr>
        <p:txBody>
          <a:bodyPr/>
          <a:lstStyle/>
          <a:p>
            <a:pPr eaLnBrk="0" hangingPunct="0"/>
            <a:r>
              <a:rPr lang="en-US" b="1"/>
              <a:t>SUBMIT  ALL THE INFORMATION REQUIRED IN THE RFP WITH YOUR INITIAL PROPOSAL!!</a:t>
            </a:r>
          </a:p>
          <a:p>
            <a:pPr eaLnBrk="0" hangingPunct="0"/>
            <a:r>
              <a:rPr lang="en-US" b="1"/>
              <a:t>PROVIDE THE PROPOSAL THAT REPRESENTS THE BEST VALUE TO THE GOVERNMENT</a:t>
            </a:r>
          </a:p>
          <a:p>
            <a:pPr lvl="1" eaLnBrk="0" hangingPunct="0"/>
            <a:r>
              <a:rPr lang="en-US" b="1"/>
              <a:t>THE LOWEST PRICE IS NOT NECESSARILY THE BEST VALUE !!</a:t>
            </a:r>
          </a:p>
          <a:p>
            <a:pPr lvl="1" eaLnBrk="0" hangingPunct="0"/>
            <a:endParaRPr lang="en-US" sz="3200">
              <a:latin typeface="Arial Black" charset="0"/>
            </a:endParaRPr>
          </a:p>
          <a:p>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wipe(left)">
                                      <p:cBhvr>
                                        <p:cTn id="7" dur="500"/>
                                        <p:tgtEl>
                                          <p:spTgt spid="86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19">
                                            <p:txEl>
                                              <p:pRg st="1" end="1"/>
                                            </p:txEl>
                                          </p:spTgt>
                                        </p:tgtEl>
                                        <p:attrNameLst>
                                          <p:attrName>style.visibility</p:attrName>
                                        </p:attrNameLst>
                                      </p:cBhvr>
                                      <p:to>
                                        <p:strVal val="visible"/>
                                      </p:to>
                                    </p:set>
                                    <p:animEffect transition="in" filter="wipe(left)">
                                      <p:cBhvr>
                                        <p:cTn id="12" dur="500"/>
                                        <p:tgtEl>
                                          <p:spTgt spid="86019">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6019">
                                            <p:txEl>
                                              <p:pRg st="2" end="2"/>
                                            </p:txEl>
                                          </p:spTgt>
                                        </p:tgtEl>
                                        <p:attrNameLst>
                                          <p:attrName>style.visibility</p:attrName>
                                        </p:attrNameLst>
                                      </p:cBhvr>
                                      <p:to>
                                        <p:strVal val="visible"/>
                                      </p:to>
                                    </p:set>
                                    <p:animEffect transition="in" filter="wipe(left)">
                                      <p:cBhvr>
                                        <p:cTn id="15" dur="500"/>
                                        <p:tgtEl>
                                          <p:spTgt spid="8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p:spPr>
        <p:txBody>
          <a:bodyPr/>
          <a:lstStyle/>
          <a:p>
            <a:pPr algn="ctr" eaLnBrk="0" hangingPunct="0"/>
            <a:r>
              <a:rPr lang="en-US" sz="4000">
                <a:latin typeface="Arial Black" charset="0"/>
              </a:rPr>
              <a:t>WHAT DO I NEED TO SUBMIT??</a:t>
            </a:r>
          </a:p>
        </p:txBody>
      </p:sp>
      <p:sp>
        <p:nvSpPr>
          <p:cNvPr id="27652" name="Rectangle 4"/>
          <p:cNvSpPr>
            <a:spLocks noGrp="1" noChangeArrowheads="1"/>
          </p:cNvSpPr>
          <p:nvPr>
            <p:ph type="body" idx="1"/>
          </p:nvPr>
        </p:nvSpPr>
        <p:spPr>
          <a:xfrm>
            <a:off x="228600" y="2057400"/>
            <a:ext cx="8763000" cy="4114800"/>
          </a:xfrm>
          <a:noFill/>
          <a:ln/>
        </p:spPr>
        <p:txBody>
          <a:bodyPr/>
          <a:lstStyle/>
          <a:p>
            <a:r>
              <a:rPr lang="en-US" sz="2800" b="1"/>
              <a:t>SECTION 00110 OF THE RFP DETAILS</a:t>
            </a:r>
          </a:p>
          <a:p>
            <a:pPr>
              <a:buFontTx/>
              <a:buNone/>
            </a:pPr>
            <a:r>
              <a:rPr lang="en-US" sz="2800" b="1"/>
              <a:t>	THE REQUIRED INFORMATION AND</a:t>
            </a:r>
          </a:p>
          <a:p>
            <a:pPr>
              <a:buFontTx/>
              <a:buNone/>
            </a:pPr>
            <a:r>
              <a:rPr lang="en-US" sz="2800" b="1"/>
              <a:t>	FORMAT FOR THE  PROPOSAL</a:t>
            </a:r>
          </a:p>
          <a:p>
            <a:r>
              <a:rPr lang="en-US" sz="2800" b="1"/>
              <a:t>2 BINDERS REQUIRED CONSISTING OF THREE (3) VOLUMES</a:t>
            </a:r>
          </a:p>
          <a:p>
            <a:r>
              <a:rPr lang="en-US" sz="2800" b="1"/>
              <a:t>VOL 1 </a:t>
            </a:r>
            <a:r>
              <a:rPr lang="en-US" sz="2000" b="1"/>
              <a:t>(Binder One)</a:t>
            </a:r>
            <a:r>
              <a:rPr lang="en-US" sz="2800" b="1"/>
              <a:t> - PRICE/COST</a:t>
            </a:r>
          </a:p>
          <a:p>
            <a:r>
              <a:rPr lang="en-US" sz="2800" b="1"/>
              <a:t>VOL 2 </a:t>
            </a:r>
            <a:r>
              <a:rPr lang="en-US" sz="2000" b="1"/>
              <a:t>(Binder Two)</a:t>
            </a:r>
            <a:r>
              <a:rPr lang="en-US" sz="2800" b="1"/>
              <a:t> PAST PERFORMANCE </a:t>
            </a:r>
          </a:p>
          <a:p>
            <a:r>
              <a:rPr lang="en-US" sz="2800" b="1"/>
              <a:t>VOL 3 </a:t>
            </a:r>
            <a:r>
              <a:rPr lang="en-US" sz="2000" b="1"/>
              <a:t>(Binder Two)</a:t>
            </a:r>
            <a:r>
              <a:rPr lang="en-US" sz="2800" b="1"/>
              <a:t> TECHNICAL REQUIREMENTS</a:t>
            </a:r>
            <a:endParaRPr lang="en-US" sz="2800"/>
          </a:p>
          <a:p>
            <a:pPr algn="ctr" eaLnBrk="0" hangingPunct="0">
              <a:buFontTx/>
              <a:buNone/>
            </a:pPr>
            <a:endParaRPr lang="en-US"/>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wipe(left)">
                                      <p:cBhvr>
                                        <p:cTn id="7" dur="500"/>
                                        <p:tgtEl>
                                          <p:spTgt spid="27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wipe(left)">
                                      <p:cBhvr>
                                        <p:cTn id="12" dur="500"/>
                                        <p:tgtEl>
                                          <p:spTgt spid="276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2">
                                            <p:txEl>
                                              <p:pRg st="2" end="2"/>
                                            </p:txEl>
                                          </p:spTgt>
                                        </p:tgtEl>
                                        <p:attrNameLst>
                                          <p:attrName>style.visibility</p:attrName>
                                        </p:attrNameLst>
                                      </p:cBhvr>
                                      <p:to>
                                        <p:strVal val="visible"/>
                                      </p:to>
                                    </p:set>
                                    <p:animEffect transition="in" filter="wipe(left)">
                                      <p:cBhvr>
                                        <p:cTn id="17" dur="500"/>
                                        <p:tgtEl>
                                          <p:spTgt spid="276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2">
                                            <p:txEl>
                                              <p:pRg st="3" end="3"/>
                                            </p:txEl>
                                          </p:spTgt>
                                        </p:tgtEl>
                                        <p:attrNameLst>
                                          <p:attrName>style.visibility</p:attrName>
                                        </p:attrNameLst>
                                      </p:cBhvr>
                                      <p:to>
                                        <p:strVal val="visible"/>
                                      </p:to>
                                    </p:set>
                                    <p:animEffect transition="in" filter="wipe(left)">
                                      <p:cBhvr>
                                        <p:cTn id="22" dur="500"/>
                                        <p:tgtEl>
                                          <p:spTgt spid="2765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2">
                                            <p:txEl>
                                              <p:pRg st="4" end="4"/>
                                            </p:txEl>
                                          </p:spTgt>
                                        </p:tgtEl>
                                        <p:attrNameLst>
                                          <p:attrName>style.visibility</p:attrName>
                                        </p:attrNameLst>
                                      </p:cBhvr>
                                      <p:to>
                                        <p:strVal val="visible"/>
                                      </p:to>
                                    </p:set>
                                    <p:animEffect transition="in" filter="wipe(left)">
                                      <p:cBhvr>
                                        <p:cTn id="27" dur="500"/>
                                        <p:tgtEl>
                                          <p:spTgt spid="2765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652">
                                            <p:txEl>
                                              <p:pRg st="5" end="5"/>
                                            </p:txEl>
                                          </p:spTgt>
                                        </p:tgtEl>
                                        <p:attrNameLst>
                                          <p:attrName>style.visibility</p:attrName>
                                        </p:attrNameLst>
                                      </p:cBhvr>
                                      <p:to>
                                        <p:strVal val="visible"/>
                                      </p:to>
                                    </p:set>
                                    <p:animEffect transition="in" filter="wipe(left)">
                                      <p:cBhvr>
                                        <p:cTn id="32" dur="500"/>
                                        <p:tgtEl>
                                          <p:spTgt spid="2765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7652">
                                            <p:txEl>
                                              <p:pRg st="6" end="6"/>
                                            </p:txEl>
                                          </p:spTgt>
                                        </p:tgtEl>
                                        <p:attrNameLst>
                                          <p:attrName>style.visibility</p:attrName>
                                        </p:attrNameLst>
                                      </p:cBhvr>
                                      <p:to>
                                        <p:strVal val="visible"/>
                                      </p:to>
                                    </p:set>
                                    <p:animEffect transition="in" filter="wipe(left)">
                                      <p:cBhvr>
                                        <p:cTn id="37" dur="500"/>
                                        <p:tgtEl>
                                          <p:spTgt spid="276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noFill/>
          <a:ln/>
        </p:spPr>
        <p:txBody>
          <a:bodyPr/>
          <a:lstStyle/>
          <a:p>
            <a:pPr algn="ctr" eaLnBrk="0" hangingPunct="0"/>
            <a:r>
              <a:rPr lang="en-US">
                <a:latin typeface="Tahoma" charset="0"/>
              </a:rPr>
              <a:t>VOLUME 1</a:t>
            </a:r>
          </a:p>
        </p:txBody>
      </p:sp>
      <p:sp>
        <p:nvSpPr>
          <p:cNvPr id="88067" name="Rectangle 3"/>
          <p:cNvSpPr>
            <a:spLocks noGrp="1" noChangeArrowheads="1"/>
          </p:cNvSpPr>
          <p:nvPr>
            <p:ph type="body" idx="1"/>
          </p:nvPr>
        </p:nvSpPr>
        <p:spPr>
          <a:noFill/>
          <a:ln/>
        </p:spPr>
        <p:txBody>
          <a:bodyPr/>
          <a:lstStyle/>
          <a:p>
            <a:pPr eaLnBrk="0" hangingPunct="0">
              <a:lnSpc>
                <a:spcPct val="90000"/>
              </a:lnSpc>
            </a:pPr>
            <a:r>
              <a:rPr lang="en-US" sz="2400" b="1" dirty="0"/>
              <a:t>SECTION 00010 - OFFEROR PORTION OF SF1442</a:t>
            </a:r>
          </a:p>
          <a:p>
            <a:pPr eaLnBrk="0" hangingPunct="0">
              <a:lnSpc>
                <a:spcPct val="90000"/>
              </a:lnSpc>
            </a:pPr>
            <a:r>
              <a:rPr lang="en-US" sz="2400" b="1" dirty="0"/>
              <a:t>SECTION 00010 – </a:t>
            </a:r>
            <a:r>
              <a:rPr lang="en-US" sz="2400" b="1" dirty="0" smtClean="0"/>
              <a:t>DOLLAR VALUE</a:t>
            </a:r>
            <a:endParaRPr lang="en-US" sz="2400" b="1" dirty="0"/>
          </a:p>
          <a:p>
            <a:pPr eaLnBrk="0" hangingPunct="0">
              <a:lnSpc>
                <a:spcPct val="90000"/>
              </a:lnSpc>
            </a:pPr>
            <a:r>
              <a:rPr lang="en-US" sz="2400" b="1" dirty="0"/>
              <a:t>SECTION 00600 - COMPLETE AND INSERT REPRESENTATIONS AND </a:t>
            </a:r>
            <a:r>
              <a:rPr lang="en-US" sz="2400" b="1" dirty="0" smtClean="0"/>
              <a:t>CERTIFICATIONS PLUS ORCA</a:t>
            </a:r>
            <a:endParaRPr lang="en-US" sz="2400" b="1" dirty="0"/>
          </a:p>
          <a:p>
            <a:pPr eaLnBrk="0" hangingPunct="0">
              <a:lnSpc>
                <a:spcPct val="90000"/>
              </a:lnSpc>
            </a:pPr>
            <a:r>
              <a:rPr lang="en-US" sz="2400" b="1" dirty="0"/>
              <a:t>PREPARE AND SUBMIT </a:t>
            </a:r>
            <a:r>
              <a:rPr lang="en-US" sz="2400" b="1" dirty="0" smtClean="0"/>
              <a:t>EXHIBITS: </a:t>
            </a:r>
            <a:endParaRPr lang="en-US" sz="2400" b="1" dirty="0"/>
          </a:p>
          <a:p>
            <a:pPr eaLnBrk="0" hangingPunct="0">
              <a:lnSpc>
                <a:spcPct val="90000"/>
              </a:lnSpc>
            </a:pPr>
            <a:r>
              <a:rPr lang="en-US" sz="2400" b="1" dirty="0"/>
              <a:t> EXHIBIT E – PROPOSAL PRICING FORM</a:t>
            </a:r>
          </a:p>
          <a:p>
            <a:pPr eaLnBrk="0" hangingPunct="0">
              <a:lnSpc>
                <a:spcPct val="90000"/>
              </a:lnSpc>
            </a:pPr>
            <a:r>
              <a:rPr lang="en-US" sz="2400" b="1" dirty="0"/>
              <a:t>E-1 - SELF PERFORMED WORK FORM</a:t>
            </a:r>
          </a:p>
          <a:p>
            <a:pPr eaLnBrk="0" hangingPunct="0">
              <a:lnSpc>
                <a:spcPct val="90000"/>
              </a:lnSpc>
            </a:pPr>
            <a:r>
              <a:rPr lang="en-US" sz="2400" b="1" dirty="0"/>
              <a:t>E-2 - INSERT ALL REQUIRED PRICING </a:t>
            </a:r>
          </a:p>
          <a:p>
            <a:pPr algn="ctr" eaLnBrk="0" hangingPunct="0">
              <a:lnSpc>
                <a:spcPct val="90000"/>
              </a:lnSpc>
              <a:buFontTx/>
              <a:buNone/>
            </a:pPr>
            <a:endParaRPr lang="en-US" dirty="0"/>
          </a:p>
          <a:p>
            <a:pPr eaLnBrk="0" hangingPunct="0"/>
            <a:endParaRPr lang="en-US" sz="3600" dirty="0">
              <a:latin typeface="Arial Black"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noFill/>
          <a:ln/>
        </p:spPr>
        <p:txBody>
          <a:bodyPr/>
          <a:lstStyle/>
          <a:p>
            <a:pPr algn="ctr" eaLnBrk="0" hangingPunct="0"/>
            <a:r>
              <a:rPr lang="en-US" sz="4000">
                <a:latin typeface="Tahoma" charset="0"/>
              </a:rPr>
              <a:t>VOLUME 2</a:t>
            </a:r>
            <a:br>
              <a:rPr lang="en-US" sz="4000">
                <a:latin typeface="Tahoma" charset="0"/>
              </a:rPr>
            </a:br>
            <a:r>
              <a:rPr lang="en-US" sz="4000">
                <a:latin typeface="Tahoma" charset="0"/>
              </a:rPr>
              <a:t> </a:t>
            </a:r>
            <a:r>
              <a:rPr lang="en-US" sz="1800">
                <a:latin typeface="Tahoma" charset="0"/>
              </a:rPr>
              <a:t>“NO PRICE OR COST INFO IN THIS VOLUME”</a:t>
            </a:r>
            <a:endParaRPr lang="en-US" sz="4000">
              <a:latin typeface="Tahoma" charset="0"/>
            </a:endParaRPr>
          </a:p>
        </p:txBody>
      </p:sp>
      <p:sp>
        <p:nvSpPr>
          <p:cNvPr id="91139" name="Rectangle 3"/>
          <p:cNvSpPr>
            <a:spLocks noGrp="1" noChangeArrowheads="1"/>
          </p:cNvSpPr>
          <p:nvPr>
            <p:ph type="body" idx="1"/>
          </p:nvPr>
        </p:nvSpPr>
        <p:spPr>
          <a:xfrm>
            <a:off x="228600" y="1905000"/>
            <a:ext cx="8686800" cy="4114800"/>
          </a:xfrm>
          <a:noFill/>
          <a:ln/>
        </p:spPr>
        <p:txBody>
          <a:bodyPr/>
          <a:lstStyle/>
          <a:p>
            <a:pPr eaLnBrk="0" hangingPunct="0">
              <a:lnSpc>
                <a:spcPct val="90000"/>
              </a:lnSpc>
            </a:pPr>
            <a:r>
              <a:rPr lang="en-US" sz="2500" b="1" dirty="0"/>
              <a:t>COMPLETE A PERFORMANCE RELEVANCY QUESTIONNAIRE FOR </a:t>
            </a:r>
            <a:r>
              <a:rPr lang="en-US" sz="2500" b="1" dirty="0" smtClean="0"/>
              <a:t>5 </a:t>
            </a:r>
            <a:r>
              <a:rPr lang="en-US" sz="2500" b="1" dirty="0"/>
              <a:t>RELEVANT PROJECTS / 2 FOR DESIGN BUILD – EXHIBIT A</a:t>
            </a:r>
          </a:p>
          <a:p>
            <a:pPr eaLnBrk="0" hangingPunct="0">
              <a:lnSpc>
                <a:spcPct val="90000"/>
              </a:lnSpc>
            </a:pPr>
            <a:r>
              <a:rPr lang="en-US" sz="2500" b="1" dirty="0"/>
              <a:t>Exhibit A is divided into two parts</a:t>
            </a:r>
          </a:p>
          <a:p>
            <a:pPr lvl="1" eaLnBrk="0" hangingPunct="0">
              <a:lnSpc>
                <a:spcPct val="90000"/>
              </a:lnSpc>
            </a:pPr>
            <a:r>
              <a:rPr lang="en-US" sz="2100" b="1" dirty="0"/>
              <a:t>Part 1 – Project Descriptions</a:t>
            </a:r>
          </a:p>
          <a:p>
            <a:pPr lvl="1" eaLnBrk="0" hangingPunct="0">
              <a:lnSpc>
                <a:spcPct val="90000"/>
              </a:lnSpc>
            </a:pPr>
            <a:r>
              <a:rPr lang="en-US" sz="2100" b="1" dirty="0"/>
              <a:t>Part 2 – (Only submitted Once) Additional Past Performance Information.</a:t>
            </a:r>
          </a:p>
          <a:p>
            <a:pPr eaLnBrk="0" hangingPunct="0">
              <a:lnSpc>
                <a:spcPct val="90000"/>
              </a:lnSpc>
            </a:pPr>
            <a:r>
              <a:rPr lang="en-US" sz="2500" b="1" dirty="0"/>
              <a:t>SEND OUT QUESTIONNAIRES (Exhibit C)TO YOUR REFERENCES - MAKE SURE THEY ARE SENT TO </a:t>
            </a:r>
            <a:r>
              <a:rPr lang="en-US" sz="2500" b="1" dirty="0" smtClean="0"/>
              <a:t>CONTRACTING OFFICER </a:t>
            </a:r>
            <a:r>
              <a:rPr lang="en-US" sz="2500" b="1" dirty="0"/>
              <a:t>NLT </a:t>
            </a:r>
            <a:r>
              <a:rPr lang="en-US" sz="2500" b="1" dirty="0" smtClean="0">
                <a:solidFill>
                  <a:srgbClr val="FF0000"/>
                </a:solidFill>
              </a:rPr>
              <a:t>AUGUST 6, 2012 </a:t>
            </a:r>
            <a:endParaRPr lang="en-US" sz="2500" b="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noFill/>
          <a:ln/>
        </p:spPr>
        <p:txBody>
          <a:bodyPr/>
          <a:lstStyle/>
          <a:p>
            <a:pPr algn="ctr" eaLnBrk="0" hangingPunct="0"/>
            <a:r>
              <a:rPr lang="en-US" sz="4000">
                <a:latin typeface="Tahoma" charset="0"/>
              </a:rPr>
              <a:t>VOLUME 2</a:t>
            </a:r>
            <a:br>
              <a:rPr lang="en-US" sz="4000">
                <a:latin typeface="Tahoma" charset="0"/>
              </a:rPr>
            </a:br>
            <a:r>
              <a:rPr lang="en-US" sz="1800">
                <a:latin typeface="Tahoma" charset="0"/>
              </a:rPr>
              <a:t>“NO PRICE OR COST INFO IN THIS VOLUME”</a:t>
            </a:r>
            <a:endParaRPr lang="en-US" sz="4000">
              <a:latin typeface="Tahoma" charset="0"/>
            </a:endParaRPr>
          </a:p>
        </p:txBody>
      </p:sp>
      <p:sp>
        <p:nvSpPr>
          <p:cNvPr id="133123" name="Rectangle 3"/>
          <p:cNvSpPr>
            <a:spLocks noGrp="1" noChangeArrowheads="1"/>
          </p:cNvSpPr>
          <p:nvPr>
            <p:ph type="body" idx="1"/>
          </p:nvPr>
        </p:nvSpPr>
        <p:spPr>
          <a:xfrm>
            <a:off x="685800" y="2667000"/>
            <a:ext cx="7772400" cy="2895600"/>
          </a:xfrm>
          <a:noFill/>
          <a:ln/>
        </p:spPr>
        <p:txBody>
          <a:bodyPr/>
          <a:lstStyle/>
          <a:p>
            <a:pPr marL="0" indent="0"/>
            <a:r>
              <a:rPr lang="en-US" sz="2900" b="1" dirty="0"/>
              <a:t>Exhibit B (Required for each sub-contractor) Maximum of 3 per discipline.</a:t>
            </a:r>
          </a:p>
          <a:p>
            <a:pPr marL="0" indent="0"/>
            <a:r>
              <a:rPr lang="en-US" sz="2900" b="1" dirty="0">
                <a:cs typeface="Times New Roman" charset="0"/>
              </a:rPr>
              <a:t>SF 330 Required for all Design Build Submissions.</a:t>
            </a:r>
          </a:p>
          <a:p>
            <a:pPr marL="0" indent="0" eaLnBrk="0" hangingPunct="0"/>
            <a:r>
              <a:rPr lang="en-US" sz="2900" b="1" dirty="0"/>
              <a:t>PAGE LIMITS – Vol. 2 (30 / 35 Design Build). </a:t>
            </a:r>
            <a:endParaRPr lang="en-US" sz="2900" b="1" dirty="0" smtClean="0"/>
          </a:p>
          <a:p>
            <a:pPr marL="0" indent="0" eaLnBrk="0" hangingPunct="0"/>
            <a:r>
              <a:rPr lang="en-US" sz="2900" b="1" dirty="0" smtClean="0"/>
              <a:t>SF330 Does not count against page limit </a:t>
            </a:r>
            <a:endParaRPr lang="en-US" sz="2900" b="1" dirty="0"/>
          </a:p>
          <a:p>
            <a:pPr marL="0" indent="0" eaLnBrk="0" hangingPunct="0"/>
            <a:endParaRPr lang="en-US" sz="4000" dirty="0">
              <a:latin typeface="Arial Black"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noFill/>
          <a:ln/>
        </p:spPr>
        <p:txBody>
          <a:bodyPr/>
          <a:lstStyle/>
          <a:p>
            <a:pPr algn="ctr" eaLnBrk="0" hangingPunct="0"/>
            <a:r>
              <a:rPr lang="en-US" sz="4000">
                <a:latin typeface="Tahoma" charset="0"/>
              </a:rPr>
              <a:t>VOLUME 3</a:t>
            </a:r>
            <a:br>
              <a:rPr lang="en-US" sz="4000">
                <a:latin typeface="Tahoma" charset="0"/>
              </a:rPr>
            </a:br>
            <a:r>
              <a:rPr lang="en-US" sz="1800">
                <a:latin typeface="Tahoma" charset="0"/>
              </a:rPr>
              <a:t>“NO PRICE OR COST INFO IN THIS VOLUME”</a:t>
            </a:r>
            <a:endParaRPr lang="en-US" sz="4000">
              <a:latin typeface="Tahoma" charset="0"/>
            </a:endParaRPr>
          </a:p>
        </p:txBody>
      </p:sp>
      <p:sp>
        <p:nvSpPr>
          <p:cNvPr id="94211" name="Rectangle 3"/>
          <p:cNvSpPr>
            <a:spLocks noGrp="1" noChangeArrowheads="1"/>
          </p:cNvSpPr>
          <p:nvPr>
            <p:ph type="body" idx="1"/>
          </p:nvPr>
        </p:nvSpPr>
        <p:spPr>
          <a:xfrm>
            <a:off x="685800" y="1828800"/>
            <a:ext cx="7772400" cy="4724400"/>
          </a:xfrm>
          <a:noFill/>
          <a:ln/>
        </p:spPr>
        <p:txBody>
          <a:bodyPr/>
          <a:lstStyle/>
          <a:p>
            <a:pPr marL="0" indent="0"/>
            <a:r>
              <a:rPr lang="en-US" sz="2900" b="1" dirty="0"/>
              <a:t> Complete Exhibit D consisting of</a:t>
            </a:r>
          </a:p>
          <a:p>
            <a:pPr marL="457200" lvl="1" indent="0"/>
            <a:r>
              <a:rPr lang="en-US" sz="2500" b="1" dirty="0"/>
              <a:t> Capacity and Experience</a:t>
            </a:r>
          </a:p>
          <a:p>
            <a:pPr marL="457200" lvl="1" indent="0"/>
            <a:r>
              <a:rPr lang="en-US" sz="2500" b="1" dirty="0"/>
              <a:t> Organization</a:t>
            </a:r>
          </a:p>
          <a:p>
            <a:pPr marL="457200" lvl="1" indent="0"/>
            <a:r>
              <a:rPr lang="en-US" sz="2500" b="1" dirty="0"/>
              <a:t> Specific Personnel</a:t>
            </a:r>
          </a:p>
          <a:p>
            <a:pPr marL="457200" lvl="1" indent="0"/>
            <a:r>
              <a:rPr lang="en-US" sz="2500" b="1" dirty="0"/>
              <a:t> Scheduling</a:t>
            </a:r>
          </a:p>
          <a:p>
            <a:pPr marL="457200" lvl="1" indent="0"/>
            <a:r>
              <a:rPr lang="en-US" sz="2500" b="1" dirty="0"/>
              <a:t> Quality Control</a:t>
            </a:r>
          </a:p>
          <a:p>
            <a:pPr marL="457200" lvl="1" indent="0"/>
            <a:r>
              <a:rPr lang="en-US" sz="2500" b="1" dirty="0"/>
              <a:t> </a:t>
            </a:r>
            <a:r>
              <a:rPr lang="en-US" sz="2500" b="1" dirty="0" smtClean="0"/>
              <a:t>Safety</a:t>
            </a:r>
          </a:p>
          <a:p>
            <a:pPr marL="457200" lvl="1" indent="0"/>
            <a:r>
              <a:rPr lang="en-US" sz="2500" b="1" dirty="0" smtClean="0"/>
              <a:t>-Infection Control </a:t>
            </a:r>
            <a:endParaRPr lang="en-US" sz="2500" b="1" dirty="0"/>
          </a:p>
          <a:p>
            <a:pPr marL="457200" lvl="1" indent="0"/>
            <a:r>
              <a:rPr lang="en-US" sz="2500" b="1" dirty="0"/>
              <a:t> Design Build (if applicable)</a:t>
            </a:r>
          </a:p>
          <a:p>
            <a:pPr marL="0" indent="0"/>
            <a:r>
              <a:rPr lang="en-US" sz="2900" b="1" dirty="0">
                <a:cs typeface="Times New Roman" charset="0"/>
              </a:rPr>
              <a:t> Reference 00120 to aid in answering questions</a:t>
            </a:r>
          </a:p>
          <a:p>
            <a:pPr marL="0" indent="0">
              <a:buFontTx/>
              <a:buNone/>
            </a:pPr>
            <a:endParaRPr lang="en-US" sz="2900" b="1" dirty="0">
              <a:cs typeface="Times New Roman" charset="0"/>
            </a:endParaRPr>
          </a:p>
          <a:p>
            <a:pPr marL="0" indent="0" eaLnBrk="0" hangingPunct="0"/>
            <a:endParaRPr lang="en-US" sz="4000" dirty="0">
              <a:latin typeface="Arial Black"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ctrTitle"/>
          </p:nvPr>
        </p:nvSpPr>
        <p:spPr>
          <a:xfrm>
            <a:off x="685800" y="304800"/>
            <a:ext cx="7772400" cy="838200"/>
          </a:xfrm>
          <a:noFill/>
          <a:ln/>
        </p:spPr>
        <p:txBody>
          <a:bodyPr/>
          <a:lstStyle/>
          <a:p>
            <a:pPr algn="ctr" eaLnBrk="0" hangingPunct="0"/>
            <a:r>
              <a:rPr lang="en-US" b="1"/>
              <a:t>DISCLAIMER</a:t>
            </a:r>
          </a:p>
        </p:txBody>
      </p:sp>
      <p:sp>
        <p:nvSpPr>
          <p:cNvPr id="99331" name="Rectangle 3"/>
          <p:cNvSpPr>
            <a:spLocks noGrp="1" noChangeArrowheads="1"/>
          </p:cNvSpPr>
          <p:nvPr>
            <p:ph type="subTitle" idx="1"/>
          </p:nvPr>
        </p:nvSpPr>
        <p:spPr>
          <a:xfrm>
            <a:off x="457200" y="1600200"/>
            <a:ext cx="8153400" cy="4267200"/>
          </a:xfrm>
          <a:noFill/>
          <a:ln/>
        </p:spPr>
        <p:txBody>
          <a:bodyPr/>
          <a:lstStyle/>
          <a:p>
            <a:pPr algn="l" eaLnBrk="0" hangingPunct="0">
              <a:lnSpc>
                <a:spcPct val="80000"/>
              </a:lnSpc>
            </a:pPr>
            <a:r>
              <a:rPr lang="en-US" sz="2800" b="1" dirty="0"/>
              <a:t>THE PREVIOUS </a:t>
            </a:r>
            <a:r>
              <a:rPr lang="en-US" sz="2800" b="1" dirty="0" smtClean="0"/>
              <a:t>SLIDES </a:t>
            </a:r>
            <a:r>
              <a:rPr lang="en-US" sz="2800" b="1" dirty="0"/>
              <a:t>PROVIDED A BRIEF OVERVIEW OF THE PROPOSAL REQUIREMENTS</a:t>
            </a:r>
          </a:p>
          <a:p>
            <a:pPr algn="l" eaLnBrk="0" hangingPunct="0">
              <a:lnSpc>
                <a:spcPct val="80000"/>
              </a:lnSpc>
            </a:pPr>
            <a:r>
              <a:rPr lang="en-US" sz="2800" b="1" dirty="0"/>
              <a:t>OFFERORS ARE STRONGLY CAUTIONED TO CAREFULLY READ THE REQUIREMENTS OF THE SOLICITATION AND COMPLY ACCORDINGLY</a:t>
            </a:r>
          </a:p>
          <a:p>
            <a:pPr algn="l" eaLnBrk="0" hangingPunct="0">
              <a:lnSpc>
                <a:spcPct val="80000"/>
              </a:lnSpc>
            </a:pPr>
            <a:r>
              <a:rPr lang="en-US" sz="2800" b="1" dirty="0"/>
              <a:t>THE GOVERNMENT INTENDS TO AWARD WITHOUT DISCUSSION AND THERE MAY NOT BE A CHANCE FOR DISCUSSIONS, CORRECTIONS, OR REVISED PROPOSALS !!</a:t>
            </a:r>
          </a:p>
          <a:p>
            <a:pPr eaLnBrk="0" hangingPunct="0">
              <a:lnSpc>
                <a:spcPct val="80000"/>
              </a:lnSpc>
            </a:pPr>
            <a:endParaRPr lang="en-US" sz="2800" dirty="0"/>
          </a:p>
          <a:p>
            <a:pPr eaLnBrk="0" hangingPunct="0">
              <a:lnSpc>
                <a:spcPct val="80000"/>
              </a:lnSpc>
            </a:pPr>
            <a:endParaRPr lang="en-US" sz="2800" dirty="0"/>
          </a:p>
          <a:p>
            <a:pPr eaLnBrk="0" hangingPunct="0">
              <a:lnSpc>
                <a:spcPct val="80000"/>
              </a:lnSpc>
            </a:pPr>
            <a:endParaRPr lang="en-US" sz="4000" dirty="0">
              <a:latin typeface="Arial Black"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pPr algn="ctr" eaLnBrk="0" hangingPunct="0"/>
            <a:r>
              <a:rPr lang="en-US">
                <a:latin typeface="Tahoma" charset="0"/>
              </a:rPr>
              <a:t>HOW WILL THE PROPOSAL BE  EVALUATED ?</a:t>
            </a:r>
          </a:p>
        </p:txBody>
      </p:sp>
      <p:sp>
        <p:nvSpPr>
          <p:cNvPr id="33795" name="Rectangle 3"/>
          <p:cNvSpPr>
            <a:spLocks noChangeArrowheads="1"/>
          </p:cNvSpPr>
          <p:nvPr/>
        </p:nvSpPr>
        <p:spPr bwMode="auto">
          <a:xfrm>
            <a:off x="228600" y="1981200"/>
            <a:ext cx="8915400" cy="4419600"/>
          </a:xfrm>
          <a:prstGeom prst="rect">
            <a:avLst/>
          </a:prstGeom>
          <a:noFill/>
          <a:ln w="9525">
            <a:noFill/>
            <a:miter lim="800000"/>
            <a:headEnd/>
            <a:tailEnd/>
          </a:ln>
          <a:effectLst/>
        </p:spPr>
        <p:txBody>
          <a:bodyPr lIns="92075" tIns="46038" rIns="92075" bIns="46038"/>
          <a:lstStyle/>
          <a:p>
            <a:pPr algn="l" eaLnBrk="0" hangingPunct="0">
              <a:spcBef>
                <a:spcPct val="20000"/>
              </a:spcBef>
            </a:pPr>
            <a:endParaRPr lang="en-US" sz="3200" b="0">
              <a:latin typeface="Times New Roman" charset="0"/>
            </a:endParaRPr>
          </a:p>
        </p:txBody>
      </p:sp>
      <p:sp>
        <p:nvSpPr>
          <p:cNvPr id="33805" name="Rectangle 13"/>
          <p:cNvSpPr>
            <a:spLocks noGrp="1" noChangeArrowheads="1"/>
          </p:cNvSpPr>
          <p:nvPr>
            <p:ph type="body" idx="1"/>
          </p:nvPr>
        </p:nvSpPr>
        <p:spPr>
          <a:noFill/>
          <a:ln/>
        </p:spPr>
        <p:txBody>
          <a:bodyPr/>
          <a:lstStyle/>
          <a:p>
            <a:pPr>
              <a:lnSpc>
                <a:spcPct val="90000"/>
              </a:lnSpc>
            </a:pPr>
            <a:r>
              <a:rPr lang="en-US" sz="2400" b="1"/>
              <a:t>DETAILED IN SECTION 00120 OF THE RFP</a:t>
            </a:r>
          </a:p>
          <a:p>
            <a:pPr>
              <a:lnSpc>
                <a:spcPct val="90000"/>
              </a:lnSpc>
            </a:pPr>
            <a:r>
              <a:rPr lang="en-US" sz="2400" b="1"/>
              <a:t>CAREFULLY REVIEW SECTION 00120 WHEN PREPARING PROPOSAL </a:t>
            </a:r>
          </a:p>
          <a:p>
            <a:pPr>
              <a:lnSpc>
                <a:spcPct val="90000"/>
              </a:lnSpc>
            </a:pPr>
            <a:r>
              <a:rPr lang="en-US" sz="2400" b="1"/>
              <a:t>COMPLY WITH SECTION 00100 AND 00110  REQUIREMENTS</a:t>
            </a:r>
          </a:p>
          <a:p>
            <a:pPr>
              <a:lnSpc>
                <a:spcPct val="90000"/>
              </a:lnSpc>
            </a:pPr>
            <a:r>
              <a:rPr lang="en-US" sz="2400" b="1"/>
              <a:t>PAST PERFORMANCE AND TECHNICAL WHEN COMBINED </a:t>
            </a:r>
            <a:r>
              <a:rPr lang="en-US" sz="2400" b="1">
                <a:solidFill>
                  <a:schemeClr val="accent2"/>
                </a:solidFill>
              </a:rPr>
              <a:t>ARE SIGNIFICANTLY GREATER THAN PRICE</a:t>
            </a:r>
          </a:p>
          <a:p>
            <a:pPr>
              <a:lnSpc>
                <a:spcPct val="90000"/>
              </a:lnSpc>
            </a:pPr>
            <a:r>
              <a:rPr lang="en-US" sz="2400" b="1"/>
              <a:t>FAILURE TO FURNISH A COMPLETE PROPOSAL MAY RESULT IN ELIMINATION FROM CONSIDERATION</a:t>
            </a:r>
          </a:p>
          <a:p>
            <a:pPr>
              <a:lnSpc>
                <a:spcPct val="90000"/>
              </a:lnSpc>
            </a:pP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nodePh="1">
                                  <p:stCondLst>
                                    <p:cond delay="0"/>
                                  </p:stCondLst>
                                  <p:endCondLst>
                                    <p:cond evt="begin" delay="0">
                                      <p:tn val="5"/>
                                    </p:cond>
                                  </p:end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ox(out)">
                                      <p:cBhvr>
                                        <p:cTn id="7" dur="500"/>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noFill/>
          <a:ln/>
        </p:spPr>
        <p:txBody>
          <a:bodyPr/>
          <a:lstStyle/>
          <a:p>
            <a:pPr algn="ctr" eaLnBrk="0" hangingPunct="0"/>
            <a:r>
              <a:rPr lang="en-US">
                <a:latin typeface="Tahoma" charset="0"/>
              </a:rPr>
              <a:t>PAST PERFORMANCE EVALUATION</a:t>
            </a:r>
          </a:p>
        </p:txBody>
      </p:sp>
      <p:sp>
        <p:nvSpPr>
          <p:cNvPr id="129027" name="Rectangle 3"/>
          <p:cNvSpPr>
            <a:spLocks noChangeArrowheads="1"/>
          </p:cNvSpPr>
          <p:nvPr/>
        </p:nvSpPr>
        <p:spPr bwMode="auto">
          <a:xfrm>
            <a:off x="838200" y="2590800"/>
            <a:ext cx="8305800" cy="2895600"/>
          </a:xfrm>
          <a:prstGeom prst="rect">
            <a:avLst/>
          </a:prstGeom>
          <a:noFill/>
          <a:ln w="9525">
            <a:noFill/>
            <a:miter lim="800000"/>
            <a:headEnd/>
            <a:tailEnd/>
          </a:ln>
          <a:effectLst/>
        </p:spPr>
        <p:txBody>
          <a:bodyPr lIns="92075" tIns="46038" rIns="92075" bIns="46038"/>
          <a:lstStyle/>
          <a:p>
            <a:pPr algn="l" eaLnBrk="0" hangingPunct="0">
              <a:spcBef>
                <a:spcPct val="20000"/>
              </a:spcBef>
              <a:buClr>
                <a:schemeClr val="tx2"/>
              </a:buClr>
              <a:buFontTx/>
              <a:buChar char="•"/>
            </a:pPr>
            <a:r>
              <a:rPr lang="en-US" sz="3200" b="0" dirty="0">
                <a:latin typeface="Times New Roman" charset="0"/>
              </a:rPr>
              <a:t>  </a:t>
            </a:r>
            <a:r>
              <a:rPr lang="en-US" sz="3200" b="0" dirty="0">
                <a:latin typeface="Tahoma" charset="0"/>
              </a:rPr>
              <a:t>Exhibit “A” Performance Relevancy Questionnaire</a:t>
            </a:r>
          </a:p>
          <a:p>
            <a:pPr algn="l" eaLnBrk="0" hangingPunct="0">
              <a:spcBef>
                <a:spcPct val="20000"/>
              </a:spcBef>
              <a:buClr>
                <a:schemeClr val="tx2"/>
              </a:buClr>
              <a:buFontTx/>
              <a:buChar char="•"/>
            </a:pPr>
            <a:r>
              <a:rPr lang="en-US" sz="3200" b="0" dirty="0">
                <a:latin typeface="Tahoma" charset="0"/>
              </a:rPr>
              <a:t>Provide List of Subcontractors or Teaming Partners and complete Exhibit “</a:t>
            </a:r>
            <a:r>
              <a:rPr lang="en-US" sz="3200" b="0" dirty="0" smtClean="0">
                <a:latin typeface="Tahoma" charset="0"/>
              </a:rPr>
              <a:t>B”: </a:t>
            </a:r>
            <a:r>
              <a:rPr lang="en-US" sz="3200" b="0" dirty="0">
                <a:latin typeface="Tahoma" charset="0"/>
              </a:rPr>
              <a:t>for </a:t>
            </a:r>
            <a:r>
              <a:rPr lang="en-US" sz="3200" b="0" dirty="0" smtClean="0">
                <a:latin typeface="Tahoma" charset="0"/>
              </a:rPr>
              <a:t>Each</a:t>
            </a:r>
          </a:p>
          <a:p>
            <a:pPr algn="l" eaLnBrk="0" hangingPunct="0">
              <a:spcBef>
                <a:spcPct val="20000"/>
              </a:spcBef>
              <a:buClr>
                <a:schemeClr val="tx2"/>
              </a:buClr>
              <a:buFontTx/>
              <a:buChar char="•"/>
            </a:pPr>
            <a:r>
              <a:rPr lang="en-US" sz="3200" b="0" dirty="0" smtClean="0">
                <a:latin typeface="Tahoma" charset="0"/>
              </a:rPr>
              <a:t>Past Performance databases may also be used. </a:t>
            </a:r>
            <a:endParaRPr lang="en-US" sz="3200" b="0" dirty="0">
              <a:latin typeface="Tahoma" charset="0"/>
            </a:endParaRPr>
          </a:p>
          <a:p>
            <a:pPr algn="l" eaLnBrk="0" hangingPunct="0">
              <a:spcBef>
                <a:spcPct val="20000"/>
              </a:spcBef>
              <a:buClr>
                <a:schemeClr val="tx2"/>
              </a:buClr>
            </a:pPr>
            <a:r>
              <a:rPr lang="en-US" sz="3200" b="0" dirty="0">
                <a:latin typeface="Tahoma" charset="0"/>
              </a:rPr>
              <a:t> </a:t>
            </a:r>
          </a:p>
          <a:p>
            <a:pPr algn="l" eaLnBrk="0" hangingPunct="0">
              <a:spcBef>
                <a:spcPct val="20000"/>
              </a:spcBef>
              <a:buClr>
                <a:schemeClr val="tx2"/>
              </a:buClr>
            </a:pPr>
            <a:endParaRPr lang="en-US" sz="3200" b="0" dirty="0">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box(out)">
                                      <p:cBhvr>
                                        <p:cTn id="7" dur="500"/>
                                        <p:tgtEl>
                                          <p:spTgt spid="129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9027">
                                            <p:txEl>
                                              <p:pRg st="1" end="1"/>
                                            </p:txEl>
                                          </p:spTgt>
                                        </p:tgtEl>
                                        <p:attrNameLst>
                                          <p:attrName>style.visibility</p:attrName>
                                        </p:attrNameLst>
                                      </p:cBhvr>
                                      <p:to>
                                        <p:strVal val="visible"/>
                                      </p:to>
                                    </p:set>
                                    <p:animEffect transition="in" filter="box(out)">
                                      <p:cBhvr>
                                        <p:cTn id="12" dur="500"/>
                                        <p:tgtEl>
                                          <p:spTgt spid="129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9027">
                                            <p:txEl>
                                              <p:pRg st="2" end="2"/>
                                            </p:txEl>
                                          </p:spTgt>
                                        </p:tgtEl>
                                        <p:attrNameLst>
                                          <p:attrName>style.visibility</p:attrName>
                                        </p:attrNameLst>
                                      </p:cBhvr>
                                      <p:to>
                                        <p:strVal val="visible"/>
                                      </p:to>
                                    </p:set>
                                    <p:animEffect transition="in" filter="box(out)">
                                      <p:cBhvr>
                                        <p:cTn id="17" dur="500"/>
                                        <p:tgtEl>
                                          <p:spTgt spid="129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9027">
                                            <p:txEl>
                                              <p:pRg st="3" end="3"/>
                                            </p:txEl>
                                          </p:spTgt>
                                        </p:tgtEl>
                                        <p:attrNameLst>
                                          <p:attrName>style.visibility</p:attrName>
                                        </p:attrNameLst>
                                      </p:cBhvr>
                                      <p:to>
                                        <p:strVal val="visible"/>
                                      </p:to>
                                    </p:set>
                                    <p:animEffect transition="in" filter="box(out)">
                                      <p:cBhvr>
                                        <p:cTn id="22" dur="500"/>
                                        <p:tgtEl>
                                          <p:spTgt spid="1290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noFill/>
          <a:ln/>
        </p:spPr>
        <p:txBody>
          <a:bodyPr/>
          <a:lstStyle/>
          <a:p>
            <a:pPr algn="ctr" eaLnBrk="0" hangingPunct="0"/>
            <a:r>
              <a:rPr lang="en-US">
                <a:latin typeface="Tahoma" charset="0"/>
              </a:rPr>
              <a:t>PAST PERFORMANCE EVALUATION</a:t>
            </a:r>
          </a:p>
        </p:txBody>
      </p:sp>
      <p:sp>
        <p:nvSpPr>
          <p:cNvPr id="131075" name="Rectangle 3"/>
          <p:cNvSpPr>
            <a:spLocks noChangeArrowheads="1"/>
          </p:cNvSpPr>
          <p:nvPr/>
        </p:nvSpPr>
        <p:spPr bwMode="auto">
          <a:xfrm>
            <a:off x="838200" y="2590800"/>
            <a:ext cx="8305800" cy="3810000"/>
          </a:xfrm>
          <a:prstGeom prst="rect">
            <a:avLst/>
          </a:prstGeom>
          <a:noFill/>
          <a:ln w="9525">
            <a:noFill/>
            <a:miter lim="800000"/>
            <a:headEnd/>
            <a:tailEnd/>
          </a:ln>
          <a:effectLst/>
        </p:spPr>
        <p:txBody>
          <a:bodyPr lIns="92075" tIns="46038" rIns="92075" bIns="46038"/>
          <a:lstStyle/>
          <a:p>
            <a:pPr algn="l" eaLnBrk="0" hangingPunct="0">
              <a:spcBef>
                <a:spcPct val="20000"/>
              </a:spcBef>
              <a:buClr>
                <a:schemeClr val="tx2"/>
              </a:buClr>
              <a:buFontTx/>
              <a:buChar char="•"/>
            </a:pPr>
            <a:r>
              <a:rPr lang="en-US" sz="3200" b="0" dirty="0">
                <a:latin typeface="Times New Roman" charset="0"/>
              </a:rPr>
              <a:t>  </a:t>
            </a:r>
            <a:r>
              <a:rPr lang="en-US" sz="3200" b="0" dirty="0">
                <a:latin typeface="Tahoma" charset="0"/>
              </a:rPr>
              <a:t>Areas Include: </a:t>
            </a:r>
            <a:r>
              <a:rPr lang="en-US" sz="3200" b="0" dirty="0" smtClean="0">
                <a:latin typeface="Tahoma" charset="0"/>
              </a:rPr>
              <a:t>General Construction multi-disciplined projects.</a:t>
            </a:r>
            <a:endParaRPr lang="en-US" sz="3200" b="0" dirty="0">
              <a:latin typeface="Tahoma" charset="0"/>
            </a:endParaRPr>
          </a:p>
          <a:p>
            <a:pPr algn="l" eaLnBrk="0" hangingPunct="0">
              <a:spcBef>
                <a:spcPct val="20000"/>
              </a:spcBef>
              <a:buClr>
                <a:schemeClr val="tx2"/>
              </a:buClr>
              <a:buFontTx/>
              <a:buChar char="•"/>
            </a:pPr>
            <a:r>
              <a:rPr lang="en-US" sz="3200" b="0" dirty="0">
                <a:latin typeface="Tahoma" charset="0"/>
              </a:rPr>
              <a:t> Past Performance References – Exhibit “C”</a:t>
            </a:r>
          </a:p>
          <a:p>
            <a:pPr algn="l" eaLnBrk="0" hangingPunct="0">
              <a:spcBef>
                <a:spcPct val="20000"/>
              </a:spcBef>
              <a:buClr>
                <a:schemeClr val="tx2"/>
              </a:buClr>
            </a:pPr>
            <a:r>
              <a:rPr lang="en-US" sz="3200" b="0" dirty="0">
                <a:latin typeface="Tahoma" charset="0"/>
              </a:rPr>
              <a:t> </a:t>
            </a:r>
          </a:p>
          <a:p>
            <a:pPr algn="l" eaLnBrk="0" hangingPunct="0">
              <a:spcBef>
                <a:spcPct val="20000"/>
              </a:spcBef>
              <a:buClr>
                <a:schemeClr val="tx2"/>
              </a:buClr>
            </a:pPr>
            <a:endParaRPr lang="en-US" sz="3200" b="0" dirty="0">
              <a:latin typeface="Tahoma" charset="0"/>
            </a:endParaRPr>
          </a:p>
          <a:p>
            <a:pPr algn="l" eaLnBrk="0" hangingPunct="0">
              <a:spcBef>
                <a:spcPct val="20000"/>
              </a:spcBef>
              <a:buClr>
                <a:schemeClr val="tx2"/>
              </a:buClr>
            </a:pPr>
            <a:endParaRPr lang="en-US" sz="3200" b="0" dirty="0">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box(out)">
                                      <p:cBhvr>
                                        <p:cTn id="7" dur="500"/>
                                        <p:tgtEl>
                                          <p:spTgt spid="131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31075">
                                            <p:txEl>
                                              <p:pRg st="1" end="1"/>
                                            </p:txEl>
                                          </p:spTgt>
                                        </p:tgtEl>
                                        <p:attrNameLst>
                                          <p:attrName>style.visibility</p:attrName>
                                        </p:attrNameLst>
                                      </p:cBhvr>
                                      <p:to>
                                        <p:strVal val="visible"/>
                                      </p:to>
                                    </p:set>
                                    <p:animEffect transition="in" filter="box(out)">
                                      <p:cBhvr>
                                        <p:cTn id="12" dur="500"/>
                                        <p:tgtEl>
                                          <p:spTgt spid="131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31075">
                                            <p:txEl>
                                              <p:pRg st="2" end="2"/>
                                            </p:txEl>
                                          </p:spTgt>
                                        </p:tgtEl>
                                        <p:attrNameLst>
                                          <p:attrName>style.visibility</p:attrName>
                                        </p:attrNameLst>
                                      </p:cBhvr>
                                      <p:to>
                                        <p:strVal val="visible"/>
                                      </p:to>
                                    </p:set>
                                    <p:animEffect transition="in" filter="box(out)">
                                      <p:cBhvr>
                                        <p:cTn id="17" dur="500"/>
                                        <p:tgtEl>
                                          <p:spTgt spid="131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381000"/>
            <a:ext cx="7772400" cy="838200"/>
          </a:xfrm>
          <a:noFill/>
          <a:ln/>
        </p:spPr>
        <p:txBody>
          <a:bodyPr/>
          <a:lstStyle/>
          <a:p>
            <a:pPr algn="ctr" eaLnBrk="0" hangingPunct="0"/>
            <a:r>
              <a:rPr lang="en-US" sz="4000">
                <a:latin typeface="Tahoma" charset="0"/>
              </a:rPr>
              <a:t>TECHNICAL EVALUATION PLAN</a:t>
            </a:r>
          </a:p>
        </p:txBody>
      </p:sp>
      <p:sp>
        <p:nvSpPr>
          <p:cNvPr id="70659" name="Rectangle 3"/>
          <p:cNvSpPr>
            <a:spLocks noChangeArrowheads="1"/>
          </p:cNvSpPr>
          <p:nvPr/>
        </p:nvSpPr>
        <p:spPr bwMode="auto">
          <a:xfrm>
            <a:off x="990600" y="1752600"/>
            <a:ext cx="8153400" cy="4876800"/>
          </a:xfrm>
          <a:prstGeom prst="rect">
            <a:avLst/>
          </a:prstGeom>
          <a:noFill/>
          <a:ln w="9525">
            <a:noFill/>
            <a:miter lim="800000"/>
            <a:headEnd/>
            <a:tailEnd/>
          </a:ln>
          <a:effectLst/>
        </p:spPr>
        <p:txBody>
          <a:bodyPr lIns="92075" tIns="46038" rIns="92075" bIns="46038"/>
          <a:lstStyle/>
          <a:p>
            <a:pPr algn="l" eaLnBrk="0" hangingPunct="0">
              <a:spcBef>
                <a:spcPct val="20000"/>
              </a:spcBef>
              <a:buClr>
                <a:schemeClr val="tx2"/>
              </a:buClr>
              <a:buFontTx/>
              <a:buChar char="•"/>
            </a:pPr>
            <a:r>
              <a:rPr lang="en-US" sz="3200" b="0" dirty="0">
                <a:latin typeface="Times New Roman" charset="0"/>
              </a:rPr>
              <a:t>  </a:t>
            </a:r>
            <a:r>
              <a:rPr lang="en-US" sz="3200" b="0" dirty="0">
                <a:latin typeface="Tahoma" charset="0"/>
              </a:rPr>
              <a:t>Capability and Experience</a:t>
            </a:r>
          </a:p>
          <a:p>
            <a:pPr algn="l" eaLnBrk="0" hangingPunct="0">
              <a:spcBef>
                <a:spcPct val="20000"/>
              </a:spcBef>
              <a:buClr>
                <a:schemeClr val="tx2"/>
              </a:buClr>
              <a:buFontTx/>
              <a:buChar char="•"/>
            </a:pPr>
            <a:r>
              <a:rPr lang="en-US" sz="3200" b="0" dirty="0">
                <a:latin typeface="Tahoma" charset="0"/>
              </a:rPr>
              <a:t> Organization</a:t>
            </a:r>
          </a:p>
          <a:p>
            <a:pPr algn="l" eaLnBrk="0" hangingPunct="0">
              <a:spcBef>
                <a:spcPct val="20000"/>
              </a:spcBef>
              <a:buClr>
                <a:schemeClr val="tx2"/>
              </a:buClr>
              <a:buFontTx/>
              <a:buChar char="•"/>
            </a:pPr>
            <a:r>
              <a:rPr lang="en-US" sz="3200" b="0" dirty="0">
                <a:latin typeface="Tahoma" charset="0"/>
              </a:rPr>
              <a:t> Specific Personnel</a:t>
            </a:r>
          </a:p>
          <a:p>
            <a:pPr algn="l" eaLnBrk="0" hangingPunct="0">
              <a:spcBef>
                <a:spcPct val="20000"/>
              </a:spcBef>
              <a:buClr>
                <a:schemeClr val="tx2"/>
              </a:buClr>
              <a:buFontTx/>
              <a:buChar char="•"/>
            </a:pPr>
            <a:r>
              <a:rPr lang="en-US" sz="3200" b="0" dirty="0">
                <a:latin typeface="Tahoma" charset="0"/>
              </a:rPr>
              <a:t> Scheduling and Methodology</a:t>
            </a:r>
          </a:p>
          <a:p>
            <a:pPr algn="l" eaLnBrk="0" hangingPunct="0">
              <a:spcBef>
                <a:spcPct val="20000"/>
              </a:spcBef>
              <a:buClr>
                <a:schemeClr val="tx2"/>
              </a:buClr>
              <a:buFontTx/>
              <a:buChar char="•"/>
            </a:pPr>
            <a:r>
              <a:rPr lang="en-US" sz="3200" b="0" dirty="0">
                <a:latin typeface="Tahoma" charset="0"/>
              </a:rPr>
              <a:t> Quality Control</a:t>
            </a:r>
          </a:p>
          <a:p>
            <a:pPr algn="l" eaLnBrk="0" hangingPunct="0">
              <a:spcBef>
                <a:spcPct val="20000"/>
              </a:spcBef>
              <a:buClr>
                <a:schemeClr val="tx2"/>
              </a:buClr>
              <a:buFontTx/>
              <a:buChar char="•"/>
            </a:pPr>
            <a:r>
              <a:rPr lang="en-US" sz="3200" b="0" dirty="0">
                <a:latin typeface="Tahoma" charset="0"/>
              </a:rPr>
              <a:t> Safety </a:t>
            </a:r>
            <a:r>
              <a:rPr lang="en-US" sz="3200" b="0" dirty="0" smtClean="0">
                <a:latin typeface="Tahoma" charset="0"/>
              </a:rPr>
              <a:t>Activities</a:t>
            </a:r>
          </a:p>
          <a:p>
            <a:pPr algn="l" eaLnBrk="0" hangingPunct="0">
              <a:spcBef>
                <a:spcPct val="20000"/>
              </a:spcBef>
              <a:buClr>
                <a:schemeClr val="tx2"/>
              </a:buClr>
              <a:buFontTx/>
              <a:buChar char="•"/>
            </a:pPr>
            <a:r>
              <a:rPr lang="en-US" sz="3200" b="0" dirty="0" smtClean="0">
                <a:latin typeface="Tahoma" charset="0"/>
              </a:rPr>
              <a:t>Infection Control </a:t>
            </a:r>
            <a:endParaRPr lang="en-US" sz="3200" b="0" dirty="0">
              <a:latin typeface="Tahoma" charset="0"/>
            </a:endParaRPr>
          </a:p>
          <a:p>
            <a:pPr algn="l" eaLnBrk="0" hangingPunct="0">
              <a:spcBef>
                <a:spcPct val="20000"/>
              </a:spcBef>
              <a:buClr>
                <a:schemeClr val="tx2"/>
              </a:buClr>
              <a:buFontTx/>
              <a:buChar char="•"/>
            </a:pPr>
            <a:r>
              <a:rPr lang="en-US" sz="3200" b="0" dirty="0">
                <a:latin typeface="Tahoma" charset="0"/>
              </a:rPr>
              <a:t> Design Build (if applicable)</a:t>
            </a:r>
          </a:p>
          <a:p>
            <a:pPr algn="l" eaLnBrk="0" hangingPunct="0">
              <a:spcBef>
                <a:spcPct val="20000"/>
              </a:spcBef>
              <a:buClr>
                <a:schemeClr val="tx2"/>
              </a:buClr>
            </a:pPr>
            <a:endParaRPr lang="en-US" sz="3200" b="0" dirty="0">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box(out)">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box(out)">
                                      <p:cBhvr>
                                        <p:cTn id="12" dur="500"/>
                                        <p:tgtEl>
                                          <p:spTgt spid="706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0659">
                                            <p:txEl>
                                              <p:pRg st="2" end="2"/>
                                            </p:txEl>
                                          </p:spTgt>
                                        </p:tgtEl>
                                        <p:attrNameLst>
                                          <p:attrName>style.visibility</p:attrName>
                                        </p:attrNameLst>
                                      </p:cBhvr>
                                      <p:to>
                                        <p:strVal val="visible"/>
                                      </p:to>
                                    </p:set>
                                    <p:animEffect transition="in" filter="box(out)">
                                      <p:cBhvr>
                                        <p:cTn id="17" dur="500"/>
                                        <p:tgtEl>
                                          <p:spTgt spid="706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0659">
                                            <p:txEl>
                                              <p:pRg st="3" end="3"/>
                                            </p:txEl>
                                          </p:spTgt>
                                        </p:tgtEl>
                                        <p:attrNameLst>
                                          <p:attrName>style.visibility</p:attrName>
                                        </p:attrNameLst>
                                      </p:cBhvr>
                                      <p:to>
                                        <p:strVal val="visible"/>
                                      </p:to>
                                    </p:set>
                                    <p:animEffect transition="in" filter="box(out)">
                                      <p:cBhvr>
                                        <p:cTn id="22" dur="500"/>
                                        <p:tgtEl>
                                          <p:spTgt spid="706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70659">
                                            <p:txEl>
                                              <p:pRg st="4" end="4"/>
                                            </p:txEl>
                                          </p:spTgt>
                                        </p:tgtEl>
                                        <p:attrNameLst>
                                          <p:attrName>style.visibility</p:attrName>
                                        </p:attrNameLst>
                                      </p:cBhvr>
                                      <p:to>
                                        <p:strVal val="visible"/>
                                      </p:to>
                                    </p:set>
                                    <p:animEffect transition="in" filter="box(out)">
                                      <p:cBhvr>
                                        <p:cTn id="27" dur="500"/>
                                        <p:tgtEl>
                                          <p:spTgt spid="706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70659">
                                            <p:txEl>
                                              <p:pRg st="5" end="5"/>
                                            </p:txEl>
                                          </p:spTgt>
                                        </p:tgtEl>
                                        <p:attrNameLst>
                                          <p:attrName>style.visibility</p:attrName>
                                        </p:attrNameLst>
                                      </p:cBhvr>
                                      <p:to>
                                        <p:strVal val="visible"/>
                                      </p:to>
                                    </p:set>
                                    <p:animEffect transition="in" filter="box(out)">
                                      <p:cBhvr>
                                        <p:cTn id="32" dur="500"/>
                                        <p:tgtEl>
                                          <p:spTgt spid="706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70659">
                                            <p:txEl>
                                              <p:pRg st="6" end="6"/>
                                            </p:txEl>
                                          </p:spTgt>
                                        </p:tgtEl>
                                        <p:attrNameLst>
                                          <p:attrName>style.visibility</p:attrName>
                                        </p:attrNameLst>
                                      </p:cBhvr>
                                      <p:to>
                                        <p:strVal val="visible"/>
                                      </p:to>
                                    </p:set>
                                    <p:animEffect transition="in" filter="box(out)">
                                      <p:cBhvr>
                                        <p:cTn id="37" dur="500"/>
                                        <p:tgtEl>
                                          <p:spTgt spid="706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70659">
                                            <p:txEl>
                                              <p:pRg st="7" end="7"/>
                                            </p:txEl>
                                          </p:spTgt>
                                        </p:tgtEl>
                                        <p:attrNameLst>
                                          <p:attrName>style.visibility</p:attrName>
                                        </p:attrNameLst>
                                      </p:cBhvr>
                                      <p:to>
                                        <p:strVal val="visible"/>
                                      </p:to>
                                    </p:set>
                                    <p:animEffect transition="in" filter="box(out)">
                                      <p:cBhvr>
                                        <p:cTn id="42" dur="500"/>
                                        <p:tgtEl>
                                          <p:spTgt spid="706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noFill/>
          <a:ln/>
        </p:spPr>
        <p:txBody>
          <a:bodyPr/>
          <a:lstStyle/>
          <a:p>
            <a:pPr algn="ctr" eaLnBrk="0" hangingPunct="0"/>
            <a:r>
              <a:rPr lang="en-US" sz="6600"/>
              <a:t>QUALITY</a:t>
            </a:r>
          </a:p>
        </p:txBody>
      </p:sp>
      <p:sp>
        <p:nvSpPr>
          <p:cNvPr id="83971" name="Rectangle 3"/>
          <p:cNvSpPr>
            <a:spLocks noGrp="1" noChangeArrowheads="1"/>
          </p:cNvSpPr>
          <p:nvPr>
            <p:ph type="body" idx="1"/>
          </p:nvPr>
        </p:nvSpPr>
        <p:spPr>
          <a:xfrm>
            <a:off x="685800" y="2438400"/>
            <a:ext cx="8001000" cy="3657600"/>
          </a:xfrm>
          <a:noFill/>
          <a:ln/>
        </p:spPr>
        <p:txBody>
          <a:bodyPr/>
          <a:lstStyle/>
          <a:p>
            <a:pPr eaLnBrk="0" hangingPunct="0">
              <a:lnSpc>
                <a:spcPct val="90000"/>
              </a:lnSpc>
              <a:buFontTx/>
              <a:buNone/>
            </a:pPr>
            <a:r>
              <a:rPr lang="en-US" b="1" i="1"/>
              <a:t>“</a:t>
            </a:r>
            <a:r>
              <a:rPr lang="en-US" b="1"/>
              <a:t>QUALITY IS NEVER AN ACCIDENT; IT IS ALWAYS THE RESULT OF HIGH INTENTION, SINCERE EFFORT, INTELLIGENT DIRECTION AND SKILLFUL EXECUTION; IT REPRESENTS THE WISE CHOICE OF MANY ALTERNATIVES”  RESULT IS “BEST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barn(outVertical)">
                                      <p:cBhvr>
                                        <p:cTn id="7" dur="500"/>
                                        <p:tgtEl>
                                          <p:spTgt spid="839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noFill/>
          <a:ln/>
        </p:spPr>
        <p:txBody>
          <a:bodyPr/>
          <a:lstStyle/>
          <a:p>
            <a:pPr algn="ctr" eaLnBrk="0" hangingPunct="0"/>
            <a:r>
              <a:rPr lang="en-US" sz="4000" b="1"/>
              <a:t>BEST VALUE AWARD DECISION</a:t>
            </a:r>
          </a:p>
        </p:txBody>
      </p:sp>
      <p:sp>
        <p:nvSpPr>
          <p:cNvPr id="121859" name="Rectangle 3"/>
          <p:cNvSpPr>
            <a:spLocks noGrp="1" noChangeArrowheads="1"/>
          </p:cNvSpPr>
          <p:nvPr>
            <p:ph type="body" idx="1"/>
          </p:nvPr>
        </p:nvSpPr>
        <p:spPr>
          <a:xfrm>
            <a:off x="685800" y="2133600"/>
            <a:ext cx="7772400" cy="4038600"/>
          </a:xfrm>
          <a:noFill/>
          <a:ln/>
        </p:spPr>
        <p:txBody>
          <a:bodyPr/>
          <a:lstStyle/>
          <a:p>
            <a:pPr eaLnBrk="0" hangingPunct="0"/>
            <a:endParaRPr lang="en-US" dirty="0"/>
          </a:p>
          <a:p>
            <a:pPr eaLnBrk="0" hangingPunct="0">
              <a:buFontTx/>
              <a:buNone/>
            </a:pPr>
            <a:r>
              <a:rPr lang="en-US" b="1" dirty="0"/>
              <a:t>	BEST VALUE IS DEFINED AS AN AWARD BASED ON THE GREATEST OVERALL BENEFIT IN RESPONSE TO THE REQUIREMENT.  AWARD IS BASED ON PRICE AND OTHER  NON- </a:t>
            </a:r>
            <a:r>
              <a:rPr lang="en-US" b="1" dirty="0" smtClean="0"/>
              <a:t>PRICE </a:t>
            </a:r>
            <a:r>
              <a:rPr lang="en-US" b="1" dirty="0"/>
              <a:t>RELATED FACTORS.</a:t>
            </a:r>
            <a:endParaRPr lang="en-US" sz="4400" dirty="0"/>
          </a:p>
          <a:p>
            <a:pPr algn="ctr" eaLnBrk="0" hangingPunct="0">
              <a:buFontTx/>
              <a:buNone/>
            </a:pPr>
            <a:endParaRPr lang="en-US" sz="4400" dirty="0"/>
          </a:p>
          <a:p>
            <a:pPr eaLnBrk="0" hangingPunct="0"/>
            <a:endParaRPr lang="en-US" b="1" i="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609600" y="228600"/>
            <a:ext cx="7848600" cy="1219200"/>
          </a:xfrm>
          <a:noFill/>
          <a:ln/>
        </p:spPr>
        <p:txBody>
          <a:bodyPr/>
          <a:lstStyle/>
          <a:p>
            <a:pPr algn="ctr" eaLnBrk="0" hangingPunct="0"/>
            <a:r>
              <a:rPr lang="en-US" sz="4000" b="1"/>
              <a:t>WHO WILL GET THE AWARD?</a:t>
            </a:r>
            <a:br>
              <a:rPr lang="en-US" sz="4000" b="1"/>
            </a:br>
            <a:endParaRPr lang="en-US" sz="4000" b="1"/>
          </a:p>
        </p:txBody>
      </p:sp>
      <p:sp>
        <p:nvSpPr>
          <p:cNvPr id="119811" name="Rectangle 3"/>
          <p:cNvSpPr>
            <a:spLocks noGrp="1" noChangeArrowheads="1"/>
          </p:cNvSpPr>
          <p:nvPr>
            <p:ph type="body" idx="1"/>
          </p:nvPr>
        </p:nvSpPr>
        <p:spPr>
          <a:xfrm>
            <a:off x="685800" y="2514600"/>
            <a:ext cx="7772400" cy="3657600"/>
          </a:xfrm>
          <a:noFill/>
          <a:ln/>
        </p:spPr>
        <p:txBody>
          <a:bodyPr/>
          <a:lstStyle/>
          <a:p>
            <a:r>
              <a:rPr lang="en-US" b="1"/>
              <a:t>THE CONTRACTOR WHOSE PROPOSAL PROVIDES THE BEST VALUE TO THE GOVERNMENT PRICE AND OTHER FACTORS CONSIDERED WILL BE AWARDED THE CONTRACT</a:t>
            </a:r>
          </a:p>
          <a:p>
            <a:pPr eaLnBrk="0" hangingPunct="0"/>
            <a:endParaRPr lang="en-US" b="1" i="1"/>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5800" y="381000"/>
            <a:ext cx="7772400" cy="1295400"/>
          </a:xfrm>
          <a:noFill/>
          <a:ln/>
        </p:spPr>
        <p:txBody>
          <a:bodyPr/>
          <a:lstStyle/>
          <a:p>
            <a:pPr algn="ctr" eaLnBrk="0" hangingPunct="0"/>
            <a:r>
              <a:rPr lang="en-US" sz="4000"/>
              <a:t>IMPORTANT REMINDER</a:t>
            </a:r>
            <a:br>
              <a:rPr lang="en-US" sz="4000"/>
            </a:br>
            <a:endParaRPr lang="en-US" sz="4000"/>
          </a:p>
        </p:txBody>
      </p:sp>
      <p:sp>
        <p:nvSpPr>
          <p:cNvPr id="117763" name="Rectangle 3"/>
          <p:cNvSpPr>
            <a:spLocks noGrp="1" noChangeArrowheads="1"/>
          </p:cNvSpPr>
          <p:nvPr>
            <p:ph type="body" idx="1"/>
          </p:nvPr>
        </p:nvSpPr>
        <p:spPr>
          <a:xfrm>
            <a:off x="685800" y="2514600"/>
            <a:ext cx="7772400" cy="3657600"/>
          </a:xfrm>
          <a:noFill/>
          <a:ln/>
        </p:spPr>
        <p:txBody>
          <a:bodyPr/>
          <a:lstStyle/>
          <a:p>
            <a:pPr>
              <a:lnSpc>
                <a:spcPct val="80000"/>
              </a:lnSpc>
            </a:pPr>
            <a:r>
              <a:rPr lang="en-US" sz="2800"/>
              <a:t>You must submit a complete proposal IAW the Instruction. This includes Subcontractor information in the required disciplines by the Closing date. Failure to do so may make your proposal incomplete, and since award without discussions is intended, you may not have an opportunity to correct. This may eliminate you from consideration for award. Award in this process does not necessarily mean the lowest price wins. </a:t>
            </a:r>
          </a:p>
          <a:p>
            <a:pPr eaLnBrk="0" hangingPunct="0">
              <a:lnSpc>
                <a:spcPct val="80000"/>
              </a:lnSpc>
            </a:pPr>
            <a:endParaRPr lang="en-US" sz="2800" b="1" i="1"/>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noFill/>
          <a:ln/>
        </p:spPr>
        <p:txBody>
          <a:bodyPr/>
          <a:lstStyle/>
          <a:p>
            <a:pPr algn="ctr" eaLnBrk="0" hangingPunct="0"/>
            <a:r>
              <a:rPr lang="en-US" sz="4000" dirty="0"/>
              <a:t>WHAT IF I HAVE A QUESTION?</a:t>
            </a:r>
          </a:p>
        </p:txBody>
      </p:sp>
      <p:sp>
        <p:nvSpPr>
          <p:cNvPr id="115715" name="Rectangle 3"/>
          <p:cNvSpPr>
            <a:spLocks noGrp="1" noChangeArrowheads="1"/>
          </p:cNvSpPr>
          <p:nvPr>
            <p:ph type="body" idx="1"/>
          </p:nvPr>
        </p:nvSpPr>
        <p:spPr>
          <a:xfrm>
            <a:off x="685800" y="1981200"/>
            <a:ext cx="7772400" cy="4572000"/>
          </a:xfrm>
          <a:noFill/>
          <a:ln/>
        </p:spPr>
        <p:txBody>
          <a:bodyPr/>
          <a:lstStyle/>
          <a:p>
            <a:pPr>
              <a:lnSpc>
                <a:spcPct val="90000"/>
              </a:lnSpc>
            </a:pPr>
            <a:r>
              <a:rPr lang="en-US" sz="2800" b="1" dirty="0"/>
              <a:t>QUESTIONS MUST BE SUBMITTED IN WRITING VIA </a:t>
            </a:r>
            <a:r>
              <a:rPr lang="en-US" sz="2800" b="1" dirty="0" smtClean="0"/>
              <a:t>EMAIL (Exhibit g)  </a:t>
            </a:r>
            <a:r>
              <a:rPr lang="en-US" sz="2800" b="1" dirty="0"/>
              <a:t>ONLY TO: </a:t>
            </a:r>
          </a:p>
          <a:p>
            <a:pPr>
              <a:lnSpc>
                <a:spcPct val="90000"/>
              </a:lnSpc>
            </a:pPr>
            <a:r>
              <a:rPr lang="en-US" sz="2800" b="1" dirty="0" smtClean="0">
                <a:solidFill>
                  <a:schemeClr val="accent2"/>
                </a:solidFill>
              </a:rPr>
              <a:t>Michael.white9@va.gov </a:t>
            </a:r>
            <a:r>
              <a:rPr lang="en-US" sz="2800" b="1" dirty="0" smtClean="0"/>
              <a:t>and</a:t>
            </a:r>
          </a:p>
          <a:p>
            <a:pPr>
              <a:lnSpc>
                <a:spcPct val="90000"/>
              </a:lnSpc>
            </a:pPr>
            <a:r>
              <a:rPr lang="en-US" sz="2800" b="1" dirty="0" smtClean="0">
                <a:solidFill>
                  <a:schemeClr val="accent2"/>
                </a:solidFill>
              </a:rPr>
              <a:t>Charles.peck@va.gov</a:t>
            </a:r>
            <a:endParaRPr lang="en-US" sz="2800" b="1" dirty="0">
              <a:solidFill>
                <a:schemeClr val="accent2"/>
              </a:solidFill>
            </a:endParaRPr>
          </a:p>
          <a:p>
            <a:pPr>
              <a:lnSpc>
                <a:spcPct val="90000"/>
              </a:lnSpc>
            </a:pPr>
            <a:r>
              <a:rPr lang="en-US" sz="2800" b="1" dirty="0"/>
              <a:t>SUBMIT QUESTIONS NLT </a:t>
            </a:r>
            <a:r>
              <a:rPr lang="en-US" sz="2800" b="1" dirty="0" smtClean="0"/>
              <a:t>COB </a:t>
            </a:r>
            <a:r>
              <a:rPr lang="en-US" sz="2800" b="1" dirty="0" smtClean="0"/>
              <a:t>30 JUL </a:t>
            </a:r>
            <a:r>
              <a:rPr lang="en-US" sz="2800" b="1" dirty="0" smtClean="0"/>
              <a:t>12</a:t>
            </a:r>
            <a:endParaRPr lang="en-US" sz="2800" b="1" dirty="0"/>
          </a:p>
          <a:p>
            <a:pPr>
              <a:lnSpc>
                <a:spcPct val="90000"/>
              </a:lnSpc>
            </a:pPr>
            <a:r>
              <a:rPr lang="en-US" sz="2800" b="1" dirty="0"/>
              <a:t>QUESTIONS RECEIVED AFTER </a:t>
            </a:r>
            <a:r>
              <a:rPr lang="en-US" sz="2800" b="1" dirty="0" smtClean="0"/>
              <a:t>30 JUL </a:t>
            </a:r>
            <a:r>
              <a:rPr lang="en-US" sz="2800" b="1" dirty="0" smtClean="0"/>
              <a:t>12  </a:t>
            </a:r>
            <a:r>
              <a:rPr lang="en-US" sz="2800" b="1" dirty="0"/>
              <a:t>MAY BE HELD AND ADDRESSED AFTER RFP CLOSING WITH THOSE OFFERORS DETERMINED TO BE IN THE COMPETITIVE  RANGE</a:t>
            </a:r>
            <a:endParaRPr lang="en-US" b="1" dirty="0"/>
          </a:p>
          <a:p>
            <a:pPr eaLnBrk="0" hangingPunct="0">
              <a:lnSpc>
                <a:spcPct val="90000"/>
              </a:lnSpc>
            </a:pPr>
            <a:endParaRPr lang="en-US" sz="2800" b="1"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p:spPr>
        <p:txBody>
          <a:bodyPr/>
          <a:lstStyle/>
          <a:p>
            <a:pPr algn="ctr" eaLnBrk="0" hangingPunct="0"/>
            <a:r>
              <a:rPr lang="en-US" sz="4000"/>
              <a:t>HOW WILL MY QUESTION BE ANSWERED ?</a:t>
            </a:r>
          </a:p>
        </p:txBody>
      </p:sp>
      <p:sp>
        <p:nvSpPr>
          <p:cNvPr id="113667" name="Rectangle 3"/>
          <p:cNvSpPr>
            <a:spLocks noGrp="1" noChangeArrowheads="1"/>
          </p:cNvSpPr>
          <p:nvPr>
            <p:ph type="body" idx="1"/>
          </p:nvPr>
        </p:nvSpPr>
        <p:spPr>
          <a:xfrm>
            <a:off x="685800" y="2514600"/>
            <a:ext cx="7772400" cy="3657600"/>
          </a:xfrm>
          <a:noFill/>
          <a:ln/>
        </p:spPr>
        <p:txBody>
          <a:bodyPr/>
          <a:lstStyle/>
          <a:p>
            <a:pPr>
              <a:lnSpc>
                <a:spcPct val="80000"/>
              </a:lnSpc>
            </a:pPr>
            <a:r>
              <a:rPr lang="en-US" sz="2800" dirty="0"/>
              <a:t>ALL QUESTIONS, ON A NON-ATTRIBUTION BASIS, AND THE ANSWERS WILL BE POSTED TO THE WEB SITE </a:t>
            </a:r>
          </a:p>
          <a:p>
            <a:pPr>
              <a:lnSpc>
                <a:spcPct val="80000"/>
              </a:lnSpc>
            </a:pPr>
            <a:r>
              <a:rPr lang="en-US" sz="2800" b="1" dirty="0" smtClean="0"/>
              <a:t>http://www.fbo.gov</a:t>
            </a:r>
            <a:endParaRPr lang="en-US" sz="2800" b="1" dirty="0"/>
          </a:p>
          <a:p>
            <a:pPr>
              <a:lnSpc>
                <a:spcPct val="80000"/>
              </a:lnSpc>
            </a:pPr>
            <a:r>
              <a:rPr lang="en-US" sz="2800" b="1" dirty="0"/>
              <a:t>IF NECESSARY ADDENDUMS, ISSUED BY AN AMENDMENT WILL ALSO BE POSTED</a:t>
            </a:r>
          </a:p>
          <a:p>
            <a:pPr eaLnBrk="0" hangingPunct="0">
              <a:lnSpc>
                <a:spcPct val="80000"/>
              </a:lnSpc>
              <a:buNone/>
            </a:pPr>
            <a:endParaRPr lang="en-US" sz="2800" b="1"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a:ln/>
        </p:spPr>
        <p:txBody>
          <a:bodyPr/>
          <a:lstStyle/>
          <a:p>
            <a:pPr algn="ctr" eaLnBrk="0" hangingPunct="0"/>
            <a:r>
              <a:rPr lang="en-US" b="1"/>
              <a:t>PROPOSAL DUE DATES</a:t>
            </a:r>
          </a:p>
        </p:txBody>
      </p:sp>
      <p:sp>
        <p:nvSpPr>
          <p:cNvPr id="37891" name="Rectangle 3"/>
          <p:cNvSpPr>
            <a:spLocks noGrp="1" noChangeArrowheads="1"/>
          </p:cNvSpPr>
          <p:nvPr>
            <p:ph type="body" idx="1"/>
          </p:nvPr>
        </p:nvSpPr>
        <p:spPr>
          <a:xfrm>
            <a:off x="685800" y="1905000"/>
            <a:ext cx="7772400" cy="4648200"/>
          </a:xfrm>
          <a:noFill/>
          <a:ln/>
        </p:spPr>
        <p:txBody>
          <a:bodyPr/>
          <a:lstStyle/>
          <a:p>
            <a:pPr eaLnBrk="0" hangingPunct="0"/>
            <a:r>
              <a:rPr lang="en-US" sz="2800" b="1" dirty="0" smtClean="0"/>
              <a:t>PROPOSALS </a:t>
            </a:r>
            <a:r>
              <a:rPr lang="en-US" sz="2800" b="1" dirty="0"/>
              <a:t>ARE DUE </a:t>
            </a:r>
            <a:r>
              <a:rPr lang="en-US" sz="2800" b="1" dirty="0" smtClean="0"/>
              <a:t>NO LATER THAN 3:00 PM LOCAL TIME ON AUG 06, 2012</a:t>
            </a:r>
            <a:endParaRPr lang="en-US" sz="2800" b="1" dirty="0"/>
          </a:p>
          <a:p>
            <a:pPr eaLnBrk="0" hangingPunct="0"/>
            <a:r>
              <a:rPr lang="en-US" sz="2800" b="1" dirty="0"/>
              <a:t>Proposals shall be </a:t>
            </a:r>
            <a:r>
              <a:rPr lang="en-US" sz="2800" b="1" dirty="0" smtClean="0"/>
              <a:t>mailed to:</a:t>
            </a:r>
          </a:p>
          <a:p>
            <a:pPr eaLnBrk="0" hangingPunct="0">
              <a:buNone/>
            </a:pPr>
            <a:r>
              <a:rPr lang="en-US" sz="2800" b="1" dirty="0" smtClean="0"/>
              <a:t>    Block 7, 1142</a:t>
            </a:r>
          </a:p>
          <a:p>
            <a:pPr eaLnBrk="0" hangingPunct="0"/>
            <a:r>
              <a:rPr lang="en-US" sz="2800" b="1" dirty="0" smtClean="0">
                <a:solidFill>
                  <a:srgbClr val="FF0000"/>
                </a:solidFill>
              </a:rPr>
              <a:t>Hand carried proposals to: </a:t>
            </a:r>
          </a:p>
          <a:p>
            <a:pPr eaLnBrk="0" hangingPunct="0">
              <a:buNone/>
            </a:pPr>
            <a:r>
              <a:rPr lang="en-US" sz="2800" b="1" dirty="0" smtClean="0">
                <a:solidFill>
                  <a:srgbClr val="FF0000"/>
                </a:solidFill>
              </a:rPr>
              <a:t>    Section 00100, Paragraph 1.8</a:t>
            </a:r>
            <a:endParaRPr lang="en-US" sz="4000" b="1" dirty="0">
              <a:solidFill>
                <a:srgbClr val="FF0000"/>
              </a:solidFill>
            </a:endParaRPr>
          </a:p>
          <a:p>
            <a:pPr eaLnBrk="0" hangingPunct="0"/>
            <a:r>
              <a:rPr lang="en-US" sz="2800" b="1" dirty="0"/>
              <a:t>NO FACSIMILE OR ELECTRONIC OFFERS WILL BE ACCEPTED.</a:t>
            </a:r>
          </a:p>
          <a:p>
            <a:pPr eaLnBrk="0" hangingPunct="0"/>
            <a:r>
              <a:rPr lang="en-US" sz="2800" b="1" dirty="0"/>
              <a:t>REFERENCE QUESTIONNAIRES (Exhibit C) ARE ALSO DUE BY THIS TIME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0" y="838200"/>
            <a:ext cx="9144000" cy="990600"/>
          </a:xfrm>
          <a:noFill/>
          <a:ln/>
        </p:spPr>
        <p:txBody>
          <a:bodyPr/>
          <a:lstStyle/>
          <a:p>
            <a:pPr algn="ctr" eaLnBrk="0" hangingPunct="0"/>
            <a:r>
              <a:rPr lang="en-US" sz="3600">
                <a:latin typeface="Arial Black" charset="0"/>
              </a:rPr>
              <a:t>PROPOSALS ARE DUE NOT LATER THAN:</a:t>
            </a:r>
            <a:r>
              <a:rPr lang="en-US"/>
              <a:t> </a:t>
            </a:r>
          </a:p>
        </p:txBody>
      </p:sp>
      <p:sp>
        <p:nvSpPr>
          <p:cNvPr id="54275" name="Rectangle 3"/>
          <p:cNvSpPr>
            <a:spLocks noGrp="1" noChangeArrowheads="1"/>
          </p:cNvSpPr>
          <p:nvPr>
            <p:ph type="subTitle" idx="1"/>
          </p:nvPr>
        </p:nvSpPr>
        <p:spPr>
          <a:xfrm>
            <a:off x="1371600" y="3200400"/>
            <a:ext cx="6400800" cy="2286000"/>
          </a:xfrm>
          <a:noFill/>
          <a:ln/>
        </p:spPr>
        <p:txBody>
          <a:bodyPr/>
          <a:lstStyle/>
          <a:p>
            <a:pPr eaLnBrk="0" hangingPunct="0"/>
            <a:r>
              <a:rPr lang="en-US" sz="6600" dirty="0" smtClean="0">
                <a:solidFill>
                  <a:srgbClr val="FF0000"/>
                </a:solidFill>
              </a:rPr>
              <a:t>3:00 </a:t>
            </a:r>
            <a:r>
              <a:rPr lang="en-US" sz="6600" dirty="0">
                <a:solidFill>
                  <a:srgbClr val="FF0000"/>
                </a:solidFill>
              </a:rPr>
              <a:t>P.M.                 </a:t>
            </a:r>
            <a:r>
              <a:rPr lang="en-US" sz="6600" dirty="0" smtClean="0">
                <a:solidFill>
                  <a:srgbClr val="FF0000"/>
                </a:solidFill>
              </a:rPr>
              <a:t>06 AUG 12</a:t>
            </a:r>
            <a:endParaRPr lang="en-US" sz="6600" dirty="0">
              <a:solidFill>
                <a:srgbClr val="FF00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152400"/>
            <a:ext cx="7772400" cy="990600"/>
          </a:xfrm>
          <a:noFill/>
          <a:ln/>
        </p:spPr>
        <p:txBody>
          <a:bodyPr/>
          <a:lstStyle/>
          <a:p>
            <a:pPr algn="ctr" eaLnBrk="0" hangingPunct="0"/>
            <a:r>
              <a:rPr lang="en-US" sz="5400" b="1">
                <a:latin typeface="Tahoma" charset="0"/>
              </a:rPr>
              <a:t>QUESTIONS ???</a:t>
            </a:r>
          </a:p>
        </p:txBody>
      </p:sp>
      <p:graphicFrame>
        <p:nvGraphicFramePr>
          <p:cNvPr id="52227" name="Object 3"/>
          <p:cNvGraphicFramePr>
            <a:graphicFrameLocks/>
          </p:cNvGraphicFramePr>
          <p:nvPr/>
        </p:nvGraphicFramePr>
        <p:xfrm>
          <a:off x="152400" y="762000"/>
          <a:ext cx="3911600" cy="5638800"/>
        </p:xfrm>
        <a:graphic>
          <a:graphicData uri="http://schemas.openxmlformats.org/presentationml/2006/ole">
            <p:oleObj spid="_x0000_s52227" name="Clip" r:id="rId5" imgW="3911400" imgH="4597200" progId="">
              <p:embed/>
            </p:oleObj>
          </a:graphicData>
        </a:graphic>
      </p:graphicFrame>
      <p:graphicFrame>
        <p:nvGraphicFramePr>
          <p:cNvPr id="52228" name="Object 4"/>
          <p:cNvGraphicFramePr>
            <a:graphicFrameLocks noChangeAspect="1"/>
          </p:cNvGraphicFramePr>
          <p:nvPr>
            <p:ph idx="1"/>
          </p:nvPr>
        </p:nvGraphicFramePr>
        <p:xfrm>
          <a:off x="4603750" y="3360738"/>
          <a:ext cx="4540250" cy="3497262"/>
        </p:xfrm>
        <a:graphic>
          <a:graphicData uri="http://schemas.openxmlformats.org/presentationml/2006/ole">
            <p:oleObj spid="_x0000_s52228" name="Clip" r:id="rId6" imgW="4539600" imgH="349704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blinds(vertical)">
                                      <p:cBhvr>
                                        <p:cTn id="7" dur="500"/>
                                        <p:tgtEl>
                                          <p:spTgt spid="52226"/>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Lst>
  </p:timing>
</p:sld>
</file>

<file path=ppt/theme/theme1.xml><?xml version="1.0" encoding="utf-8"?>
<a:theme xmlns:a="http://schemas.openxmlformats.org/drawingml/2006/main" name="Default Design">
  <a:themeElements>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Black"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Black" charset="0"/>
          </a:defRPr>
        </a:defPPr>
      </a:lstStyle>
    </a:lnDef>
  </a:objectDefaults>
  <a:extraClrSchemeLst>
    <a:extraClrScheme>
      <a:clrScheme name="Default Design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2.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3.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4.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5.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6.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7.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8.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9.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0.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1.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2.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3.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4.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ppt/theme/themeOverride15.xml><?xml version="1.0" encoding="utf-8"?>
<a:themeOverride xmlns:a="http://schemas.openxmlformats.org/drawingml/2006/main">
  <a:clrScheme name="">
    <a:dk1>
      <a:srgbClr val="5F5F5F"/>
    </a:dk1>
    <a:lt1>
      <a:srgbClr val="FFFFCC"/>
    </a:lt1>
    <a:dk2>
      <a:srgbClr val="000099"/>
    </a:dk2>
    <a:lt2>
      <a:srgbClr val="FFFF00"/>
    </a:lt2>
    <a:accent1>
      <a:srgbClr val="FF9933"/>
    </a:accent1>
    <a:accent2>
      <a:srgbClr val="CC0066"/>
    </a:accent2>
    <a:accent3>
      <a:srgbClr val="AAAACA"/>
    </a:accent3>
    <a:accent4>
      <a:srgbClr val="DADAAE"/>
    </a:accent4>
    <a:accent5>
      <a:srgbClr val="FFCAAD"/>
    </a:accent5>
    <a:accent6>
      <a:srgbClr val="B9005C"/>
    </a:accent6>
    <a:hlink>
      <a:srgbClr val="CC00CC"/>
    </a:hlink>
    <a:folHlink>
      <a:srgbClr val="990099"/>
    </a:folHlink>
  </a:clrScheme>
</a:themeOverride>
</file>

<file path=docProps/app.xml><?xml version="1.0" encoding="utf-8"?>
<Properties xmlns="http://schemas.openxmlformats.org/officeDocument/2006/extended-properties" xmlns:vt="http://schemas.openxmlformats.org/officeDocument/2006/docPropsVTypes">
  <TotalTime>320</TotalTime>
  <Words>1607</Words>
  <Application>Microsoft Office PowerPoint</Application>
  <PresentationFormat>On-screen Show (4:3)</PresentationFormat>
  <Paragraphs>246</Paragraphs>
  <Slides>39</Slides>
  <Notes>36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Default Design</vt:lpstr>
      <vt:lpstr>Clip</vt:lpstr>
      <vt:lpstr>BEST VALUE CONSTRUCTION SERVICES MULTIPLE AWARD TASK ORDER CONTRACTS</vt:lpstr>
      <vt:lpstr>WHAT IS THE CONSTRUCTION MATOC CONTRACT? </vt:lpstr>
      <vt:lpstr>SET-ASIDES/NUMBER OF CONTRACTS  </vt:lpstr>
      <vt:lpstr>WHAT IS DIFFERENT FROM BIDDING PROCESS</vt:lpstr>
      <vt:lpstr>WHAT WORK IS  INCLUDED IN THE MATOC CONTRACT ?</vt:lpstr>
      <vt:lpstr>WHAT ARE THE $$ LIMITS OF THE MATOC CONTRACT???</vt:lpstr>
      <vt:lpstr>GUARANTEED MINIMUM </vt:lpstr>
      <vt:lpstr>DO I HAVE A CHOICE OF DOLLAR THRESHOLDS???</vt:lpstr>
      <vt:lpstr>WHAT IS A PROTOTYPICAL PROJECT??</vt:lpstr>
      <vt:lpstr>DAVIS BACON WAGES &amp; BONDS</vt:lpstr>
      <vt:lpstr>SOLICATION PLANS &amp; SPECIFICATIONS</vt:lpstr>
      <vt:lpstr>TASK ORDER - PLANS AND SPECIFICATIONS</vt:lpstr>
      <vt:lpstr>EXECUTION PROCEDURES</vt:lpstr>
      <vt:lpstr>WHAT DOES A FAIR OPPORTUNITY TO COMPETE MEAN???</vt:lpstr>
      <vt:lpstr>WHEN WILL I NOT BE GIVEN A FAIR OPPORTUNITY TO COMPETE???</vt:lpstr>
      <vt:lpstr>MATOC CONTRACTORS WILL NOT BE GIVEN AN OPPORTUNITY TO COMPETE FOR THE AWARD OF A PROJECT WHEN:</vt:lpstr>
      <vt:lpstr>CAN I PROTEST A CONTRACTING OFFICERS AWARD DECISION????  NO!!</vt:lpstr>
      <vt:lpstr>CONTRACTORS MAY PROTEST TO GAO BASED ON :</vt:lpstr>
      <vt:lpstr>BEST VALUE AWARD DECISION</vt:lpstr>
      <vt:lpstr>HOW CAN I BE AWARDED THE CONTRACT ??</vt:lpstr>
      <vt:lpstr>WHAT DO I NEED TO SUBMIT??</vt:lpstr>
      <vt:lpstr>VOLUME 1</vt:lpstr>
      <vt:lpstr>VOLUME 2  “NO PRICE OR COST INFO IN THIS VOLUME”</vt:lpstr>
      <vt:lpstr>VOLUME 2 “NO PRICE OR COST INFO IN THIS VOLUME”</vt:lpstr>
      <vt:lpstr>VOLUME 3 “NO PRICE OR COST INFO IN THIS VOLUME”</vt:lpstr>
      <vt:lpstr>DISCLAIMER</vt:lpstr>
      <vt:lpstr>HOW WILL THE PROPOSAL BE  EVALUATED ?</vt:lpstr>
      <vt:lpstr>PAST PERFORMANCE EVALUATION</vt:lpstr>
      <vt:lpstr>PAST PERFORMANCE EVALUATION</vt:lpstr>
      <vt:lpstr>TECHNICAL EVALUATION PLAN</vt:lpstr>
      <vt:lpstr>QUALITY</vt:lpstr>
      <vt:lpstr>BEST VALUE AWARD DECISION</vt:lpstr>
      <vt:lpstr>WHO WILL GET THE AWARD? </vt:lpstr>
      <vt:lpstr>IMPORTANT REMINDER </vt:lpstr>
      <vt:lpstr>WHAT IF I HAVE A QUESTION?</vt:lpstr>
      <vt:lpstr>HOW WILL MY QUESTION BE ANSWERED ?</vt:lpstr>
      <vt:lpstr>PROPOSAL DUE DATES</vt:lpstr>
      <vt:lpstr>PROPOSALS ARE DUE NOT LATER THAN: </vt:lpstr>
      <vt:lpstr>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VALUE CONSTRUCTION SERVICES TASK ORDER CONTRACT</dc:title>
  <cp:lastModifiedBy>vhawimwhitemi</cp:lastModifiedBy>
  <cp:revision>124</cp:revision>
  <cp:lastPrinted>2002-02-27T20:23:07Z</cp:lastPrinted>
  <dcterms:modified xsi:type="dcterms:W3CDTF">2012-06-20T14:24:37Z</dcterms:modified>
</cp:coreProperties>
</file>