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648" r:id="rId1"/>
    <p:sldMasterId id="2147483684" r:id="rId2"/>
  </p:sldMasterIdLst>
  <p:notesMasterIdLst>
    <p:notesMasterId r:id="rId18"/>
  </p:notesMasterIdLst>
  <p:handoutMasterIdLst>
    <p:handoutMasterId r:id="rId19"/>
  </p:handoutMasterIdLst>
  <p:sldIdLst>
    <p:sldId id="962" r:id="rId3"/>
    <p:sldId id="1197" r:id="rId4"/>
    <p:sldId id="1207" r:id="rId5"/>
    <p:sldId id="1186" r:id="rId6"/>
    <p:sldId id="1212" r:id="rId7"/>
    <p:sldId id="1211" r:id="rId8"/>
    <p:sldId id="1213" r:id="rId9"/>
    <p:sldId id="1214" r:id="rId10"/>
    <p:sldId id="1187" r:id="rId11"/>
    <p:sldId id="1217" r:id="rId12"/>
    <p:sldId id="1206" r:id="rId13"/>
    <p:sldId id="1191" r:id="rId14"/>
    <p:sldId id="1209" r:id="rId15"/>
    <p:sldId id="1192" r:id="rId16"/>
    <p:sldId id="1210" r:id="rId17"/>
  </p:sldIdLst>
  <p:sldSz cx="9144000" cy="6858000" type="screen4x3"/>
  <p:notesSz cx="7010400" cy="92964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99"/>
    <a:srgbClr val="3333FF"/>
    <a:srgbClr val="010200"/>
    <a:srgbClr val="003399"/>
    <a:srgbClr val="336699"/>
    <a:srgbClr val="008080"/>
    <a:srgbClr val="5DEA0E"/>
    <a:srgbClr val="0002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511" autoAdjust="0"/>
    <p:restoredTop sz="80146" autoAdjust="0"/>
  </p:normalViewPr>
  <p:slideViewPr>
    <p:cSldViewPr snapToGrid="0">
      <p:cViewPr varScale="1">
        <p:scale>
          <a:sx n="74" d="100"/>
          <a:sy n="74" d="100"/>
        </p:scale>
        <p:origin x="-876" y="-102"/>
      </p:cViewPr>
      <p:guideLst>
        <p:guide orient="horz" pos="923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notesViewPr>
    <p:cSldViewPr snapToGrid="0">
      <p:cViewPr>
        <p:scale>
          <a:sx n="75" d="100"/>
          <a:sy n="75" d="100"/>
        </p:scale>
        <p:origin x="-2064" y="-60"/>
      </p:cViewPr>
      <p:guideLst>
        <p:guide orient="horz" pos="2907"/>
        <p:guide pos="220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CD5AE145-2DC5-4C8E-99CE-BB9600DD7EFD}" type="datetime1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3285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1C51C98F-9F9D-48CD-B310-0D05B8E162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79513" y="695325"/>
            <a:ext cx="4652962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4839"/>
            <a:ext cx="514096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8246AD43-EEF9-4FB5-B55B-4CE812DDF3A6}" type="datetime1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3285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29C24644-2DE3-4A39-8101-8ACE791E16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A2679C60-10DD-4C72-9A56-C3F153AEFC09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048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5B732C-F880-4178-9AE4-C0070986DBF1}" type="slidenum">
              <a:rPr lang="en-US" smtClean="0"/>
              <a:pPr/>
              <a:t>0</a:t>
            </a:fld>
            <a:endParaRPr lang="en-US" smtClean="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215" y="4414838"/>
            <a:ext cx="6393744" cy="4487862"/>
          </a:xfrm>
          <a:ln>
            <a:solidFill>
              <a:schemeClr val="tx1"/>
            </a:solidFill>
          </a:ln>
        </p:spPr>
        <p:txBody>
          <a:bodyPr lIns="92982" tIns="46491" rIns="92982" bIns="46491"/>
          <a:lstStyle/>
          <a:p>
            <a:pPr>
              <a:defRPr/>
            </a:pPr>
            <a:r>
              <a:rPr lang="en-US" sz="1600" b="1" dirty="0" smtClean="0"/>
              <a:t>I would like to welcome all of you to this Pre-proposal Conference regarding RFP VA-101-10-RP- 0090, entitled, “Seismic Correction, Phase 2 Outpatient Addition” at the VA Caribbean Healthcare System, San Juan, PR. </a:t>
            </a:r>
          </a:p>
          <a:p>
            <a:pPr>
              <a:defRPr/>
            </a:pPr>
            <a:endParaRPr lang="en-US" sz="1600" b="1" dirty="0" smtClean="0"/>
          </a:p>
          <a:p>
            <a:pPr>
              <a:defRPr/>
            </a:pPr>
            <a:r>
              <a:rPr lang="en-US" sz="1600" b="1" dirty="0" smtClean="0"/>
              <a:t>Handouts – Presentation; </a:t>
            </a:r>
          </a:p>
          <a:p>
            <a:pPr>
              <a:defRPr/>
            </a:pPr>
            <a:r>
              <a:rPr lang="en-US" sz="1600" b="1" dirty="0" smtClean="0"/>
              <a:t>Please sign-in</a:t>
            </a:r>
          </a:p>
          <a:p>
            <a:pPr>
              <a:defRPr/>
            </a:pPr>
            <a:r>
              <a:rPr lang="en-US" sz="1600" b="1" dirty="0" smtClean="0"/>
              <a:t>Hold all questions to the end</a:t>
            </a:r>
          </a:p>
          <a:p>
            <a:pPr>
              <a:defRPr/>
            </a:pPr>
            <a:endParaRPr lang="en-US" sz="16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i="1" smtClean="0">
                <a:solidFill>
                  <a:srgbClr val="000099"/>
                </a:solidFill>
              </a:rPr>
              <a:t>I would like to make clear that anything said should not be interpreted as a change to the  solicitation/contract documents as posted.  If a statement  is made that is inconsistent with the solicitation requirements, you should not submit your proposal based on the statements, </a:t>
            </a:r>
            <a:r>
              <a:rPr lang="en-US" b="1" i="1" u="sng" smtClean="0">
                <a:solidFill>
                  <a:srgbClr val="000099"/>
                </a:solidFill>
              </a:rPr>
              <a:t>only</a:t>
            </a:r>
            <a:r>
              <a:rPr lang="en-US" b="1" i="1" smtClean="0">
                <a:solidFill>
                  <a:srgbClr val="000099"/>
                </a:solidFill>
              </a:rPr>
              <a:t>  submit based on the posted solicitation and all amendments</a:t>
            </a:r>
            <a:r>
              <a:rPr lang="en-US" sz="1100" b="1" i="1" smtClean="0"/>
              <a:t>.</a:t>
            </a:r>
          </a:p>
          <a:p>
            <a:endParaRPr lang="en-US" smtClean="0"/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CE3A631-7DF2-4E13-8777-F79F0C7DE76B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8DA04-12DE-46B5-A77B-F6E7A023F58D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253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55B7AF1-5FC5-4912-9C6C-3D5931EDC9E2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7C3EFA-D54F-4156-B12C-43B379C1B6EF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1. SS-Market Survey; it’s in the best interest of SBs to comply w/d requested requirement (detail submission)</a:t>
            </a:r>
          </a:p>
          <a:p>
            <a:r>
              <a:rPr lang="en-US" smtClean="0"/>
              <a:t>2. Amend #1 was issued July 20</a:t>
            </a:r>
          </a:p>
          <a:p>
            <a:r>
              <a:rPr lang="en-US" smtClean="0"/>
              <a:t>3. All Proposal documents are posted and will be posted at www.fbo.gov under RFP 0090</a:t>
            </a:r>
          </a:p>
          <a:p>
            <a:r>
              <a:rPr lang="en-US" smtClean="0"/>
              <a:t>4. Interested Vendors List currently have about 60+</a:t>
            </a:r>
          </a:p>
          <a:p>
            <a:endParaRPr lang="en-US" smtClean="0"/>
          </a:p>
        </p:txBody>
      </p:sp>
      <p:sp>
        <p:nvSpPr>
          <p:cNvPr id="2355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E5279E9-5E18-4959-AFA8-A6B1204110D2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32CE8D-F808-44EB-B7DF-7E06D7181B38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1. Add Alts are in descending order</a:t>
            </a:r>
          </a:p>
          <a:p>
            <a:r>
              <a:rPr lang="en-US" smtClean="0"/>
              <a:t>PM/AE to discuss line items</a:t>
            </a:r>
          </a:p>
          <a:p>
            <a:r>
              <a:rPr lang="en-US" smtClean="0"/>
              <a:t>2. RFP due date see Block 8 of the SF 1442 for the location</a:t>
            </a:r>
          </a:p>
        </p:txBody>
      </p:sp>
      <p:sp>
        <p:nvSpPr>
          <p:cNvPr id="2458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6E15FFA-4594-4231-8467-A1591575EF4B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C5745E-E857-41B0-9635-B0B11E01A5EF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>
              <a:buFontTx/>
              <a:buAutoNum type="arabicPeriod"/>
            </a:pPr>
            <a:r>
              <a:rPr lang="en-US" smtClean="0"/>
              <a:t>DBA – Heavy &amp; Hwy is for Backhoe; Bulldozer; Grader; Mechanics; Paver</a:t>
            </a:r>
          </a:p>
          <a:p>
            <a:pPr marL="228600" indent="-228600">
              <a:buFontTx/>
              <a:buAutoNum type="arabicPeriod"/>
            </a:pPr>
            <a:r>
              <a:rPr lang="en-US" smtClean="0"/>
              <a:t>CCR &amp; FBO registration is require to download the Specs &amp; Drawings</a:t>
            </a:r>
          </a:p>
        </p:txBody>
      </p:sp>
      <p:sp>
        <p:nvSpPr>
          <p:cNvPr id="2560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071BB236-9C39-42C1-A0C5-AD572CD21534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A70E3A-0AFC-4D5F-BB98-5ED72F1BED94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>
              <a:buFontTx/>
              <a:buAutoNum type="arabicPeriod"/>
            </a:pPr>
            <a:endParaRPr lang="en-US" smtClean="0"/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8C7F1841-46DC-4A4D-9047-781A3DFF6BBD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330183-61C2-4C69-B9F8-A984DEA34345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>
              <a:buFontTx/>
              <a:buAutoNum type="arabicPeriod"/>
            </a:pPr>
            <a:endParaRPr lang="en-US" smtClean="0"/>
          </a:p>
        </p:txBody>
      </p:sp>
      <p:sp>
        <p:nvSpPr>
          <p:cNvPr id="2765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C8230D8-2A21-4761-9F1A-6E44A006513A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EB414-1E54-45A7-8099-BCBE4B76BF65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JV for VA is a SDVOSB joining with another SB</a:t>
            </a:r>
          </a:p>
          <a:p>
            <a:r>
              <a:rPr lang="en-US" smtClean="0"/>
              <a:t>JV/TA/MPP must be submitted w/proposal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057F7F4-B908-4770-ADC6-2E576B06CFAA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6E97C-FE37-4DFE-99D6-06B78486E18E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JV for VA is a SDVOSB joining with another SB</a:t>
            </a:r>
          </a:p>
          <a:p>
            <a:r>
              <a:rPr lang="en-US" smtClean="0"/>
              <a:t>JV/TA/MPP must be submitted w/proposal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057F7F4-B908-4770-ADC6-2E576B06CFAA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6E97C-FE37-4DFE-99D6-06B78486E18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Identify yourself &amp; company</a:t>
            </a:r>
          </a:p>
        </p:txBody>
      </p:sp>
      <p:sp>
        <p:nvSpPr>
          <p:cNvPr id="3072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657CA48-8D33-400C-A8C8-963D61383EAD}" type="datetime1">
              <a:rPr lang="en-US" smtClean="0"/>
              <a:pPr/>
              <a:t>11/2/2011</a:t>
            </a:fld>
            <a:endParaRPr lang="en-US" smtClean="0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71F9B-A13E-4749-AFC8-8F27174E2A79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36700"/>
            <a:ext cx="3956050" cy="462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536700"/>
            <a:ext cx="3956050" cy="462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9913" y="190500"/>
            <a:ext cx="2063750" cy="596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3900" y="190500"/>
            <a:ext cx="6043613" cy="5969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69889-0D90-4D59-90D5-A8F3DB3A4EE8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69764-347C-4941-A53C-8DA7EAD414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A1512-F98B-41FA-AC0C-EF8E70DF1FAF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A0371-02FA-4505-97FB-1D1BA631CA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3F226-FF6E-4032-86D7-632EF21E0F2D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7D856-ED14-49E9-B22B-BE67147D5A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8FC9C-973E-4F28-A977-D857B0307F46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E4AB5-890B-4BE9-8BF4-ADB17AAB44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EB4AF-5E0E-4DAC-AF11-D775F4FBB201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D4155-4695-4758-B47B-3F297009FF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AB6C3-B867-4E8B-9219-248FD89FFAB4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A0330-7B7B-4B40-A58F-5966279B0C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703BC-EA7F-49CB-82EB-5BD0843830B7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DF659-BE5A-48B0-A6A8-A50B2913C9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3C9DD-A5A0-4965-948F-D61166315935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1E00C-B60A-4CE8-BFD1-F12C5CAC84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32A7C-AC2F-475D-903C-C96DDD2B1C50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87C7B-8FCD-4037-9AF6-7B5DBAC25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1E79E-12A6-4215-B32D-B810D6EDA891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A37F8-7905-40BA-95B0-92CFC84BDB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004CE-0371-4F58-8A90-AF59EF9D0176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663D1-0225-4760-9F21-411B9F10E4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3E876-5414-468B-892F-5367C8D2D2AE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6BECA-0726-4A9B-8D83-DB2B9F06C6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247650" y="6410325"/>
            <a:ext cx="5894388" cy="334963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r>
              <a:rPr lang="en-US" sz="1800" b="1" dirty="0">
                <a:solidFill>
                  <a:srgbClr val="FF0000"/>
                </a:solidFill>
                <a:latin typeface="Arial Narrow" pitchFamily="34" charset="0"/>
              </a:rPr>
              <a:t>                                                          </a:t>
            </a:r>
          </a:p>
        </p:txBody>
      </p:sp>
      <p:sp>
        <p:nvSpPr>
          <p:cNvPr id="1073" name="Freeform 49"/>
          <p:cNvSpPr>
            <a:spLocks/>
          </p:cNvSpPr>
          <p:nvPr/>
        </p:nvSpPr>
        <p:spPr bwMode="auto">
          <a:xfrm>
            <a:off x="1296988" y="176213"/>
            <a:ext cx="7580312" cy="1081087"/>
          </a:xfrm>
          <a:custGeom>
            <a:avLst/>
            <a:gdLst/>
            <a:ahLst/>
            <a:cxnLst>
              <a:cxn ang="0">
                <a:pos x="0" y="282"/>
              </a:cxn>
              <a:cxn ang="0">
                <a:pos x="187" y="0"/>
              </a:cxn>
              <a:cxn ang="0">
                <a:pos x="4775" y="0"/>
              </a:cxn>
              <a:cxn ang="0">
                <a:pos x="4775" y="665"/>
              </a:cxn>
              <a:cxn ang="0">
                <a:pos x="175" y="665"/>
              </a:cxn>
              <a:cxn ang="0">
                <a:pos x="0" y="282"/>
              </a:cxn>
            </a:cxnLst>
            <a:rect l="0" t="0" r="r" b="b"/>
            <a:pathLst>
              <a:path w="4775" h="665">
                <a:moveTo>
                  <a:pt x="0" y="282"/>
                </a:moveTo>
                <a:lnTo>
                  <a:pt x="187" y="0"/>
                </a:lnTo>
                <a:lnTo>
                  <a:pt x="4775" y="0"/>
                </a:lnTo>
                <a:lnTo>
                  <a:pt x="4775" y="665"/>
                </a:lnTo>
                <a:lnTo>
                  <a:pt x="175" y="665"/>
                </a:lnTo>
                <a:lnTo>
                  <a:pt x="0" y="282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336699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79" name="Rectangle 55"/>
          <p:cNvSpPr>
            <a:spLocks noGrp="1" noChangeArrowheads="1"/>
          </p:cNvSpPr>
          <p:nvPr>
            <p:ph type="title"/>
          </p:nvPr>
        </p:nvSpPr>
        <p:spPr bwMode="auto">
          <a:xfrm>
            <a:off x="2506663" y="203200"/>
            <a:ext cx="63627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536700"/>
            <a:ext cx="8064500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85" name="Text Box 61"/>
          <p:cNvSpPr txBox="1">
            <a:spLocks noChangeArrowheads="1"/>
          </p:cNvSpPr>
          <p:nvPr/>
        </p:nvSpPr>
        <p:spPr bwMode="white">
          <a:xfrm>
            <a:off x="360363" y="638175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39C6E332-F353-4971-B454-E84355DEC227}" type="slidenum">
              <a:rPr lang="en-US" sz="1800">
                <a:solidFill>
                  <a:schemeClr val="bg1"/>
                </a:solidFill>
                <a:latin typeface="Arial" charset="0"/>
              </a:rPr>
              <a:pPr>
                <a:defRPr/>
              </a:pPr>
              <a:t>‹#›</a:t>
            </a:fld>
            <a:endParaRPr lang="en-US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15" name="Text Box 91"/>
          <p:cNvSpPr txBox="1">
            <a:spLocks noChangeArrowheads="1"/>
          </p:cNvSpPr>
          <p:nvPr/>
        </p:nvSpPr>
        <p:spPr bwMode="auto">
          <a:xfrm>
            <a:off x="1651000" y="6400800"/>
            <a:ext cx="2654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032" name="Picture 12" descr="VA Signatur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3513" y="579438"/>
            <a:ext cx="1720850" cy="27463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Rectangle 55"/>
          <p:cNvSpPr>
            <a:spLocks noChangeArrowheads="1"/>
          </p:cNvSpPr>
          <p:nvPr/>
        </p:nvSpPr>
        <p:spPr bwMode="auto">
          <a:xfrm>
            <a:off x="3644900" y="6362700"/>
            <a:ext cx="52451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r">
              <a:lnSpc>
                <a:spcPct val="70000"/>
              </a:lnSpc>
              <a:defRPr/>
            </a:pPr>
            <a:endParaRPr lang="en-US" sz="3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041" name="Text Box 17"/>
          <p:cNvSpPr txBox="1">
            <a:spLocks noChangeArrowheads="1"/>
          </p:cNvSpPr>
          <p:nvPr userDrawn="1"/>
        </p:nvSpPr>
        <p:spPr bwMode="auto">
          <a:xfrm>
            <a:off x="3213100" y="6438900"/>
            <a:ext cx="5956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="1" dirty="0">
                <a:solidFill>
                  <a:srgbClr val="000066"/>
                </a:solidFill>
                <a:latin typeface="Arial" charset="0"/>
              </a:rPr>
              <a:t>Office of Construction and Facilities Management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>
    <p:pull dir="ru"/>
  </p:transition>
  <p:txStyles>
    <p:titleStyle>
      <a:lvl1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2pPr>
      <a:lvl3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3pPr>
      <a:lvl4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4pPr>
      <a:lvl5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5pPr>
      <a:lvl6pPr marL="4572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6pPr>
      <a:lvl7pPr marL="9144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7pPr>
      <a:lvl8pPr marL="13716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8pPr>
      <a:lvl9pPr marL="18288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25000"/>
        </a:spcAft>
        <a:buClr>
          <a:schemeClr val="tx2"/>
        </a:buClr>
        <a:buSzPct val="80000"/>
        <a:buFont typeface="Monotype Sorts" pitchFamily="2" charset="2"/>
        <a:buChar char="u"/>
        <a:defRPr kumimoji="1" sz="2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15000"/>
        </a:spcBef>
        <a:spcAft>
          <a:spcPct val="15000"/>
        </a:spcAft>
        <a:buClr>
          <a:srgbClr val="000066"/>
        </a:buClr>
        <a:buSzPct val="60000"/>
        <a:buFont typeface="Monotype Sorts" pitchFamily="2" charset="2"/>
        <a:buChar char="n"/>
        <a:defRPr kumimoji="1" sz="2000">
          <a:solidFill>
            <a:schemeClr val="bg2"/>
          </a:solidFill>
          <a:latin typeface="+mn-lt"/>
        </a:defRPr>
      </a:lvl2pPr>
      <a:lvl3pPr marL="10858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06666"/>
        </a:buClr>
        <a:buSzPct val="50000"/>
        <a:buFont typeface="Monotype Sorts" pitchFamily="2" charset="2"/>
        <a:buChar char="l"/>
        <a:defRPr kumimoji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5F07FF-0D3F-41F4-AD78-ED5E2A175932}" type="datetimeFigureOut">
              <a:rPr lang="en-US"/>
              <a:pPr>
                <a:defRPr/>
              </a:pPr>
              <a:t>11/2/2011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590FA79-7656-4ABD-BEA8-0326FAC8AC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</p:sldLayoutIdLst>
  <p:transition>
    <p:pull dir="r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rca.bpn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cr.gov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rian.johnson@va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erek.underwood2@va.gov" TargetMode="External"/><Relationship Id="rId5" Type="http://schemas.openxmlformats.org/officeDocument/2006/relationships/hyperlink" Target="mailto:Gregory.M.Sabater@va.gov" TargetMode="External"/><Relationship Id="rId4" Type="http://schemas.openxmlformats.org/officeDocument/2006/relationships/hyperlink" Target="mailto:robert.klipfel@va.go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4.va.gov/osdbu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a.gov/osdb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brian.johnson@va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erek.underwood2@va.gov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247650" y="6410325"/>
            <a:ext cx="6043613" cy="334963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099" name="Rectangle 7"/>
          <p:cNvSpPr>
            <a:spLocks noChangeArrowheads="1"/>
          </p:cNvSpPr>
          <p:nvPr/>
        </p:nvSpPr>
        <p:spPr bwMode="auto">
          <a:xfrm>
            <a:off x="7637463" y="6473825"/>
            <a:ext cx="1025525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9"/>
          <p:cNvSpPr>
            <a:spLocks noChangeArrowheads="1"/>
          </p:cNvSpPr>
          <p:nvPr/>
        </p:nvSpPr>
        <p:spPr bwMode="auto">
          <a:xfrm>
            <a:off x="4697413" y="3957638"/>
            <a:ext cx="1119187" cy="110013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Rectangle 17"/>
          <p:cNvSpPr>
            <a:spLocks noChangeArrowheads="1"/>
          </p:cNvSpPr>
          <p:nvPr/>
        </p:nvSpPr>
        <p:spPr bwMode="white">
          <a:xfrm>
            <a:off x="4395788" y="3355975"/>
            <a:ext cx="3746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rial Narrow" pitchFamily="34" charset="0"/>
              </a:rPr>
              <a:t>IAS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2495550" y="215900"/>
            <a:ext cx="6488113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r">
              <a:lnSpc>
                <a:spcPct val="70000"/>
              </a:lnSpc>
              <a:defRPr/>
            </a:pPr>
            <a:endParaRPr lang="en-US" sz="3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71986" y="4856342"/>
            <a:ext cx="66230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Pre-proposal Conference</a:t>
            </a:r>
          </a:p>
          <a:p>
            <a:pPr algn="ctr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NOVEMBER 2, 2011</a:t>
            </a:r>
            <a:endParaRPr lang="en-US" sz="2800" b="1" kern="0" dirty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</p:txBody>
      </p:sp>
      <p:pic>
        <p:nvPicPr>
          <p:cNvPr id="4104" name="Picture 4" descr="CFM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800600"/>
            <a:ext cx="217487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5" descr="Official_VA_Seal_R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16" y="165100"/>
            <a:ext cx="1727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892478" y="431443"/>
            <a:ext cx="70358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  <a:defRPr/>
            </a:pPr>
            <a:r>
              <a:rPr lang="en-US" sz="40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Tahoma NATIONAL CEMETERY</a:t>
            </a:r>
            <a:r>
              <a:rPr lang="en-US" sz="40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/>
            </a:r>
            <a:br>
              <a:rPr lang="en-US" sz="40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</a:br>
            <a:endParaRPr lang="en-US" sz="4000" b="1" kern="0" dirty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36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/>
            </a:r>
            <a:br>
              <a:rPr lang="en-US" sz="36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</a:br>
            <a:r>
              <a:rPr lang="en-US" sz="36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PHASE 2 DEVELOPMENT</a:t>
            </a:r>
            <a:endParaRPr lang="en-US" sz="3200" b="1" kern="0" dirty="0" smtClean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32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KENT, WASHINGTON</a:t>
            </a:r>
          </a:p>
          <a:p>
            <a:pPr algn="ctr">
              <a:lnSpc>
                <a:spcPct val="70000"/>
              </a:lnSpc>
              <a:defRPr/>
            </a:pPr>
            <a:r>
              <a:rPr lang="en-US" sz="32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Project no.: 919CM2007</a:t>
            </a:r>
            <a:endParaRPr lang="en-US" sz="3200" b="1" kern="0" dirty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Agenda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298575"/>
            <a:ext cx="82296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Opening Remarks</a:t>
            </a:r>
            <a:endParaRPr lang="en-US" b="1" dirty="0">
              <a:solidFill>
                <a:srgbClr val="000099"/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Acquisition: </a:t>
            </a:r>
            <a:r>
              <a:rPr lang="en-US" b="1" dirty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RFP </a:t>
            </a: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VA-101-11-RP-0182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000" b="1" dirty="0" smtClean="0">
              <a:solidFill>
                <a:srgbClr val="000099"/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Small Business Set Aside Requirement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000" b="1" dirty="0" smtClean="0">
              <a:solidFill>
                <a:srgbClr val="000099"/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Submission </a:t>
            </a: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Requirements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Milestones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Project Scope and Overview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000" b="1" dirty="0" smtClean="0">
              <a:solidFill>
                <a:srgbClr val="000099"/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Question &amp; Answer </a:t>
            </a: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Session</a:t>
            </a:r>
            <a:endParaRPr lang="en-US" b="1" dirty="0">
              <a:solidFill>
                <a:srgbClr val="000099"/>
              </a:solidFill>
              <a:latin typeface="Arial Rounded MT Bold" pitchFamily="34" charset="0"/>
              <a:cs typeface="Arial" pitchFamily="34" charset="0"/>
            </a:endParaRPr>
          </a:p>
          <a:p>
            <a:pPr marL="574675" lvl="1" indent="-117475" eaLnBrk="1" hangingPunct="1">
              <a:lnSpc>
                <a:spcPct val="80000"/>
              </a:lnSpc>
              <a:spcBef>
                <a:spcPct val="15000"/>
              </a:spcBef>
              <a:spcAft>
                <a:spcPct val="15000"/>
              </a:spcAft>
              <a:buClr>
                <a:srgbClr val="000066"/>
              </a:buClr>
              <a:buSzPct val="60000"/>
              <a:defRPr/>
            </a:pPr>
            <a:endParaRPr lang="en-US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Open Remarks</a:t>
            </a:r>
          </a:p>
        </p:txBody>
      </p:sp>
      <p:sp>
        <p:nvSpPr>
          <p:cNvPr id="6147" name="Content Placeholder 4"/>
          <p:cNvSpPr>
            <a:spLocks noGrp="1"/>
          </p:cNvSpPr>
          <p:nvPr>
            <p:ph idx="1"/>
          </p:nvPr>
        </p:nvSpPr>
        <p:spPr>
          <a:xfrm>
            <a:off x="436097" y="1156863"/>
            <a:ext cx="8496887" cy="5089192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Introductions</a:t>
            </a:r>
          </a:p>
          <a:p>
            <a:pPr lvl="1"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Representatives</a:t>
            </a:r>
          </a:p>
          <a:p>
            <a:pPr marL="1257300" lvl="2" indent="-457200">
              <a:buClr>
                <a:schemeClr val="tx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CFM: Derek Underwood,</a:t>
            </a:r>
          </a:p>
          <a:p>
            <a:pPr marL="1257300" lvl="2" indent="-457200">
              <a:buClr>
                <a:schemeClr val="tx1">
                  <a:lumMod val="50000"/>
                </a:schemeClr>
              </a:buClr>
              <a:buNone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                    Senior Contracting Officer</a:t>
            </a:r>
          </a:p>
          <a:p>
            <a:pPr marL="1257300" lvl="2" indent="-457200">
              <a:buClr>
                <a:schemeClr val="tx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CFM: Brian Johnson, Contracting Officer</a:t>
            </a:r>
          </a:p>
          <a:p>
            <a:pPr marL="1257300" lvl="2" indent="-457200">
              <a:buClr>
                <a:schemeClr val="tx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CFM: Dana </a:t>
            </a:r>
            <a:r>
              <a:rPr lang="en-US" sz="24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Quel</a:t>
            </a: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Senior Resident Engineer</a:t>
            </a:r>
          </a:p>
          <a:p>
            <a:pPr marL="1257300" lvl="2" indent="-457200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James </a:t>
            </a:r>
            <a:r>
              <a:rPr lang="en-US" sz="24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Trimbo</a:t>
            </a: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Cemetery Director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Architect of Record</a:t>
            </a:r>
          </a:p>
          <a:p>
            <a:pPr lvl="2">
              <a:buClr>
                <a:schemeClr val="tx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KPFF Consulting Engineers, Architect Engineer</a:t>
            </a:r>
            <a:endParaRPr lang="en-US" sz="2400" dirty="0" smtClean="0"/>
          </a:p>
          <a:p>
            <a:pPr lvl="2">
              <a:buNone/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2">
              <a:buClr>
                <a:srgbClr val="FF0000"/>
              </a:buClr>
              <a:buFont typeface="Monotype Sorts" pitchFamily="2" charset="2"/>
              <a:buNone/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Monotype Sorts" pitchFamily="2" charset="2"/>
              <a:buNone/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sz="2400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163638"/>
            <a:ext cx="8064500" cy="5295900"/>
          </a:xfrm>
        </p:spPr>
        <p:txBody>
          <a:bodyPr/>
          <a:lstStyle/>
          <a:p>
            <a:pPr>
              <a:defRPr/>
            </a:pPr>
            <a:endParaRPr lang="en-US" sz="8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VA-101-11-RP-0182 </a:t>
            </a: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	</a:t>
            </a:r>
          </a:p>
          <a:p>
            <a:pPr lvl="1">
              <a:defRPr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Pre-Solicitation Notice: October 3, 2011</a:t>
            </a:r>
          </a:p>
          <a:p>
            <a:pPr lvl="1">
              <a:defRPr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RFP Issued (Small Business Set-Aside): October 18, 2011</a:t>
            </a:r>
          </a:p>
          <a:p>
            <a:pPr>
              <a:defRPr/>
            </a:pPr>
            <a:endParaRPr lang="en-US" sz="8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Federal , State, and Local Tax </a:t>
            </a:r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(FAR Clause 52.229-3)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Is the  </a:t>
            </a:r>
            <a:r>
              <a:rPr lang="en-US" b="1" u="sng" dirty="0" smtClean="0">
                <a:solidFill>
                  <a:srgbClr val="000099"/>
                </a:solidFill>
                <a:latin typeface="Arial Rounded MT Bold" pitchFamily="34" charset="0"/>
              </a:rPr>
              <a:t>Responsibility of the Contractor</a:t>
            </a:r>
          </a:p>
          <a:p>
            <a:pPr>
              <a:defRPr/>
            </a:pPr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 Black" pitchFamily="34" charset="0"/>
              </a:rPr>
              <a:t>Amendment 1 issued (October 21, 2011)  for  the following:</a:t>
            </a:r>
          </a:p>
          <a:p>
            <a:pPr lvl="1">
              <a:defRPr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Pre-Proposal Conference information 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 Black" pitchFamily="34" charset="0"/>
              </a:rPr>
              <a:t>Amendment 2 issued (October 26, 2011) for the following:</a:t>
            </a:r>
          </a:p>
          <a:p>
            <a:pPr lvl="1">
              <a:defRPr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CAD files – if different from PDF files, PDF is accurate</a:t>
            </a:r>
          </a:p>
          <a:p>
            <a:pPr>
              <a:defRPr/>
            </a:pPr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 lvl="1">
              <a:defRPr/>
            </a:pPr>
            <a:endParaRPr lang="en-US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41425"/>
            <a:ext cx="8064500" cy="5192713"/>
          </a:xfrm>
        </p:spPr>
        <p:txBody>
          <a:bodyPr/>
          <a:lstStyle/>
          <a:p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Black" pitchFamily="34" charset="0"/>
              </a:rPr>
              <a:t>Contract Line Item Numbers (CLINs 001-008)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Based Award CLIN 001-003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Add Alternates  (CLINs 004-008)</a:t>
            </a:r>
          </a:p>
          <a:p>
            <a:pPr lvl="1">
              <a:buFont typeface="Monotype Sorts" pitchFamily="2" charset="2"/>
              <a:buNone/>
            </a:pPr>
            <a:endParaRPr lang="en-US" sz="9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Cost Range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Between $20,000,000 - $50,000,000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RFP Due Date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December 5, 2011, at 2:00PM Eastern Standard Time</a:t>
            </a:r>
          </a:p>
          <a:p>
            <a:endParaRPr lang="en-US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58888"/>
            <a:ext cx="8064500" cy="5192712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Bid Bond/Bid Guarantee (SF 24)	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 20% of the offer price but shall not exceed $3,000,000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NAME OF PRINCIPAL IDENTICAL WITH NAME ON CONTRACT OR BID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Annual  Representation and Certification</a:t>
            </a:r>
            <a:endParaRPr lang="en-US" sz="2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  <a:hlinkClick r:id="rId3"/>
              </a:rPr>
              <a:t>https://orca.bpn.gov</a:t>
            </a: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  <a:hlinkClick r:id="rId3"/>
              </a:rPr>
              <a:t>/</a:t>
            </a: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Central Contractor Registration (CCR)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  <a:hlinkClick r:id="rId4"/>
              </a:rPr>
              <a:t>http://www.ccr.gov</a:t>
            </a:r>
            <a:endParaRPr lang="en-US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Must be registered in CCR prior to award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Davis Bacon Act (Applies)</a:t>
            </a:r>
          </a:p>
          <a:p>
            <a:endParaRPr lang="en-US" sz="9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Buy American Act (Applies)</a:t>
            </a:r>
          </a:p>
          <a:p>
            <a:endParaRPr lang="en-US" sz="9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84288"/>
            <a:ext cx="8064500" cy="5116512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Completion Time	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730 Calendar days after the Notice to Proceed</a:t>
            </a:r>
            <a:endParaRPr lang="en-US" dirty="0" smtClean="0">
              <a:solidFill>
                <a:srgbClr val="000099"/>
              </a:solidFill>
            </a:endParaRPr>
          </a:p>
          <a:p>
            <a:r>
              <a:rPr lang="en-US" b="1" dirty="0" smtClean="0">
                <a:solidFill>
                  <a:srgbClr val="000099"/>
                </a:solidFill>
                <a:latin typeface="Arial Black" pitchFamily="34" charset="0"/>
              </a:rPr>
              <a:t>Bonds (within 10 calendar days after award)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Performance Bond 100%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Payment Bond 100%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NAME OF PRINCIPAL IDENTICAL WITH NAME ON CONTRACT OR BID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Black" pitchFamily="34" charset="0"/>
              </a:rPr>
              <a:t>Liquidated Damages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$1,000.00 each calendar day of delay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OSHA &amp; VA Requirement (Construction Safety Course)</a:t>
            </a:r>
            <a:endParaRPr lang="en-US" sz="2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Competent Person (supervisor) 30 Hours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All other employees 10 Hours 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41425"/>
            <a:ext cx="8064500" cy="5192713"/>
          </a:xfrm>
        </p:spPr>
        <p:txBody>
          <a:bodyPr/>
          <a:lstStyle/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Insurance 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General Liability required prior to commencing work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Questions &amp; Answers	(RFI’s)</a:t>
            </a:r>
          </a:p>
          <a:p>
            <a:pPr lvl="1"/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Questions Due: </a:t>
            </a:r>
            <a:r>
              <a:rPr lang="en-US" b="1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Arial Rounded MT Bold" pitchFamily="34" charset="0"/>
              </a:rPr>
              <a:t>November 7, 2011, at 4:30PM EST</a:t>
            </a:r>
          </a:p>
          <a:p>
            <a:pPr lvl="1"/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Answers Posted on or about:  </a:t>
            </a:r>
            <a:r>
              <a:rPr lang="en-US" b="1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Arial Rounded MT Bold" pitchFamily="34" charset="0"/>
              </a:rPr>
              <a:t>November 14, 2011</a:t>
            </a:r>
          </a:p>
          <a:p>
            <a:pPr lvl="1"/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Email: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</a:rPr>
              <a:t> 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  <a:hlinkClick r:id="rId3"/>
              </a:rPr>
              <a:t>brian.johnson@va.gov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</a:rPr>
              <a:t>; 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  <a:hlinkClick r:id="rId4"/>
              </a:rPr>
              <a:t>robert.klipfel@va.gov</a:t>
            </a:r>
            <a:endParaRPr lang="en-US" b="1" dirty="0" smtClean="0">
              <a:solidFill>
                <a:srgbClr val="003399"/>
              </a:solidFill>
              <a:latin typeface="Arial Rounded MT Bold" pitchFamily="34" charset="0"/>
              <a:hlinkClick r:id="rId5"/>
            </a:endParaRPr>
          </a:p>
          <a:p>
            <a:pPr lvl="2"/>
            <a:r>
              <a:rPr lang="en-US" sz="2000" b="1" dirty="0" smtClean="0">
                <a:solidFill>
                  <a:srgbClr val="003399"/>
                </a:solidFill>
                <a:latin typeface="Arial Rounded MT Bold" pitchFamily="34" charset="0"/>
              </a:rPr>
              <a:t>cc: </a:t>
            </a:r>
            <a:r>
              <a:rPr lang="en-US" sz="2000" b="1" dirty="0" smtClean="0">
                <a:solidFill>
                  <a:srgbClr val="003399"/>
                </a:solidFill>
                <a:latin typeface="Arial Rounded MT Bold" pitchFamily="34" charset="0"/>
                <a:hlinkClick r:id="rId6"/>
              </a:rPr>
              <a:t>derek.underwood2@va.gov</a:t>
            </a:r>
            <a:endParaRPr lang="en-US" sz="2000" b="1" dirty="0" smtClean="0">
              <a:solidFill>
                <a:srgbClr val="003399"/>
              </a:solidFill>
              <a:latin typeface="Arial Rounded MT Bold" pitchFamily="34" charset="0"/>
            </a:endParaRPr>
          </a:p>
          <a:p>
            <a:pPr lvl="2"/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The </a:t>
            </a:r>
            <a:r>
              <a:rPr lang="en-US" sz="2000" b="1" u="sng" dirty="0" smtClean="0">
                <a:solidFill>
                  <a:srgbClr val="000099"/>
                </a:solidFill>
                <a:latin typeface="Arial Rounded MT Bold" pitchFamily="34" charset="0"/>
              </a:rPr>
              <a:t>subject line </a:t>
            </a:r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to read </a:t>
            </a:r>
          </a:p>
          <a:p>
            <a:pPr lvl="2"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       “TAHOMA NATIONAL CEMETERY VA-101-11-RP-0182”</a:t>
            </a:r>
          </a:p>
          <a:p>
            <a:pPr lvl="2">
              <a:buFont typeface="Monotype Sorts" pitchFamily="2" charset="2"/>
              <a:buNone/>
            </a:pPr>
            <a:endParaRPr lang="en-US" b="1" dirty="0" smtClean="0">
              <a:solidFill>
                <a:srgbClr val="0033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Small Business Set Aside Requirement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1447800"/>
            <a:ext cx="8321675" cy="46228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15% of work must be completed with your own personnel. (52.219-14 Limitation on Subcontracting)</a:t>
            </a:r>
          </a:p>
          <a:p>
            <a:r>
              <a:rPr lang="en-US" sz="3000" b="1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Joint Ventures (See IL 049-06-4)</a:t>
            </a:r>
          </a:p>
          <a:p>
            <a:pPr lvl="1"/>
            <a:r>
              <a:rPr lang="en-US" sz="2800" b="1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13 CFR 121.103(h) - no more than 3 contracts awarded in a two year period</a:t>
            </a:r>
            <a:endParaRPr lang="en-US" sz="2800" b="1" dirty="0" smtClean="0">
              <a:solidFill>
                <a:srgbClr val="000099"/>
              </a:solidFill>
              <a:latin typeface="Arial" charset="0"/>
              <a:cs typeface="Arial" charset="0"/>
              <a:hlinkClick r:id="rId3"/>
            </a:endParaRPr>
          </a:p>
          <a:p>
            <a:pPr lvl="1"/>
            <a:r>
              <a:rPr lang="en-US" sz="2800" b="1" dirty="0" smtClean="0">
                <a:solidFill>
                  <a:srgbClr val="000099"/>
                </a:solidFill>
                <a:latin typeface="Arial" charset="0"/>
                <a:cs typeface="Arial" charset="0"/>
                <a:hlinkClick r:id="rId4"/>
              </a:rPr>
              <a:t>http://www.va.gov/osdbu/</a:t>
            </a:r>
            <a:endParaRPr lang="en-US" sz="2800" b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  <a:p>
            <a:pPr lvl="1">
              <a:buFont typeface="Monotype Sorts" pitchFamily="2" charset="2"/>
              <a:buNone/>
            </a:pPr>
            <a:r>
              <a:rPr lang="en-US" sz="2800" b="1" dirty="0" smtClean="0">
                <a:solidFill>
                  <a:srgbClr val="000099"/>
                </a:solidFill>
              </a:rPr>
              <a:t/>
            </a:r>
            <a:br>
              <a:rPr lang="en-US" sz="2800" b="1" dirty="0" smtClean="0">
                <a:solidFill>
                  <a:srgbClr val="000099"/>
                </a:solidFill>
              </a:rPr>
            </a:br>
            <a:endParaRPr lang="en-US" sz="2800" b="1" dirty="0" smtClean="0">
              <a:solidFill>
                <a:srgbClr val="000099"/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Small Business Set Aside Requirement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1447800"/>
            <a:ext cx="8321675" cy="46228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Joint Venture Agreement Requirements</a:t>
            </a:r>
          </a:p>
          <a:p>
            <a:pPr lvl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All companies in JV is:</a:t>
            </a:r>
          </a:p>
          <a:p>
            <a:pPr lvl="2"/>
            <a:r>
              <a:rPr lang="en-US" sz="2000" dirty="0" smtClean="0">
                <a:solidFill>
                  <a:srgbClr val="000099"/>
                </a:solidFill>
                <a:latin typeface="Arial Rounded MT Bold" pitchFamily="34" charset="0"/>
              </a:rPr>
              <a:t>A Small Business under the size standard to the NAICS code for the procurement</a:t>
            </a:r>
          </a:p>
          <a:p>
            <a:pPr lvl="1" eaLnBrk="1" hangingPunct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JV agreement must obligate all parties to ensure performance</a:t>
            </a:r>
          </a:p>
          <a:p>
            <a:pPr lvl="1" eaLnBrk="1" hangingPunct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Final records kept by Managing Partner for JV</a:t>
            </a:r>
          </a:p>
          <a:p>
            <a:pPr lvl="1" eaLnBrk="1" hangingPunct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Contract execution in the name of the JV</a:t>
            </a:r>
            <a:endParaRPr lang="en-US" sz="18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JV must have own DUNS Number and CCR registration</a:t>
            </a:r>
          </a:p>
          <a:p>
            <a:pPr lvl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Experience and GC requirement must be met by Managing Partner of JV</a:t>
            </a:r>
          </a:p>
          <a:p>
            <a:pPr lvl="1">
              <a:buFont typeface="Monotype Sorts" pitchFamily="2" charset="2"/>
              <a:buNone/>
            </a:pPr>
            <a:r>
              <a:rPr lang="en-US" sz="2800" b="1" dirty="0" smtClean="0">
                <a:solidFill>
                  <a:srgbClr val="000099"/>
                </a:solidFill>
              </a:rPr>
              <a:t/>
            </a:r>
            <a:br>
              <a:rPr lang="en-US" sz="2800" b="1" dirty="0" smtClean="0">
                <a:solidFill>
                  <a:srgbClr val="000099"/>
                </a:solidFill>
              </a:rPr>
            </a:br>
            <a:endParaRPr lang="en-US" sz="2800" b="1" dirty="0" smtClean="0">
              <a:solidFill>
                <a:srgbClr val="000099"/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Submission Requirements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3700" y="1277938"/>
            <a:ext cx="8447088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1 	SF 1442 (pages 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4 - 7)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2	Amendments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3	Bid Guarantee/Bid Bond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4	Volume I – Technical Proposal</a:t>
            </a:r>
          </a:p>
          <a:p>
            <a:pPr marL="1093788" lvl="2" indent="-179388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Construction Management; 2) Past Performance</a:t>
            </a:r>
          </a:p>
          <a:p>
            <a:pPr marL="1093788" lvl="2" indent="-179388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3) Proposed schedule</a:t>
            </a:r>
            <a:endParaRPr lang="en-US" sz="1800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5	Volume II – Cost Proposal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One </a:t>
            </a: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(1) Sealed Original and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Four (4) copies</a:t>
            </a:r>
            <a:endParaRPr lang="en-US" sz="1800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 courtesy, submit Volumes I &amp; II on a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Compact Disc</a:t>
            </a:r>
            <a:r>
              <a:rPr lang="en-US" sz="18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6	Others Documents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On-line Representations and Certification Application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Joint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Venture Agreement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Milestones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4988" y="1306513"/>
            <a:ext cx="8393112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	Pre-Solicitation Notice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October 3, 2011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3	Solicitation	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October 18, 2011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4	RFP Due Date	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December 5, 2011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  ALL DATES FROM HERE DOWN ARE TENTATIVE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5	Technical &amp; Cost Proposal 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Evaluation 	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December 6 - 8, 2011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6	Contract Award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December 30, 2011 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7	Notice To Proceed 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(estimate)		January 12, 2012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8	Construction Completion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January 13, 2014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73213" y="2343150"/>
            <a:ext cx="6362700" cy="2481263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Project Scope &amp; Overview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KPFF </a:t>
            </a:r>
            <a:br>
              <a:rPr lang="en-US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3200" b="0" dirty="0" smtClean="0"/>
              <a:t>Architect-Engineering Firm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92250" y="2703513"/>
            <a:ext cx="6362700" cy="10541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 </a:t>
            </a:r>
            <a:r>
              <a:rPr lang="en-US" dirty="0" smtClean="0"/>
              <a:t>&amp; </a:t>
            </a:r>
            <a:r>
              <a:rPr lang="en-US" dirty="0" smtClean="0"/>
              <a:t>Answers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brian.johnson@va.gov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4"/>
              </a:rPr>
              <a:t>derek.underwood2@va.gov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416050" y="3084513"/>
            <a:ext cx="63627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  <a:defRPr/>
            </a:pPr>
            <a:endParaRPr lang="en-US" sz="3800" b="1" kern="0" dirty="0">
              <a:solidFill>
                <a:srgbClr val="000066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0" y="2828925"/>
            <a:ext cx="6362700" cy="10541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Site Visit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extSlide"/>
  <p:tag name="BRANCHTO" val="0"/>
</p:tagLst>
</file>

<file path=ppt/theme/theme1.xml><?xml version="1.0" encoding="utf-8"?>
<a:theme xmlns:a="http://schemas.openxmlformats.org/drawingml/2006/main" name="Genric_o">
  <a:themeElements>
    <a:clrScheme name="Genric_o 1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E2F4FF"/>
      </a:accent5>
      <a:accent6>
        <a:srgbClr val="E7E7B9"/>
      </a:accent6>
      <a:hlink>
        <a:srgbClr val="FF9966"/>
      </a:hlink>
      <a:folHlink>
        <a:srgbClr val="009999"/>
      </a:folHlink>
    </a:clrScheme>
    <a:fontScheme name="Genric_o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enric_o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ric_o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ric_o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L:\Office97\template\Content\GENRIC_O.POT</Template>
  <TotalTime>44473</TotalTime>
  <Words>577</Words>
  <Application>Microsoft Office PowerPoint</Application>
  <PresentationFormat>On-screen Show (4:3)</PresentationFormat>
  <Paragraphs>183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Genric_o</vt:lpstr>
      <vt:lpstr>Custom Design</vt:lpstr>
      <vt:lpstr>Slide 0</vt:lpstr>
      <vt:lpstr>Agenda</vt:lpstr>
      <vt:lpstr>Open Remarks</vt:lpstr>
      <vt:lpstr>New Acquisition Requirements</vt:lpstr>
      <vt:lpstr>New Acquisition Requirements</vt:lpstr>
      <vt:lpstr>New Acquisition Requirements</vt:lpstr>
      <vt:lpstr>New Acquisition Requirements</vt:lpstr>
      <vt:lpstr>New Acquisition Requirements</vt:lpstr>
      <vt:lpstr>Small Business Set Aside Requirement</vt:lpstr>
      <vt:lpstr>Small Business Set Aside Requirement</vt:lpstr>
      <vt:lpstr>Submission Requirements</vt:lpstr>
      <vt:lpstr>Milestones</vt:lpstr>
      <vt:lpstr>Project Scope &amp; Overview  KPFF   Architect-Engineering Firm</vt:lpstr>
      <vt:lpstr>  Questions &amp; Answers  brian.johnson@va.gov  derek.underwood2@va.gov  </vt:lpstr>
      <vt:lpstr>Site Visit</vt:lpstr>
    </vt:vector>
  </TitlesOfParts>
  <Company>OASD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Reserve Affairs</dc:creator>
  <cp:lastModifiedBy>EIE Desktop Technologies</cp:lastModifiedBy>
  <cp:revision>2336</cp:revision>
  <cp:lastPrinted>2006-06-14T15:11:27Z</cp:lastPrinted>
  <dcterms:created xsi:type="dcterms:W3CDTF">1999-09-29T14:54:23Z</dcterms:created>
  <dcterms:modified xsi:type="dcterms:W3CDTF">2011-11-02T16:50:09Z</dcterms:modified>
</cp:coreProperties>
</file>