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3"/>
  </p:notesMasterIdLst>
  <p:handoutMasterIdLst>
    <p:handoutMasterId r:id="rId24"/>
  </p:handoutMasterIdLst>
  <p:sldIdLst>
    <p:sldId id="316" r:id="rId6"/>
    <p:sldId id="317" r:id="rId7"/>
    <p:sldId id="363" r:id="rId8"/>
    <p:sldId id="346" r:id="rId9"/>
    <p:sldId id="347" r:id="rId10"/>
    <p:sldId id="359" r:id="rId11"/>
    <p:sldId id="365" r:id="rId12"/>
    <p:sldId id="364" r:id="rId13"/>
    <p:sldId id="337" r:id="rId14"/>
    <p:sldId id="322" r:id="rId15"/>
    <p:sldId id="342" r:id="rId16"/>
    <p:sldId id="338" r:id="rId17"/>
    <p:sldId id="367" r:id="rId18"/>
    <p:sldId id="335" r:id="rId19"/>
    <p:sldId id="368" r:id="rId20"/>
    <p:sldId id="339" r:id="rId21"/>
    <p:sldId id="327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857DF63-B651-4EA7-A4CA-D86F170EC38D}">
          <p14:sldIdLst>
            <p14:sldId id="316"/>
            <p14:sldId id="317"/>
            <p14:sldId id="363"/>
            <p14:sldId id="346"/>
            <p14:sldId id="347"/>
            <p14:sldId id="359"/>
            <p14:sldId id="365"/>
            <p14:sldId id="364"/>
            <p14:sldId id="337"/>
            <p14:sldId id="322"/>
            <p14:sldId id="342"/>
            <p14:sldId id="338"/>
            <p14:sldId id="367"/>
            <p14:sldId id="335"/>
            <p14:sldId id="368"/>
            <p14:sldId id="339"/>
            <p14:sldId id="327"/>
          </p14:sldIdLst>
        </p14:section>
        <p14:section name="Backup Slides" id="{8A94F11E-987E-4287-9812-3A47DE5F4EB5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Greg Eslinger" initials="GE" lastIdx="5" clrIdx="6"/>
  <p:cmAuthor id="1" name="Qualliotine, Amy" initials="AQ" lastIdx="16" clrIdx="0">
    <p:extLst/>
  </p:cmAuthor>
  <p:cmAuthor id="2" name="Nadler, Jessica" initials="JN" lastIdx="27" clrIdx="1">
    <p:extLst/>
  </p:cmAuthor>
  <p:cmAuthor id="3" name="Bricoli, Cristina" initials="CB" lastIdx="6" clrIdx="2">
    <p:extLst/>
  </p:cmAuthor>
  <p:cmAuthor id="4" name="Department of Veterans Affairs" initials="DoVA" lastIdx="1" clrIdx="3"/>
  <p:cmAuthor id="5" name="Cogar, Dana [USA]" initials="DLC" lastIdx="16" clrIdx="4">
    <p:extLst/>
  </p:cmAuthor>
  <p:cmAuthor id="6" name="Department of Veterans Affairs" initials="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00"/>
    <a:srgbClr val="173558"/>
    <a:srgbClr val="0070C0"/>
    <a:srgbClr val="C1D6FF"/>
    <a:srgbClr val="00AAE7"/>
    <a:srgbClr val="002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706" autoAdjust="0"/>
    <p:restoredTop sz="94434" autoAdjust="0"/>
  </p:normalViewPr>
  <p:slideViewPr>
    <p:cSldViewPr>
      <p:cViewPr>
        <p:scale>
          <a:sx n="60" d="100"/>
          <a:sy n="60" d="100"/>
        </p:scale>
        <p:origin x="-2772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48"/>
    </p:cViewPr>
  </p:sorterViewPr>
  <p:notesViewPr>
    <p:cSldViewPr>
      <p:cViewPr varScale="1">
        <p:scale>
          <a:sx n="131" d="100"/>
          <a:sy n="131" d="100"/>
        </p:scale>
        <p:origin x="20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C0B1C-802A-3C44-B8E2-BD6783D63959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2B118-5350-A04D-9FE9-6EF314EEF8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156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08DF29A-66A4-475A-8653-03A89E6416C6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8C2CAC-63AC-4147-8F63-E2517E1BB8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47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C2CAC-63AC-4147-8F63-E2517E1BB83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54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C2CAC-63AC-4147-8F63-E2517E1BB83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205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C2CAC-63AC-4147-8F63-E2517E1BB83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116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C2CAC-63AC-4147-8F63-E2517E1BB83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324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C2CAC-63AC-4147-8F63-E2517E1BB83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688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8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811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2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8185"/>
            <a:ext cx="91440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15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18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111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520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190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761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08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135305"/>
            <a:ext cx="9144000" cy="731838"/>
          </a:xfrm>
          <a:prstGeom prst="rect">
            <a:avLst/>
          </a:prstGeom>
          <a:solidFill>
            <a:srgbClr val="1735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 descr="3. VA-PRIMARY-HORIZONTAL-WHITE-VECTOR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974" y="6266034"/>
            <a:ext cx="2209800" cy="49198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7830" y="64001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457200"/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1" y="6248400"/>
            <a:ext cx="1930400" cy="5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0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0" r:id="rId4"/>
    <p:sldLayoutId id="2147483664" r:id="rId5"/>
    <p:sldLayoutId id="2147483665" r:id="rId6"/>
    <p:sldLayoutId id="2147483666" r:id="rId7"/>
    <p:sldLayoutId id="2147483667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43" y="3810000"/>
            <a:ext cx="8686800" cy="1470025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/>
              <a:t>Community Care Network Webinar</a:t>
            </a:r>
            <a:br>
              <a:rPr lang="en-US" sz="4900" b="1" dirty="0" smtClean="0"/>
            </a:b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3" name="Picture 2" descr="Header on page 1 - shows people working in the healthcare communit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57200"/>
            <a:ext cx="86570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4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811"/>
            <a:ext cx="8610600" cy="4525963"/>
          </a:xfrm>
        </p:spPr>
        <p:txBody>
          <a:bodyPr/>
          <a:lstStyle/>
          <a:p>
            <a:pPr indent="-285750">
              <a:spcAft>
                <a:spcPts val="600"/>
              </a:spcAft>
            </a:pPr>
            <a:r>
              <a:rPr lang="en-US" sz="2800" dirty="0"/>
              <a:t>Welcome and Overview</a:t>
            </a:r>
          </a:p>
          <a:p>
            <a:pPr indent="-285750">
              <a:spcAft>
                <a:spcPts val="600"/>
              </a:spcAft>
            </a:pPr>
            <a:r>
              <a:rPr lang="en-US" sz="2800" dirty="0" smtClean="0"/>
              <a:t>Changes Made After Industry Comment</a:t>
            </a:r>
            <a:endParaRPr lang="en-US" sz="2800" dirty="0"/>
          </a:p>
          <a:p>
            <a:pPr indent="-285750">
              <a:spcAft>
                <a:spcPts val="600"/>
              </a:spcAft>
            </a:pPr>
            <a:r>
              <a:rPr lang="en-US" sz="2800" dirty="0" smtClean="0"/>
              <a:t>Additional </a:t>
            </a:r>
            <a:r>
              <a:rPr lang="en-US" sz="2800" dirty="0"/>
              <a:t>Enhancements</a:t>
            </a:r>
          </a:p>
          <a:p>
            <a:pPr indent="-285750">
              <a:spcAft>
                <a:spcPts val="600"/>
              </a:spcAft>
            </a:pPr>
            <a:r>
              <a:rPr lang="en-US" sz="2800" dirty="0"/>
              <a:t>Timeline </a:t>
            </a:r>
            <a:r>
              <a:rPr lang="en-US" sz="2800" dirty="0" smtClean="0"/>
              <a:t>Update</a:t>
            </a:r>
            <a:endParaRPr lang="en-US" sz="2800" dirty="0"/>
          </a:p>
          <a:p>
            <a:pPr indent="-285750">
              <a:spcAft>
                <a:spcPts val="600"/>
              </a:spcAft>
            </a:pPr>
            <a:r>
              <a:rPr lang="en-US" sz="2800" dirty="0"/>
              <a:t>Questions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57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Goal for </a:t>
            </a:r>
            <a:r>
              <a:rPr lang="en-US" dirty="0" smtClean="0"/>
              <a:t>VA Community </a:t>
            </a:r>
            <a:r>
              <a:rPr lang="en-US" dirty="0"/>
              <a:t>Care</a:t>
            </a:r>
          </a:p>
        </p:txBody>
      </p:sp>
      <p:sp>
        <p:nvSpPr>
          <p:cNvPr id="5" name="Rectangle 4"/>
          <p:cNvSpPr/>
          <p:nvPr/>
        </p:nvSpPr>
        <p:spPr>
          <a:xfrm>
            <a:off x="761532" y="2362200"/>
            <a:ext cx="76209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Deliver a </a:t>
            </a:r>
            <a:r>
              <a:rPr lang="en-US" sz="2800" b="1" dirty="0" smtClean="0"/>
              <a:t>program </a:t>
            </a:r>
            <a:r>
              <a:rPr lang="en-US" sz="2800" b="1" dirty="0"/>
              <a:t>that is </a:t>
            </a:r>
            <a:r>
              <a:rPr lang="en-US" sz="2800" b="1" dirty="0" smtClean="0"/>
              <a:t>easy to understand</a:t>
            </a:r>
            <a:r>
              <a:rPr lang="en-US" sz="2800" b="1" dirty="0"/>
              <a:t>, </a:t>
            </a:r>
            <a:r>
              <a:rPr lang="en-US" sz="2800" b="1" dirty="0" smtClean="0"/>
              <a:t>simple </a:t>
            </a:r>
            <a:r>
              <a:rPr lang="en-US" sz="2800" b="1" dirty="0"/>
              <a:t>to </a:t>
            </a:r>
            <a:r>
              <a:rPr lang="en-US" sz="2800" b="1" dirty="0" smtClean="0"/>
              <a:t>administer</a:t>
            </a:r>
            <a:r>
              <a:rPr lang="en-US" sz="2800" b="1" dirty="0"/>
              <a:t>, and </a:t>
            </a:r>
            <a:r>
              <a:rPr lang="en-US" sz="2800" b="1" dirty="0" smtClean="0"/>
              <a:t>meets </a:t>
            </a:r>
            <a:r>
              <a:rPr lang="en-US" sz="2800" b="1" dirty="0"/>
              <a:t>the </a:t>
            </a:r>
            <a:r>
              <a:rPr lang="en-US" sz="2800" b="1" dirty="0" smtClean="0"/>
              <a:t>needs </a:t>
            </a:r>
            <a:r>
              <a:rPr lang="en-US" sz="2800" b="1" dirty="0"/>
              <a:t>of Veterans, </a:t>
            </a:r>
            <a:r>
              <a:rPr lang="en-US" sz="2800" b="1" dirty="0" smtClean="0"/>
              <a:t>community providers</a:t>
            </a:r>
            <a:r>
              <a:rPr lang="en-US" sz="2800" b="1" dirty="0"/>
              <a:t>, and VA </a:t>
            </a:r>
            <a:r>
              <a:rPr lang="en-US" sz="2800" b="1" dirty="0" smtClean="0"/>
              <a:t>Staff.</a:t>
            </a:r>
            <a:endParaRPr lang="en-US" sz="28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9004300" cy="685800"/>
          </a:xfrm>
        </p:spPr>
        <p:txBody>
          <a:bodyPr>
            <a:normAutofit/>
          </a:bodyPr>
          <a:lstStyle/>
          <a:p>
            <a:pPr algn="l"/>
            <a:r>
              <a:rPr lang="en-US" sz="2100" dirty="0" smtClean="0">
                <a:latin typeface="+mj-lt"/>
                <a:cs typeface="Calibri"/>
              </a:rPr>
              <a:t>Five Key Components Impact the Veteran Community Care Journey </a:t>
            </a:r>
            <a:endParaRPr lang="en-US" sz="2100" dirty="0">
              <a:latin typeface="+mj-lt"/>
              <a:cs typeface="Calibri"/>
            </a:endParaRPr>
          </a:p>
        </p:txBody>
      </p:sp>
      <p:pic>
        <p:nvPicPr>
          <p:cNvPr id="3" name="Picture 2" descr="Diagram showing five key components in veteran community care&#10;1) Eligibility - provide easy to understand information to Veterans, community providers, and VA staff&#10;2) Referal and Authorizations - Provide Veterans timely access to a community provider of their choice&#10;3)Care Coordination - Coordinate care through seamless health information exchange&#10;4)Community Care Network - Implement a network that provides access to high-quality care inside and outside VA&#10;5) Provider Payment - Support accurate and timely payment of community provider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36" y="914400"/>
            <a:ext cx="8382727" cy="487112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6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By leveraging both VA and community provider networks.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VA sought and received industry input and designed a program that meets our goal for VA Community Care.</a:t>
            </a:r>
          </a:p>
          <a:p>
            <a:pPr marL="0" indent="0">
              <a:buNone/>
            </a:pPr>
            <a:r>
              <a:rPr lang="en-US" sz="2000" b="1" dirty="0" smtClean="0"/>
              <a:t>  </a:t>
            </a:r>
          </a:p>
          <a:p>
            <a:r>
              <a:rPr lang="en-US" sz="2000" b="1" dirty="0"/>
              <a:t>The </a:t>
            </a:r>
            <a:r>
              <a:rPr lang="en-US" sz="2000" b="1" dirty="0" smtClean="0"/>
              <a:t>Performance Work Statement (PWS) will outline the </a:t>
            </a:r>
            <a:r>
              <a:rPr lang="en-US" sz="2000" b="1" dirty="0"/>
              <a:t>requirements for the Community Care </a:t>
            </a:r>
            <a:r>
              <a:rPr lang="en-US" sz="2000" b="1" dirty="0" smtClean="0"/>
              <a:t>Network (CCN).</a:t>
            </a:r>
            <a:endParaRPr lang="en-US" sz="2000" b="1" dirty="0"/>
          </a:p>
          <a:p>
            <a:endParaRPr lang="en-US" sz="2000" b="1" dirty="0" smtClean="0"/>
          </a:p>
          <a:p>
            <a:pPr marL="0" indent="0" algn="ctr">
              <a:buNone/>
            </a:pPr>
            <a:endParaRPr lang="en-US" sz="2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Will We Get There?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21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Box 147"/>
          <p:cNvSpPr txBox="1">
            <a:spLocks noChangeAspect="1"/>
          </p:cNvSpPr>
          <p:nvPr/>
        </p:nvSpPr>
        <p:spPr>
          <a:xfrm>
            <a:off x="5566352" y="3572294"/>
            <a:ext cx="1565060" cy="390106"/>
          </a:xfrm>
          <a:prstGeom prst="rect">
            <a:avLst/>
          </a:prstGeom>
          <a:solidFill>
            <a:srgbClr val="3C8A2E"/>
          </a:solidFill>
          <a:ln w="25400"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>
              <a:solidFill>
                <a:srgbClr val="002776"/>
              </a:solidFill>
            </a:endParaRPr>
          </a:p>
        </p:txBody>
      </p:sp>
      <p:sp>
        <p:nvSpPr>
          <p:cNvPr id="145" name="TextBox 144" descr="Veteran Customer Service"/>
          <p:cNvSpPr txBox="1">
            <a:spLocks/>
          </p:cNvSpPr>
          <p:nvPr/>
        </p:nvSpPr>
        <p:spPr>
          <a:xfrm>
            <a:off x="157315" y="5701443"/>
            <a:ext cx="8854735" cy="39319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>
              <a:solidFill>
                <a:srgbClr val="002776"/>
              </a:solidFill>
            </a:endParaRPr>
          </a:p>
        </p:txBody>
      </p:sp>
      <p:sp>
        <p:nvSpPr>
          <p:cNvPr id="123" name="TextBox 122" descr="Part 6 Section 18.0 Technology Section 19. 0 Data Analytics"/>
          <p:cNvSpPr txBox="1">
            <a:spLocks/>
          </p:cNvSpPr>
          <p:nvPr/>
        </p:nvSpPr>
        <p:spPr>
          <a:xfrm>
            <a:off x="190127" y="5241666"/>
            <a:ext cx="8821923" cy="393192"/>
          </a:xfrm>
          <a:prstGeom prst="rect">
            <a:avLst/>
          </a:prstGeom>
          <a:solidFill>
            <a:srgbClr val="00AAE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>
              <a:solidFill>
                <a:srgbClr val="00277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Care Network PWS Overview</a:t>
            </a:r>
            <a:endParaRPr lang="en-US" dirty="0"/>
          </a:p>
        </p:txBody>
      </p:sp>
      <p:cxnSp>
        <p:nvCxnSpPr>
          <p:cNvPr id="83" name="Straight Connector 82"/>
          <p:cNvCxnSpPr>
            <a:cxnSpLocks noChangeAspect="1"/>
          </p:cNvCxnSpPr>
          <p:nvPr/>
        </p:nvCxnSpPr>
        <p:spPr>
          <a:xfrm>
            <a:off x="146935" y="1068162"/>
            <a:ext cx="0" cy="4039317"/>
          </a:xfrm>
          <a:prstGeom prst="line">
            <a:avLst/>
          </a:prstGeom>
          <a:ln w="12700">
            <a:solidFill>
              <a:srgbClr val="92D4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cxnSpLocks noChangeAspect="1"/>
          </p:cNvCxnSpPr>
          <p:nvPr/>
        </p:nvCxnSpPr>
        <p:spPr>
          <a:xfrm>
            <a:off x="9012051" y="1024443"/>
            <a:ext cx="0" cy="4039317"/>
          </a:xfrm>
          <a:prstGeom prst="line">
            <a:avLst/>
          </a:prstGeom>
          <a:ln w="12700">
            <a:solidFill>
              <a:srgbClr val="92D4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cxnSpLocks noChangeAspect="1"/>
          </p:cNvCxnSpPr>
          <p:nvPr/>
        </p:nvCxnSpPr>
        <p:spPr>
          <a:xfrm>
            <a:off x="3676548" y="1233390"/>
            <a:ext cx="0" cy="4039317"/>
          </a:xfrm>
          <a:prstGeom prst="line">
            <a:avLst/>
          </a:prstGeom>
          <a:ln w="12700">
            <a:solidFill>
              <a:srgbClr val="92D4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cxnSpLocks noChangeAspect="1"/>
          </p:cNvCxnSpPr>
          <p:nvPr/>
        </p:nvCxnSpPr>
        <p:spPr>
          <a:xfrm>
            <a:off x="5447495" y="1233390"/>
            <a:ext cx="0" cy="4039317"/>
          </a:xfrm>
          <a:prstGeom prst="line">
            <a:avLst/>
          </a:prstGeom>
          <a:ln w="12700">
            <a:solidFill>
              <a:srgbClr val="92D4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cxnSpLocks noChangeAspect="1"/>
          </p:cNvCxnSpPr>
          <p:nvPr/>
        </p:nvCxnSpPr>
        <p:spPr>
          <a:xfrm>
            <a:off x="7218442" y="1233390"/>
            <a:ext cx="0" cy="4039317"/>
          </a:xfrm>
          <a:prstGeom prst="line">
            <a:avLst/>
          </a:prstGeom>
          <a:ln w="12700">
            <a:solidFill>
              <a:srgbClr val="92D4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57316" y="738071"/>
            <a:ext cx="3515707" cy="330091"/>
            <a:chOff x="149696" y="799726"/>
            <a:chExt cx="3515707" cy="330091"/>
          </a:xfrm>
        </p:grpSpPr>
        <p:sp>
          <p:nvSpPr>
            <p:cNvPr id="81" name="Rectangle 80"/>
            <p:cNvSpPr>
              <a:spLocks noChangeAspect="1"/>
            </p:cNvSpPr>
            <p:nvPr/>
          </p:nvSpPr>
          <p:spPr>
            <a:xfrm>
              <a:off x="286649" y="799726"/>
              <a:ext cx="989302" cy="330091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dirty="0">
                  <a:solidFill>
                    <a:srgbClr val="FFFFFF">
                      <a:lumMod val="50000"/>
                    </a:srgbClr>
                  </a:solidFill>
                </a:rPr>
                <a:t>VA</a:t>
              </a:r>
            </a:p>
          </p:txBody>
        </p:sp>
        <p:sp>
          <p:nvSpPr>
            <p:cNvPr id="82" name="TextBox 81"/>
            <p:cNvSpPr txBox="1">
              <a:spLocks/>
            </p:cNvSpPr>
            <p:nvPr/>
          </p:nvSpPr>
          <p:spPr>
            <a:xfrm>
              <a:off x="149696" y="846561"/>
              <a:ext cx="182880" cy="182880"/>
            </a:xfrm>
            <a:prstGeom prst="rect">
              <a:avLst/>
            </a:prstGeom>
            <a:solidFill>
              <a:srgbClr val="0027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94" name="Rectangle 93"/>
            <p:cNvSpPr>
              <a:spLocks noChangeAspect="1"/>
            </p:cNvSpPr>
            <p:nvPr/>
          </p:nvSpPr>
          <p:spPr>
            <a:xfrm>
              <a:off x="888293" y="799726"/>
              <a:ext cx="989302" cy="330091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dirty="0">
                  <a:solidFill>
                    <a:srgbClr val="FFFFFF">
                      <a:lumMod val="50000"/>
                    </a:srgbClr>
                  </a:solidFill>
                </a:rPr>
                <a:t>Contractor</a:t>
              </a:r>
            </a:p>
          </p:txBody>
        </p:sp>
        <p:sp>
          <p:nvSpPr>
            <p:cNvPr id="95" name="TextBox 94"/>
            <p:cNvSpPr txBox="1">
              <a:spLocks/>
            </p:cNvSpPr>
            <p:nvPr/>
          </p:nvSpPr>
          <p:spPr>
            <a:xfrm>
              <a:off x="751340" y="846561"/>
              <a:ext cx="182880" cy="182880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96" name="Rectangle 95"/>
            <p:cNvSpPr>
              <a:spLocks noChangeAspect="1"/>
            </p:cNvSpPr>
            <p:nvPr/>
          </p:nvSpPr>
          <p:spPr>
            <a:xfrm>
              <a:off x="1900795" y="799726"/>
              <a:ext cx="989302" cy="330091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dirty="0">
                  <a:solidFill>
                    <a:srgbClr val="FFFFFF">
                      <a:lumMod val="50000"/>
                    </a:srgbClr>
                  </a:solidFill>
                </a:rPr>
                <a:t>Both</a:t>
              </a:r>
            </a:p>
          </p:txBody>
        </p:sp>
        <p:sp>
          <p:nvSpPr>
            <p:cNvPr id="97" name="TextBox 96"/>
            <p:cNvSpPr txBox="1">
              <a:spLocks/>
            </p:cNvSpPr>
            <p:nvPr/>
          </p:nvSpPr>
          <p:spPr>
            <a:xfrm>
              <a:off x="1763842" y="846561"/>
              <a:ext cx="182880" cy="182880"/>
            </a:xfrm>
            <a:prstGeom prst="rect">
              <a:avLst/>
            </a:prstGeom>
            <a:solidFill>
              <a:srgbClr val="00A1D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98" name="Rectangle 97" descr="Diagram Key for which swiml lanes belong to VA, Contractors, Both, and Optional"/>
            <p:cNvSpPr>
              <a:spLocks noChangeAspect="1"/>
            </p:cNvSpPr>
            <p:nvPr/>
          </p:nvSpPr>
          <p:spPr>
            <a:xfrm>
              <a:off x="2676101" y="799726"/>
              <a:ext cx="989302" cy="330091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dirty="0">
                  <a:solidFill>
                    <a:srgbClr val="FFFFFF">
                      <a:lumMod val="50000"/>
                    </a:srgbClr>
                  </a:solidFill>
                </a:rPr>
                <a:t>Optional</a:t>
              </a:r>
            </a:p>
          </p:txBody>
        </p:sp>
        <p:sp>
          <p:nvSpPr>
            <p:cNvPr id="99" name="TextBox 98"/>
            <p:cNvSpPr txBox="1">
              <a:spLocks/>
            </p:cNvSpPr>
            <p:nvPr/>
          </p:nvSpPr>
          <p:spPr>
            <a:xfrm>
              <a:off x="2485808" y="846561"/>
              <a:ext cx="182880" cy="1828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FF00"/>
              </a:solidFill>
              <a:prstDash val="solid"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</p:grpSp>
      <p:sp>
        <p:nvSpPr>
          <p:cNvPr id="143" name="Rectangle 142"/>
          <p:cNvSpPr/>
          <p:nvPr/>
        </p:nvSpPr>
        <p:spPr>
          <a:xfrm>
            <a:off x="2059184" y="5264566"/>
            <a:ext cx="4442178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Part 6: Section 18.0 Technology   Section 19.0 Data Analytics</a:t>
            </a:r>
          </a:p>
        </p:txBody>
      </p:sp>
      <p:cxnSp>
        <p:nvCxnSpPr>
          <p:cNvPr id="144" name="Straight Connector 143" descr="diagram border"/>
          <p:cNvCxnSpPr>
            <a:cxnSpLocks noChangeAspect="1"/>
          </p:cNvCxnSpPr>
          <p:nvPr/>
        </p:nvCxnSpPr>
        <p:spPr>
          <a:xfrm flipH="1">
            <a:off x="157316" y="1054644"/>
            <a:ext cx="8854735" cy="0"/>
          </a:xfrm>
          <a:prstGeom prst="line">
            <a:avLst/>
          </a:prstGeom>
          <a:ln w="12700">
            <a:solidFill>
              <a:srgbClr val="92D4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>
            <a:spLocks noChangeAspect="1"/>
          </p:cNvSpPr>
          <p:nvPr/>
        </p:nvSpPr>
        <p:spPr>
          <a:xfrm>
            <a:off x="3255023" y="5757685"/>
            <a:ext cx="2012026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Veteran Customer </a:t>
            </a:r>
            <a:r>
              <a:rPr lang="en-US" sz="1400" b="1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5" name="Group 4" descr="Table depicting sections of the Community Care PWS. Sections are divided into 5 large buckets:&#10;&#10;1.  Part 1 Community Care Network&#10;2.  Part 2 Veterans We Serve&#10;3.  Part 3 Access to Community Care&#10;4.  Part 5  Provider Payment"/>
          <p:cNvGrpSpPr/>
          <p:nvPr/>
        </p:nvGrpSpPr>
        <p:grpSpPr>
          <a:xfrm>
            <a:off x="134975" y="1085882"/>
            <a:ext cx="8793650" cy="4077839"/>
            <a:chOff x="157316" y="1206230"/>
            <a:chExt cx="8793650" cy="4077839"/>
          </a:xfrm>
        </p:grpSpPr>
        <p:sp>
          <p:nvSpPr>
            <p:cNvPr id="128" name="TextBox 127"/>
            <p:cNvSpPr txBox="1">
              <a:spLocks noChangeAspect="1"/>
            </p:cNvSpPr>
            <p:nvPr/>
          </p:nvSpPr>
          <p:spPr>
            <a:xfrm>
              <a:off x="5566352" y="2459723"/>
              <a:ext cx="1565060" cy="390106"/>
            </a:xfrm>
            <a:prstGeom prst="rect">
              <a:avLst/>
            </a:prstGeom>
            <a:solidFill>
              <a:srgbClr val="00A1D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47" name="TextBox 146"/>
            <p:cNvSpPr txBox="1">
              <a:spLocks noChangeAspect="1"/>
            </p:cNvSpPr>
            <p:nvPr/>
          </p:nvSpPr>
          <p:spPr>
            <a:xfrm>
              <a:off x="5566352" y="3109270"/>
              <a:ext cx="1565060" cy="390106"/>
            </a:xfrm>
            <a:prstGeom prst="rect">
              <a:avLst/>
            </a:prstGeom>
            <a:solidFill>
              <a:srgbClr val="3C8A2E"/>
            </a:solidFill>
            <a:ln w="254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75" name="TextBox 74"/>
            <p:cNvSpPr txBox="1">
              <a:spLocks noChangeAspect="1"/>
            </p:cNvSpPr>
            <p:nvPr/>
          </p:nvSpPr>
          <p:spPr>
            <a:xfrm>
              <a:off x="240249" y="1851163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76" name="TextBox 75"/>
            <p:cNvSpPr txBox="1">
              <a:spLocks noChangeAspect="1"/>
            </p:cNvSpPr>
            <p:nvPr/>
          </p:nvSpPr>
          <p:spPr>
            <a:xfrm>
              <a:off x="240249" y="2459723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77" name="TextBox 76"/>
            <p:cNvSpPr txBox="1">
              <a:spLocks noChangeAspect="1"/>
            </p:cNvSpPr>
            <p:nvPr/>
          </p:nvSpPr>
          <p:spPr>
            <a:xfrm>
              <a:off x="240249" y="3109270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78" name="TextBox 77"/>
            <p:cNvSpPr txBox="1">
              <a:spLocks noChangeAspect="1"/>
            </p:cNvSpPr>
            <p:nvPr/>
          </p:nvSpPr>
          <p:spPr>
            <a:xfrm>
              <a:off x="240249" y="3676843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79" name="TextBox 78"/>
            <p:cNvSpPr txBox="1">
              <a:spLocks noChangeAspect="1"/>
            </p:cNvSpPr>
            <p:nvPr/>
          </p:nvSpPr>
          <p:spPr>
            <a:xfrm>
              <a:off x="240249" y="4285403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80" name="TextBox 79"/>
            <p:cNvSpPr txBox="1">
              <a:spLocks noChangeAspect="1"/>
            </p:cNvSpPr>
            <p:nvPr/>
          </p:nvSpPr>
          <p:spPr>
            <a:xfrm>
              <a:off x="240249" y="4893963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89" name="Rectangle 88"/>
            <p:cNvSpPr>
              <a:spLocks noChangeAspect="1"/>
            </p:cNvSpPr>
            <p:nvPr/>
          </p:nvSpPr>
          <p:spPr>
            <a:xfrm>
              <a:off x="157316" y="1212708"/>
              <a:ext cx="1734469" cy="646331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Part 1</a:t>
              </a:r>
            </a:p>
            <a:p>
              <a:pPr algn="ctr"/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Community Care Network</a:t>
              </a:r>
            </a:p>
          </p:txBody>
        </p:sp>
        <p:sp>
          <p:nvSpPr>
            <p:cNvPr id="90" name="Rectangle 89"/>
            <p:cNvSpPr>
              <a:spLocks noChangeAspect="1"/>
            </p:cNvSpPr>
            <p:nvPr/>
          </p:nvSpPr>
          <p:spPr>
            <a:xfrm>
              <a:off x="1919418" y="1206233"/>
              <a:ext cx="1749035" cy="461665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Part 2</a:t>
              </a:r>
              <a:b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</a:br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Veterans We Serve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91" name="Rectangle 90"/>
            <p:cNvSpPr>
              <a:spLocks noChangeAspect="1"/>
            </p:cNvSpPr>
            <p:nvPr/>
          </p:nvSpPr>
          <p:spPr>
            <a:xfrm>
              <a:off x="3661507" y="1206230"/>
              <a:ext cx="1785513" cy="646331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Part 3</a:t>
              </a:r>
              <a:b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</a:br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 Access to</a:t>
              </a:r>
              <a:b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</a:br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Community Care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92" name="Rectangle 91"/>
            <p:cNvSpPr>
              <a:spLocks noChangeAspect="1"/>
            </p:cNvSpPr>
            <p:nvPr/>
          </p:nvSpPr>
          <p:spPr>
            <a:xfrm>
              <a:off x="5493963" y="1206230"/>
              <a:ext cx="1699689" cy="646331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Part 4</a:t>
              </a:r>
              <a:b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</a:br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 Care Coordination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algn="ctr"/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93" name="Rectangle 92"/>
            <p:cNvSpPr>
              <a:spLocks noChangeAspect="1"/>
            </p:cNvSpPr>
            <p:nvPr/>
          </p:nvSpPr>
          <p:spPr>
            <a:xfrm>
              <a:off x="7280598" y="1206231"/>
              <a:ext cx="1670368" cy="461665"/>
            </a:xfrm>
            <a:prstGeom prst="rect">
              <a:avLst/>
            </a:prstGeom>
          </p:spPr>
          <p:txBody>
            <a:bodyPr wrap="square" lIns="6858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Part 5</a:t>
              </a:r>
              <a:b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</a:br>
              <a:r>
                <a:rPr lang="en-US" sz="1200" b="1" dirty="0">
                  <a:solidFill>
                    <a:srgbClr val="002776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 Provider Payment</a:t>
              </a:r>
            </a:p>
          </p:txBody>
        </p:sp>
        <p:sp>
          <p:nvSpPr>
            <p:cNvPr id="100" name="Rectangle 99"/>
            <p:cNvSpPr>
              <a:spLocks noChangeAspect="1"/>
            </p:cNvSpPr>
            <p:nvPr/>
          </p:nvSpPr>
          <p:spPr>
            <a:xfrm>
              <a:off x="240802" y="1814128"/>
              <a:ext cx="1567497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3.0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High Performing Network</a:t>
              </a:r>
            </a:p>
          </p:txBody>
        </p:sp>
        <p:sp>
          <p:nvSpPr>
            <p:cNvPr id="101" name="Rectangle 100"/>
            <p:cNvSpPr>
              <a:spLocks noChangeAspect="1"/>
            </p:cNvSpPr>
            <p:nvPr/>
          </p:nvSpPr>
          <p:spPr>
            <a:xfrm>
              <a:off x="247099" y="3071172"/>
              <a:ext cx="1554902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14.0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Clinical Quality Monitoring</a:t>
              </a:r>
            </a:p>
          </p:txBody>
        </p:sp>
        <p:sp>
          <p:nvSpPr>
            <p:cNvPr id="102" name="Rectangle 101"/>
            <p:cNvSpPr>
              <a:spLocks noChangeAspect="1"/>
            </p:cNvSpPr>
            <p:nvPr/>
          </p:nvSpPr>
          <p:spPr>
            <a:xfrm>
              <a:off x="315560" y="3642822"/>
              <a:ext cx="1417980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Sections 3.2 &amp; 3.3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Provider Networks</a:t>
              </a:r>
            </a:p>
          </p:txBody>
        </p:sp>
        <p:sp>
          <p:nvSpPr>
            <p:cNvPr id="103" name="Rectangle 102"/>
            <p:cNvSpPr>
              <a:spLocks noChangeAspect="1"/>
            </p:cNvSpPr>
            <p:nvPr/>
          </p:nvSpPr>
          <p:spPr>
            <a:xfrm>
              <a:off x="461736" y="2429245"/>
              <a:ext cx="1125629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Sections 3.1 &amp; </a:t>
              </a:r>
              <a:r>
                <a:rPr lang="en-US" sz="1000" b="1" dirty="0" smtClean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3.6</a:t>
              </a: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Network Adequacy</a:t>
              </a:r>
            </a:p>
          </p:txBody>
        </p:sp>
        <p:sp>
          <p:nvSpPr>
            <p:cNvPr id="104" name="Rectangle 103"/>
            <p:cNvSpPr>
              <a:spLocks noChangeAspect="1"/>
            </p:cNvSpPr>
            <p:nvPr/>
          </p:nvSpPr>
          <p:spPr>
            <a:xfrm>
              <a:off x="376777" y="4244428"/>
              <a:ext cx="1295547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</a:t>
              </a:r>
              <a:r>
                <a:rPr lang="en-US" sz="1000" b="1" dirty="0" smtClean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3.7</a:t>
              </a: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Network Credentialing</a:t>
              </a:r>
            </a:p>
          </p:txBody>
        </p:sp>
        <p:sp>
          <p:nvSpPr>
            <p:cNvPr id="105" name="Rectangle 104"/>
            <p:cNvSpPr>
              <a:spLocks noChangeAspect="1"/>
            </p:cNvSpPr>
            <p:nvPr/>
          </p:nvSpPr>
          <p:spPr>
            <a:xfrm>
              <a:off x="212469" y="4863340"/>
              <a:ext cx="1624163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6.2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Provider Call Center Support</a:t>
              </a:r>
            </a:p>
          </p:txBody>
        </p:sp>
        <p:sp>
          <p:nvSpPr>
            <p:cNvPr id="106" name="TextBox 105"/>
            <p:cNvSpPr txBox="1">
              <a:spLocks noChangeAspect="1"/>
            </p:cNvSpPr>
            <p:nvPr/>
          </p:nvSpPr>
          <p:spPr>
            <a:xfrm>
              <a:off x="2009958" y="1851163"/>
              <a:ext cx="1565060" cy="390106"/>
            </a:xfrm>
            <a:prstGeom prst="rect">
              <a:avLst/>
            </a:prstGeom>
            <a:solidFill>
              <a:srgbClr val="0027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07" name="TextBox 106"/>
            <p:cNvSpPr txBox="1">
              <a:spLocks noChangeAspect="1"/>
            </p:cNvSpPr>
            <p:nvPr/>
          </p:nvSpPr>
          <p:spPr>
            <a:xfrm>
              <a:off x="2009958" y="2459723"/>
              <a:ext cx="1565060" cy="390106"/>
            </a:xfrm>
            <a:prstGeom prst="rect">
              <a:avLst/>
            </a:prstGeom>
            <a:solidFill>
              <a:srgbClr val="0027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08" name="TextBox 107"/>
            <p:cNvSpPr txBox="1">
              <a:spLocks noChangeAspect="1"/>
            </p:cNvSpPr>
            <p:nvPr/>
          </p:nvSpPr>
          <p:spPr>
            <a:xfrm>
              <a:off x="2009958" y="3109270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09" name="TextBox 108"/>
            <p:cNvSpPr txBox="1">
              <a:spLocks/>
            </p:cNvSpPr>
            <p:nvPr/>
          </p:nvSpPr>
          <p:spPr>
            <a:xfrm>
              <a:off x="1995050" y="3676843"/>
              <a:ext cx="1573073" cy="548640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rgbClr val="002776"/>
                  </a:solidFill>
                </a:defRPr>
              </a:lvl1pPr>
            </a:lstStyle>
            <a:p>
              <a:endParaRPr lang="en-US" sz="1350" dirty="0"/>
            </a:p>
          </p:txBody>
        </p:sp>
        <p:sp>
          <p:nvSpPr>
            <p:cNvPr id="110" name="Rectangle 109"/>
            <p:cNvSpPr>
              <a:spLocks noChangeAspect="1"/>
            </p:cNvSpPr>
            <p:nvPr/>
          </p:nvSpPr>
          <p:spPr>
            <a:xfrm>
              <a:off x="2124521" y="1814128"/>
              <a:ext cx="1338828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4.0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Health Benefit Package</a:t>
              </a:r>
            </a:p>
          </p:txBody>
        </p:sp>
        <p:sp>
          <p:nvSpPr>
            <p:cNvPr id="111" name="Rectangle 110"/>
            <p:cNvSpPr>
              <a:spLocks noChangeAspect="1"/>
            </p:cNvSpPr>
            <p:nvPr/>
          </p:nvSpPr>
          <p:spPr>
            <a:xfrm>
              <a:off x="2341728" y="2429245"/>
              <a:ext cx="904415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5.1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Eligibility Data</a:t>
              </a:r>
            </a:p>
          </p:txBody>
        </p:sp>
        <p:sp>
          <p:nvSpPr>
            <p:cNvPr id="112" name="Rectangle 111"/>
            <p:cNvSpPr>
              <a:spLocks noChangeAspect="1"/>
            </p:cNvSpPr>
            <p:nvPr/>
          </p:nvSpPr>
          <p:spPr>
            <a:xfrm>
              <a:off x="2050692" y="3642822"/>
              <a:ext cx="1477914" cy="5539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6.1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Contractor Call Center to Support </a:t>
              </a:r>
              <a:r>
                <a:rPr lang="en-US" sz="1000" b="1" dirty="0" smtClean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VA</a:t>
              </a:r>
              <a:endParaRPr lang="en-US" sz="1000" b="1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113" name="Rectangle 112"/>
            <p:cNvSpPr>
              <a:spLocks noChangeAspect="1"/>
            </p:cNvSpPr>
            <p:nvPr/>
          </p:nvSpPr>
          <p:spPr>
            <a:xfrm>
              <a:off x="2425886" y="3071172"/>
              <a:ext cx="736099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5.2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Enrollment</a:t>
              </a:r>
            </a:p>
          </p:txBody>
        </p:sp>
        <p:sp>
          <p:nvSpPr>
            <p:cNvPr id="114" name="TextBox 113"/>
            <p:cNvSpPr txBox="1">
              <a:spLocks noChangeAspect="1"/>
            </p:cNvSpPr>
            <p:nvPr/>
          </p:nvSpPr>
          <p:spPr>
            <a:xfrm>
              <a:off x="3773581" y="1851163"/>
              <a:ext cx="1565060" cy="390106"/>
            </a:xfrm>
            <a:prstGeom prst="rect">
              <a:avLst/>
            </a:prstGeom>
            <a:solidFill>
              <a:srgbClr val="0027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15" name="TextBox 114"/>
            <p:cNvSpPr txBox="1">
              <a:spLocks noChangeAspect="1"/>
            </p:cNvSpPr>
            <p:nvPr/>
          </p:nvSpPr>
          <p:spPr>
            <a:xfrm>
              <a:off x="3773581" y="2459723"/>
              <a:ext cx="1565060" cy="390106"/>
            </a:xfrm>
            <a:prstGeom prst="rect">
              <a:avLst/>
            </a:prstGeom>
            <a:solidFill>
              <a:srgbClr val="0027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16" name="TextBox 115"/>
            <p:cNvSpPr txBox="1">
              <a:spLocks noChangeAspect="1"/>
            </p:cNvSpPr>
            <p:nvPr/>
          </p:nvSpPr>
          <p:spPr>
            <a:xfrm>
              <a:off x="3773581" y="3109270"/>
              <a:ext cx="1565060" cy="390106"/>
            </a:xfrm>
            <a:prstGeom prst="rect">
              <a:avLst/>
            </a:prstGeom>
            <a:solidFill>
              <a:srgbClr val="0027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17" name="TextBox 116"/>
            <p:cNvSpPr txBox="1">
              <a:spLocks noChangeAspect="1"/>
            </p:cNvSpPr>
            <p:nvPr/>
          </p:nvSpPr>
          <p:spPr>
            <a:xfrm>
              <a:off x="3773581" y="3676843"/>
              <a:ext cx="1565060" cy="390106"/>
            </a:xfrm>
            <a:prstGeom prst="rect">
              <a:avLst/>
            </a:prstGeom>
            <a:solidFill>
              <a:srgbClr val="00A1D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18" name="Rectangle 117"/>
            <p:cNvSpPr>
              <a:spLocks noChangeAspect="1"/>
            </p:cNvSpPr>
            <p:nvPr/>
          </p:nvSpPr>
          <p:spPr>
            <a:xfrm>
              <a:off x="4018700" y="1814128"/>
              <a:ext cx="1071127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Sections 7.2 &amp; 7.3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Referrals</a:t>
              </a:r>
            </a:p>
          </p:txBody>
        </p:sp>
        <p:sp>
          <p:nvSpPr>
            <p:cNvPr id="119" name="Rectangle 118"/>
            <p:cNvSpPr>
              <a:spLocks noChangeAspect="1"/>
            </p:cNvSpPr>
            <p:nvPr/>
          </p:nvSpPr>
          <p:spPr>
            <a:xfrm>
              <a:off x="3956984" y="2429245"/>
              <a:ext cx="1194558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7.4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Prior Authorizations</a:t>
              </a:r>
            </a:p>
          </p:txBody>
        </p:sp>
        <p:sp>
          <p:nvSpPr>
            <p:cNvPr id="120" name="Rectangle 119"/>
            <p:cNvSpPr>
              <a:spLocks noChangeAspect="1"/>
            </p:cNvSpPr>
            <p:nvPr/>
          </p:nvSpPr>
          <p:spPr>
            <a:xfrm>
              <a:off x="3844470" y="3642822"/>
              <a:ext cx="1419587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10.0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Training</a:t>
              </a:r>
            </a:p>
          </p:txBody>
        </p:sp>
        <p:sp>
          <p:nvSpPr>
            <p:cNvPr id="121" name="Rectangle 120"/>
            <p:cNvSpPr>
              <a:spLocks noChangeAspect="1"/>
            </p:cNvSpPr>
            <p:nvPr/>
          </p:nvSpPr>
          <p:spPr>
            <a:xfrm>
              <a:off x="3875231" y="3071172"/>
              <a:ext cx="13580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9.0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Medical Documentation</a:t>
              </a:r>
            </a:p>
          </p:txBody>
        </p:sp>
        <p:sp>
          <p:nvSpPr>
            <p:cNvPr id="122" name="TextBox 121"/>
            <p:cNvSpPr txBox="1">
              <a:spLocks noChangeAspect="1"/>
            </p:cNvSpPr>
            <p:nvPr/>
          </p:nvSpPr>
          <p:spPr>
            <a:xfrm>
              <a:off x="5568623" y="1851163"/>
              <a:ext cx="1565060" cy="390106"/>
            </a:xfrm>
            <a:prstGeom prst="rect">
              <a:avLst/>
            </a:prstGeom>
            <a:solidFill>
              <a:srgbClr val="0027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27" name="Rectangle 126"/>
            <p:cNvSpPr>
              <a:spLocks noChangeAspect="1"/>
            </p:cNvSpPr>
            <p:nvPr/>
          </p:nvSpPr>
          <p:spPr>
            <a:xfrm>
              <a:off x="5542078" y="1814128"/>
              <a:ext cx="1603458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8.0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Scheduling of Appointments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5637738" y="3071172"/>
              <a:ext cx="1412138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</a:t>
              </a:r>
              <a:r>
                <a:rPr lang="en-US" sz="1000" b="1" dirty="0" smtClean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11.3</a:t>
              </a: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Disease Management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5763360" y="2429245"/>
              <a:ext cx="116089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11.1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Discharge Planning</a:t>
              </a:r>
            </a:p>
          </p:txBody>
        </p:sp>
        <p:sp>
          <p:nvSpPr>
            <p:cNvPr id="131" name="Rectangle 130" descr="Case Management"/>
            <p:cNvSpPr/>
            <p:nvPr/>
          </p:nvSpPr>
          <p:spPr>
            <a:xfrm>
              <a:off x="5793015" y="3642822"/>
              <a:ext cx="110158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</a:t>
              </a:r>
              <a:r>
                <a:rPr lang="en-US" sz="1000" b="1" dirty="0" smtClean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11.2</a:t>
              </a: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/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Case Management</a:t>
              </a:r>
            </a:p>
          </p:txBody>
        </p:sp>
        <p:sp>
          <p:nvSpPr>
            <p:cNvPr id="132" name="TextBox 131"/>
            <p:cNvSpPr txBox="1">
              <a:spLocks noChangeAspect="1"/>
            </p:cNvSpPr>
            <p:nvPr/>
          </p:nvSpPr>
          <p:spPr>
            <a:xfrm>
              <a:off x="7325261" y="1851163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33" name="TextBox 132"/>
            <p:cNvSpPr txBox="1">
              <a:spLocks noChangeAspect="1"/>
            </p:cNvSpPr>
            <p:nvPr/>
          </p:nvSpPr>
          <p:spPr>
            <a:xfrm>
              <a:off x="7325261" y="2459723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34" name="TextBox 133"/>
            <p:cNvSpPr txBox="1">
              <a:spLocks noChangeAspect="1"/>
            </p:cNvSpPr>
            <p:nvPr/>
          </p:nvSpPr>
          <p:spPr>
            <a:xfrm>
              <a:off x="7325261" y="3109270"/>
              <a:ext cx="1565060" cy="390106"/>
            </a:xfrm>
            <a:prstGeom prst="rect">
              <a:avLst/>
            </a:prstGeom>
            <a:solidFill>
              <a:srgbClr val="00A1D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35" name="TextBox 134"/>
            <p:cNvSpPr txBox="1">
              <a:spLocks noChangeAspect="1"/>
            </p:cNvSpPr>
            <p:nvPr/>
          </p:nvSpPr>
          <p:spPr>
            <a:xfrm>
              <a:off x="7325261" y="3676843"/>
              <a:ext cx="1565060" cy="390106"/>
            </a:xfrm>
            <a:prstGeom prst="rect">
              <a:avLst/>
            </a:prstGeom>
            <a:solidFill>
              <a:srgbClr val="3C8A2E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36" name="TextBox 135"/>
            <p:cNvSpPr txBox="1">
              <a:spLocks noChangeAspect="1"/>
            </p:cNvSpPr>
            <p:nvPr/>
          </p:nvSpPr>
          <p:spPr>
            <a:xfrm>
              <a:off x="7325261" y="4285403"/>
              <a:ext cx="1565060" cy="390106"/>
            </a:xfrm>
            <a:prstGeom prst="rect">
              <a:avLst/>
            </a:prstGeom>
            <a:solidFill>
              <a:srgbClr val="0027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 dirty="0">
                <a:solidFill>
                  <a:srgbClr val="002776"/>
                </a:solidFill>
              </a:endParaRPr>
            </a:p>
          </p:txBody>
        </p:sp>
        <p:sp>
          <p:nvSpPr>
            <p:cNvPr id="137" name="Rectangle 136"/>
            <p:cNvSpPr>
              <a:spLocks noChangeAspect="1"/>
            </p:cNvSpPr>
            <p:nvPr/>
          </p:nvSpPr>
          <p:spPr>
            <a:xfrm>
              <a:off x="7307072" y="1814128"/>
              <a:ext cx="1617421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12.0</a:t>
              </a:r>
            </a:p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Claims Processing</a:t>
              </a:r>
            </a:p>
          </p:txBody>
        </p:sp>
        <p:sp>
          <p:nvSpPr>
            <p:cNvPr id="138" name="Rectangle 137"/>
            <p:cNvSpPr>
              <a:spLocks noChangeAspect="1"/>
            </p:cNvSpPr>
            <p:nvPr/>
          </p:nvSpPr>
          <p:spPr>
            <a:xfrm>
              <a:off x="7794220" y="2509982"/>
              <a:ext cx="643125" cy="24622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Invoicing</a:t>
              </a:r>
            </a:p>
          </p:txBody>
        </p:sp>
        <p:sp>
          <p:nvSpPr>
            <p:cNvPr id="139" name="Rectangle 138"/>
            <p:cNvSpPr>
              <a:spLocks noChangeAspect="1"/>
            </p:cNvSpPr>
            <p:nvPr/>
          </p:nvSpPr>
          <p:spPr>
            <a:xfrm>
              <a:off x="7526804" y="3642822"/>
              <a:ext cx="1177956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12.9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Fraud and Abuse</a:t>
              </a:r>
            </a:p>
          </p:txBody>
        </p:sp>
        <p:sp>
          <p:nvSpPr>
            <p:cNvPr id="140" name="Rectangle 139"/>
            <p:cNvSpPr>
              <a:spLocks noChangeAspect="1"/>
            </p:cNvSpPr>
            <p:nvPr/>
          </p:nvSpPr>
          <p:spPr>
            <a:xfrm>
              <a:off x="7625905" y="3071172"/>
              <a:ext cx="979755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12.9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Claims Auditing</a:t>
              </a:r>
            </a:p>
          </p:txBody>
        </p:sp>
        <p:sp>
          <p:nvSpPr>
            <p:cNvPr id="141" name="Rectangle 140"/>
            <p:cNvSpPr>
              <a:spLocks noChangeAspect="1"/>
            </p:cNvSpPr>
            <p:nvPr/>
          </p:nvSpPr>
          <p:spPr>
            <a:xfrm>
              <a:off x="7563387" y="4244428"/>
              <a:ext cx="1104790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Section 12.9</a:t>
              </a:r>
              <a:b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lang="en-US" sz="10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Improper Payment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77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11480" y="685801"/>
            <a:ext cx="8321040" cy="1447799"/>
            <a:chOff x="357554" y="903750"/>
            <a:chExt cx="8732730" cy="1277521"/>
          </a:xfrm>
        </p:grpSpPr>
        <p:sp>
          <p:nvSpPr>
            <p:cNvPr id="11" name="Content Placeholder 4"/>
            <p:cNvSpPr txBox="1">
              <a:spLocks/>
            </p:cNvSpPr>
            <p:nvPr/>
          </p:nvSpPr>
          <p:spPr>
            <a:xfrm>
              <a:off x="357554" y="1173707"/>
              <a:ext cx="8732730" cy="100756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 dirty="0" smtClean="0"/>
            </a:p>
            <a:p>
              <a:r>
                <a:rPr lang="en-US" sz="1800" dirty="0"/>
                <a:t>Drafts were posted in February (PWS) and April (RFP</a:t>
              </a:r>
              <a:r>
                <a:rPr lang="en-US" sz="1800" dirty="0" smtClean="0"/>
                <a:t>).</a:t>
              </a:r>
              <a:endParaRPr lang="en-US" sz="1800" dirty="0"/>
            </a:p>
            <a:p>
              <a:r>
                <a:rPr lang="en-US" sz="1800" dirty="0" smtClean="0"/>
                <a:t>February feedback was considered prior to VA issuing the April version. </a:t>
              </a:r>
              <a:endParaRPr lang="en-US" sz="1200" dirty="0" smtClean="0"/>
            </a:p>
            <a:p>
              <a:pPr marL="0" indent="0">
                <a:buNone/>
              </a:pPr>
              <a:endParaRPr lang="en-US" sz="1200" dirty="0" smtClean="0"/>
            </a:p>
            <a:p>
              <a:endParaRPr lang="en-US" sz="1200" dirty="0" smtClean="0"/>
            </a:p>
          </p:txBody>
        </p:sp>
        <p:sp>
          <p:nvSpPr>
            <p:cNvPr id="12" name="Text Placeholder 6"/>
            <p:cNvSpPr txBox="1">
              <a:spLocks/>
            </p:cNvSpPr>
            <p:nvPr/>
          </p:nvSpPr>
          <p:spPr>
            <a:xfrm>
              <a:off x="2648888" y="903750"/>
              <a:ext cx="3916270" cy="411162"/>
            </a:xfrm>
            <a:prstGeom prst="rect">
              <a:avLst/>
            </a:prstGeom>
            <a:solidFill>
              <a:schemeClr val="bg1"/>
            </a:solidFill>
          </p:spPr>
          <p:txBody>
            <a:bodyPr anchor="b"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 smtClean="0"/>
                <a:t>Response to Draft PWS / RFP </a:t>
              </a:r>
              <a:endParaRPr lang="en-US" sz="1800" b="1" dirty="0"/>
            </a:p>
          </p:txBody>
        </p:sp>
      </p:grpSp>
      <p:sp>
        <p:nvSpPr>
          <p:cNvPr id="4" name="TextBox 3" descr="&quot;&quot;"/>
          <p:cNvSpPr txBox="1"/>
          <p:nvPr/>
        </p:nvSpPr>
        <p:spPr>
          <a:xfrm>
            <a:off x="5375030" y="3733800"/>
            <a:ext cx="110196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8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Engaging VA and Industry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9552" y="5105400"/>
            <a:ext cx="33649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February Draft PWS 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5105400"/>
            <a:ext cx="381304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April Draft RFP </a:t>
            </a:r>
            <a:endParaRPr lang="en-US" b="1" dirty="0"/>
          </a:p>
        </p:txBody>
      </p:sp>
      <p:pic>
        <p:nvPicPr>
          <p:cNvPr id="13" name="Picture 12" descr="C:\Users\vhacocogard\AppData\Local\Microsoft\Windows\Temporary Internet Files\Content.Outlook\7KCCZE2D\PWS RFP_v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19401"/>
            <a:ext cx="3367554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9"/>
          <p:cNvSpPr txBox="1"/>
          <p:nvPr/>
        </p:nvSpPr>
        <p:spPr>
          <a:xfrm>
            <a:off x="7704904" y="4648200"/>
            <a:ext cx="113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2,304</a:t>
            </a:r>
          </a:p>
          <a:p>
            <a:r>
              <a:rPr lang="en-US" sz="1600" dirty="0">
                <a:latin typeface="Calibri" panose="020F0502020204030204" pitchFamily="34" charset="0"/>
              </a:rPr>
              <a:t>Total Comments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798" y="2743200"/>
            <a:ext cx="3810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935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Changes Made After Industry Comment on April’s Draft RFP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4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10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Changes Made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699119"/>
              </p:ext>
            </p:extLst>
          </p:nvPr>
        </p:nvGraphicFramePr>
        <p:xfrm>
          <a:off x="304800" y="533400"/>
          <a:ext cx="8572500" cy="55148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68045"/>
                <a:gridCol w="6404455"/>
              </a:tblGrid>
              <a:tr h="8883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PWS Section</a:t>
                      </a:r>
                      <a:endParaRPr lang="en-US" sz="18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r>
                        <a:rPr lang="en-US" sz="1800" baseline="0" dirty="0" smtClean="0"/>
                        <a:t> of Changes Made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50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Medical Management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Added a section to address additional services supporting care coordination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i.e., follow-up on appointments, medical documentation return, and open referrals that have not had a claim submitted.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9282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Technology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Improved the technical requirements by defining specific data transfer requirements. New requirements include: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Reporting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data definitions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Models described through attachments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Standardization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6150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Network Adequacy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Updated the network adequacy standards to separate requirements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for complementary and integrative health services. 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Adjusted the primary drive time, and urgent and emergent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appointment availability requirements for complementary and integrative health services.</a:t>
                      </a:r>
                      <a:endParaRPr lang="en-US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6150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r>
                        <a:rPr lang="en-US" sz="1600" b="1" baseline="0" dirty="0" smtClean="0"/>
                        <a:t> Performing Providers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Modified requirements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to better define the intentions and desires for having high performing providers.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59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Changes Made</a:t>
            </a:r>
            <a:r>
              <a:rPr lang="en-US" dirty="0"/>
              <a:t> </a:t>
            </a:r>
            <a:r>
              <a:rPr lang="en-US" dirty="0" smtClean="0"/>
              <a:t>(continued)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872121"/>
              </p:ext>
            </p:extLst>
          </p:nvPr>
        </p:nvGraphicFramePr>
        <p:xfrm>
          <a:off x="304800" y="685800"/>
          <a:ext cx="8572500" cy="467719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68045"/>
                <a:gridCol w="6404455"/>
              </a:tblGrid>
              <a:tr h="7476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PWS Section</a:t>
                      </a:r>
                      <a:endParaRPr lang="en-US" sz="18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r>
                        <a:rPr lang="en-US" sz="1800" baseline="0" dirty="0" smtClean="0"/>
                        <a:t> of Changes Made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2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Health Benefit Package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Clarified the benefits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under Complementary and Integrative Health Services Network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092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Eligibility and Enrollment 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Clarified processes for exchanging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eligibility information between the contractor and VA.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5019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Customer Service 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Clarified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language for online services requirements.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Adjusted operating hours.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Provided historical data around call volume, grievances, and inquiries to include in RFP.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092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Dental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Adjusted requirements for dental provider participation .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226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Additional Enhancements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6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" y="2425149"/>
            <a:ext cx="86106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Approach:  </a:t>
            </a:r>
            <a:r>
              <a:rPr lang="en-US" b="1" dirty="0">
                <a:solidFill>
                  <a:srgbClr val="00B050"/>
                </a:solidFill>
              </a:rPr>
              <a:t>VA will participate in schedule management</a:t>
            </a:r>
          </a:p>
          <a:p>
            <a:endParaRPr lang="en-US" b="1" dirty="0" smtClean="0">
              <a:solidFill>
                <a:srgbClr val="009900"/>
              </a:solidFill>
            </a:endParaRPr>
          </a:p>
          <a:p>
            <a:pPr marL="34290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We heard from Veterans and stakeholders who desire improved coordination of Veteran medical care.</a:t>
            </a:r>
          </a:p>
          <a:p>
            <a:pPr marL="34290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Approach allows VA to partner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Veterans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both scheduling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managing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whether provided internally or externally.</a:t>
            </a:r>
          </a:p>
          <a:p>
            <a:pPr marL="34290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 will empower Veterans by providing options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self-schedule. </a:t>
            </a:r>
          </a:p>
          <a:p>
            <a:pPr marL="34290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address industry’s feedback, VA will provide the Contractor with all available appointment information associated with the referral for each appointment scheduled by VA.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762000"/>
            <a:ext cx="164592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87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Service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" y="2438400"/>
            <a:ext cx="86106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Approach:  </a:t>
            </a:r>
            <a:r>
              <a:rPr lang="en-US" b="1" dirty="0" smtClean="0">
                <a:solidFill>
                  <a:srgbClr val="00B050"/>
                </a:solidFill>
              </a:rPr>
              <a:t>VA internal management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pPr marL="34290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We heard from Veterans and stakeholders who believe VA is the best single point of contact for Veteran medical eligibility, questions, and care management.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With VA providing customer service, we can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faster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resolution of questions and issues for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Veterans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defTabSz="457200"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address industry feedback, adjustments were made to only require the Contractor to provide:</a:t>
            </a:r>
          </a:p>
          <a:p>
            <a:pPr marL="800100" lvl="1" indent="-342900" defTabSz="457200"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Tier 2 support to the VA Customer Call Center, and </a:t>
            </a:r>
          </a:p>
          <a:p>
            <a:pPr marL="800100" lvl="1" indent="-342900" defTabSz="457200"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support to the CCN providers in their networks.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 smtClean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685800"/>
            <a:ext cx="164592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0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" y="2133600"/>
            <a:ext cx="86106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Approach: </a:t>
            </a:r>
            <a:r>
              <a:rPr lang="en-US" b="1" dirty="0" smtClean="0">
                <a:solidFill>
                  <a:srgbClr val="00B050"/>
                </a:solidFill>
              </a:rPr>
              <a:t>VA </a:t>
            </a:r>
            <a:r>
              <a:rPr lang="en-US" b="1" dirty="0">
                <a:solidFill>
                  <a:srgbClr val="00B050"/>
                </a:solidFill>
              </a:rPr>
              <a:t>internal </a:t>
            </a:r>
            <a:r>
              <a:rPr lang="en-US" b="1" dirty="0" smtClean="0">
                <a:solidFill>
                  <a:srgbClr val="00B050"/>
                </a:solidFill>
              </a:rPr>
              <a:t>management</a:t>
            </a:r>
          </a:p>
          <a:p>
            <a:endParaRPr lang="en-US" sz="1600" b="1" dirty="0">
              <a:solidFill>
                <a:srgbClr val="00B050"/>
              </a:solidFill>
            </a:endParaRPr>
          </a:p>
          <a:p>
            <a:pPr marL="34290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VA is the owner of eligibility determination and the best capable of providing a consistent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referral approach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Veterans, internally or in the community.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VA will manage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Veteran touchpoints, partnering with Veterans, through streamlined and standardized referral and authorization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(R&amp;A) processes.</a:t>
            </a:r>
          </a:p>
          <a:p>
            <a:pPr marL="342900" lvl="0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address industry feedback,</a:t>
            </a:r>
          </a:p>
          <a:p>
            <a:pPr marL="800100" lvl="1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provide the Contractor with all available applicable R&amp;A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information,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  and Contractor will conduct monthly reporting to ensure delivery of all R&amp;A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information, and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defTabSz="457200">
              <a:spcBef>
                <a:spcPts val="24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data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communicated via a data exchange platform. IT integration is not required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Referral and Prior Authorization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533400"/>
            <a:ext cx="164592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8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Update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3445981" y="1588435"/>
            <a:ext cx="5023105" cy="897136"/>
          </a:xfrm>
          <a:custGeom>
            <a:avLst/>
            <a:gdLst>
              <a:gd name="connsiteX0" fmla="*/ 149525 w 897135"/>
              <a:gd name="connsiteY0" fmla="*/ 0 h 5023104"/>
              <a:gd name="connsiteX1" fmla="*/ 747610 w 897135"/>
              <a:gd name="connsiteY1" fmla="*/ 0 h 5023104"/>
              <a:gd name="connsiteX2" fmla="*/ 897135 w 897135"/>
              <a:gd name="connsiteY2" fmla="*/ 149525 h 5023104"/>
              <a:gd name="connsiteX3" fmla="*/ 897135 w 897135"/>
              <a:gd name="connsiteY3" fmla="*/ 5023104 h 5023104"/>
              <a:gd name="connsiteX4" fmla="*/ 897135 w 897135"/>
              <a:gd name="connsiteY4" fmla="*/ 5023104 h 5023104"/>
              <a:gd name="connsiteX5" fmla="*/ 0 w 897135"/>
              <a:gd name="connsiteY5" fmla="*/ 5023104 h 5023104"/>
              <a:gd name="connsiteX6" fmla="*/ 0 w 897135"/>
              <a:gd name="connsiteY6" fmla="*/ 5023104 h 5023104"/>
              <a:gd name="connsiteX7" fmla="*/ 0 w 897135"/>
              <a:gd name="connsiteY7" fmla="*/ 149525 h 5023104"/>
              <a:gd name="connsiteX8" fmla="*/ 149525 w 897135"/>
              <a:gd name="connsiteY8" fmla="*/ 0 h 502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135" h="5023104">
                <a:moveTo>
                  <a:pt x="897135" y="837200"/>
                </a:moveTo>
                <a:lnTo>
                  <a:pt x="897135" y="4185904"/>
                </a:lnTo>
                <a:cubicBezTo>
                  <a:pt x="897135" y="4648273"/>
                  <a:pt x="885178" y="5023101"/>
                  <a:pt x="870429" y="5023101"/>
                </a:cubicBezTo>
                <a:lnTo>
                  <a:pt x="0" y="5023101"/>
                </a:lnTo>
                <a:lnTo>
                  <a:pt x="0" y="5023101"/>
                </a:lnTo>
                <a:lnTo>
                  <a:pt x="0" y="3"/>
                </a:lnTo>
                <a:lnTo>
                  <a:pt x="0" y="3"/>
                </a:lnTo>
                <a:lnTo>
                  <a:pt x="870429" y="3"/>
                </a:lnTo>
                <a:cubicBezTo>
                  <a:pt x="885178" y="3"/>
                  <a:pt x="897135" y="374831"/>
                  <a:pt x="897135" y="837200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1" tIns="79990" rIns="116185" bIns="79991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900" kern="1200" dirty="0" smtClean="0"/>
              <a:t>Conduct Industry Webinar</a:t>
            </a:r>
            <a:endParaRPr lang="en-US" sz="1900" kern="1200" dirty="0"/>
          </a:p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900" kern="1200" dirty="0" smtClean="0"/>
              <a:t>Complete PWS Updates</a:t>
            </a:r>
            <a:endParaRPr lang="en-US" sz="1900" kern="1200" dirty="0"/>
          </a:p>
        </p:txBody>
      </p:sp>
      <p:sp>
        <p:nvSpPr>
          <p:cNvPr id="7" name="Freeform 6"/>
          <p:cNvSpPr/>
          <p:nvPr/>
        </p:nvSpPr>
        <p:spPr>
          <a:xfrm>
            <a:off x="620486" y="1476292"/>
            <a:ext cx="2825496" cy="1121419"/>
          </a:xfrm>
          <a:custGeom>
            <a:avLst/>
            <a:gdLst>
              <a:gd name="connsiteX0" fmla="*/ 0 w 2825496"/>
              <a:gd name="connsiteY0" fmla="*/ 186907 h 1121419"/>
              <a:gd name="connsiteX1" fmla="*/ 186907 w 2825496"/>
              <a:gd name="connsiteY1" fmla="*/ 0 h 1121419"/>
              <a:gd name="connsiteX2" fmla="*/ 2638589 w 2825496"/>
              <a:gd name="connsiteY2" fmla="*/ 0 h 1121419"/>
              <a:gd name="connsiteX3" fmla="*/ 2825496 w 2825496"/>
              <a:gd name="connsiteY3" fmla="*/ 186907 h 1121419"/>
              <a:gd name="connsiteX4" fmla="*/ 2825496 w 2825496"/>
              <a:gd name="connsiteY4" fmla="*/ 934512 h 1121419"/>
              <a:gd name="connsiteX5" fmla="*/ 2638589 w 2825496"/>
              <a:gd name="connsiteY5" fmla="*/ 1121419 h 1121419"/>
              <a:gd name="connsiteX6" fmla="*/ 186907 w 2825496"/>
              <a:gd name="connsiteY6" fmla="*/ 1121419 h 1121419"/>
              <a:gd name="connsiteX7" fmla="*/ 0 w 2825496"/>
              <a:gd name="connsiteY7" fmla="*/ 934512 h 1121419"/>
              <a:gd name="connsiteX8" fmla="*/ 0 w 2825496"/>
              <a:gd name="connsiteY8" fmla="*/ 186907 h 11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5496" h="1121419">
                <a:moveTo>
                  <a:pt x="0" y="186907"/>
                </a:moveTo>
                <a:cubicBezTo>
                  <a:pt x="0" y="83681"/>
                  <a:pt x="83681" y="0"/>
                  <a:pt x="186907" y="0"/>
                </a:cubicBezTo>
                <a:lnTo>
                  <a:pt x="2638589" y="0"/>
                </a:lnTo>
                <a:cubicBezTo>
                  <a:pt x="2741815" y="0"/>
                  <a:pt x="2825496" y="83681"/>
                  <a:pt x="2825496" y="186907"/>
                </a:cubicBezTo>
                <a:lnTo>
                  <a:pt x="2825496" y="934512"/>
                </a:lnTo>
                <a:cubicBezTo>
                  <a:pt x="2825496" y="1037738"/>
                  <a:pt x="2741815" y="1121419"/>
                  <a:pt x="2638589" y="1121419"/>
                </a:cubicBezTo>
                <a:lnTo>
                  <a:pt x="186907" y="1121419"/>
                </a:lnTo>
                <a:cubicBezTo>
                  <a:pt x="83681" y="1121419"/>
                  <a:pt x="0" y="1037738"/>
                  <a:pt x="0" y="934512"/>
                </a:cubicBezTo>
                <a:lnTo>
                  <a:pt x="0" y="18690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83" tIns="100463" rIns="146183" bIns="100463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/>
              <a:t>Q3 FY2016</a:t>
            </a:r>
            <a:endParaRPr lang="en-US" sz="2400" kern="1200" dirty="0"/>
          </a:p>
        </p:txBody>
      </p:sp>
      <p:sp>
        <p:nvSpPr>
          <p:cNvPr id="10" name="Freeform 9"/>
          <p:cNvSpPr/>
          <p:nvPr/>
        </p:nvSpPr>
        <p:spPr>
          <a:xfrm>
            <a:off x="3445982" y="3494846"/>
            <a:ext cx="5023105" cy="897136"/>
          </a:xfrm>
          <a:custGeom>
            <a:avLst/>
            <a:gdLst>
              <a:gd name="connsiteX0" fmla="*/ 149525 w 897135"/>
              <a:gd name="connsiteY0" fmla="*/ 0 h 5023104"/>
              <a:gd name="connsiteX1" fmla="*/ 747610 w 897135"/>
              <a:gd name="connsiteY1" fmla="*/ 0 h 5023104"/>
              <a:gd name="connsiteX2" fmla="*/ 897135 w 897135"/>
              <a:gd name="connsiteY2" fmla="*/ 149525 h 5023104"/>
              <a:gd name="connsiteX3" fmla="*/ 897135 w 897135"/>
              <a:gd name="connsiteY3" fmla="*/ 5023104 h 5023104"/>
              <a:gd name="connsiteX4" fmla="*/ 897135 w 897135"/>
              <a:gd name="connsiteY4" fmla="*/ 5023104 h 5023104"/>
              <a:gd name="connsiteX5" fmla="*/ 0 w 897135"/>
              <a:gd name="connsiteY5" fmla="*/ 5023104 h 5023104"/>
              <a:gd name="connsiteX6" fmla="*/ 0 w 897135"/>
              <a:gd name="connsiteY6" fmla="*/ 5023104 h 5023104"/>
              <a:gd name="connsiteX7" fmla="*/ 0 w 897135"/>
              <a:gd name="connsiteY7" fmla="*/ 149525 h 5023104"/>
              <a:gd name="connsiteX8" fmla="*/ 149525 w 897135"/>
              <a:gd name="connsiteY8" fmla="*/ 0 h 502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135" h="5023104">
                <a:moveTo>
                  <a:pt x="897135" y="837200"/>
                </a:moveTo>
                <a:lnTo>
                  <a:pt x="897135" y="4185904"/>
                </a:lnTo>
                <a:cubicBezTo>
                  <a:pt x="897135" y="4648273"/>
                  <a:pt x="885178" y="5023101"/>
                  <a:pt x="870429" y="5023101"/>
                </a:cubicBezTo>
                <a:lnTo>
                  <a:pt x="0" y="5023101"/>
                </a:lnTo>
                <a:lnTo>
                  <a:pt x="0" y="5023101"/>
                </a:lnTo>
                <a:lnTo>
                  <a:pt x="0" y="3"/>
                </a:lnTo>
                <a:lnTo>
                  <a:pt x="0" y="3"/>
                </a:lnTo>
                <a:lnTo>
                  <a:pt x="870429" y="3"/>
                </a:lnTo>
                <a:cubicBezTo>
                  <a:pt x="885178" y="3"/>
                  <a:pt x="897135" y="374831"/>
                  <a:pt x="897135" y="837200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1" tIns="79991" rIns="116185" bIns="79990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900" kern="1200" dirty="0" smtClean="0"/>
              <a:t>Release RFP on FedBizOpps</a:t>
            </a:r>
            <a:endParaRPr lang="en-US" sz="19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620485" y="3382705"/>
            <a:ext cx="2825496" cy="1121419"/>
          </a:xfrm>
          <a:custGeom>
            <a:avLst/>
            <a:gdLst>
              <a:gd name="connsiteX0" fmla="*/ 0 w 2825496"/>
              <a:gd name="connsiteY0" fmla="*/ 186907 h 1121419"/>
              <a:gd name="connsiteX1" fmla="*/ 186907 w 2825496"/>
              <a:gd name="connsiteY1" fmla="*/ 0 h 1121419"/>
              <a:gd name="connsiteX2" fmla="*/ 2638589 w 2825496"/>
              <a:gd name="connsiteY2" fmla="*/ 0 h 1121419"/>
              <a:gd name="connsiteX3" fmla="*/ 2825496 w 2825496"/>
              <a:gd name="connsiteY3" fmla="*/ 186907 h 1121419"/>
              <a:gd name="connsiteX4" fmla="*/ 2825496 w 2825496"/>
              <a:gd name="connsiteY4" fmla="*/ 934512 h 1121419"/>
              <a:gd name="connsiteX5" fmla="*/ 2638589 w 2825496"/>
              <a:gd name="connsiteY5" fmla="*/ 1121419 h 1121419"/>
              <a:gd name="connsiteX6" fmla="*/ 186907 w 2825496"/>
              <a:gd name="connsiteY6" fmla="*/ 1121419 h 1121419"/>
              <a:gd name="connsiteX7" fmla="*/ 0 w 2825496"/>
              <a:gd name="connsiteY7" fmla="*/ 934512 h 1121419"/>
              <a:gd name="connsiteX8" fmla="*/ 0 w 2825496"/>
              <a:gd name="connsiteY8" fmla="*/ 186907 h 11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5496" h="1121419">
                <a:moveTo>
                  <a:pt x="0" y="186907"/>
                </a:moveTo>
                <a:cubicBezTo>
                  <a:pt x="0" y="83681"/>
                  <a:pt x="83681" y="0"/>
                  <a:pt x="186907" y="0"/>
                </a:cubicBezTo>
                <a:lnTo>
                  <a:pt x="2638589" y="0"/>
                </a:lnTo>
                <a:cubicBezTo>
                  <a:pt x="2741815" y="0"/>
                  <a:pt x="2825496" y="83681"/>
                  <a:pt x="2825496" y="186907"/>
                </a:cubicBezTo>
                <a:lnTo>
                  <a:pt x="2825496" y="934512"/>
                </a:lnTo>
                <a:cubicBezTo>
                  <a:pt x="2825496" y="1037738"/>
                  <a:pt x="2741815" y="1121419"/>
                  <a:pt x="2638589" y="1121419"/>
                </a:cubicBezTo>
                <a:lnTo>
                  <a:pt x="186907" y="1121419"/>
                </a:lnTo>
                <a:cubicBezTo>
                  <a:pt x="83681" y="1121419"/>
                  <a:pt x="0" y="1037738"/>
                  <a:pt x="0" y="934512"/>
                </a:cubicBezTo>
                <a:lnTo>
                  <a:pt x="0" y="18690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83" tIns="100463" rIns="146183" bIns="100463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/>
              <a:t>Q1 FY2017</a:t>
            </a: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266262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18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VA Community Care">
      <a:dk1>
        <a:srgbClr val="000000"/>
      </a:dk1>
      <a:lt1>
        <a:srgbClr val="FFFFFF"/>
      </a:lt1>
      <a:dk2>
        <a:srgbClr val="173558"/>
      </a:dk2>
      <a:lt2>
        <a:srgbClr val="7D6C5A"/>
      </a:lt2>
      <a:accent1>
        <a:srgbClr val="2372B1"/>
      </a:accent1>
      <a:accent2>
        <a:srgbClr val="CD2028"/>
      </a:accent2>
      <a:accent3>
        <a:srgbClr val="9A1C1F"/>
      </a:accent3>
      <a:accent4>
        <a:srgbClr val="BD872C"/>
      </a:accent4>
      <a:accent5>
        <a:srgbClr val="738F57"/>
      </a:accent5>
      <a:accent6>
        <a:srgbClr val="0092B2"/>
      </a:accent6>
      <a:hlink>
        <a:srgbClr val="00A1DE"/>
      </a:hlink>
      <a:folHlink>
        <a:srgbClr val="72C7E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0E36B5E-CA38-48D8-809D-B00BB2849E1F}">
  <we:reference id="wa104038830" version="1.0.0.3" store="en-US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VCP Deliverable" ma:contentTypeID="0x0101006C87CE7C2485554FA05AE80BABD061E9" ma:contentTypeVersion="4" ma:contentTypeDescription="Create a new document." ma:contentTypeScope="" ma:versionID="0e8e5a1d5a8b326ed50f5a98673bfe8a">
  <xsd:schema xmlns:xsd="http://www.w3.org/2001/XMLSchema" xmlns:xs="http://www.w3.org/2001/XMLSchema" xmlns:p="http://schemas.microsoft.com/office/2006/metadata/properties" xmlns:ns2="8dd4b5e2-142b-453f-b573-0b3068c69ff3" xmlns:ns3="cfcec022-6891-44fb-a8a0-46555b47a548" targetNamespace="http://schemas.microsoft.com/office/2006/metadata/properties" ma:root="true" ma:fieldsID="3e028eb7b238b4e4e245a302ff7de224" ns2:_="" ns3:_="">
    <xsd:import namespace="8dd4b5e2-142b-453f-b573-0b3068c69ff3"/>
    <xsd:import namespace="cfcec022-6891-44fb-a8a0-46555b47a54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eliverable_x0020_Type" minOccurs="0"/>
                <xsd:element ref="ns3:Program_x0020_Type" minOccurs="0"/>
                <xsd:element ref="ns3:Status" minOccurs="0"/>
                <xsd:element ref="ns3:Phas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d4b5e2-142b-453f-b573-0b3068c69ff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ec022-6891-44fb-a8a0-46555b47a548" elementFormDefault="qualified">
    <xsd:import namespace="http://schemas.microsoft.com/office/2006/documentManagement/types"/>
    <xsd:import namespace="http://schemas.microsoft.com/office/infopath/2007/PartnerControls"/>
    <xsd:element name="Deliverable_x0020_Type" ma:index="11" nillable="true" ma:displayName="Deliverable Type" ma:format="Dropdown" ma:internalName="Deliverable_x0020_Type">
      <xsd:simpleType>
        <xsd:restriction base="dms:Choice">
          <xsd:enumeration value="Ad Hoc Requests"/>
          <xsd:enumeration value="Cabinet Reports"/>
          <xsd:enumeration value="Communications Plans"/>
          <xsd:enumeration value="Communications Products"/>
          <xsd:enumeration value="Standup Reports"/>
        </xsd:restriction>
      </xsd:simpleType>
    </xsd:element>
    <xsd:element name="Program_x0020_Type" ma:index="12" nillable="true" ma:displayName="Program Type" ma:format="Dropdown" ma:internalName="Program_x0020_Type">
      <xsd:simpleType>
        <xsd:restriction base="dms:Choice">
          <xsd:enumeration value="Choice Program"/>
          <xsd:enumeration value="Transition Plan"/>
        </xsd:restriction>
      </xsd:simpleType>
    </xsd:element>
    <xsd:element name="Status" ma:index="13" nillable="true" ma:displayName="Status" ma:format="Dropdown" ma:internalName="Status">
      <xsd:simpleType>
        <xsd:restriction base="dms:Choice">
          <xsd:enumeration value="Archived"/>
          <xsd:enumeration value="Draft"/>
          <xsd:enumeration value="In Review"/>
          <xsd:enumeration value="Final"/>
        </xsd:restriction>
      </xsd:simpleType>
    </xsd:element>
    <xsd:element name="Phase" ma:index="14" nillable="true" ma:displayName="Phase" ma:format="Dropdown" ma:internalName="Phase">
      <xsd:simpleType>
        <xsd:restriction base="dms:Choice">
          <xsd:enumeration value="Phase 1"/>
          <xsd:enumeration value="Phase 2"/>
          <xsd:enumeration value="Phase 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liverable_x0020_Type xmlns="cfcec022-6891-44fb-a8a0-46555b47a548">Communications Products</Deliverable_x0020_Type>
    <Status xmlns="cfcec022-6891-44fb-a8a0-46555b47a548">Final</Status>
    <Phase xmlns="cfcec022-6891-44fb-a8a0-46555b47a548">Phase 2</Phase>
    <Program_x0020_Type xmlns="cfcec022-6891-44fb-a8a0-46555b47a548">Transition Plan</Program_x0020_Type>
    <_dlc_DocId xmlns="8dd4b5e2-142b-453f-b573-0b3068c69ff3">COM01-176-325</_dlc_DocId>
    <_dlc_DocIdUrl xmlns="8dd4b5e2-142b-453f-b573-0b3068c69ff3">
      <Url>https://vaww.portal2.va.gov/sites/VHACommunications/VCP/_layouts/DocIdRedir.aspx?ID=COM01-176-325</Url>
      <Description>COM01-176-325</Description>
    </_dlc_DocIdUrl>
  </documentManagement>
</p:properties>
</file>

<file path=customXml/itemProps1.xml><?xml version="1.0" encoding="utf-8"?>
<ds:datastoreItem xmlns:ds="http://schemas.openxmlformats.org/officeDocument/2006/customXml" ds:itemID="{713091E6-A3FA-435C-A0D5-7B263A4E4D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33282A-C5F0-4CA9-A39C-9F48E3A5CA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d4b5e2-142b-453f-b573-0b3068c69ff3"/>
    <ds:schemaRef ds:uri="cfcec022-6891-44fb-a8a0-46555b47a5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204176-F8A5-4F6D-8B74-75082D218A2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33CA1DB-8B2F-4F55-94B2-708A32E4E528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8dd4b5e2-142b-453f-b573-0b3068c69ff3"/>
    <ds:schemaRef ds:uri="http://schemas.microsoft.com/office/infopath/2007/PartnerControls"/>
    <ds:schemaRef ds:uri="cfcec022-6891-44fb-a8a0-46555b47a548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12016</TotalTime>
  <Words>777</Words>
  <Application>Microsoft Office PowerPoint</Application>
  <PresentationFormat>On-screen Show (4:3)</PresentationFormat>
  <Paragraphs>146</Paragraphs>
  <Slides>17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2_Office Theme</vt:lpstr>
      <vt:lpstr>Community Care Network Webinar   </vt:lpstr>
      <vt:lpstr>Agenda</vt:lpstr>
      <vt:lpstr>Overview </vt:lpstr>
      <vt:lpstr>Our Goal for VA Community Care</vt:lpstr>
      <vt:lpstr>Five Key Components Impact the Veteran Community Care Journey </vt:lpstr>
      <vt:lpstr>How Will We Get There?</vt:lpstr>
      <vt:lpstr>Community Care Network PWS Overview</vt:lpstr>
      <vt:lpstr>Engaging VA and Industry</vt:lpstr>
      <vt:lpstr>Major Changes Made After Industry Comment on April’s Draft RFP</vt:lpstr>
      <vt:lpstr>Major Changes Made</vt:lpstr>
      <vt:lpstr>Major Changes Made (continued)</vt:lpstr>
      <vt:lpstr>Additional Enhancements </vt:lpstr>
      <vt:lpstr>Scheduling</vt:lpstr>
      <vt:lpstr>Customer Service</vt:lpstr>
      <vt:lpstr>Referral and Prior Authorization</vt:lpstr>
      <vt:lpstr>Timeline Update</vt:lpstr>
      <vt:lpstr>Questions?</vt:lpstr>
    </vt:vector>
  </TitlesOfParts>
  <Company>U.S. 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 VA Community Care - U.S. Department of Veterans Affairs</dc:title>
  <dc:subject>Community Care - Master Presentation</dc:subject>
  <dc:creator>U.S. Department of Veterans Affairs – Veterans Health Administration, Chief Business Office – Chief Business Office Purchased Care (Denver CO)</dc:creator>
  <cp:keywords>Community, Care, Presentation</cp:keywords>
  <dc:description>This short presentation provides information on transforming VA community care.</dc:description>
  <cp:lastModifiedBy>Jana jarvis</cp:lastModifiedBy>
  <cp:revision>593</cp:revision>
  <cp:lastPrinted>2016-08-15T17:21:20Z</cp:lastPrinted>
  <dcterms:created xsi:type="dcterms:W3CDTF">2016-01-04T21:45:29Z</dcterms:created>
  <dcterms:modified xsi:type="dcterms:W3CDTF">2016-08-26T22:03:40Z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0x0101006C87CE7C2485554FA05AE80BABD061E9</vt:lpwstr>
  </property>
  <property fmtid="{D5CDD505-2E9C-101B-9397-08002B2CF9AE}" pid="3" name="_dlc_DocIdItemGuid">
    <vt:lpwstr>1e6516e8-6623-4dc4-8236-0a83a7430104</vt:lpwstr>
  </property>
</Properties>
</file>