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69" r:id="rId1"/>
  </p:sldMasterIdLst>
  <p:notesMasterIdLst>
    <p:notesMasterId r:id="rId37"/>
  </p:notesMasterIdLst>
  <p:handoutMasterIdLst>
    <p:handoutMasterId r:id="rId38"/>
  </p:handoutMasterIdLst>
  <p:sldIdLst>
    <p:sldId id="256" r:id="rId2"/>
    <p:sldId id="269" r:id="rId3"/>
    <p:sldId id="332" r:id="rId4"/>
    <p:sldId id="315" r:id="rId5"/>
    <p:sldId id="354" r:id="rId6"/>
    <p:sldId id="355" r:id="rId7"/>
    <p:sldId id="356" r:id="rId8"/>
    <p:sldId id="357" r:id="rId9"/>
    <p:sldId id="358" r:id="rId10"/>
    <p:sldId id="359" r:id="rId11"/>
    <p:sldId id="360" r:id="rId12"/>
    <p:sldId id="361" r:id="rId13"/>
    <p:sldId id="377" r:id="rId14"/>
    <p:sldId id="378" r:id="rId15"/>
    <p:sldId id="379" r:id="rId16"/>
    <p:sldId id="382" r:id="rId17"/>
    <p:sldId id="383" r:id="rId18"/>
    <p:sldId id="362" r:id="rId19"/>
    <p:sldId id="363" r:id="rId20"/>
    <p:sldId id="365" r:id="rId21"/>
    <p:sldId id="385" r:id="rId22"/>
    <p:sldId id="386" r:id="rId23"/>
    <p:sldId id="387" r:id="rId24"/>
    <p:sldId id="393" r:id="rId25"/>
    <p:sldId id="366" r:id="rId26"/>
    <p:sldId id="367" r:id="rId27"/>
    <p:sldId id="368" r:id="rId28"/>
    <p:sldId id="369" r:id="rId29"/>
    <p:sldId id="370" r:id="rId30"/>
    <p:sldId id="371" r:id="rId31"/>
    <p:sldId id="372" r:id="rId32"/>
    <p:sldId id="392" r:id="rId33"/>
    <p:sldId id="373" r:id="rId34"/>
    <p:sldId id="374" r:id="rId35"/>
    <p:sldId id="375" r:id="rId3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rminter, Jr., Samuel (CFM)"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2559FF"/>
    <a:srgbClr val="7596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70" autoAdjust="0"/>
    <p:restoredTop sz="86384" autoAdjust="0"/>
  </p:normalViewPr>
  <p:slideViewPr>
    <p:cSldViewPr>
      <p:cViewPr varScale="1">
        <p:scale>
          <a:sx n="99" d="100"/>
          <a:sy n="99" d="100"/>
        </p:scale>
        <p:origin x="2136" y="78"/>
      </p:cViewPr>
      <p:guideLst>
        <p:guide orient="horz" pos="2160"/>
        <p:guide pos="2880"/>
      </p:guideLst>
    </p:cSldViewPr>
  </p:slideViewPr>
  <p:outlineViewPr>
    <p:cViewPr>
      <p:scale>
        <a:sx n="33" d="100"/>
        <a:sy n="33" d="100"/>
      </p:scale>
      <p:origin x="24" y="168"/>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E0CBB01C-F62B-4750-84F1-5E76DDB90C0A}"/>
              </a:ext>
            </a:extLst>
          </p:cNvPr>
          <p:cNvSpPr>
            <a:spLocks noGrp="1" noChangeArrowheads="1"/>
          </p:cNvSpPr>
          <p:nvPr>
            <p:ph type="hdr" sz="quarter"/>
          </p:nvPr>
        </p:nvSpPr>
        <p:spPr bwMode="auto">
          <a:xfrm>
            <a:off x="0" y="0"/>
            <a:ext cx="3038475" cy="468313"/>
          </a:xfrm>
          <a:prstGeom prst="rect">
            <a:avLst/>
          </a:prstGeom>
          <a:noFill/>
          <a:ln>
            <a:noFill/>
          </a:ln>
          <a:effectLst/>
          <a:extLst/>
        </p:spPr>
        <p:txBody>
          <a:bodyPr vert="horz" wrap="square" lIns="91485" tIns="45744" rIns="91485" bIns="45744" numCol="1" anchor="t" anchorCtr="0" compatLnSpc="1">
            <a:prstTxWarp prst="textNoShape">
              <a:avLst/>
            </a:prstTxWarp>
          </a:bodyPr>
          <a:lstStyle>
            <a:lvl1pPr algn="l" defTabSz="914346" eaLnBrk="1" hangingPunct="1">
              <a:defRPr sz="1200">
                <a:latin typeface="Arial" charset="0"/>
              </a:defRPr>
            </a:lvl1pPr>
          </a:lstStyle>
          <a:p>
            <a:pPr>
              <a:defRPr/>
            </a:pPr>
            <a:endParaRPr lang="en-US" dirty="0"/>
          </a:p>
        </p:txBody>
      </p:sp>
      <p:sp>
        <p:nvSpPr>
          <p:cNvPr id="95235" name="Rectangle 3">
            <a:extLst>
              <a:ext uri="{FF2B5EF4-FFF2-40B4-BE49-F238E27FC236}">
                <a16:creationId xmlns:a16="http://schemas.microsoft.com/office/drawing/2014/main" id="{915BD128-8FDF-469E-A359-B94A85317B8F}"/>
              </a:ext>
            </a:extLst>
          </p:cNvPr>
          <p:cNvSpPr>
            <a:spLocks noGrp="1" noChangeArrowheads="1"/>
          </p:cNvSpPr>
          <p:nvPr>
            <p:ph type="dt" sz="quarter" idx="1"/>
          </p:nvPr>
        </p:nvSpPr>
        <p:spPr bwMode="auto">
          <a:xfrm>
            <a:off x="3970338" y="0"/>
            <a:ext cx="3038475" cy="468313"/>
          </a:xfrm>
          <a:prstGeom prst="rect">
            <a:avLst/>
          </a:prstGeom>
          <a:noFill/>
          <a:ln>
            <a:noFill/>
          </a:ln>
          <a:effectLst/>
          <a:extLst/>
        </p:spPr>
        <p:txBody>
          <a:bodyPr vert="horz" wrap="square" lIns="91485" tIns="45744" rIns="91485" bIns="45744" numCol="1" anchor="t" anchorCtr="0" compatLnSpc="1">
            <a:prstTxWarp prst="textNoShape">
              <a:avLst/>
            </a:prstTxWarp>
          </a:bodyPr>
          <a:lstStyle>
            <a:lvl1pPr algn="r" defTabSz="914346" eaLnBrk="1" hangingPunct="1">
              <a:defRPr sz="1200">
                <a:latin typeface="Arial" charset="0"/>
              </a:defRPr>
            </a:lvl1pPr>
          </a:lstStyle>
          <a:p>
            <a:pPr>
              <a:defRPr/>
            </a:pPr>
            <a:endParaRPr lang="en-US" dirty="0"/>
          </a:p>
        </p:txBody>
      </p:sp>
      <p:sp>
        <p:nvSpPr>
          <p:cNvPr id="95236" name="Rectangle 4">
            <a:extLst>
              <a:ext uri="{FF2B5EF4-FFF2-40B4-BE49-F238E27FC236}">
                <a16:creationId xmlns:a16="http://schemas.microsoft.com/office/drawing/2014/main" id="{24D712AC-3C24-4437-ACDE-8ACCBF2E69DD}"/>
              </a:ext>
            </a:extLst>
          </p:cNvPr>
          <p:cNvSpPr>
            <a:spLocks noGrp="1" noChangeArrowheads="1"/>
          </p:cNvSpPr>
          <p:nvPr>
            <p:ph type="ftr" sz="quarter" idx="2"/>
          </p:nvPr>
        </p:nvSpPr>
        <p:spPr bwMode="auto">
          <a:xfrm>
            <a:off x="0" y="8826500"/>
            <a:ext cx="3038475" cy="468313"/>
          </a:xfrm>
          <a:prstGeom prst="rect">
            <a:avLst/>
          </a:prstGeom>
          <a:noFill/>
          <a:ln>
            <a:noFill/>
          </a:ln>
          <a:effectLst/>
          <a:extLst/>
        </p:spPr>
        <p:txBody>
          <a:bodyPr vert="horz" wrap="square" lIns="91485" tIns="45744" rIns="91485" bIns="45744" numCol="1" anchor="b" anchorCtr="0" compatLnSpc="1">
            <a:prstTxWarp prst="textNoShape">
              <a:avLst/>
            </a:prstTxWarp>
          </a:bodyPr>
          <a:lstStyle>
            <a:lvl1pPr algn="l" defTabSz="914346" eaLnBrk="1" hangingPunct="1">
              <a:defRPr sz="1200">
                <a:latin typeface="Arial" charset="0"/>
              </a:defRPr>
            </a:lvl1pPr>
          </a:lstStyle>
          <a:p>
            <a:pPr>
              <a:defRPr/>
            </a:pPr>
            <a:endParaRPr lang="en-US" dirty="0"/>
          </a:p>
        </p:txBody>
      </p:sp>
      <p:sp>
        <p:nvSpPr>
          <p:cNvPr id="95237" name="Rectangle 5">
            <a:extLst>
              <a:ext uri="{FF2B5EF4-FFF2-40B4-BE49-F238E27FC236}">
                <a16:creationId xmlns:a16="http://schemas.microsoft.com/office/drawing/2014/main" id="{C15DC971-3E96-44CC-81F6-D4EB57C67979}"/>
              </a:ext>
            </a:extLst>
          </p:cNvPr>
          <p:cNvSpPr>
            <a:spLocks noGrp="1" noChangeArrowheads="1"/>
          </p:cNvSpPr>
          <p:nvPr>
            <p:ph type="sldNum" sz="quarter" idx="3"/>
          </p:nvPr>
        </p:nvSpPr>
        <p:spPr bwMode="auto">
          <a:xfrm>
            <a:off x="3970338" y="8826500"/>
            <a:ext cx="3038475" cy="468313"/>
          </a:xfrm>
          <a:prstGeom prst="rect">
            <a:avLst/>
          </a:prstGeom>
          <a:noFill/>
          <a:ln>
            <a:noFill/>
          </a:ln>
          <a:effectLst/>
          <a:extLst/>
        </p:spPr>
        <p:txBody>
          <a:bodyPr vert="horz" wrap="square" lIns="91485" tIns="45744" rIns="91485" bIns="45744" numCol="1" anchor="b" anchorCtr="0" compatLnSpc="1">
            <a:prstTxWarp prst="textNoShape">
              <a:avLst/>
            </a:prstTxWarp>
          </a:bodyPr>
          <a:lstStyle>
            <a:lvl1pPr algn="r" eaLnBrk="1" hangingPunct="1">
              <a:defRPr sz="1200"/>
            </a:lvl1pPr>
          </a:lstStyle>
          <a:p>
            <a:pPr>
              <a:defRPr/>
            </a:pPr>
            <a:fld id="{E8AF1FD5-0D05-4899-8A80-5C3201712EF5}"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6D66B8-8140-4D0A-9E23-88634C8A5466}"/>
              </a:ext>
            </a:extLst>
          </p:cNvPr>
          <p:cNvSpPr>
            <a:spLocks noGrp="1"/>
          </p:cNvSpPr>
          <p:nvPr>
            <p:ph type="hdr" sz="quarter"/>
          </p:nvPr>
        </p:nvSpPr>
        <p:spPr>
          <a:xfrm>
            <a:off x="0" y="0"/>
            <a:ext cx="3038475" cy="466725"/>
          </a:xfrm>
          <a:prstGeom prst="rect">
            <a:avLst/>
          </a:prstGeom>
        </p:spPr>
        <p:txBody>
          <a:bodyPr vert="horz" lIns="91276" tIns="45639" rIns="91276" bIns="45639" rtlCol="0"/>
          <a:lstStyle>
            <a:lvl1pPr algn="l">
              <a:defRPr sz="1200">
                <a:latin typeface="Arial" charset="0"/>
              </a:defRPr>
            </a:lvl1pPr>
          </a:lstStyle>
          <a:p>
            <a:pPr>
              <a:defRPr/>
            </a:pPr>
            <a:endParaRPr lang="en-US" dirty="0"/>
          </a:p>
        </p:txBody>
      </p:sp>
      <p:sp>
        <p:nvSpPr>
          <p:cNvPr id="3" name="Date Placeholder 2">
            <a:extLst>
              <a:ext uri="{FF2B5EF4-FFF2-40B4-BE49-F238E27FC236}">
                <a16:creationId xmlns:a16="http://schemas.microsoft.com/office/drawing/2014/main" id="{D7656788-4F87-4C01-9766-00D3E9874816}"/>
              </a:ext>
            </a:extLst>
          </p:cNvPr>
          <p:cNvSpPr>
            <a:spLocks noGrp="1"/>
          </p:cNvSpPr>
          <p:nvPr>
            <p:ph type="dt" idx="1"/>
          </p:nvPr>
        </p:nvSpPr>
        <p:spPr>
          <a:xfrm>
            <a:off x="3970338" y="0"/>
            <a:ext cx="3038475" cy="466725"/>
          </a:xfrm>
          <a:prstGeom prst="rect">
            <a:avLst/>
          </a:prstGeom>
        </p:spPr>
        <p:txBody>
          <a:bodyPr vert="horz" lIns="91276" tIns="45639" rIns="91276" bIns="45639" rtlCol="0"/>
          <a:lstStyle>
            <a:lvl1pPr algn="r">
              <a:defRPr sz="1200">
                <a:latin typeface="Arial" charset="0"/>
              </a:defRPr>
            </a:lvl1pPr>
          </a:lstStyle>
          <a:p>
            <a:pPr>
              <a:defRPr/>
            </a:pPr>
            <a:fld id="{C44893C1-1160-4AAB-9669-EE5D25DED333}" type="datetimeFigureOut">
              <a:rPr lang="en-US"/>
              <a:pPr>
                <a:defRPr/>
              </a:pPr>
              <a:t>10/3/2018</a:t>
            </a:fld>
            <a:endParaRPr lang="en-US" dirty="0"/>
          </a:p>
        </p:txBody>
      </p:sp>
      <p:sp>
        <p:nvSpPr>
          <p:cNvPr id="4" name="Slide Image Placeholder 3">
            <a:extLst>
              <a:ext uri="{FF2B5EF4-FFF2-40B4-BE49-F238E27FC236}">
                <a16:creationId xmlns:a16="http://schemas.microsoft.com/office/drawing/2014/main" id="{BAEA60BE-FE60-4FC3-A9F2-B07F2DC4A846}"/>
              </a:ext>
            </a:extLst>
          </p:cNvPr>
          <p:cNvSpPr>
            <a:spLocks noGrp="1" noRot="1" noChangeAspect="1"/>
          </p:cNvSpPr>
          <p:nvPr>
            <p:ph type="sldImg" idx="2"/>
          </p:nvPr>
        </p:nvSpPr>
        <p:spPr>
          <a:xfrm>
            <a:off x="1181100" y="695325"/>
            <a:ext cx="4648200" cy="3486150"/>
          </a:xfrm>
          <a:prstGeom prst="rect">
            <a:avLst/>
          </a:prstGeom>
          <a:noFill/>
          <a:ln w="12700">
            <a:solidFill>
              <a:prstClr val="black"/>
            </a:solidFill>
          </a:ln>
        </p:spPr>
        <p:txBody>
          <a:bodyPr vert="horz" lIns="91276" tIns="45639" rIns="91276" bIns="45639" rtlCol="0" anchor="ctr"/>
          <a:lstStyle/>
          <a:p>
            <a:pPr lvl="0"/>
            <a:endParaRPr lang="en-US" noProof="0" dirty="0"/>
          </a:p>
        </p:txBody>
      </p:sp>
      <p:sp>
        <p:nvSpPr>
          <p:cNvPr id="5" name="Notes Placeholder 4">
            <a:extLst>
              <a:ext uri="{FF2B5EF4-FFF2-40B4-BE49-F238E27FC236}">
                <a16:creationId xmlns:a16="http://schemas.microsoft.com/office/drawing/2014/main" id="{AFCC952C-2ECA-4521-A0B5-B8ADCF8FA111}"/>
              </a:ext>
            </a:extLst>
          </p:cNvPr>
          <p:cNvSpPr>
            <a:spLocks noGrp="1"/>
          </p:cNvSpPr>
          <p:nvPr>
            <p:ph type="body" sz="quarter" idx="3"/>
          </p:nvPr>
        </p:nvSpPr>
        <p:spPr>
          <a:xfrm>
            <a:off x="700088" y="4414838"/>
            <a:ext cx="5610225" cy="4186237"/>
          </a:xfrm>
          <a:prstGeom prst="rect">
            <a:avLst/>
          </a:prstGeom>
        </p:spPr>
        <p:txBody>
          <a:bodyPr vert="horz" lIns="91276" tIns="45639" rIns="91276" bIns="4563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A4DA8909-3BBE-498C-9F19-53532F98F2A0}"/>
              </a:ext>
            </a:extLst>
          </p:cNvPr>
          <p:cNvSpPr>
            <a:spLocks noGrp="1"/>
          </p:cNvSpPr>
          <p:nvPr>
            <p:ph type="ftr" sz="quarter" idx="4"/>
          </p:nvPr>
        </p:nvSpPr>
        <p:spPr>
          <a:xfrm>
            <a:off x="0" y="8828088"/>
            <a:ext cx="3038475" cy="466725"/>
          </a:xfrm>
          <a:prstGeom prst="rect">
            <a:avLst/>
          </a:prstGeom>
        </p:spPr>
        <p:txBody>
          <a:bodyPr vert="horz" lIns="91276" tIns="45639" rIns="91276" bIns="45639" rtlCol="0" anchor="b"/>
          <a:lstStyle>
            <a:lvl1pPr algn="l">
              <a:defRPr sz="1200">
                <a:latin typeface="Arial" charset="0"/>
              </a:defRPr>
            </a:lvl1pPr>
          </a:lstStyle>
          <a:p>
            <a:pPr>
              <a:defRPr/>
            </a:pPr>
            <a:endParaRPr lang="en-US" dirty="0"/>
          </a:p>
        </p:txBody>
      </p:sp>
      <p:sp>
        <p:nvSpPr>
          <p:cNvPr id="7" name="Slide Number Placeholder 6">
            <a:extLst>
              <a:ext uri="{FF2B5EF4-FFF2-40B4-BE49-F238E27FC236}">
                <a16:creationId xmlns:a16="http://schemas.microsoft.com/office/drawing/2014/main" id="{F4B08B56-FD04-46F9-A6F2-158D37467441}"/>
              </a:ext>
            </a:extLst>
          </p:cNvPr>
          <p:cNvSpPr>
            <a:spLocks noGrp="1"/>
          </p:cNvSpPr>
          <p:nvPr>
            <p:ph type="sldNum" sz="quarter" idx="5"/>
          </p:nvPr>
        </p:nvSpPr>
        <p:spPr>
          <a:xfrm>
            <a:off x="3970338" y="8828088"/>
            <a:ext cx="3038475" cy="466725"/>
          </a:xfrm>
          <a:prstGeom prst="rect">
            <a:avLst/>
          </a:prstGeom>
        </p:spPr>
        <p:txBody>
          <a:bodyPr vert="horz" wrap="square" lIns="91276" tIns="45639" rIns="91276" bIns="45639" numCol="1" anchor="b" anchorCtr="0" compatLnSpc="1">
            <a:prstTxWarp prst="textNoShape">
              <a:avLst/>
            </a:prstTxWarp>
          </a:bodyPr>
          <a:lstStyle>
            <a:lvl1pPr algn="r">
              <a:defRPr sz="1200"/>
            </a:lvl1pPr>
          </a:lstStyle>
          <a:p>
            <a:pPr>
              <a:defRPr/>
            </a:pPr>
            <a:fld id="{FC8AB4E7-1A8D-4AAB-A967-6C7A965EC30C}"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C8AB4E7-1A8D-4AAB-A967-6C7A965EC30C}" type="slidenum">
              <a:rPr lang="en-US" altLang="en-US" smtClean="0"/>
              <a:pPr>
                <a:defRPr/>
              </a:pPr>
              <a:t>1</a:t>
            </a:fld>
            <a:endParaRPr lang="en-US" altLang="en-US" dirty="0"/>
          </a:p>
        </p:txBody>
      </p:sp>
    </p:spTree>
    <p:extLst>
      <p:ext uri="{BB962C8B-B14F-4D97-AF65-F5344CB8AC3E}">
        <p14:creationId xmlns:p14="http://schemas.microsoft.com/office/powerpoint/2010/main" val="3866620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C8AB4E7-1A8D-4AAB-A967-6C7A965EC30C}" type="slidenum">
              <a:rPr lang="en-US" altLang="en-US" smtClean="0"/>
              <a:pPr>
                <a:defRPr/>
              </a:pPr>
              <a:t>4</a:t>
            </a:fld>
            <a:endParaRPr lang="en-US" altLang="en-US" dirty="0"/>
          </a:p>
        </p:txBody>
      </p:sp>
    </p:spTree>
    <p:extLst>
      <p:ext uri="{BB962C8B-B14F-4D97-AF65-F5344CB8AC3E}">
        <p14:creationId xmlns:p14="http://schemas.microsoft.com/office/powerpoint/2010/main" val="2650757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C8AB4E7-1A8D-4AAB-A967-6C7A965EC30C}" type="slidenum">
              <a:rPr lang="en-US" altLang="en-US" smtClean="0"/>
              <a:pPr>
                <a:defRPr/>
              </a:pPr>
              <a:t>9</a:t>
            </a:fld>
            <a:endParaRPr lang="en-US" altLang="en-US" dirty="0"/>
          </a:p>
        </p:txBody>
      </p:sp>
    </p:spTree>
    <p:extLst>
      <p:ext uri="{BB962C8B-B14F-4D97-AF65-F5344CB8AC3E}">
        <p14:creationId xmlns:p14="http://schemas.microsoft.com/office/powerpoint/2010/main" val="2165675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C8AB4E7-1A8D-4AAB-A967-6C7A965EC30C}" type="slidenum">
              <a:rPr lang="en-US" altLang="en-US" smtClean="0"/>
              <a:pPr>
                <a:defRPr/>
              </a:pPr>
              <a:t>21</a:t>
            </a:fld>
            <a:endParaRPr lang="en-US" altLang="en-US" dirty="0"/>
          </a:p>
        </p:txBody>
      </p:sp>
    </p:spTree>
    <p:extLst>
      <p:ext uri="{BB962C8B-B14F-4D97-AF65-F5344CB8AC3E}">
        <p14:creationId xmlns:p14="http://schemas.microsoft.com/office/powerpoint/2010/main" val="1958035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a:t>Click to edit Master title style</a:t>
            </a: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13">
            <a:extLst>
              <a:ext uri="{FF2B5EF4-FFF2-40B4-BE49-F238E27FC236}">
                <a16:creationId xmlns:a16="http://schemas.microsoft.com/office/drawing/2014/main" id="{9AAB8540-8D92-4BB8-9881-E99D5FBAB580}"/>
              </a:ext>
            </a:extLst>
          </p:cNvPr>
          <p:cNvSpPr>
            <a:spLocks noGrp="1"/>
          </p:cNvSpPr>
          <p:nvPr>
            <p:ph type="dt" sz="half" idx="10"/>
          </p:nvPr>
        </p:nvSpPr>
        <p:spPr/>
        <p:txBody>
          <a:bodyPr/>
          <a:lstStyle>
            <a:lvl1pPr>
              <a:defRPr/>
            </a:lvl1pPr>
          </a:lstStyle>
          <a:p>
            <a:pPr>
              <a:defRPr/>
            </a:pPr>
            <a:endParaRPr lang="en-US" dirty="0"/>
          </a:p>
        </p:txBody>
      </p:sp>
      <p:sp>
        <p:nvSpPr>
          <p:cNvPr id="5" name="Footer Placeholder 2">
            <a:extLst>
              <a:ext uri="{FF2B5EF4-FFF2-40B4-BE49-F238E27FC236}">
                <a16:creationId xmlns:a16="http://schemas.microsoft.com/office/drawing/2014/main" id="{F4092768-52E7-4120-806E-2458E85031A8}"/>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22">
            <a:extLst>
              <a:ext uri="{FF2B5EF4-FFF2-40B4-BE49-F238E27FC236}">
                <a16:creationId xmlns:a16="http://schemas.microsoft.com/office/drawing/2014/main" id="{363D660E-6131-4633-8F1C-7683F0B8B803}"/>
              </a:ext>
            </a:extLst>
          </p:cNvPr>
          <p:cNvSpPr>
            <a:spLocks noGrp="1"/>
          </p:cNvSpPr>
          <p:nvPr>
            <p:ph type="sldNum" sz="quarter" idx="12"/>
          </p:nvPr>
        </p:nvSpPr>
        <p:spPr/>
        <p:txBody>
          <a:bodyPr/>
          <a:lstStyle>
            <a:lvl1pPr>
              <a:defRPr/>
            </a:lvl1pPr>
          </a:lstStyle>
          <a:p>
            <a:pPr>
              <a:defRPr/>
            </a:pPr>
            <a:fld id="{402FA72B-6C26-4BAC-A78F-1DFAECD4B5E0}" type="slidenum">
              <a:rPr lang="en-US" altLang="en-US"/>
              <a:pPr>
                <a:defRPr/>
              </a:pPr>
              <a:t>‹#›</a:t>
            </a:fld>
            <a:endParaRPr lang="en-US" altLang="en-US" dirty="0"/>
          </a:p>
        </p:txBody>
      </p:sp>
    </p:spTree>
    <p:extLst>
      <p:ext uri="{BB962C8B-B14F-4D97-AF65-F5344CB8AC3E}">
        <p14:creationId xmlns:p14="http://schemas.microsoft.com/office/powerpoint/2010/main" val="379910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ED89685C-54B9-4CB2-BB3D-6DF5B94741A1}"/>
              </a:ext>
            </a:extLst>
          </p:cNvPr>
          <p:cNvSpPr>
            <a:spLocks noGrp="1"/>
          </p:cNvSpPr>
          <p:nvPr>
            <p:ph type="dt" sz="half" idx="10"/>
          </p:nvPr>
        </p:nvSpPr>
        <p:spPr/>
        <p:txBody>
          <a:bodyPr/>
          <a:lstStyle>
            <a:lvl1pPr>
              <a:defRPr/>
            </a:lvl1pPr>
          </a:lstStyle>
          <a:p>
            <a:pPr>
              <a:defRPr/>
            </a:pPr>
            <a:endParaRPr lang="en-US" dirty="0"/>
          </a:p>
        </p:txBody>
      </p:sp>
      <p:sp>
        <p:nvSpPr>
          <p:cNvPr id="5" name="Footer Placeholder 2">
            <a:extLst>
              <a:ext uri="{FF2B5EF4-FFF2-40B4-BE49-F238E27FC236}">
                <a16:creationId xmlns:a16="http://schemas.microsoft.com/office/drawing/2014/main" id="{0CC26599-DE91-41FD-8790-805AA08A52F9}"/>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22">
            <a:extLst>
              <a:ext uri="{FF2B5EF4-FFF2-40B4-BE49-F238E27FC236}">
                <a16:creationId xmlns:a16="http://schemas.microsoft.com/office/drawing/2014/main" id="{28F92397-F05B-44EB-A54C-957FBF020BF8}"/>
              </a:ext>
            </a:extLst>
          </p:cNvPr>
          <p:cNvSpPr>
            <a:spLocks noGrp="1"/>
          </p:cNvSpPr>
          <p:nvPr>
            <p:ph type="sldNum" sz="quarter" idx="12"/>
          </p:nvPr>
        </p:nvSpPr>
        <p:spPr/>
        <p:txBody>
          <a:bodyPr/>
          <a:lstStyle>
            <a:lvl1pPr>
              <a:defRPr/>
            </a:lvl1pPr>
          </a:lstStyle>
          <a:p>
            <a:pPr>
              <a:defRPr/>
            </a:pPr>
            <a:fld id="{34374540-9D48-46C2-AD3B-5C8D997083FB}" type="slidenum">
              <a:rPr lang="en-US" altLang="en-US"/>
              <a:pPr>
                <a:defRPr/>
              </a:pPr>
              <a:t>‹#›</a:t>
            </a:fld>
            <a:endParaRPr lang="en-US" altLang="en-US" dirty="0"/>
          </a:p>
        </p:txBody>
      </p:sp>
    </p:spTree>
    <p:extLst>
      <p:ext uri="{BB962C8B-B14F-4D97-AF65-F5344CB8AC3E}">
        <p14:creationId xmlns:p14="http://schemas.microsoft.com/office/powerpoint/2010/main" val="164128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823AC01B-6DEB-4DC5-9FC2-D24D9B24A3E7}"/>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155D4714-6F82-436F-B1A2-0FFCB8206888}"/>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83A265A6-20F1-43DF-A6AB-E0333B48F147}"/>
              </a:ext>
            </a:extLst>
          </p:cNvPr>
          <p:cNvSpPr>
            <a:spLocks noGrp="1"/>
          </p:cNvSpPr>
          <p:nvPr>
            <p:ph type="sldNum" sz="quarter" idx="12"/>
          </p:nvPr>
        </p:nvSpPr>
        <p:spPr/>
        <p:txBody>
          <a:bodyPr/>
          <a:lstStyle>
            <a:lvl1pPr>
              <a:defRPr/>
            </a:lvl1pPr>
          </a:lstStyle>
          <a:p>
            <a:pPr>
              <a:defRPr/>
            </a:pPr>
            <a:fld id="{2E6DE4E0-61B3-420B-A2FE-732D6376193C}" type="slidenum">
              <a:rPr lang="en-US" altLang="en-US"/>
              <a:pPr>
                <a:defRPr/>
              </a:pPr>
              <a:t>‹#›</a:t>
            </a:fld>
            <a:endParaRPr lang="en-US" altLang="en-US" dirty="0"/>
          </a:p>
        </p:txBody>
      </p:sp>
    </p:spTree>
    <p:extLst>
      <p:ext uri="{BB962C8B-B14F-4D97-AF65-F5344CB8AC3E}">
        <p14:creationId xmlns:p14="http://schemas.microsoft.com/office/powerpoint/2010/main" val="398431078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id="{1E340221-3D44-4555-AE4E-6EBD40298D3E}"/>
              </a:ext>
            </a:extLst>
          </p:cNvPr>
          <p:cNvSpPr>
            <a:spLocks noGrp="1"/>
          </p:cNvSpPr>
          <p:nvPr>
            <p:ph type="dt" sz="half" idx="10"/>
          </p:nvPr>
        </p:nvSpPr>
        <p:spPr/>
        <p:txBody>
          <a:bodyPr/>
          <a:lstStyle>
            <a:lvl1pPr>
              <a:defRPr/>
            </a:lvl1pPr>
          </a:lstStyle>
          <a:p>
            <a:pPr>
              <a:defRPr/>
            </a:pPr>
            <a:endParaRPr lang="en-US" dirty="0"/>
          </a:p>
        </p:txBody>
      </p:sp>
      <p:sp>
        <p:nvSpPr>
          <p:cNvPr id="6" name="Footer Placeholder 2">
            <a:extLst>
              <a:ext uri="{FF2B5EF4-FFF2-40B4-BE49-F238E27FC236}">
                <a16:creationId xmlns:a16="http://schemas.microsoft.com/office/drawing/2014/main" id="{42D6C3D7-B246-41DC-BC49-92FEBFB1E2E8}"/>
              </a:ext>
            </a:extLst>
          </p:cNvPr>
          <p:cNvSpPr>
            <a:spLocks noGrp="1"/>
          </p:cNvSpPr>
          <p:nvPr>
            <p:ph type="ftr" sz="quarter" idx="11"/>
          </p:nvPr>
        </p:nvSpPr>
        <p:spPr/>
        <p:txBody>
          <a:bodyPr/>
          <a:lstStyle>
            <a:lvl1pPr>
              <a:defRPr/>
            </a:lvl1pPr>
          </a:lstStyle>
          <a:p>
            <a:pPr>
              <a:defRPr/>
            </a:pPr>
            <a:endParaRPr lang="en-US" dirty="0"/>
          </a:p>
        </p:txBody>
      </p:sp>
      <p:sp>
        <p:nvSpPr>
          <p:cNvPr id="7" name="Slide Number Placeholder 22">
            <a:extLst>
              <a:ext uri="{FF2B5EF4-FFF2-40B4-BE49-F238E27FC236}">
                <a16:creationId xmlns:a16="http://schemas.microsoft.com/office/drawing/2014/main" id="{DEC3D107-FF7A-42DA-A316-2E10187D1248}"/>
              </a:ext>
            </a:extLst>
          </p:cNvPr>
          <p:cNvSpPr>
            <a:spLocks noGrp="1"/>
          </p:cNvSpPr>
          <p:nvPr>
            <p:ph type="sldNum" sz="quarter" idx="12"/>
          </p:nvPr>
        </p:nvSpPr>
        <p:spPr/>
        <p:txBody>
          <a:bodyPr/>
          <a:lstStyle>
            <a:lvl1pPr>
              <a:defRPr/>
            </a:lvl1pPr>
          </a:lstStyle>
          <a:p>
            <a:pPr>
              <a:defRPr/>
            </a:pPr>
            <a:fld id="{55C8EB90-F8B8-4188-95C7-10B78230A96D}" type="slidenum">
              <a:rPr lang="en-US" altLang="en-US"/>
              <a:pPr>
                <a:defRPr/>
              </a:pPr>
              <a:t>‹#›</a:t>
            </a:fld>
            <a:endParaRPr lang="en-US" altLang="en-US" dirty="0"/>
          </a:p>
        </p:txBody>
      </p:sp>
    </p:spTree>
    <p:extLst>
      <p:ext uri="{BB962C8B-B14F-4D97-AF65-F5344CB8AC3E}">
        <p14:creationId xmlns:p14="http://schemas.microsoft.com/office/powerpoint/2010/main" val="3423839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3">
            <a:extLst>
              <a:ext uri="{FF2B5EF4-FFF2-40B4-BE49-F238E27FC236}">
                <a16:creationId xmlns:a16="http://schemas.microsoft.com/office/drawing/2014/main" id="{0C3996CD-2784-4D84-A891-67998B57E8C5}"/>
              </a:ext>
            </a:extLst>
          </p:cNvPr>
          <p:cNvSpPr>
            <a:spLocks noGrp="1"/>
          </p:cNvSpPr>
          <p:nvPr>
            <p:ph type="dt" sz="half" idx="10"/>
          </p:nvPr>
        </p:nvSpPr>
        <p:spPr/>
        <p:txBody>
          <a:bodyPr/>
          <a:lstStyle>
            <a:lvl1pPr>
              <a:defRPr/>
            </a:lvl1pPr>
          </a:lstStyle>
          <a:p>
            <a:pPr>
              <a:defRPr/>
            </a:pPr>
            <a:endParaRPr lang="en-US" dirty="0"/>
          </a:p>
        </p:txBody>
      </p:sp>
      <p:sp>
        <p:nvSpPr>
          <p:cNvPr id="8" name="Footer Placeholder 2">
            <a:extLst>
              <a:ext uri="{FF2B5EF4-FFF2-40B4-BE49-F238E27FC236}">
                <a16:creationId xmlns:a16="http://schemas.microsoft.com/office/drawing/2014/main" id="{11D67E35-EFF5-4577-BF46-80AE2374BEDF}"/>
              </a:ext>
            </a:extLst>
          </p:cNvPr>
          <p:cNvSpPr>
            <a:spLocks noGrp="1"/>
          </p:cNvSpPr>
          <p:nvPr>
            <p:ph type="ftr" sz="quarter" idx="11"/>
          </p:nvPr>
        </p:nvSpPr>
        <p:spPr/>
        <p:txBody>
          <a:bodyPr/>
          <a:lstStyle>
            <a:lvl1pPr>
              <a:defRPr/>
            </a:lvl1pPr>
          </a:lstStyle>
          <a:p>
            <a:pPr>
              <a:defRPr/>
            </a:pPr>
            <a:endParaRPr lang="en-US" dirty="0"/>
          </a:p>
        </p:txBody>
      </p:sp>
      <p:sp>
        <p:nvSpPr>
          <p:cNvPr id="9" name="Slide Number Placeholder 22">
            <a:extLst>
              <a:ext uri="{FF2B5EF4-FFF2-40B4-BE49-F238E27FC236}">
                <a16:creationId xmlns:a16="http://schemas.microsoft.com/office/drawing/2014/main" id="{95124E53-0A0A-4734-A835-F9A66499BD70}"/>
              </a:ext>
            </a:extLst>
          </p:cNvPr>
          <p:cNvSpPr>
            <a:spLocks noGrp="1"/>
          </p:cNvSpPr>
          <p:nvPr>
            <p:ph type="sldNum" sz="quarter" idx="12"/>
          </p:nvPr>
        </p:nvSpPr>
        <p:spPr/>
        <p:txBody>
          <a:bodyPr/>
          <a:lstStyle>
            <a:lvl1pPr>
              <a:defRPr/>
            </a:lvl1pPr>
          </a:lstStyle>
          <a:p>
            <a:pPr>
              <a:defRPr/>
            </a:pPr>
            <a:fld id="{DC524F45-3DE8-4EBF-A4A8-7273C0D5A4D1}" type="slidenum">
              <a:rPr lang="en-US" altLang="en-US"/>
              <a:pPr>
                <a:defRPr/>
              </a:pPr>
              <a:t>‹#›</a:t>
            </a:fld>
            <a:endParaRPr lang="en-US" altLang="en-US" dirty="0"/>
          </a:p>
        </p:txBody>
      </p:sp>
    </p:spTree>
    <p:extLst>
      <p:ext uri="{BB962C8B-B14F-4D97-AF65-F5344CB8AC3E}">
        <p14:creationId xmlns:p14="http://schemas.microsoft.com/office/powerpoint/2010/main" val="2526084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4F84C8BD-5CA7-4A76-83A0-F5E527820B55}"/>
              </a:ext>
            </a:extLst>
          </p:cNvPr>
          <p:cNvSpPr>
            <a:spLocks noGrp="1"/>
          </p:cNvSpPr>
          <p:nvPr>
            <p:ph type="dt" sz="half" idx="10"/>
          </p:nvPr>
        </p:nvSpPr>
        <p:spPr/>
        <p:txBody>
          <a:bodyPr/>
          <a:lstStyle>
            <a:lvl1pPr>
              <a:defRPr/>
            </a:lvl1pPr>
          </a:lstStyle>
          <a:p>
            <a:pPr>
              <a:defRPr/>
            </a:pPr>
            <a:endParaRPr lang="en-US" dirty="0"/>
          </a:p>
        </p:txBody>
      </p:sp>
      <p:sp>
        <p:nvSpPr>
          <p:cNvPr id="4" name="Footer Placeholder 2">
            <a:extLst>
              <a:ext uri="{FF2B5EF4-FFF2-40B4-BE49-F238E27FC236}">
                <a16:creationId xmlns:a16="http://schemas.microsoft.com/office/drawing/2014/main" id="{F5C3B5A9-E77C-4600-8446-C7A9D73FF21A}"/>
              </a:ext>
            </a:extLst>
          </p:cNvPr>
          <p:cNvSpPr>
            <a:spLocks noGrp="1"/>
          </p:cNvSpPr>
          <p:nvPr>
            <p:ph type="ftr" sz="quarter" idx="11"/>
          </p:nvPr>
        </p:nvSpPr>
        <p:spPr/>
        <p:txBody>
          <a:bodyPr/>
          <a:lstStyle>
            <a:lvl1pPr>
              <a:defRPr/>
            </a:lvl1pPr>
          </a:lstStyle>
          <a:p>
            <a:pPr>
              <a:defRPr/>
            </a:pPr>
            <a:endParaRPr lang="en-US" dirty="0"/>
          </a:p>
        </p:txBody>
      </p:sp>
      <p:sp>
        <p:nvSpPr>
          <p:cNvPr id="5" name="Slide Number Placeholder 22">
            <a:extLst>
              <a:ext uri="{FF2B5EF4-FFF2-40B4-BE49-F238E27FC236}">
                <a16:creationId xmlns:a16="http://schemas.microsoft.com/office/drawing/2014/main" id="{4EB1C7CF-D4E6-44D4-A747-8B5E9BF0985E}"/>
              </a:ext>
            </a:extLst>
          </p:cNvPr>
          <p:cNvSpPr>
            <a:spLocks noGrp="1"/>
          </p:cNvSpPr>
          <p:nvPr>
            <p:ph type="sldNum" sz="quarter" idx="12"/>
          </p:nvPr>
        </p:nvSpPr>
        <p:spPr/>
        <p:txBody>
          <a:bodyPr/>
          <a:lstStyle>
            <a:lvl1pPr>
              <a:defRPr/>
            </a:lvl1pPr>
          </a:lstStyle>
          <a:p>
            <a:pPr>
              <a:defRPr/>
            </a:pPr>
            <a:fld id="{44D4552D-4367-4532-8189-DF4555C760DB}" type="slidenum">
              <a:rPr lang="en-US" altLang="en-US"/>
              <a:pPr>
                <a:defRPr/>
              </a:pPr>
              <a:t>‹#›</a:t>
            </a:fld>
            <a:endParaRPr lang="en-US" altLang="en-US" dirty="0"/>
          </a:p>
        </p:txBody>
      </p:sp>
    </p:spTree>
    <p:extLst>
      <p:ext uri="{BB962C8B-B14F-4D97-AF65-F5344CB8AC3E}">
        <p14:creationId xmlns:p14="http://schemas.microsoft.com/office/powerpoint/2010/main" val="3526892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a:extLst>
              <a:ext uri="{FF2B5EF4-FFF2-40B4-BE49-F238E27FC236}">
                <a16:creationId xmlns:a16="http://schemas.microsoft.com/office/drawing/2014/main" id="{A1D8A887-D310-4AE2-B6CF-B0CBAA0B3707}"/>
              </a:ext>
            </a:extLst>
          </p:cNvPr>
          <p:cNvSpPr>
            <a:spLocks noGrp="1"/>
          </p:cNvSpPr>
          <p:nvPr>
            <p:ph type="dt" sz="half" idx="10"/>
          </p:nvPr>
        </p:nvSpPr>
        <p:spPr/>
        <p:txBody>
          <a:bodyPr/>
          <a:lstStyle>
            <a:lvl1pPr>
              <a:defRPr/>
            </a:lvl1pPr>
          </a:lstStyle>
          <a:p>
            <a:pPr>
              <a:defRPr/>
            </a:pPr>
            <a:endParaRPr lang="en-US" dirty="0"/>
          </a:p>
        </p:txBody>
      </p:sp>
      <p:sp>
        <p:nvSpPr>
          <p:cNvPr id="3" name="Footer Placeholder 2">
            <a:extLst>
              <a:ext uri="{FF2B5EF4-FFF2-40B4-BE49-F238E27FC236}">
                <a16:creationId xmlns:a16="http://schemas.microsoft.com/office/drawing/2014/main" id="{5CE88A88-47C6-4338-8C3C-189844D80980}"/>
              </a:ext>
            </a:extLst>
          </p:cNvPr>
          <p:cNvSpPr>
            <a:spLocks noGrp="1"/>
          </p:cNvSpPr>
          <p:nvPr>
            <p:ph type="ftr" sz="quarter" idx="11"/>
          </p:nvPr>
        </p:nvSpPr>
        <p:spPr/>
        <p:txBody>
          <a:bodyPr/>
          <a:lstStyle>
            <a:lvl1pPr>
              <a:defRPr/>
            </a:lvl1pPr>
          </a:lstStyle>
          <a:p>
            <a:pPr>
              <a:defRPr/>
            </a:pPr>
            <a:endParaRPr lang="en-US" dirty="0"/>
          </a:p>
        </p:txBody>
      </p:sp>
      <p:sp>
        <p:nvSpPr>
          <p:cNvPr id="4" name="Slide Number Placeholder 22">
            <a:extLst>
              <a:ext uri="{FF2B5EF4-FFF2-40B4-BE49-F238E27FC236}">
                <a16:creationId xmlns:a16="http://schemas.microsoft.com/office/drawing/2014/main" id="{B9A2B92B-8A72-4E7E-B31E-6A2CF22CB457}"/>
              </a:ext>
            </a:extLst>
          </p:cNvPr>
          <p:cNvSpPr>
            <a:spLocks noGrp="1"/>
          </p:cNvSpPr>
          <p:nvPr>
            <p:ph type="sldNum" sz="quarter" idx="12"/>
          </p:nvPr>
        </p:nvSpPr>
        <p:spPr/>
        <p:txBody>
          <a:bodyPr/>
          <a:lstStyle>
            <a:lvl1pPr>
              <a:defRPr/>
            </a:lvl1pPr>
          </a:lstStyle>
          <a:p>
            <a:pPr>
              <a:defRPr/>
            </a:pPr>
            <a:fld id="{58493A3C-F3C4-4D3C-89DC-0D5B67681F82}" type="slidenum">
              <a:rPr lang="en-US" altLang="en-US"/>
              <a:pPr>
                <a:defRPr/>
              </a:pPr>
              <a:t>‹#›</a:t>
            </a:fld>
            <a:endParaRPr lang="en-US" altLang="en-US" dirty="0"/>
          </a:p>
        </p:txBody>
      </p:sp>
    </p:spTree>
    <p:extLst>
      <p:ext uri="{BB962C8B-B14F-4D97-AF65-F5344CB8AC3E}">
        <p14:creationId xmlns:p14="http://schemas.microsoft.com/office/powerpoint/2010/main" val="2868810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id="{11183368-D3D6-47AF-A0F8-F43ADBAC5334}"/>
              </a:ext>
            </a:extLst>
          </p:cNvPr>
          <p:cNvSpPr>
            <a:spLocks noGrp="1"/>
          </p:cNvSpPr>
          <p:nvPr>
            <p:ph type="dt" sz="half" idx="10"/>
          </p:nvPr>
        </p:nvSpPr>
        <p:spPr/>
        <p:txBody>
          <a:bodyPr/>
          <a:lstStyle>
            <a:lvl1pPr>
              <a:defRPr/>
            </a:lvl1pPr>
          </a:lstStyle>
          <a:p>
            <a:pPr>
              <a:defRPr/>
            </a:pPr>
            <a:endParaRPr lang="en-US" dirty="0"/>
          </a:p>
        </p:txBody>
      </p:sp>
      <p:sp>
        <p:nvSpPr>
          <p:cNvPr id="6" name="Footer Placeholder 2">
            <a:extLst>
              <a:ext uri="{FF2B5EF4-FFF2-40B4-BE49-F238E27FC236}">
                <a16:creationId xmlns:a16="http://schemas.microsoft.com/office/drawing/2014/main" id="{97296149-05C1-4C92-9733-C95EA0B7A354}"/>
              </a:ext>
            </a:extLst>
          </p:cNvPr>
          <p:cNvSpPr>
            <a:spLocks noGrp="1"/>
          </p:cNvSpPr>
          <p:nvPr>
            <p:ph type="ftr" sz="quarter" idx="11"/>
          </p:nvPr>
        </p:nvSpPr>
        <p:spPr/>
        <p:txBody>
          <a:bodyPr/>
          <a:lstStyle>
            <a:lvl1pPr>
              <a:defRPr/>
            </a:lvl1pPr>
          </a:lstStyle>
          <a:p>
            <a:pPr>
              <a:defRPr/>
            </a:pPr>
            <a:endParaRPr lang="en-US" dirty="0"/>
          </a:p>
        </p:txBody>
      </p:sp>
      <p:sp>
        <p:nvSpPr>
          <p:cNvPr id="7" name="Slide Number Placeholder 22">
            <a:extLst>
              <a:ext uri="{FF2B5EF4-FFF2-40B4-BE49-F238E27FC236}">
                <a16:creationId xmlns:a16="http://schemas.microsoft.com/office/drawing/2014/main" id="{46647963-75C3-4600-B764-12D4886F7B21}"/>
              </a:ext>
            </a:extLst>
          </p:cNvPr>
          <p:cNvSpPr>
            <a:spLocks noGrp="1"/>
          </p:cNvSpPr>
          <p:nvPr>
            <p:ph type="sldNum" sz="quarter" idx="12"/>
          </p:nvPr>
        </p:nvSpPr>
        <p:spPr/>
        <p:txBody>
          <a:bodyPr/>
          <a:lstStyle>
            <a:lvl1pPr>
              <a:defRPr/>
            </a:lvl1pPr>
          </a:lstStyle>
          <a:p>
            <a:pPr>
              <a:defRPr/>
            </a:pPr>
            <a:fld id="{238B701A-715A-4B7E-A1B1-9B4DBB266801}" type="slidenum">
              <a:rPr lang="en-US" altLang="en-US"/>
              <a:pPr>
                <a:defRPr/>
              </a:pPr>
              <a:t>‹#›</a:t>
            </a:fld>
            <a:endParaRPr lang="en-US" altLang="en-US" dirty="0"/>
          </a:p>
        </p:txBody>
      </p:sp>
    </p:spTree>
    <p:extLst>
      <p:ext uri="{BB962C8B-B14F-4D97-AF65-F5344CB8AC3E}">
        <p14:creationId xmlns:p14="http://schemas.microsoft.com/office/powerpoint/2010/main" val="3673952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dirty="0"/>
              <a:t>Click icon to add picture</a:t>
            </a:r>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a:t>Click to edit Master text styles</a:t>
            </a:r>
          </a:p>
        </p:txBody>
      </p:sp>
      <p:sp>
        <p:nvSpPr>
          <p:cNvPr id="5" name="Date Placeholder 13">
            <a:extLst>
              <a:ext uri="{FF2B5EF4-FFF2-40B4-BE49-F238E27FC236}">
                <a16:creationId xmlns:a16="http://schemas.microsoft.com/office/drawing/2014/main" id="{44C69533-F487-4143-8D26-9CD2CCF497C6}"/>
              </a:ext>
            </a:extLst>
          </p:cNvPr>
          <p:cNvSpPr>
            <a:spLocks noGrp="1"/>
          </p:cNvSpPr>
          <p:nvPr>
            <p:ph type="dt" sz="half" idx="10"/>
          </p:nvPr>
        </p:nvSpPr>
        <p:spPr/>
        <p:txBody>
          <a:bodyPr/>
          <a:lstStyle>
            <a:lvl1pPr>
              <a:defRPr/>
            </a:lvl1pPr>
          </a:lstStyle>
          <a:p>
            <a:pPr>
              <a:defRPr/>
            </a:pPr>
            <a:endParaRPr lang="en-US" dirty="0"/>
          </a:p>
        </p:txBody>
      </p:sp>
      <p:sp>
        <p:nvSpPr>
          <p:cNvPr id="6" name="Footer Placeholder 2">
            <a:extLst>
              <a:ext uri="{FF2B5EF4-FFF2-40B4-BE49-F238E27FC236}">
                <a16:creationId xmlns:a16="http://schemas.microsoft.com/office/drawing/2014/main" id="{1F4F4EDC-64C8-4840-9D8D-ED85E483742C}"/>
              </a:ext>
            </a:extLst>
          </p:cNvPr>
          <p:cNvSpPr>
            <a:spLocks noGrp="1"/>
          </p:cNvSpPr>
          <p:nvPr>
            <p:ph type="ftr" sz="quarter" idx="11"/>
          </p:nvPr>
        </p:nvSpPr>
        <p:spPr/>
        <p:txBody>
          <a:bodyPr/>
          <a:lstStyle>
            <a:lvl1pPr>
              <a:defRPr/>
            </a:lvl1pPr>
          </a:lstStyle>
          <a:p>
            <a:pPr>
              <a:defRPr/>
            </a:pPr>
            <a:endParaRPr lang="en-US" dirty="0"/>
          </a:p>
        </p:txBody>
      </p:sp>
      <p:sp>
        <p:nvSpPr>
          <p:cNvPr id="7" name="Slide Number Placeholder 22">
            <a:extLst>
              <a:ext uri="{FF2B5EF4-FFF2-40B4-BE49-F238E27FC236}">
                <a16:creationId xmlns:a16="http://schemas.microsoft.com/office/drawing/2014/main" id="{13A968E6-ED4F-46C0-A56F-78D7842411B4}"/>
              </a:ext>
            </a:extLst>
          </p:cNvPr>
          <p:cNvSpPr>
            <a:spLocks noGrp="1"/>
          </p:cNvSpPr>
          <p:nvPr>
            <p:ph type="sldNum" sz="quarter" idx="12"/>
          </p:nvPr>
        </p:nvSpPr>
        <p:spPr/>
        <p:txBody>
          <a:bodyPr/>
          <a:lstStyle>
            <a:lvl1pPr>
              <a:defRPr/>
            </a:lvl1pPr>
          </a:lstStyle>
          <a:p>
            <a:pPr>
              <a:defRPr/>
            </a:pPr>
            <a:fld id="{F095BE04-EA81-4ACC-A775-BCAF0625B065}" type="slidenum">
              <a:rPr lang="en-US" altLang="en-US"/>
              <a:pPr>
                <a:defRPr/>
              </a:pPr>
              <a:t>‹#›</a:t>
            </a:fld>
            <a:endParaRPr lang="en-US" altLang="en-US" dirty="0"/>
          </a:p>
        </p:txBody>
      </p:sp>
    </p:spTree>
    <p:extLst>
      <p:ext uri="{BB962C8B-B14F-4D97-AF65-F5344CB8AC3E}">
        <p14:creationId xmlns:p14="http://schemas.microsoft.com/office/powerpoint/2010/main" val="589146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BB9E9B84-5572-4B11-A503-CE5CF1D7E70B}"/>
              </a:ext>
            </a:extLst>
          </p:cNvPr>
          <p:cNvSpPr>
            <a:spLocks noGrp="1"/>
          </p:cNvSpPr>
          <p:nvPr>
            <p:ph type="dt" sz="half" idx="10"/>
          </p:nvPr>
        </p:nvSpPr>
        <p:spPr/>
        <p:txBody>
          <a:bodyPr/>
          <a:lstStyle>
            <a:lvl1pPr>
              <a:defRPr/>
            </a:lvl1pPr>
          </a:lstStyle>
          <a:p>
            <a:pPr>
              <a:defRPr/>
            </a:pPr>
            <a:endParaRPr lang="en-US" dirty="0"/>
          </a:p>
        </p:txBody>
      </p:sp>
      <p:sp>
        <p:nvSpPr>
          <p:cNvPr id="5" name="Footer Placeholder 2">
            <a:extLst>
              <a:ext uri="{FF2B5EF4-FFF2-40B4-BE49-F238E27FC236}">
                <a16:creationId xmlns:a16="http://schemas.microsoft.com/office/drawing/2014/main" id="{DD008CE3-E9BC-4D16-BE05-2B3F3F15FA52}"/>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22">
            <a:extLst>
              <a:ext uri="{FF2B5EF4-FFF2-40B4-BE49-F238E27FC236}">
                <a16:creationId xmlns:a16="http://schemas.microsoft.com/office/drawing/2014/main" id="{0067547E-7532-4089-AB20-6643F0E340A3}"/>
              </a:ext>
            </a:extLst>
          </p:cNvPr>
          <p:cNvSpPr>
            <a:spLocks noGrp="1"/>
          </p:cNvSpPr>
          <p:nvPr>
            <p:ph type="sldNum" sz="quarter" idx="12"/>
          </p:nvPr>
        </p:nvSpPr>
        <p:spPr/>
        <p:txBody>
          <a:bodyPr/>
          <a:lstStyle>
            <a:lvl1pPr>
              <a:defRPr/>
            </a:lvl1pPr>
          </a:lstStyle>
          <a:p>
            <a:pPr>
              <a:defRPr/>
            </a:pPr>
            <a:fld id="{474E0204-C2FE-486F-A934-ADEEE1FCD0ED}" type="slidenum">
              <a:rPr lang="en-US" altLang="en-US"/>
              <a:pPr>
                <a:defRPr/>
              </a:pPr>
              <a:t>‹#›</a:t>
            </a:fld>
            <a:endParaRPr lang="en-US" altLang="en-US" dirty="0"/>
          </a:p>
        </p:txBody>
      </p:sp>
    </p:spTree>
    <p:extLst>
      <p:ext uri="{BB962C8B-B14F-4D97-AF65-F5344CB8AC3E}">
        <p14:creationId xmlns:p14="http://schemas.microsoft.com/office/powerpoint/2010/main" val="1521200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26C52921-EACF-4857-8D8D-C7D62F304D9A}"/>
              </a:ext>
            </a:extLst>
          </p:cNvPr>
          <p:cNvSpPr>
            <a:spLocks noGrp="1"/>
          </p:cNvSpPr>
          <p:nvPr>
            <p:ph type="dt" sz="half" idx="10"/>
          </p:nvPr>
        </p:nvSpPr>
        <p:spPr/>
        <p:txBody>
          <a:bodyPr/>
          <a:lstStyle>
            <a:lvl1pPr>
              <a:defRPr/>
            </a:lvl1pPr>
          </a:lstStyle>
          <a:p>
            <a:pPr>
              <a:defRPr/>
            </a:pPr>
            <a:endParaRPr lang="en-US" dirty="0"/>
          </a:p>
        </p:txBody>
      </p:sp>
      <p:sp>
        <p:nvSpPr>
          <p:cNvPr id="5" name="Footer Placeholder 2">
            <a:extLst>
              <a:ext uri="{FF2B5EF4-FFF2-40B4-BE49-F238E27FC236}">
                <a16:creationId xmlns:a16="http://schemas.microsoft.com/office/drawing/2014/main" id="{46F2DC7D-C9AB-4F0D-9024-5889767AAF31}"/>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22">
            <a:extLst>
              <a:ext uri="{FF2B5EF4-FFF2-40B4-BE49-F238E27FC236}">
                <a16:creationId xmlns:a16="http://schemas.microsoft.com/office/drawing/2014/main" id="{84B40CDB-6E22-4D82-AF71-5E3F660B7EFF}"/>
              </a:ext>
            </a:extLst>
          </p:cNvPr>
          <p:cNvSpPr>
            <a:spLocks noGrp="1"/>
          </p:cNvSpPr>
          <p:nvPr>
            <p:ph type="sldNum" sz="quarter" idx="12"/>
          </p:nvPr>
        </p:nvSpPr>
        <p:spPr/>
        <p:txBody>
          <a:bodyPr/>
          <a:lstStyle>
            <a:lvl1pPr>
              <a:defRPr/>
            </a:lvl1pPr>
          </a:lstStyle>
          <a:p>
            <a:pPr>
              <a:defRPr/>
            </a:pPr>
            <a:fld id="{33B6421A-0C06-482E-B63E-946A62F3F6A3}" type="slidenum">
              <a:rPr lang="en-US" altLang="en-US"/>
              <a:pPr>
                <a:defRPr/>
              </a:pPr>
              <a:t>‹#›</a:t>
            </a:fld>
            <a:endParaRPr lang="en-US" altLang="en-US" dirty="0"/>
          </a:p>
        </p:txBody>
      </p:sp>
    </p:spTree>
    <p:extLst>
      <p:ext uri="{BB962C8B-B14F-4D97-AF65-F5344CB8AC3E}">
        <p14:creationId xmlns:p14="http://schemas.microsoft.com/office/powerpoint/2010/main" val="3866821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2" name="Title Placeholder 21">
            <a:extLst>
              <a:ext uri="{FF2B5EF4-FFF2-40B4-BE49-F238E27FC236}">
                <a16:creationId xmlns:a16="http://schemas.microsoft.com/office/drawing/2014/main" id="{C6727E2C-5650-4440-8E43-7DF1641DDA32}"/>
              </a:ext>
            </a:extLst>
          </p:cNvPr>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a:t>Click to edit Master title style</a:t>
            </a:r>
          </a:p>
        </p:txBody>
      </p:sp>
      <p:sp>
        <p:nvSpPr>
          <p:cNvPr id="1027" name="Text Placeholder 12">
            <a:extLst>
              <a:ext uri="{FF2B5EF4-FFF2-40B4-BE49-F238E27FC236}">
                <a16:creationId xmlns:a16="http://schemas.microsoft.com/office/drawing/2014/main" id="{F704DDCD-B6AB-46F0-B7A7-64AE0C911411}"/>
              </a:ext>
            </a:extLst>
          </p:cNvPr>
          <p:cNvSpPr>
            <a:spLocks noGrp="1"/>
          </p:cNvSpPr>
          <p:nvPr>
            <p:ph type="body" idx="1"/>
          </p:nvPr>
        </p:nvSpPr>
        <p:spPr bwMode="auto">
          <a:xfrm>
            <a:off x="457200" y="1600200"/>
            <a:ext cx="82296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05978A1F-C3A0-40A1-BEAB-E1D4C2DEC53B}"/>
              </a:ext>
            </a:extLst>
          </p:cNvPr>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latin typeface="Arial" charset="0"/>
              </a:defRPr>
            </a:lvl1pPr>
          </a:lstStyle>
          <a:p>
            <a:pPr>
              <a:defRPr/>
            </a:pPr>
            <a:endParaRPr lang="en-US" dirty="0"/>
          </a:p>
        </p:txBody>
      </p:sp>
      <p:sp>
        <p:nvSpPr>
          <p:cNvPr id="3" name="Footer Placeholder 2">
            <a:extLst>
              <a:ext uri="{FF2B5EF4-FFF2-40B4-BE49-F238E27FC236}">
                <a16:creationId xmlns:a16="http://schemas.microsoft.com/office/drawing/2014/main" id="{31871E8A-25AF-45BB-8C72-446099FA0F03}"/>
              </a:ext>
            </a:extLst>
          </p:cNvPr>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latin typeface="Arial" charset="0"/>
              </a:defRPr>
            </a:lvl1pPr>
          </a:lstStyle>
          <a:p>
            <a:pPr>
              <a:defRPr/>
            </a:pPr>
            <a:endParaRPr lang="en-US" dirty="0"/>
          </a:p>
        </p:txBody>
      </p:sp>
      <p:sp>
        <p:nvSpPr>
          <p:cNvPr id="23" name="Slide Number Placeholder 22">
            <a:extLst>
              <a:ext uri="{FF2B5EF4-FFF2-40B4-BE49-F238E27FC236}">
                <a16:creationId xmlns:a16="http://schemas.microsoft.com/office/drawing/2014/main" id="{9A72154F-AEAD-44AD-9BF1-106B441D58EB}"/>
              </a:ext>
            </a:extLst>
          </p:cNvPr>
          <p:cNvSpPr>
            <a:spLocks noGrp="1"/>
          </p:cNvSpPr>
          <p:nvPr>
            <p:ph type="sldNum" sz="quarter" idx="4"/>
          </p:nvPr>
        </p:nvSpPr>
        <p:spPr>
          <a:xfrm>
            <a:off x="7924800" y="6416675"/>
            <a:ext cx="762000" cy="365125"/>
          </a:xfrm>
          <a:prstGeom prst="rect">
            <a:avLst/>
          </a:prstGeom>
        </p:spPr>
        <p:txBody>
          <a:bodyPr vert="horz" wrap="square" lIns="0" tIns="45720" rIns="0" bIns="45720" numCol="1" anchor="b" anchorCtr="0" compatLnSpc="1">
            <a:prstTxWarp prst="textNoShape">
              <a:avLst/>
            </a:prstTxWarp>
          </a:bodyPr>
          <a:lstStyle>
            <a:lvl1pPr algn="r" eaLnBrk="1" hangingPunct="1">
              <a:defRPr sz="1200">
                <a:solidFill>
                  <a:srgbClr val="BCBCBC"/>
                </a:solidFill>
              </a:defRPr>
            </a:lvl1pPr>
          </a:lstStyle>
          <a:p>
            <a:pPr>
              <a:defRPr/>
            </a:pPr>
            <a:fld id="{9A6BDA9B-ACDA-4EA9-8B09-4B7D610153BF}" type="slidenum">
              <a:rPr lang="en-US" altLang="en-US"/>
              <a:pPr>
                <a:defRPr/>
              </a:pPr>
              <a:t>‹#›</a:t>
            </a:fld>
            <a:endParaRPr lang="en-US" altLang="en-US" dirty="0"/>
          </a:p>
        </p:txBody>
      </p:sp>
    </p:spTree>
  </p:cSld>
  <p:clrMap bg1="dk1" tx1="lt1" bg2="dk2" tx2="lt2" accent1="accent1" accent2="accent2" accent3="accent3" accent4="accent4" accent5="accent5" accent6="accent6" hlink="hlink" folHlink="folHlink"/>
  <p:sldLayoutIdLst>
    <p:sldLayoutId id="2147484262" r:id="rId1"/>
    <p:sldLayoutId id="2147484263" r:id="rId2"/>
    <p:sldLayoutId id="2147484272" r:id="rId3"/>
    <p:sldLayoutId id="2147484264" r:id="rId4"/>
    <p:sldLayoutId id="2147484265" r:id="rId5"/>
    <p:sldLayoutId id="2147484266" r:id="rId6"/>
    <p:sldLayoutId id="2147484267" r:id="rId7"/>
    <p:sldLayoutId id="2147484268" r:id="rId8"/>
    <p:sldLayoutId id="2147484269" r:id="rId9"/>
    <p:sldLayoutId id="2147484270" r:id="rId10"/>
    <p:sldLayoutId id="2147484271" r:id="rId11"/>
  </p:sldLayoutIdLst>
  <p:hf hdr="0" ftr="0" dt="0"/>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anose="05020102010507070707"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anose="05020102010507070707"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anose="05000000000000000000"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anose="05040102010807070707"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anose="05020102010507070707"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hyperlink" Target="http://www.vip.vetbiz.va.gov/" TargetMode="Externa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Text Box 5">
            <a:extLst>
              <a:ext uri="{FF2B5EF4-FFF2-40B4-BE49-F238E27FC236}">
                <a16:creationId xmlns:a16="http://schemas.microsoft.com/office/drawing/2014/main" id="{9FD96EA9-7F03-4E79-9E98-9C9EB757C940}"/>
              </a:ext>
            </a:extLst>
          </p:cNvPr>
          <p:cNvSpPr txBox="1">
            <a:spLocks noChangeArrowheads="1"/>
          </p:cNvSpPr>
          <p:nvPr/>
        </p:nvSpPr>
        <p:spPr bwMode="auto">
          <a:xfrm>
            <a:off x="4187825" y="609600"/>
            <a:ext cx="6985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a:spcBef>
                <a:spcPct val="0"/>
              </a:spcBef>
              <a:buClrTx/>
              <a:buSzTx/>
              <a:buFontTx/>
              <a:buNone/>
            </a:pPr>
            <a:r>
              <a:rPr lang="en-US" altLang="en-US" sz="4000" i="1" dirty="0">
                <a:latin typeface="Tahoma" panose="020B0604030504040204" pitchFamily="34" charset="0"/>
              </a:rPr>
              <a:t>  </a:t>
            </a:r>
            <a:r>
              <a:rPr lang="en-US" altLang="en-US" sz="4800" i="1" dirty="0">
                <a:latin typeface="Tahoma" panose="020B0604030504040204" pitchFamily="34" charset="0"/>
              </a:rPr>
              <a:t> </a:t>
            </a:r>
          </a:p>
          <a:p>
            <a:pPr algn="ctr">
              <a:spcBef>
                <a:spcPct val="0"/>
              </a:spcBef>
              <a:buClrTx/>
              <a:buSzTx/>
              <a:buFontTx/>
              <a:buNone/>
            </a:pPr>
            <a:r>
              <a:rPr lang="en-US" altLang="en-US" sz="4800" i="1" dirty="0">
                <a:latin typeface="Tahoma" panose="020B0604030504040204" pitchFamily="34" charset="0"/>
              </a:rPr>
              <a:t> </a:t>
            </a:r>
          </a:p>
        </p:txBody>
      </p:sp>
      <p:sp>
        <p:nvSpPr>
          <p:cNvPr id="5123" name="Text Box 6">
            <a:extLst>
              <a:ext uri="{FF2B5EF4-FFF2-40B4-BE49-F238E27FC236}">
                <a16:creationId xmlns:a16="http://schemas.microsoft.com/office/drawing/2014/main" id="{C3AA6D56-07AE-42EB-BB30-7486A863F568}"/>
              </a:ext>
            </a:extLst>
          </p:cNvPr>
          <p:cNvSpPr txBox="1">
            <a:spLocks noChangeArrowheads="1"/>
          </p:cNvSpPr>
          <p:nvPr/>
        </p:nvSpPr>
        <p:spPr bwMode="auto">
          <a:xfrm>
            <a:off x="728663" y="2395538"/>
            <a:ext cx="800893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a:spcBef>
                <a:spcPct val="0"/>
              </a:spcBef>
              <a:buClrTx/>
              <a:buSzTx/>
              <a:buFontTx/>
              <a:buNone/>
            </a:pPr>
            <a:r>
              <a:rPr lang="en-US" altLang="en-US" sz="3200" b="1" dirty="0">
                <a:latin typeface="Arial" panose="020B0604020202020204" pitchFamily="34" charset="0"/>
              </a:rPr>
              <a:t>DEPARTMENT OF VETERANS AFFAIRS</a:t>
            </a:r>
            <a:endParaRPr lang="en-US" altLang="en-US" sz="3200" b="1" dirty="0">
              <a:solidFill>
                <a:srgbClr val="FFFF00"/>
              </a:solidFill>
              <a:latin typeface="Arial" panose="020B0604020202020204" pitchFamily="34" charset="0"/>
            </a:endParaRPr>
          </a:p>
        </p:txBody>
      </p:sp>
      <p:sp>
        <p:nvSpPr>
          <p:cNvPr id="5124" name="Rectangle 11">
            <a:extLst>
              <a:ext uri="{FF2B5EF4-FFF2-40B4-BE49-F238E27FC236}">
                <a16:creationId xmlns:a16="http://schemas.microsoft.com/office/drawing/2014/main" id="{3FC18988-EC1E-4877-A9D8-2C0A9F19D33B}"/>
              </a:ext>
            </a:extLst>
          </p:cNvPr>
          <p:cNvSpPr>
            <a:spLocks noChangeArrowheads="1"/>
          </p:cNvSpPr>
          <p:nvPr/>
        </p:nvSpPr>
        <p:spPr bwMode="auto">
          <a:xfrm>
            <a:off x="8959850" y="253047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r">
              <a:spcBef>
                <a:spcPct val="0"/>
              </a:spcBef>
              <a:buClrTx/>
              <a:buSzTx/>
              <a:buFontTx/>
              <a:buNone/>
            </a:pPr>
            <a:endParaRPr lang="en-US" altLang="en-US" sz="1800" dirty="0">
              <a:latin typeface="Arial" panose="020B0604020202020204" pitchFamily="34" charset="0"/>
            </a:endParaRPr>
          </a:p>
        </p:txBody>
      </p:sp>
      <p:sp>
        <p:nvSpPr>
          <p:cNvPr id="5125" name="Text Box 20">
            <a:extLst>
              <a:ext uri="{FF2B5EF4-FFF2-40B4-BE49-F238E27FC236}">
                <a16:creationId xmlns:a16="http://schemas.microsoft.com/office/drawing/2014/main" id="{7C520E76-2FE7-4188-9207-335C9FCACD85}"/>
              </a:ext>
            </a:extLst>
          </p:cNvPr>
          <p:cNvSpPr txBox="1">
            <a:spLocks noChangeArrowheads="1"/>
          </p:cNvSpPr>
          <p:nvPr/>
        </p:nvSpPr>
        <p:spPr bwMode="auto">
          <a:xfrm>
            <a:off x="2743200" y="3074988"/>
            <a:ext cx="56388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r">
              <a:spcBef>
                <a:spcPct val="0"/>
              </a:spcBef>
              <a:buClrTx/>
              <a:buSzTx/>
              <a:buFontTx/>
              <a:buNone/>
            </a:pPr>
            <a:r>
              <a:rPr lang="en-US" altLang="en-US" sz="2400" dirty="0">
                <a:latin typeface="Arial" panose="020B0604020202020204" pitchFamily="34" charset="0"/>
              </a:rPr>
              <a:t>Community Based Outpatient Clinic</a:t>
            </a:r>
          </a:p>
          <a:p>
            <a:pPr algn="r">
              <a:spcBef>
                <a:spcPct val="0"/>
              </a:spcBef>
              <a:buClrTx/>
              <a:buSzTx/>
              <a:buFontTx/>
              <a:buNone/>
            </a:pPr>
            <a:r>
              <a:rPr lang="en-US" altLang="en-US" sz="2400" dirty="0">
                <a:latin typeface="Arial" panose="020B0604020202020204" pitchFamily="34" charset="0"/>
              </a:rPr>
              <a:t>Santa Rosa, CA</a:t>
            </a:r>
          </a:p>
          <a:p>
            <a:pPr algn="r">
              <a:spcBef>
                <a:spcPct val="0"/>
              </a:spcBef>
              <a:buClrTx/>
              <a:buSzTx/>
              <a:buFontTx/>
              <a:buNone/>
            </a:pPr>
            <a:r>
              <a:rPr lang="en-US" altLang="en-US" sz="2400" dirty="0">
                <a:latin typeface="Arial" panose="020B0604020202020204" pitchFamily="34" charset="0"/>
              </a:rPr>
              <a:t>RLP No. 36C10F18Q0571</a:t>
            </a:r>
          </a:p>
          <a:p>
            <a:pPr algn="r">
              <a:spcBef>
                <a:spcPct val="0"/>
              </a:spcBef>
              <a:buClrTx/>
              <a:buSzTx/>
              <a:buFontTx/>
              <a:buNone/>
            </a:pPr>
            <a:endParaRPr lang="en-US" altLang="en-US" sz="2400" dirty="0">
              <a:latin typeface="Arial" panose="020B0604020202020204" pitchFamily="34" charset="0"/>
            </a:endParaRPr>
          </a:p>
          <a:p>
            <a:pPr algn="r">
              <a:spcBef>
                <a:spcPct val="0"/>
              </a:spcBef>
              <a:buClrTx/>
              <a:buSzTx/>
              <a:buFontTx/>
              <a:buNone/>
            </a:pPr>
            <a:r>
              <a:rPr lang="en-US" altLang="en-US" sz="2400" dirty="0">
                <a:latin typeface="Arial" panose="020B0604020202020204" pitchFamily="34" charset="0"/>
              </a:rPr>
              <a:t>Pre-Bid Conference</a:t>
            </a:r>
          </a:p>
          <a:p>
            <a:pPr algn="r">
              <a:spcBef>
                <a:spcPct val="0"/>
              </a:spcBef>
              <a:buClrTx/>
              <a:buSzTx/>
              <a:buFontTx/>
              <a:buNone/>
            </a:pPr>
            <a:r>
              <a:rPr lang="en-US" altLang="en-US" sz="2400" dirty="0">
                <a:latin typeface="Arial" panose="020B0604020202020204" pitchFamily="34" charset="0"/>
              </a:rPr>
              <a:t>October 2, 2018</a:t>
            </a:r>
          </a:p>
        </p:txBody>
      </p:sp>
      <p:pic>
        <p:nvPicPr>
          <p:cNvPr id="5126" name="Picture 10" descr="va logo">
            <a:extLst>
              <a:ext uri="{FF2B5EF4-FFF2-40B4-BE49-F238E27FC236}">
                <a16:creationId xmlns:a16="http://schemas.microsoft.com/office/drawing/2014/main" id="{0E8F6889-D8CB-4151-85E6-C26EBA3462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463550"/>
            <a:ext cx="1716088" cy="171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AutoShape 12" descr="data:image/jpeg;base64,/9j/4AAQSkZJRgABAQAAAQABAAD/2wCEAAkGBxQSBhQUExIKEhUXFhYWGBYVExgaHRceHx0iGRsYGCEYIzEsIhsoHh4cLT0tKi0rLi4uHCUzOzMsNzQtLisBCgoKDg0OGhAQGzAeHyQsLDAvMDIsLywsLy8sLCw0LywsLCwsLCwsLCwsLCwsLiwsLCwsLCwsLCwsLCwsLCwsLP/AABEIAEwAjwMBEQACEQEDEQH/xAAbAAEAAwADAQAAAAAAAAAAAAAABAUGAgMHAf/EADwQAAEEAQEEBwUECQUAAAAAAAEAAgMRBAUGEiExBxNBUXGBkRQiYaGxMkJzshU2cnSCkqLB0RYjJSZS/8QAGgEBAAMBAQEAAAAAAAAAAAAAAAECAwQFBv/EACwRAAICAQMDAwMDBQAAAAAAAAABAgMRBBIxEyFBFDJxIjNRBSORQmFicoH/2gAMAwEAAhEDEQA/AM1a+mPNFoBaAWgFoBaAWgFoBaAWgFoBaAWgFoBaAWgFoBaAIAgCAIAgCAIAgCAIAgCAIAgCAIAgCAIAgCAIAgCAIAgCAIAgCAIAgCAIAgCAIDQbFbPtztTdG98jAGF1tAPaBXHxXPqbnVHKWTSuG94KrA02SfURDE0vcSQPLtPcFrOahHdIootvCNp/orDxwG5mc1shF7rKFetk/JcXq7Z964djbpRXuZ8d0b9Y5r8bLx5ITdvI4t/lNO+Sn123tOOGOhnh9j6NjcAu6sakzreV+5V+F/3Uequ52dh0ocbjNbTbNTYOQBJuua77MjeTvh8D8F1U3xtXYznW4clKtihd61s8/H0fGmN1M0kj/wAnm0ebfoVhXepzlH8F5QcUmUa3KG9GwULsGEjMbFJKwOayRopxI5CiO/4rg9ZJSf05S/Bv0VhdzKa7ok2JmdXM2ieLXDi1w72lddVsbFmJlKDi8M6tI0uXJzRHC0ucfQDvcewKbLI1x3SIjFyeEa5nR+G61FjyTut8T5HOY0UCCBui+Y+K43rcwc0vODbo98NlLrGz7YdnMfJa+RxlJa5pAppF8q8FvXc5WSg1wUlDEUyJsvpQytcjhcXtDt6y2rFC+1Xvs6cHJFYR3SwdGuYTYNYlia5zmseWgnmfGlaqbnBSfkiSw2iCrkBAbnoi/WGT8E/mC4f1D7a+TfT+4sejPCd+jsyWLq+uLjGwu5Chf1I9AstbNboRlxyWpXZtclJq2wWXHiyzyPx3boc953ySe0niOa3r1lcmopGcqZJZZY7Z5BxdlcTFi91sjN+QjhvcjR8Sfks9NHqWysl44L2PbFRR59S9A5z0HQMk5ewGXDLbvZwHMceYFFwHlunyK8+2Kr1EZR8nRB7q2n4MpsvpRytcii+6XW/9kcXf481132dODkYwjulg3OVqbdSjzsVu4erp+PXbucCB4kf1LgjW6Nlj88/9N3LqZj/B5h2L1TlNt0gj/iNP/BP0auHSe+fyb3cRJsOR7d0ay9bbpMZ1NceZqiPka8lm49LUrbxIsnvrefB16vkforZ1mPGQMmdu/K/kWjlQ+g8CVauPqLHN+1cESfTjhcs0+Kf+z4f7k76hckvtT/2NV7l8GY2fYM7Y+fDBHXRPdJED94XdetjzC67v2rlZ4fZmUPrg4+TlsXp5wdPnzshroy1rmRscKLj4HvPD1UamfVkqod/yK1sTkzB5ExfO57uJcSSu9JJYRg3k61ICA3PRF+sMn4J/MFw/qH218m+n9xN2Sw5IGZEGZDLFj5HuiR1ANcbaON8LseYCpqJRntnW8tE1prKkuzM7q2w+ZDkloikmb2PjFg+I5gror1dU1nODOVMl/c2eo7MzZuyEAkZ1WTCCGhxHvDlRrlYA81xQvjVdLHeLNnW5QWeTBN2SzTkbns2TffXD15L0PU1YzuMOnL8Gn1ONul7Ivxi5j8nI4vDfut5elcPiSVywb1Fyn/SjWX7cMeWR9kH+w7MT5xDS95EUIPb3nwv8qtqF1bVV45ZFf0Rcjnp/SXP7czrGYvVlzQ/daQQ0miRxUT0ENrw3kK957lFt3pfs+0Ugb9h/+6zup3OvO1vpbN9azyuxnbHbI0u1ejT5Om6eIYpJKhokcm2G8yeS5qLYVynueO5rZFyUcFpp2LHixY+nBzJJpZRLPXIBvvkHx3QPDispylY5XcJLCLJKOIeSDr3SD1eryxjExZAxxYHOdxNfwq9Wi3QT3NZIndh4wX7Jus2uxX0G72G80OyyDQXO1iqS/wAjTOZr4PN4NJzMTUWTGLIhAlaN/h951Vz7V6bsqsi45z2OZRlF5LjpcynnX2RlztxsTXBvZZLgT40Asf0+K6bfnJe9vdgwy7jAIAgJmlarLjTl8LyxxG6SAOXOuKpZXGaxJZJjJx4JepbTZWRiGOWVz2EgkEDs5KkNPXB5iu5Lsk1hnbpu12XBBuRzP3RyDver4C+QUT01U3lomNklwyHma5kS5olfNOXt+y4OI3f2a5K8aYRjtS7EOcm85LR23ecYd3r+yr3W3696y9HTnOC3Wn+TOzSufKXOc9zibLnEknxJXSkksIzJeXq0smBHC99xx/YbQFenNUjXGMnJcslybWCErkE3UdWlnjjbK/fEbd1nAWBw4X28gqQrjDLj5Jcm+Sadq8v2MRieVrAA0BvumhwqxxVPTVZ3YLdSWMZK7A1CSHNEsbi14v3uZ48+a0nCMo7XwVTaeUdORMXzue425xJJ7yealJJYRDeSzj2lyW5DHiV28xnVtNDg3uWboraaxyW6kuTnn7U5U0G5JM5zd4OqhzBsH1UQ09cXlIl2SfLIWq6nLk5XWTPL3UG3QHAWQOHiVeuuMFiJWUnJ5ZDVyAgCAIAgCAIAgCAIAgCAIAgCAIAgCAIAgCAIAgCAIAgCAIAgCAIAgCAIAgCAIAgPtIBSAUgFIBSAUgFIBSAUgFIBSAUgFIBSAUgFIBSAUgP/2Q==">
            <a:extLst>
              <a:ext uri="{FF2B5EF4-FFF2-40B4-BE49-F238E27FC236}">
                <a16:creationId xmlns:a16="http://schemas.microsoft.com/office/drawing/2014/main" id="{4CD89120-7441-4889-9CF4-08D6013F4DD6}"/>
              </a:ext>
            </a:extLst>
          </p:cNvPr>
          <p:cNvSpPr>
            <a:spLocks noChangeAspect="1" noChangeArrowheads="1"/>
          </p:cNvSpPr>
          <p:nvPr/>
        </p:nvSpPr>
        <p:spPr bwMode="auto">
          <a:xfrm>
            <a:off x="892175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r">
              <a:spcBef>
                <a:spcPct val="0"/>
              </a:spcBef>
              <a:buClrTx/>
              <a:buSzTx/>
              <a:buFontTx/>
              <a:buNone/>
            </a:pPr>
            <a:endParaRPr lang="en-US" altLang="en-US" sz="1800" dirty="0">
              <a:latin typeface="Arial" panose="020B0604020202020204" pitchFamily="34" charset="0"/>
            </a:endParaRPr>
          </a:p>
        </p:txBody>
      </p:sp>
      <p:cxnSp>
        <p:nvCxnSpPr>
          <p:cNvPr id="10" name="Straight Connector 9">
            <a:extLst>
              <a:ext uri="{FF2B5EF4-FFF2-40B4-BE49-F238E27FC236}">
                <a16:creationId xmlns:a16="http://schemas.microsoft.com/office/drawing/2014/main" id="{DF7CF463-43FF-4369-B286-F6F145CCD72F}"/>
              </a:ext>
            </a:extLst>
          </p:cNvPr>
          <p:cNvCxnSpPr>
            <a:cxnSpLocks/>
          </p:cNvCxnSpPr>
          <p:nvPr/>
        </p:nvCxnSpPr>
        <p:spPr>
          <a:xfrm flipV="1">
            <a:off x="962025" y="2986088"/>
            <a:ext cx="7543800" cy="2540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5129" name="Slide Number Placeholder 1">
            <a:extLst>
              <a:ext uri="{FF2B5EF4-FFF2-40B4-BE49-F238E27FC236}">
                <a16:creationId xmlns:a16="http://schemas.microsoft.com/office/drawing/2014/main" id="{76AB69FF-2C77-4990-8915-B1700FA3E8B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2B7283F-81BA-4EC4-AC8C-783F1E863EC3}" type="slidenum">
              <a:rPr lang="en-US" altLang="en-US" smtClean="0">
                <a:solidFill>
                  <a:srgbClr val="BCBCBC"/>
                </a:solidFill>
              </a:rPr>
              <a:pPr/>
              <a:t>1</a:t>
            </a:fld>
            <a:endParaRPr lang="en-US" altLang="en-US" dirty="0">
              <a:solidFill>
                <a:srgbClr val="BCBCBC"/>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Text Box 5">
            <a:extLst>
              <a:ext uri="{FF2B5EF4-FFF2-40B4-BE49-F238E27FC236}">
                <a16:creationId xmlns:a16="http://schemas.microsoft.com/office/drawing/2014/main" id="{D92DA590-A888-4C13-B7FF-A913399F39B4}"/>
              </a:ext>
            </a:extLst>
          </p:cNvPr>
          <p:cNvSpPr txBox="1">
            <a:spLocks noChangeArrowheads="1"/>
          </p:cNvSpPr>
          <p:nvPr/>
        </p:nvSpPr>
        <p:spPr bwMode="auto">
          <a:xfrm>
            <a:off x="223838" y="323850"/>
            <a:ext cx="57832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r>
              <a:rPr lang="en-US" altLang="en-US" sz="3600" u="sng" dirty="0">
                <a:latin typeface="Arial" panose="020B0604020202020204" pitchFamily="34" charset="0"/>
              </a:rPr>
              <a:t>Meeting Minutes</a:t>
            </a:r>
          </a:p>
        </p:txBody>
      </p:sp>
      <p:sp>
        <p:nvSpPr>
          <p:cNvPr id="4099" name="Text Box 7">
            <a:extLst>
              <a:ext uri="{FF2B5EF4-FFF2-40B4-BE49-F238E27FC236}">
                <a16:creationId xmlns:a16="http://schemas.microsoft.com/office/drawing/2014/main" id="{CDC3EBEA-886F-4F21-B15A-34DAF6909E80}"/>
              </a:ext>
            </a:extLst>
          </p:cNvPr>
          <p:cNvSpPr txBox="1">
            <a:spLocks noChangeArrowheads="1"/>
          </p:cNvSpPr>
          <p:nvPr/>
        </p:nvSpPr>
        <p:spPr bwMode="auto">
          <a:xfrm>
            <a:off x="223838" y="925513"/>
            <a:ext cx="8534400"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r" eaLnBrk="0" fontAlgn="base" hangingPunct="0">
              <a:spcBef>
                <a:spcPct val="0"/>
              </a:spcBef>
              <a:spcAft>
                <a:spcPct val="0"/>
              </a:spcAft>
              <a:defRPr>
                <a:solidFill>
                  <a:schemeClr val="tx1"/>
                </a:solidFill>
                <a:latin typeface="Arial" charset="0"/>
              </a:defRPr>
            </a:lvl6pPr>
            <a:lvl7pPr marL="2971800" indent="-228600" algn="r" eaLnBrk="0" fontAlgn="base" hangingPunct="0">
              <a:spcBef>
                <a:spcPct val="0"/>
              </a:spcBef>
              <a:spcAft>
                <a:spcPct val="0"/>
              </a:spcAft>
              <a:defRPr>
                <a:solidFill>
                  <a:schemeClr val="tx1"/>
                </a:solidFill>
                <a:latin typeface="Arial" charset="0"/>
              </a:defRPr>
            </a:lvl7pPr>
            <a:lvl8pPr marL="3429000" indent="-228600" algn="r" eaLnBrk="0" fontAlgn="base" hangingPunct="0">
              <a:spcBef>
                <a:spcPct val="0"/>
              </a:spcBef>
              <a:spcAft>
                <a:spcPct val="0"/>
              </a:spcAft>
              <a:defRPr>
                <a:solidFill>
                  <a:schemeClr val="tx1"/>
                </a:solidFill>
                <a:latin typeface="Arial" charset="0"/>
              </a:defRPr>
            </a:lvl8pPr>
            <a:lvl9pPr marL="3886200" indent="-228600" algn="r" eaLnBrk="0" fontAlgn="base" hangingPunct="0">
              <a:spcBef>
                <a:spcPct val="0"/>
              </a:spcBef>
              <a:spcAft>
                <a:spcPct val="0"/>
              </a:spcAft>
              <a:defRPr>
                <a:solidFill>
                  <a:schemeClr val="tx1"/>
                </a:solidFill>
                <a:latin typeface="Arial" charset="0"/>
              </a:defRPr>
            </a:lvl9pPr>
          </a:lstStyle>
          <a:p>
            <a:pPr algn="ctr">
              <a:defRPr/>
            </a:pPr>
            <a:endParaRPr lang="en-US" dirty="0"/>
          </a:p>
          <a:p>
            <a:pPr marL="342900" indent="-342900">
              <a:buFontTx/>
              <a:buChar char="-"/>
              <a:defRPr/>
            </a:pPr>
            <a:r>
              <a:rPr lang="en-US" sz="2400" dirty="0"/>
              <a:t>Clearly state your name and company affiliation</a:t>
            </a:r>
          </a:p>
          <a:p>
            <a:pPr>
              <a:defRPr/>
            </a:pPr>
            <a:endParaRPr lang="en-US" sz="2400" dirty="0"/>
          </a:p>
          <a:p>
            <a:pPr marL="342900" indent="-342900">
              <a:buFontTx/>
              <a:buChar char="-"/>
              <a:defRPr/>
            </a:pPr>
            <a:r>
              <a:rPr lang="en-US" sz="2400" dirty="0"/>
              <a:t>Clearly reference the RLP Section number or attachment to which your question pertains</a:t>
            </a:r>
          </a:p>
          <a:p>
            <a:pPr>
              <a:defRPr/>
            </a:pPr>
            <a:endParaRPr lang="en-US" sz="2400" dirty="0"/>
          </a:p>
          <a:p>
            <a:pPr>
              <a:defRPr/>
            </a:pPr>
            <a:r>
              <a:rPr lang="en-US" sz="2400" dirty="0"/>
              <a:t>-   Please speak up so everyone can hear your questions</a:t>
            </a:r>
          </a:p>
          <a:p>
            <a:pPr>
              <a:defRPr/>
            </a:pPr>
            <a:endParaRPr lang="en-US" sz="2400" dirty="0"/>
          </a:p>
          <a:p>
            <a:pPr marL="342900" indent="-342900">
              <a:buFontTx/>
              <a:buChar char="-"/>
              <a:defRPr/>
            </a:pPr>
            <a:r>
              <a:rPr lang="en-US" sz="2400" dirty="0"/>
              <a:t>Our goal is to answer your questions</a:t>
            </a:r>
          </a:p>
          <a:p>
            <a:pPr marL="342900" indent="-342900">
              <a:buFontTx/>
              <a:buChar char="-"/>
              <a:defRPr/>
            </a:pPr>
            <a:endParaRPr lang="en-US" sz="2400" dirty="0"/>
          </a:p>
          <a:p>
            <a:pPr marL="342900" indent="-342900">
              <a:buFontTx/>
              <a:buChar char="-"/>
              <a:defRPr/>
            </a:pPr>
            <a:r>
              <a:rPr lang="en-US" sz="2400" dirty="0"/>
              <a:t>Any questions after today, </a:t>
            </a:r>
            <a:r>
              <a:rPr lang="en-US" sz="2400" u="sng" dirty="0"/>
              <a:t>must</a:t>
            </a:r>
            <a:r>
              <a:rPr lang="en-US" sz="2400" dirty="0"/>
              <a:t> be submitted in writing  to Cindy Schneider, CRCRE @cschneider@crcre.com no later than October 12, 2018. </a:t>
            </a:r>
          </a:p>
          <a:p>
            <a:pPr marL="342900" indent="-342900">
              <a:buFontTx/>
              <a:buChar char="-"/>
              <a:defRPr/>
            </a:pPr>
            <a:endParaRPr lang="en-US" sz="2400" dirty="0"/>
          </a:p>
          <a:p>
            <a:pPr marL="342900" indent="-342900">
              <a:buFontTx/>
              <a:buChar char="-"/>
              <a:defRPr/>
            </a:pPr>
            <a:r>
              <a:rPr lang="en-US" sz="2400" dirty="0"/>
              <a:t>Official Responses will be posted on FBO through and Amendment</a:t>
            </a:r>
          </a:p>
        </p:txBody>
      </p:sp>
      <p:sp>
        <p:nvSpPr>
          <p:cNvPr id="6148" name="Slide Number Placeholder 1">
            <a:extLst>
              <a:ext uri="{FF2B5EF4-FFF2-40B4-BE49-F238E27FC236}">
                <a16:creationId xmlns:a16="http://schemas.microsoft.com/office/drawing/2014/main" id="{B5746168-1198-4926-8055-A5D12ED36CC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DD5DCF3-A1FD-42F2-BBD4-B93B10FD122B}" type="slidenum">
              <a:rPr lang="en-US" altLang="en-US" smtClean="0">
                <a:solidFill>
                  <a:srgbClr val="BCBCBC"/>
                </a:solidFill>
              </a:rPr>
              <a:pPr/>
              <a:t>2</a:t>
            </a:fld>
            <a:endParaRPr lang="en-US" altLang="en-US" dirty="0">
              <a:solidFill>
                <a:srgbClr val="BCBCBC"/>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TextBox 1">
            <a:extLst>
              <a:ext uri="{FF2B5EF4-FFF2-40B4-BE49-F238E27FC236}">
                <a16:creationId xmlns:a16="http://schemas.microsoft.com/office/drawing/2014/main" id="{40AEA90C-6533-4D20-A239-B7389055319B}"/>
              </a:ext>
            </a:extLst>
          </p:cNvPr>
          <p:cNvSpPr txBox="1">
            <a:spLocks noChangeArrowheads="1"/>
          </p:cNvSpPr>
          <p:nvPr/>
        </p:nvSpPr>
        <p:spPr bwMode="auto">
          <a:xfrm>
            <a:off x="333375" y="152400"/>
            <a:ext cx="46196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600" b="1" dirty="0"/>
              <a:t>Conference Agenda</a:t>
            </a:r>
          </a:p>
        </p:txBody>
      </p:sp>
      <p:sp>
        <p:nvSpPr>
          <p:cNvPr id="7171" name="TextBox 2">
            <a:extLst>
              <a:ext uri="{FF2B5EF4-FFF2-40B4-BE49-F238E27FC236}">
                <a16:creationId xmlns:a16="http://schemas.microsoft.com/office/drawing/2014/main" id="{A04D852A-CF54-439F-890D-EB6530617A12}"/>
              </a:ext>
            </a:extLst>
          </p:cNvPr>
          <p:cNvSpPr txBox="1">
            <a:spLocks noChangeArrowheads="1"/>
          </p:cNvSpPr>
          <p:nvPr/>
        </p:nvSpPr>
        <p:spPr bwMode="auto">
          <a:xfrm>
            <a:off x="381000" y="871538"/>
            <a:ext cx="8686800"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00050" indent="-4000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200000"/>
              </a:lnSpc>
              <a:buFontTx/>
              <a:buAutoNum type="romanUcPeriod"/>
            </a:pPr>
            <a:r>
              <a:rPr lang="en-US" altLang="en-US" sz="2400" dirty="0"/>
              <a:t>Welcome</a:t>
            </a:r>
          </a:p>
          <a:p>
            <a:pPr>
              <a:lnSpc>
                <a:spcPct val="200000"/>
              </a:lnSpc>
              <a:buFontTx/>
              <a:buAutoNum type="romanUcPeriod"/>
            </a:pPr>
            <a:r>
              <a:rPr lang="en-US" altLang="en-US" sz="2400" dirty="0"/>
              <a:t>Introductions</a:t>
            </a:r>
          </a:p>
          <a:p>
            <a:pPr>
              <a:lnSpc>
                <a:spcPct val="200000"/>
              </a:lnSpc>
              <a:buFontTx/>
              <a:buAutoNum type="romanUcPeriod"/>
            </a:pPr>
            <a:r>
              <a:rPr lang="en-US" altLang="en-US" sz="2400" dirty="0"/>
              <a:t>Pre-Bid Meeting Objectives</a:t>
            </a:r>
          </a:p>
          <a:p>
            <a:pPr>
              <a:lnSpc>
                <a:spcPct val="200000"/>
              </a:lnSpc>
              <a:buFontTx/>
              <a:buAutoNum type="romanUcPeriod"/>
            </a:pPr>
            <a:r>
              <a:rPr lang="en-US" altLang="en-US" sz="2400" dirty="0"/>
              <a:t>Project Overview</a:t>
            </a:r>
          </a:p>
          <a:p>
            <a:pPr>
              <a:lnSpc>
                <a:spcPct val="200000"/>
              </a:lnSpc>
              <a:buFontTx/>
              <a:buAutoNum type="romanUcPeriod"/>
            </a:pPr>
            <a:r>
              <a:rPr lang="en-US" altLang="en-US" sz="2400" dirty="0"/>
              <a:t>Process Overview – Review of RLP Package</a:t>
            </a:r>
          </a:p>
          <a:p>
            <a:pPr>
              <a:lnSpc>
                <a:spcPct val="200000"/>
              </a:lnSpc>
              <a:buFontTx/>
              <a:buAutoNum type="romanUcPeriod"/>
            </a:pPr>
            <a:r>
              <a:rPr lang="en-US" altLang="en-US" sz="2400" dirty="0"/>
              <a:t>Overview building conceptual plans</a:t>
            </a:r>
          </a:p>
          <a:p>
            <a:pPr>
              <a:lnSpc>
                <a:spcPct val="200000"/>
              </a:lnSpc>
              <a:buFontTx/>
              <a:buAutoNum type="romanUcPeriod"/>
            </a:pPr>
            <a:r>
              <a:rPr lang="en-US" altLang="en-US" sz="2400" dirty="0"/>
              <a:t>Questions and Comments</a:t>
            </a:r>
          </a:p>
        </p:txBody>
      </p:sp>
      <p:cxnSp>
        <p:nvCxnSpPr>
          <p:cNvPr id="6" name="Straight Connector 5">
            <a:extLst>
              <a:ext uri="{FF2B5EF4-FFF2-40B4-BE49-F238E27FC236}">
                <a16:creationId xmlns:a16="http://schemas.microsoft.com/office/drawing/2014/main" id="{5967F381-AB49-41FC-A2BA-BBA603E5BC90}"/>
              </a:ext>
            </a:extLst>
          </p:cNvPr>
          <p:cNvCxnSpPr>
            <a:cxnSpLocks/>
          </p:cNvCxnSpPr>
          <p:nvPr/>
        </p:nvCxnSpPr>
        <p:spPr>
          <a:xfrm>
            <a:off x="457200" y="958850"/>
            <a:ext cx="8458200"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7173" name="TextBox 7">
            <a:extLst>
              <a:ext uri="{FF2B5EF4-FFF2-40B4-BE49-F238E27FC236}">
                <a16:creationId xmlns:a16="http://schemas.microsoft.com/office/drawing/2014/main" id="{A3ACA0EA-A72F-49A0-9AFE-B4B90A43BB54}"/>
              </a:ext>
            </a:extLst>
          </p:cNvPr>
          <p:cNvSpPr txBox="1">
            <a:spLocks noChangeArrowheads="1"/>
          </p:cNvSpPr>
          <p:nvPr/>
        </p:nvSpPr>
        <p:spPr bwMode="auto">
          <a:xfrm>
            <a:off x="5334000" y="228600"/>
            <a:ext cx="350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r>
              <a:rPr lang="en-US" altLang="en-US" sz="1200" dirty="0"/>
              <a:t>Santa Rosa, CA</a:t>
            </a:r>
          </a:p>
          <a:p>
            <a:pPr algn="r"/>
            <a:r>
              <a:rPr lang="en-US" altLang="en-US" sz="1200" dirty="0"/>
              <a:t>Community Based Outpatient Clinic</a:t>
            </a:r>
          </a:p>
          <a:p>
            <a:pPr algn="r"/>
            <a:r>
              <a:rPr lang="en-US" altLang="en-US" sz="1200" dirty="0"/>
              <a:t>RLP 36C10F18Q0571</a:t>
            </a:r>
          </a:p>
        </p:txBody>
      </p:sp>
      <p:sp>
        <p:nvSpPr>
          <p:cNvPr id="7174" name="Slide Number Placeholder 1">
            <a:extLst>
              <a:ext uri="{FF2B5EF4-FFF2-40B4-BE49-F238E27FC236}">
                <a16:creationId xmlns:a16="http://schemas.microsoft.com/office/drawing/2014/main" id="{0E7F2F61-ECF7-45AF-83EB-BE01A53D829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306791B-6A3A-4A6F-9A8B-EC714AAF3D29}" type="slidenum">
              <a:rPr lang="en-US" altLang="en-US" smtClean="0">
                <a:solidFill>
                  <a:srgbClr val="BCBCBC"/>
                </a:solidFill>
              </a:rPr>
              <a:pPr/>
              <a:t>3</a:t>
            </a:fld>
            <a:endParaRPr lang="en-US" altLang="en-US" dirty="0">
              <a:solidFill>
                <a:srgbClr val="BCBCBC"/>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1" name="Rectangle 1">
            <a:extLst>
              <a:ext uri="{FF2B5EF4-FFF2-40B4-BE49-F238E27FC236}">
                <a16:creationId xmlns:a16="http://schemas.microsoft.com/office/drawing/2014/main" id="{BAFC7C64-32DD-41F0-A301-39333160316D}"/>
              </a:ext>
            </a:extLst>
          </p:cNvPr>
          <p:cNvSpPr>
            <a:spLocks noChangeArrowheads="1"/>
          </p:cNvSpPr>
          <p:nvPr/>
        </p:nvSpPr>
        <p:spPr bwMode="auto">
          <a:xfrm>
            <a:off x="287338" y="381000"/>
            <a:ext cx="7812087" cy="573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defRPr/>
            </a:pPr>
            <a:r>
              <a:rPr lang="en-US" altLang="en-US" sz="3600" b="1" dirty="0">
                <a:latin typeface="Arial" panose="020B0604020202020204" pitchFamily="34" charset="0"/>
              </a:rPr>
              <a:t>INTRODUCTIONS</a:t>
            </a:r>
          </a:p>
          <a:p>
            <a:pPr>
              <a:spcBef>
                <a:spcPct val="0"/>
              </a:spcBef>
              <a:buClrTx/>
              <a:buSzTx/>
              <a:buFontTx/>
              <a:buNone/>
              <a:defRPr/>
            </a:pPr>
            <a:endParaRPr lang="en-US" altLang="en-US" sz="2400" b="1" dirty="0">
              <a:latin typeface="Arial" panose="020B0604020202020204" pitchFamily="34" charset="0"/>
            </a:endParaRPr>
          </a:p>
          <a:p>
            <a:pPr>
              <a:spcBef>
                <a:spcPct val="0"/>
              </a:spcBef>
              <a:buClrTx/>
              <a:buSzTx/>
              <a:buFontTx/>
              <a:buNone/>
              <a:defRPr/>
            </a:pPr>
            <a:r>
              <a:rPr lang="en-US" altLang="en-US" sz="2400" u="sng" dirty="0">
                <a:latin typeface="Arial" panose="020B0604020202020204" pitchFamily="34" charset="0"/>
              </a:rPr>
              <a:t>Department of Veterans Affairs (VA) Project Team</a:t>
            </a:r>
          </a:p>
          <a:p>
            <a:pPr>
              <a:spcBef>
                <a:spcPct val="0"/>
              </a:spcBef>
              <a:buClrTx/>
              <a:buSzTx/>
              <a:buFontTx/>
              <a:buNone/>
              <a:defRPr/>
            </a:pPr>
            <a:endParaRPr lang="en-US" altLang="en-US" sz="900" u="sng" dirty="0">
              <a:latin typeface="Arial" panose="020B0604020202020204" pitchFamily="34" charset="0"/>
            </a:endParaRPr>
          </a:p>
          <a:p>
            <a:pPr marL="342900" indent="-342900">
              <a:lnSpc>
                <a:spcPct val="200000"/>
              </a:lnSpc>
              <a:spcBef>
                <a:spcPct val="0"/>
              </a:spcBef>
              <a:buClrTx/>
              <a:buSzTx/>
              <a:buFont typeface="Wingdings" panose="05000000000000000000" pitchFamily="2" charset="2"/>
              <a:buChar char="§"/>
              <a:defRPr/>
            </a:pPr>
            <a:r>
              <a:rPr lang="en-US" altLang="en-US" sz="2000" dirty="0">
                <a:latin typeface="Arial" panose="020B0604020202020204" pitchFamily="34" charset="0"/>
              </a:rPr>
              <a:t>Anntwinette Dupree-Hart, Contracting Office, VA Central Office</a:t>
            </a:r>
          </a:p>
          <a:p>
            <a:pPr marL="342900" indent="-342900">
              <a:lnSpc>
                <a:spcPct val="200000"/>
              </a:lnSpc>
              <a:spcBef>
                <a:spcPct val="0"/>
              </a:spcBef>
              <a:buClrTx/>
              <a:buSzTx/>
              <a:buFont typeface="Wingdings" panose="05000000000000000000" pitchFamily="2" charset="2"/>
              <a:buChar char="§"/>
              <a:defRPr/>
            </a:pPr>
            <a:r>
              <a:rPr lang="en-US" altLang="en-US" sz="2000" dirty="0">
                <a:latin typeface="Arial" panose="020B0604020202020204" pitchFamily="34" charset="0"/>
              </a:rPr>
              <a:t>Kelli Witt, Project Manager, VA Central Office</a:t>
            </a:r>
          </a:p>
          <a:p>
            <a:pPr marL="342900" indent="-342900">
              <a:lnSpc>
                <a:spcPct val="200000"/>
              </a:lnSpc>
              <a:spcBef>
                <a:spcPct val="0"/>
              </a:spcBef>
              <a:buClrTx/>
              <a:buSzTx/>
              <a:buFont typeface="Wingdings" panose="05000000000000000000" pitchFamily="2" charset="2"/>
              <a:buChar char="§"/>
              <a:defRPr/>
            </a:pPr>
            <a:r>
              <a:rPr lang="en-US" altLang="en-US" sz="2000" dirty="0">
                <a:latin typeface="Arial" panose="020B0604020202020204" pitchFamily="34" charset="0"/>
              </a:rPr>
              <a:t>Kimber Kay, Facility Planner, SF VA  Medical Center</a:t>
            </a:r>
          </a:p>
          <a:p>
            <a:pPr marL="342900" indent="-342900">
              <a:lnSpc>
                <a:spcPct val="200000"/>
              </a:lnSpc>
              <a:spcBef>
                <a:spcPct val="0"/>
              </a:spcBef>
              <a:buClrTx/>
              <a:buSzTx/>
              <a:buFont typeface="Wingdings" panose="05000000000000000000" pitchFamily="2" charset="2"/>
              <a:buChar char="§"/>
              <a:defRPr/>
            </a:pPr>
            <a:r>
              <a:rPr lang="en-US" altLang="en-US" sz="2000" dirty="0">
                <a:latin typeface="Arial" panose="020B0604020202020204" pitchFamily="34" charset="0"/>
              </a:rPr>
              <a:t>Andy Lamendola, </a:t>
            </a:r>
            <a:r>
              <a:rPr lang="en-US" altLang="en-US" sz="2000" dirty="0">
                <a:solidFill>
                  <a:srgbClr val="FFFFFF"/>
                </a:solidFill>
                <a:latin typeface="Arial" panose="020B0604020202020204" pitchFamily="34" charset="0"/>
              </a:rPr>
              <a:t>Senior Resident </a:t>
            </a:r>
            <a:r>
              <a:rPr lang="en-US" altLang="en-US" sz="2000" dirty="0">
                <a:latin typeface="Arial" panose="020B0604020202020204" pitchFamily="34" charset="0"/>
              </a:rPr>
              <a:t>Engineer, VA Central Office</a:t>
            </a:r>
          </a:p>
          <a:p>
            <a:pPr marL="342900" indent="-342900">
              <a:lnSpc>
                <a:spcPct val="200000"/>
              </a:lnSpc>
              <a:spcBef>
                <a:spcPct val="0"/>
              </a:spcBef>
              <a:buClrTx/>
              <a:buSzTx/>
              <a:buFont typeface="Wingdings" panose="05000000000000000000" pitchFamily="2" charset="2"/>
              <a:buChar char="§"/>
              <a:defRPr/>
            </a:pPr>
            <a:r>
              <a:rPr lang="en-US" altLang="en-US" sz="2000" dirty="0">
                <a:latin typeface="Arial" panose="020B0604020202020204" pitchFamily="34" charset="0"/>
              </a:rPr>
              <a:t>Ryan Anderson, Resident Engineer,  CA Central Office</a:t>
            </a:r>
          </a:p>
          <a:p>
            <a:pPr marL="342900" indent="-342900">
              <a:lnSpc>
                <a:spcPct val="200000"/>
              </a:lnSpc>
              <a:spcBef>
                <a:spcPct val="0"/>
              </a:spcBef>
              <a:buClrTx/>
              <a:buSzTx/>
              <a:buFont typeface="Wingdings" panose="05000000000000000000" pitchFamily="2" charset="2"/>
              <a:buChar char="§"/>
              <a:defRPr/>
            </a:pPr>
            <a:r>
              <a:rPr lang="en-US" altLang="en-US" sz="2000" dirty="0">
                <a:latin typeface="Arial" panose="020B0604020202020204" pitchFamily="34" charset="0"/>
              </a:rPr>
              <a:t>Linda Chan, Planner/Architect, VA Central Office (OCFM)</a:t>
            </a:r>
          </a:p>
          <a:p>
            <a:pPr marL="342900" indent="-342900">
              <a:lnSpc>
                <a:spcPct val="200000"/>
              </a:lnSpc>
              <a:spcBef>
                <a:spcPct val="0"/>
              </a:spcBef>
              <a:buClrTx/>
              <a:buSzTx/>
              <a:buFont typeface="Wingdings" panose="05000000000000000000" pitchFamily="2" charset="2"/>
              <a:buChar char="§"/>
              <a:defRPr/>
            </a:pPr>
            <a:r>
              <a:rPr lang="en-US" altLang="en-US" sz="2000" dirty="0">
                <a:latin typeface="Arial" panose="020B0604020202020204" pitchFamily="34" charset="0"/>
              </a:rPr>
              <a:t>Patrick Moran, Planner, Western Region, (OCFM)</a:t>
            </a:r>
          </a:p>
        </p:txBody>
      </p:sp>
      <p:cxnSp>
        <p:nvCxnSpPr>
          <p:cNvPr id="6" name="Straight Connector 5">
            <a:extLst>
              <a:ext uri="{FF2B5EF4-FFF2-40B4-BE49-F238E27FC236}">
                <a16:creationId xmlns:a16="http://schemas.microsoft.com/office/drawing/2014/main" id="{9078A52F-01D5-40CD-8F24-83DA7C860622}"/>
              </a:ext>
            </a:extLst>
          </p:cNvPr>
          <p:cNvCxnSpPr>
            <a:cxnSpLocks/>
          </p:cNvCxnSpPr>
          <p:nvPr/>
        </p:nvCxnSpPr>
        <p:spPr>
          <a:xfrm>
            <a:off x="363538" y="990600"/>
            <a:ext cx="8247062"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8196" name="Slide Number Placeholder 1">
            <a:extLst>
              <a:ext uri="{FF2B5EF4-FFF2-40B4-BE49-F238E27FC236}">
                <a16:creationId xmlns:a16="http://schemas.microsoft.com/office/drawing/2014/main" id="{37951DC6-391E-4B6E-83D7-D0853E939BA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EAC923-F8A8-4FDF-9D1C-07BEDC6015A8}" type="slidenum">
              <a:rPr lang="en-US" altLang="en-US" smtClean="0">
                <a:solidFill>
                  <a:srgbClr val="BCBCBC"/>
                </a:solidFill>
              </a:rPr>
              <a:pPr/>
              <a:t>4</a:t>
            </a:fld>
            <a:endParaRPr lang="en-US" altLang="en-US" dirty="0">
              <a:solidFill>
                <a:srgbClr val="BCBCBC"/>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8">
            <a:extLst>
              <a:ext uri="{FF2B5EF4-FFF2-40B4-BE49-F238E27FC236}">
                <a16:creationId xmlns:a16="http://schemas.microsoft.com/office/drawing/2014/main" id="{275F59C0-B8EA-4AAF-93D3-888FCDE6F105}"/>
              </a:ext>
            </a:extLst>
          </p:cNvPr>
          <p:cNvSpPr txBox="1">
            <a:spLocks noChangeArrowheads="1"/>
          </p:cNvSpPr>
          <p:nvPr/>
        </p:nvSpPr>
        <p:spPr bwMode="auto">
          <a:xfrm>
            <a:off x="363538" y="225425"/>
            <a:ext cx="8229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600" dirty="0">
                <a:solidFill>
                  <a:srgbClr val="FFFFFF"/>
                </a:solidFill>
              </a:rPr>
              <a:t>VETERANS AFFAIRS CONSULTANTS</a:t>
            </a:r>
          </a:p>
        </p:txBody>
      </p:sp>
      <p:cxnSp>
        <p:nvCxnSpPr>
          <p:cNvPr id="10" name="Straight Connector 9">
            <a:extLst>
              <a:ext uri="{FF2B5EF4-FFF2-40B4-BE49-F238E27FC236}">
                <a16:creationId xmlns:a16="http://schemas.microsoft.com/office/drawing/2014/main" id="{7ACE6DF4-EFF0-439C-9A14-3D2D49484300}"/>
              </a:ext>
            </a:extLst>
          </p:cNvPr>
          <p:cNvCxnSpPr>
            <a:cxnSpLocks/>
          </p:cNvCxnSpPr>
          <p:nvPr/>
        </p:nvCxnSpPr>
        <p:spPr>
          <a:xfrm>
            <a:off x="457200" y="990600"/>
            <a:ext cx="8288338"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2C4AF41-6E64-4494-8DA1-A53554310193}"/>
              </a:ext>
            </a:extLst>
          </p:cNvPr>
          <p:cNvSpPr txBox="1"/>
          <p:nvPr/>
        </p:nvSpPr>
        <p:spPr>
          <a:xfrm>
            <a:off x="533400" y="1227138"/>
            <a:ext cx="7551738" cy="4862512"/>
          </a:xfrm>
          <a:prstGeom prst="rect">
            <a:avLst/>
          </a:prstGeom>
          <a:noFill/>
        </p:spPr>
        <p:txBody>
          <a:bodyPr>
            <a:spAutoFit/>
          </a:bodyPr>
          <a:lstStyle/>
          <a:p>
            <a:pPr>
              <a:defRPr/>
            </a:pPr>
            <a:r>
              <a:rPr lang="en-US" sz="2000" b="1" u="sng" dirty="0"/>
              <a:t>Real Estate Advisors</a:t>
            </a:r>
          </a:p>
          <a:p>
            <a:pPr>
              <a:defRPr/>
            </a:pPr>
            <a:endParaRPr lang="en-US" sz="2000" b="1" u="sng" dirty="0"/>
          </a:p>
          <a:p>
            <a:pPr>
              <a:defRPr/>
            </a:pPr>
            <a:r>
              <a:rPr lang="en-US" dirty="0"/>
              <a:t>Carpenter/Robbins Commercial Real Estate, Inc.</a:t>
            </a:r>
          </a:p>
          <a:p>
            <a:pPr>
              <a:defRPr/>
            </a:pPr>
            <a:endParaRPr lang="en-US" dirty="0"/>
          </a:p>
          <a:p>
            <a:pPr marL="285750" indent="-285750">
              <a:buFont typeface="Wingdings" panose="05000000000000000000" pitchFamily="2" charset="2"/>
              <a:buChar char="§"/>
              <a:defRPr/>
            </a:pPr>
            <a:r>
              <a:rPr lang="en-US" dirty="0"/>
              <a:t>Cindy Schneider</a:t>
            </a:r>
          </a:p>
          <a:p>
            <a:pPr marL="285750" indent="-285750">
              <a:buFont typeface="Wingdings" panose="05000000000000000000" pitchFamily="2" charset="2"/>
              <a:buChar char="§"/>
              <a:defRPr/>
            </a:pPr>
            <a:endParaRPr lang="en-US" dirty="0"/>
          </a:p>
          <a:p>
            <a:pPr>
              <a:defRPr/>
            </a:pPr>
            <a:r>
              <a:rPr lang="en-US" b="1" u="sng" dirty="0"/>
              <a:t>Architectural/Engineering Services</a:t>
            </a:r>
          </a:p>
          <a:p>
            <a:pPr>
              <a:defRPr/>
            </a:pPr>
            <a:endParaRPr lang="en-US" b="1" u="sng" dirty="0"/>
          </a:p>
          <a:p>
            <a:pPr>
              <a:defRPr/>
            </a:pPr>
            <a:r>
              <a:rPr lang="en-US" dirty="0"/>
              <a:t>Commanders Concepts Commissioning, Engineering Consultants</a:t>
            </a:r>
          </a:p>
          <a:p>
            <a:pPr>
              <a:defRPr/>
            </a:pPr>
            <a:endParaRPr lang="en-US" dirty="0"/>
          </a:p>
          <a:p>
            <a:pPr marL="285750" indent="-285750">
              <a:buFont typeface="Wingdings" panose="05000000000000000000" pitchFamily="2" charset="2"/>
              <a:buChar char="§"/>
              <a:defRPr/>
            </a:pPr>
            <a:r>
              <a:rPr lang="en-US" dirty="0"/>
              <a:t>Rich Diddams, LEED GA, Chief Executive Officer</a:t>
            </a:r>
          </a:p>
          <a:p>
            <a:pPr>
              <a:defRPr/>
            </a:pPr>
            <a:endParaRPr lang="en-US" dirty="0"/>
          </a:p>
          <a:p>
            <a:pPr>
              <a:defRPr/>
            </a:pPr>
            <a:r>
              <a:rPr lang="en-US" dirty="0"/>
              <a:t>Oculus Inc.</a:t>
            </a:r>
            <a:endParaRPr lang="en-US" dirty="0">
              <a:solidFill>
                <a:srgbClr val="FFFFFF"/>
              </a:solidFill>
            </a:endParaRPr>
          </a:p>
          <a:p>
            <a:pPr marL="285750" indent="-285750">
              <a:buFont typeface="Arial" panose="020B0604020202020204" pitchFamily="34" charset="0"/>
              <a:buChar char="•"/>
              <a:defRPr/>
            </a:pPr>
            <a:r>
              <a:rPr lang="en-US" dirty="0">
                <a:solidFill>
                  <a:srgbClr val="FFFFFF"/>
                </a:solidFill>
              </a:rPr>
              <a:t>Rob Forney, AIA, Director, Senior Project Manager</a:t>
            </a:r>
          </a:p>
          <a:p>
            <a:pPr marL="285750" indent="-285750">
              <a:buFont typeface="Arial" panose="020B0604020202020204" pitchFamily="34" charset="0"/>
              <a:buChar char="•"/>
              <a:defRPr/>
            </a:pPr>
            <a:r>
              <a:rPr lang="en-US" dirty="0"/>
              <a:t>Christy Johnson, Architect, Project Manager</a:t>
            </a:r>
          </a:p>
          <a:p>
            <a:pPr>
              <a:defRPr/>
            </a:pPr>
            <a:endParaRPr lang="en-US" dirty="0"/>
          </a:p>
          <a:p>
            <a:pPr>
              <a:defRPr/>
            </a:pPr>
            <a:endParaRPr lang="en-US" b="1" u="sng" dirty="0"/>
          </a:p>
        </p:txBody>
      </p:sp>
      <p:sp>
        <p:nvSpPr>
          <p:cNvPr id="9221" name="Slide Number Placeholder 1">
            <a:extLst>
              <a:ext uri="{FF2B5EF4-FFF2-40B4-BE49-F238E27FC236}">
                <a16:creationId xmlns:a16="http://schemas.microsoft.com/office/drawing/2014/main" id="{C388003C-30F6-423B-8418-A2B274C5587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38A2EB2-77BA-4F38-98FE-4F29537323C9}" type="slidenum">
              <a:rPr lang="en-US" altLang="en-US" smtClean="0">
                <a:solidFill>
                  <a:srgbClr val="BCBCBC"/>
                </a:solidFill>
              </a:rPr>
              <a:pPr/>
              <a:t>5</a:t>
            </a:fld>
            <a:endParaRPr lang="en-US" altLang="en-US" dirty="0">
              <a:solidFill>
                <a:srgbClr val="BCBCBC"/>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CB823-3781-48D7-9E87-D8CBD8DDACF3}"/>
              </a:ext>
            </a:extLst>
          </p:cNvPr>
          <p:cNvSpPr>
            <a:spLocks noGrp="1"/>
          </p:cNvSpPr>
          <p:nvPr>
            <p:ph type="title"/>
          </p:nvPr>
        </p:nvSpPr>
        <p:spPr>
          <a:xfrm>
            <a:off x="457200" y="2209800"/>
            <a:ext cx="8229600" cy="1143000"/>
          </a:xfrm>
        </p:spPr>
        <p:txBody>
          <a:bodyPr/>
          <a:lstStyle/>
          <a:p>
            <a:pPr>
              <a:defRPr/>
            </a:pPr>
            <a:r>
              <a:rPr lang="en-US" dirty="0">
                <a:solidFill>
                  <a:schemeClr val="tx1"/>
                </a:solidFill>
                <a:latin typeface="Arial" panose="020B0604020202020204" pitchFamily="34" charset="0"/>
                <a:cs typeface="Arial" panose="020B0604020202020204" pitchFamily="34" charset="0"/>
              </a:rPr>
              <a:t>PROCUREMENT</a:t>
            </a:r>
            <a:r>
              <a:rPr lang="en-US" dirty="0">
                <a:solidFill>
                  <a:schemeClr val="tx1"/>
                </a:solidFill>
              </a:rPr>
              <a:t> OVERVIEW</a:t>
            </a:r>
          </a:p>
        </p:txBody>
      </p:sp>
      <p:sp>
        <p:nvSpPr>
          <p:cNvPr id="10243" name="Slide Number Placeholder 2">
            <a:extLst>
              <a:ext uri="{FF2B5EF4-FFF2-40B4-BE49-F238E27FC236}">
                <a16:creationId xmlns:a16="http://schemas.microsoft.com/office/drawing/2014/main" id="{DE85567F-D7C4-4600-B281-A190BA3046E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BFABE47-B27E-427D-BD27-E4D4F4F0D06D}" type="slidenum">
              <a:rPr lang="en-US" altLang="en-US" smtClean="0">
                <a:solidFill>
                  <a:srgbClr val="BCBCBC"/>
                </a:solidFill>
              </a:rPr>
              <a:pPr/>
              <a:t>6</a:t>
            </a:fld>
            <a:endParaRPr lang="en-US" altLang="en-US" dirty="0">
              <a:solidFill>
                <a:srgbClr val="BCBCBC"/>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F85562-930E-4034-8FE2-A0A8C9FB0B8B}"/>
              </a:ext>
            </a:extLst>
          </p:cNvPr>
          <p:cNvSpPr>
            <a:spLocks noGrp="1"/>
          </p:cNvSpPr>
          <p:nvPr>
            <p:ph type="body" idx="1"/>
          </p:nvPr>
        </p:nvSpPr>
        <p:spPr>
          <a:xfrm>
            <a:off x="322263" y="304800"/>
            <a:ext cx="5605462" cy="750888"/>
          </a:xfrm>
        </p:spPr>
        <p:txBody>
          <a:bodyPr/>
          <a:lstStyle/>
          <a:p>
            <a:pPr>
              <a:defRPr/>
            </a:pPr>
            <a:r>
              <a:rPr lang="en-US" sz="3600" dirty="0">
                <a:latin typeface="Arial" panose="020B0604020202020204" pitchFamily="34" charset="0"/>
                <a:cs typeface="Arial" panose="020B0604020202020204" pitchFamily="34" charset="0"/>
              </a:rPr>
              <a:t>PROJECT OVERVIEW</a:t>
            </a:r>
          </a:p>
        </p:txBody>
      </p:sp>
      <p:cxnSp>
        <p:nvCxnSpPr>
          <p:cNvPr id="7" name="Straight Connector 6">
            <a:extLst>
              <a:ext uri="{FF2B5EF4-FFF2-40B4-BE49-F238E27FC236}">
                <a16:creationId xmlns:a16="http://schemas.microsoft.com/office/drawing/2014/main" id="{EAB8CC43-6C79-4410-877F-3E25252BC158}"/>
              </a:ext>
            </a:extLst>
          </p:cNvPr>
          <p:cNvCxnSpPr>
            <a:cxnSpLocks/>
          </p:cNvCxnSpPr>
          <p:nvPr/>
        </p:nvCxnSpPr>
        <p:spPr>
          <a:xfrm>
            <a:off x="381000" y="990600"/>
            <a:ext cx="8305800"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11268" name="TextBox 9">
            <a:extLst>
              <a:ext uri="{FF2B5EF4-FFF2-40B4-BE49-F238E27FC236}">
                <a16:creationId xmlns:a16="http://schemas.microsoft.com/office/drawing/2014/main" id="{39DE9A55-9FC2-4BB4-A494-549CCFEEF82C}"/>
              </a:ext>
            </a:extLst>
          </p:cNvPr>
          <p:cNvSpPr txBox="1">
            <a:spLocks noChangeArrowheads="1"/>
          </p:cNvSpPr>
          <p:nvPr/>
        </p:nvSpPr>
        <p:spPr bwMode="auto">
          <a:xfrm>
            <a:off x="381000" y="1016000"/>
            <a:ext cx="8229600" cy="4407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200000"/>
              </a:lnSpc>
              <a:buFont typeface="Wingdings" panose="05000000000000000000" pitchFamily="2" charset="2"/>
              <a:buChar char="§"/>
            </a:pPr>
            <a:r>
              <a:rPr lang="en-US" altLang="en-US" dirty="0"/>
              <a:t>The purpose of the new facility is to expand capacity and services</a:t>
            </a:r>
          </a:p>
          <a:p>
            <a:pPr>
              <a:lnSpc>
                <a:spcPct val="200000"/>
              </a:lnSpc>
              <a:buFont typeface="Wingdings" panose="05000000000000000000" pitchFamily="2" charset="2"/>
              <a:buChar char="§"/>
            </a:pPr>
            <a:r>
              <a:rPr lang="en-US" altLang="en-US" dirty="0"/>
              <a:t>53,870 ABOA Square Feet Maximum</a:t>
            </a:r>
          </a:p>
          <a:p>
            <a:pPr>
              <a:buFont typeface="Wingdings" panose="05000000000000000000" pitchFamily="2" charset="2"/>
              <a:buChar char="§"/>
            </a:pPr>
            <a:r>
              <a:rPr lang="en-US" altLang="en-US" dirty="0"/>
              <a:t>Minimum of 420 surface/outside parking spaces reserved for the exclusive use of the Government</a:t>
            </a:r>
          </a:p>
          <a:p>
            <a:pPr lvl="1">
              <a:buFont typeface="Wingdings" panose="05000000000000000000" pitchFamily="2" charset="2"/>
              <a:buChar char="Ø"/>
            </a:pPr>
            <a:r>
              <a:rPr lang="en-US" altLang="en-US" sz="1400" dirty="0"/>
              <a:t>These spaces must be secure and lit</a:t>
            </a:r>
          </a:p>
          <a:p>
            <a:pPr>
              <a:lnSpc>
                <a:spcPct val="200000"/>
              </a:lnSpc>
              <a:buFont typeface="Wingdings" panose="05000000000000000000" pitchFamily="2" charset="2"/>
              <a:buChar char="§"/>
            </a:pPr>
            <a:r>
              <a:rPr lang="en-US" altLang="en-US" dirty="0"/>
              <a:t>Site must be controlled by the successful Offeror</a:t>
            </a:r>
          </a:p>
          <a:p>
            <a:pPr>
              <a:lnSpc>
                <a:spcPct val="200000"/>
              </a:lnSpc>
              <a:spcAft>
                <a:spcPts val="1200"/>
              </a:spcAft>
              <a:buFont typeface="Wingdings" panose="05000000000000000000" pitchFamily="2" charset="2"/>
              <a:buChar char="§"/>
            </a:pPr>
            <a:r>
              <a:rPr lang="en-US" altLang="en-US" dirty="0"/>
              <a:t>VA to lease premises for a term of up to 20 years</a:t>
            </a:r>
          </a:p>
          <a:p>
            <a:pPr>
              <a:spcAft>
                <a:spcPts val="1200"/>
              </a:spcAft>
              <a:buFont typeface="Wingdings" panose="05000000000000000000" pitchFamily="2" charset="2"/>
              <a:buChar char="§"/>
            </a:pPr>
            <a:r>
              <a:rPr lang="en-US" altLang="en-US" dirty="0"/>
              <a:t>Occupancy is preferred within 540 calendar days, but no later than 730  calendar days, following lease award</a:t>
            </a:r>
          </a:p>
          <a:p>
            <a:pPr>
              <a:lnSpc>
                <a:spcPct val="200000"/>
              </a:lnSpc>
              <a:buFont typeface="Wingdings" panose="05000000000000000000" pitchFamily="2" charset="2"/>
              <a:buChar char="§"/>
            </a:pPr>
            <a:r>
              <a:rPr lang="en-US" altLang="en-US" dirty="0"/>
              <a:t>Offeror finances the project through completion of construction</a:t>
            </a:r>
          </a:p>
        </p:txBody>
      </p:sp>
      <p:sp>
        <p:nvSpPr>
          <p:cNvPr id="11269" name="Slide Number Placeholder 1">
            <a:extLst>
              <a:ext uri="{FF2B5EF4-FFF2-40B4-BE49-F238E27FC236}">
                <a16:creationId xmlns:a16="http://schemas.microsoft.com/office/drawing/2014/main" id="{AD4316C7-52BB-4833-9CB5-61A839F6DD5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4E0370E-33C3-4501-8DB6-C2F979744459}" type="slidenum">
              <a:rPr lang="en-US" altLang="en-US" smtClean="0">
                <a:solidFill>
                  <a:srgbClr val="BCBCBC"/>
                </a:solidFill>
              </a:rPr>
              <a:pPr/>
              <a:t>7</a:t>
            </a:fld>
            <a:endParaRPr lang="en-US" altLang="en-US" dirty="0">
              <a:solidFill>
                <a:srgbClr val="BCBCBC"/>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03B27877-374D-47BA-B625-2A3929813B6D}"/>
              </a:ext>
            </a:extLst>
          </p:cNvPr>
          <p:cNvSpPr>
            <a:spLocks noGrp="1"/>
          </p:cNvSpPr>
          <p:nvPr>
            <p:ph type="body" idx="1"/>
          </p:nvPr>
        </p:nvSpPr>
        <p:spPr>
          <a:xfrm>
            <a:off x="322263" y="304800"/>
            <a:ext cx="8745537" cy="750888"/>
          </a:xfrm>
        </p:spPr>
        <p:txBody>
          <a:bodyPr/>
          <a:lstStyle/>
          <a:p>
            <a:pPr>
              <a:defRPr/>
            </a:pPr>
            <a:r>
              <a:rPr lang="en-US" sz="3600" dirty="0">
                <a:latin typeface="Arial" panose="020B0604020202020204" pitchFamily="34" charset="0"/>
                <a:cs typeface="Arial" panose="020B0604020202020204" pitchFamily="34" charset="0"/>
              </a:rPr>
              <a:t>Mandatory offer requirements</a:t>
            </a:r>
          </a:p>
        </p:txBody>
      </p:sp>
      <p:cxnSp>
        <p:nvCxnSpPr>
          <p:cNvPr id="8" name="Straight Connector 7">
            <a:extLst>
              <a:ext uri="{FF2B5EF4-FFF2-40B4-BE49-F238E27FC236}">
                <a16:creationId xmlns:a16="http://schemas.microsoft.com/office/drawing/2014/main" id="{387CA6C6-CAD1-4E83-AD27-B07CF63442EC}"/>
              </a:ext>
            </a:extLst>
          </p:cNvPr>
          <p:cNvCxnSpPr>
            <a:cxnSpLocks/>
          </p:cNvCxnSpPr>
          <p:nvPr/>
        </p:nvCxnSpPr>
        <p:spPr>
          <a:xfrm>
            <a:off x="381000" y="990600"/>
            <a:ext cx="8305800"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12292" name="TextBox 8">
            <a:extLst>
              <a:ext uri="{FF2B5EF4-FFF2-40B4-BE49-F238E27FC236}">
                <a16:creationId xmlns:a16="http://schemas.microsoft.com/office/drawing/2014/main" id="{1A39DC2B-9D34-4E72-B547-1941FD355427}"/>
              </a:ext>
            </a:extLst>
          </p:cNvPr>
          <p:cNvSpPr txBox="1">
            <a:spLocks noChangeArrowheads="1"/>
          </p:cNvSpPr>
          <p:nvPr/>
        </p:nvSpPr>
        <p:spPr bwMode="auto">
          <a:xfrm>
            <a:off x="533400" y="1295400"/>
            <a:ext cx="8153400" cy="463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spcAft>
                <a:spcPts val="1200"/>
              </a:spcAft>
              <a:buFont typeface="Lucida Sans" panose="020B0602030504020204" pitchFamily="34" charset="0"/>
              <a:buAutoNum type="arabicPeriod"/>
            </a:pPr>
            <a:r>
              <a:rPr lang="en-US" altLang="en-US" dirty="0"/>
              <a:t>Offers Due: </a:t>
            </a:r>
            <a:r>
              <a:rPr lang="en-US" altLang="en-US" b="1" dirty="0">
                <a:solidFill>
                  <a:srgbClr val="FFFF00"/>
                </a:solidFill>
              </a:rPr>
              <a:t>November 13, 2018 </a:t>
            </a:r>
            <a:r>
              <a:rPr lang="en-US" altLang="en-US" dirty="0"/>
              <a:t>– </a:t>
            </a:r>
            <a:r>
              <a:rPr lang="en-US" altLang="en-US" b="1" dirty="0">
                <a:solidFill>
                  <a:srgbClr val="FFFF00"/>
                </a:solidFill>
              </a:rPr>
              <a:t>4:00 PM ET (1:00 PM PT)</a:t>
            </a:r>
          </a:p>
          <a:p>
            <a:pPr>
              <a:lnSpc>
                <a:spcPct val="150000"/>
              </a:lnSpc>
              <a:buFont typeface="Lucida Sans" panose="020B0602030504020204" pitchFamily="34" charset="0"/>
              <a:buAutoNum type="arabicPeriod"/>
            </a:pPr>
            <a:r>
              <a:rPr lang="en-US" altLang="en-US" dirty="0"/>
              <a:t>Submit </a:t>
            </a:r>
            <a:r>
              <a:rPr lang="en-US" altLang="en-US" u="sng" dirty="0"/>
              <a:t>compact discs</a:t>
            </a:r>
            <a:r>
              <a:rPr lang="en-US" altLang="en-US" dirty="0"/>
              <a:t> to Carpenter/Robbins as follows:                             (NO Email submittals will be accepted.)</a:t>
            </a:r>
          </a:p>
          <a:p>
            <a:pPr lvl="1">
              <a:buFont typeface="Arial" panose="020B0604020202020204" pitchFamily="34" charset="0"/>
              <a:buChar char="•"/>
            </a:pPr>
            <a:r>
              <a:rPr lang="en-US" altLang="en-US" dirty="0"/>
              <a:t>Volume I – Technical Proposal:  6 CDs; </a:t>
            </a:r>
            <a:r>
              <a:rPr lang="en-US" altLang="en-US" b="1" dirty="0">
                <a:solidFill>
                  <a:srgbClr val="FFFF00"/>
                </a:solidFill>
              </a:rPr>
              <a:t>No Hard Copy Accepted</a:t>
            </a:r>
          </a:p>
          <a:p>
            <a:pPr lvl="1">
              <a:spcAft>
                <a:spcPts val="1800"/>
              </a:spcAft>
              <a:buFont typeface="Arial" panose="020B0604020202020204" pitchFamily="34" charset="0"/>
              <a:buChar char="•"/>
            </a:pPr>
            <a:r>
              <a:rPr lang="en-US" altLang="en-US" dirty="0"/>
              <a:t>Volume II – Price Proposal: 1 CD; </a:t>
            </a:r>
            <a:r>
              <a:rPr lang="en-US" altLang="en-US" b="1" dirty="0">
                <a:solidFill>
                  <a:srgbClr val="FFFF00"/>
                </a:solidFill>
              </a:rPr>
              <a:t>No Hard Copy Accepted</a:t>
            </a:r>
          </a:p>
          <a:p>
            <a:pPr>
              <a:spcAft>
                <a:spcPts val="1800"/>
              </a:spcAft>
              <a:buFont typeface="Lucida Sans" panose="020B0602030504020204" pitchFamily="34" charset="0"/>
              <a:buAutoNum type="arabicPeriod"/>
            </a:pPr>
            <a:r>
              <a:rPr lang="en-US" altLang="en-US" dirty="0"/>
              <a:t>One set of compact discs (Volume I and Volume II) to Anntwinette    Dupree-Hart (Contracting Officer) and Kelli Witt (Project Manager)</a:t>
            </a:r>
          </a:p>
          <a:p>
            <a:pPr>
              <a:spcAft>
                <a:spcPts val="1800"/>
              </a:spcAft>
              <a:buFont typeface="Lucida Sans" panose="020B0602030504020204" pitchFamily="34" charset="0"/>
              <a:buAutoNum type="arabicPeriod"/>
            </a:pPr>
            <a:r>
              <a:rPr lang="en-US" altLang="en-US" dirty="0"/>
              <a:t>CDs </a:t>
            </a:r>
            <a:r>
              <a:rPr lang="en-US" altLang="en-US" u="sng" dirty="0"/>
              <a:t>must be bookmarked</a:t>
            </a:r>
            <a:r>
              <a:rPr lang="en-US" altLang="en-US" dirty="0"/>
              <a:t> (CDs only, No DVDs)</a:t>
            </a:r>
          </a:p>
          <a:p>
            <a:pPr>
              <a:spcAft>
                <a:spcPts val="1800"/>
              </a:spcAft>
              <a:buFont typeface="Lucida Sans" panose="020B0602030504020204" pitchFamily="34" charset="0"/>
              <a:buAutoNum type="arabicPeriod"/>
            </a:pPr>
            <a:r>
              <a:rPr lang="en-US" altLang="en-US" dirty="0"/>
              <a:t>Initial and sign all pages of your submittal</a:t>
            </a:r>
          </a:p>
          <a:p>
            <a:pPr>
              <a:buFont typeface="Lucida Sans" panose="020B0602030504020204" pitchFamily="34" charset="0"/>
              <a:buAutoNum type="arabicPeriod"/>
            </a:pPr>
            <a:r>
              <a:rPr lang="en-US" altLang="en-US" dirty="0"/>
              <a:t>Offers that do not comply specifically and correctly with RLP directions are at risk of being determined non-responsive	</a:t>
            </a:r>
          </a:p>
        </p:txBody>
      </p:sp>
      <p:sp>
        <p:nvSpPr>
          <p:cNvPr id="12293" name="Slide Number Placeholder 1">
            <a:extLst>
              <a:ext uri="{FF2B5EF4-FFF2-40B4-BE49-F238E27FC236}">
                <a16:creationId xmlns:a16="http://schemas.microsoft.com/office/drawing/2014/main" id="{3A1FAF81-4871-41FB-8619-E96F869AF64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F1AA72D-F3AA-4805-84B7-AAC8F17DBFCB}" type="slidenum">
              <a:rPr lang="en-US" altLang="en-US" smtClean="0">
                <a:solidFill>
                  <a:srgbClr val="BCBCBC"/>
                </a:solidFill>
              </a:rPr>
              <a:pPr/>
              <a:t>8</a:t>
            </a:fld>
            <a:endParaRPr lang="en-US" altLang="en-US" dirty="0">
              <a:solidFill>
                <a:srgbClr val="BCBCBC"/>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
            <a:extLst>
              <a:ext uri="{FF2B5EF4-FFF2-40B4-BE49-F238E27FC236}">
                <a16:creationId xmlns:a16="http://schemas.microsoft.com/office/drawing/2014/main" id="{BAFC7C64-32DD-41F0-A301-39333160316D}"/>
              </a:ext>
            </a:extLst>
          </p:cNvPr>
          <p:cNvSpPr>
            <a:spLocks noChangeArrowheads="1"/>
          </p:cNvSpPr>
          <p:nvPr/>
        </p:nvSpPr>
        <p:spPr bwMode="auto">
          <a:xfrm>
            <a:off x="287338" y="381000"/>
            <a:ext cx="8704262" cy="478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defRPr/>
            </a:pPr>
            <a:r>
              <a:rPr lang="en-US" altLang="en-US" sz="3600" b="1" dirty="0">
                <a:latin typeface="Arial" panose="020B0604020202020204" pitchFamily="34" charset="0"/>
              </a:rPr>
              <a:t>COMMUNICATIONS AND AWARD</a:t>
            </a:r>
          </a:p>
          <a:p>
            <a:pPr>
              <a:spcBef>
                <a:spcPct val="0"/>
              </a:spcBef>
              <a:buClrTx/>
              <a:buSzTx/>
              <a:buFontTx/>
              <a:buNone/>
              <a:defRPr/>
            </a:pPr>
            <a:endParaRPr lang="en-US" altLang="en-US" sz="900" u="sng" dirty="0">
              <a:latin typeface="Arial" panose="020B0604020202020204" pitchFamily="34" charset="0"/>
            </a:endParaRPr>
          </a:p>
          <a:p>
            <a:pPr marL="342900" indent="-342900">
              <a:spcBef>
                <a:spcPct val="0"/>
              </a:spcBef>
              <a:spcAft>
                <a:spcPts val="1800"/>
              </a:spcAft>
              <a:buClrTx/>
              <a:buSzTx/>
              <a:buFont typeface="Wingdings" panose="05000000000000000000" pitchFamily="2" charset="2"/>
              <a:buChar char="§"/>
              <a:defRPr/>
            </a:pPr>
            <a:r>
              <a:rPr lang="en-US" altLang="en-US" sz="2000" dirty="0">
                <a:latin typeface="Arial" panose="020B0604020202020204" pitchFamily="34" charset="0"/>
              </a:rPr>
              <a:t>VA will award based on the Best Value, price and other factors considered</a:t>
            </a:r>
          </a:p>
          <a:p>
            <a:pPr marL="342900" indent="-342900">
              <a:lnSpc>
                <a:spcPct val="150000"/>
              </a:lnSpc>
              <a:spcBef>
                <a:spcPct val="0"/>
              </a:spcBef>
              <a:buClrTx/>
              <a:buSzTx/>
              <a:buFont typeface="Wingdings" panose="05000000000000000000" pitchFamily="2" charset="2"/>
              <a:buChar char="§"/>
              <a:defRPr/>
            </a:pPr>
            <a:r>
              <a:rPr lang="en-US" altLang="en-US" sz="2000" dirty="0">
                <a:latin typeface="Arial" panose="020B0604020202020204" pitchFamily="34" charset="0"/>
              </a:rPr>
              <a:t>VA may award this contract based on initial offers</a:t>
            </a:r>
          </a:p>
          <a:p>
            <a:pPr marL="342900" indent="-342900">
              <a:lnSpc>
                <a:spcPct val="150000"/>
              </a:lnSpc>
              <a:spcBef>
                <a:spcPct val="0"/>
              </a:spcBef>
              <a:spcAft>
                <a:spcPts val="1800"/>
              </a:spcAft>
              <a:buClrTx/>
              <a:buSzTx/>
              <a:buFont typeface="Wingdings" panose="05000000000000000000" pitchFamily="2" charset="2"/>
              <a:buChar char="§"/>
              <a:defRPr/>
            </a:pPr>
            <a:r>
              <a:rPr lang="en-US" altLang="en-US" sz="2000" dirty="0">
                <a:latin typeface="Arial" panose="020B0604020202020204" pitchFamily="34" charset="0"/>
              </a:rPr>
              <a:t>VA may elect to establish a competitive range</a:t>
            </a:r>
          </a:p>
          <a:p>
            <a:pPr marL="342900" indent="-342900">
              <a:spcBef>
                <a:spcPct val="0"/>
              </a:spcBef>
              <a:spcAft>
                <a:spcPts val="1800"/>
              </a:spcAft>
              <a:buClrTx/>
              <a:buSzTx/>
              <a:buFont typeface="Wingdings" panose="05000000000000000000" pitchFamily="2" charset="2"/>
              <a:buChar char="§"/>
              <a:defRPr/>
            </a:pPr>
            <a:r>
              <a:rPr lang="en-US" altLang="en-US" sz="2000" dirty="0">
                <a:latin typeface="Arial" panose="020B0604020202020204" pitchFamily="34" charset="0"/>
              </a:rPr>
              <a:t>Negotiations may be conducted with only the most highly qualified bidders in order to determine the Best Value to the Government</a:t>
            </a:r>
          </a:p>
          <a:p>
            <a:pPr marL="342900" indent="-342900">
              <a:spcBef>
                <a:spcPct val="0"/>
              </a:spcBef>
              <a:spcAft>
                <a:spcPts val="1800"/>
              </a:spcAft>
              <a:buClrTx/>
              <a:buSzTx/>
              <a:buFont typeface="Wingdings" panose="05000000000000000000" pitchFamily="2" charset="2"/>
              <a:buChar char="§"/>
              <a:defRPr/>
            </a:pPr>
            <a:r>
              <a:rPr lang="en-US" altLang="en-US" sz="2000" dirty="0">
                <a:latin typeface="Arial" panose="020B0604020202020204" pitchFamily="34" charset="0"/>
              </a:rPr>
              <a:t>Price evaluation is based on Net Present Value (NPA) Price per ABOA Square Foot basis (RLP Section 4.05)</a:t>
            </a:r>
          </a:p>
          <a:p>
            <a:pPr marL="342900" indent="-342900">
              <a:spcBef>
                <a:spcPct val="0"/>
              </a:spcBef>
              <a:buClrTx/>
              <a:buSzTx/>
              <a:buFont typeface="Wingdings" panose="05000000000000000000" pitchFamily="2" charset="2"/>
              <a:buChar char="§"/>
              <a:defRPr/>
            </a:pPr>
            <a:r>
              <a:rPr lang="en-US" altLang="en-US" sz="2000" dirty="0">
                <a:latin typeface="Arial" panose="020B0604020202020204" pitchFamily="34" charset="0"/>
              </a:rPr>
              <a:t>Award occurs upon execution of the Lease by the Contracting Officer</a:t>
            </a:r>
          </a:p>
        </p:txBody>
      </p:sp>
      <p:cxnSp>
        <p:nvCxnSpPr>
          <p:cNvPr id="6" name="Straight Connector 5">
            <a:extLst>
              <a:ext uri="{FF2B5EF4-FFF2-40B4-BE49-F238E27FC236}">
                <a16:creationId xmlns:a16="http://schemas.microsoft.com/office/drawing/2014/main" id="{9078A52F-01D5-40CD-8F24-83DA7C860622}"/>
              </a:ext>
            </a:extLst>
          </p:cNvPr>
          <p:cNvCxnSpPr>
            <a:cxnSpLocks/>
          </p:cNvCxnSpPr>
          <p:nvPr/>
        </p:nvCxnSpPr>
        <p:spPr>
          <a:xfrm>
            <a:off x="363538" y="990600"/>
            <a:ext cx="8247062"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13316" name="Slide Number Placeholder 1">
            <a:extLst>
              <a:ext uri="{FF2B5EF4-FFF2-40B4-BE49-F238E27FC236}">
                <a16:creationId xmlns:a16="http://schemas.microsoft.com/office/drawing/2014/main" id="{79E69431-3B3E-46B2-BAAA-3080A140450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68BB5B1-7FBA-4288-BA42-34B5050EF0F6}" type="slidenum">
              <a:rPr lang="en-US" altLang="en-US" smtClean="0">
                <a:solidFill>
                  <a:srgbClr val="BCBCBC"/>
                </a:solidFill>
              </a:rPr>
              <a:pPr/>
              <a:t>9</a:t>
            </a:fld>
            <a:endParaRPr lang="en-US" altLang="en-US" dirty="0">
              <a:solidFill>
                <a:srgbClr val="BCBCBC"/>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
            <a:extLst>
              <a:ext uri="{FF2B5EF4-FFF2-40B4-BE49-F238E27FC236}">
                <a16:creationId xmlns:a16="http://schemas.microsoft.com/office/drawing/2014/main" id="{BAFC7C64-32DD-41F0-A301-39333160316D}"/>
              </a:ext>
            </a:extLst>
          </p:cNvPr>
          <p:cNvSpPr>
            <a:spLocks noChangeArrowheads="1"/>
          </p:cNvSpPr>
          <p:nvPr/>
        </p:nvSpPr>
        <p:spPr bwMode="auto">
          <a:xfrm>
            <a:off x="287338" y="381000"/>
            <a:ext cx="8704262"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defRPr/>
            </a:pPr>
            <a:r>
              <a:rPr lang="en-US" altLang="en-US" sz="3600" b="1" dirty="0">
                <a:latin typeface="Arial" panose="020B0604020202020204" pitchFamily="34" charset="0"/>
              </a:rPr>
              <a:t>PROJECT OVERIVEW</a:t>
            </a:r>
          </a:p>
          <a:p>
            <a:pPr>
              <a:spcBef>
                <a:spcPct val="0"/>
              </a:spcBef>
              <a:buClrTx/>
              <a:buSzTx/>
              <a:buFontTx/>
              <a:buNone/>
              <a:defRPr/>
            </a:pPr>
            <a:endParaRPr lang="en-US" altLang="en-US" sz="900" u="sng" dirty="0">
              <a:latin typeface="Arial" panose="020B0604020202020204" pitchFamily="34" charset="0"/>
            </a:endParaRPr>
          </a:p>
          <a:p>
            <a:pPr>
              <a:spcBef>
                <a:spcPct val="0"/>
              </a:spcBef>
              <a:buClrTx/>
              <a:buSzTx/>
              <a:buFontTx/>
              <a:buNone/>
              <a:defRPr/>
            </a:pPr>
            <a:r>
              <a:rPr lang="en-US" altLang="en-US" sz="2400" u="sng" dirty="0">
                <a:latin typeface="Arial" panose="020B0604020202020204" pitchFamily="34" charset="0"/>
              </a:rPr>
              <a:t>Best Value Source Selection Procurement</a:t>
            </a:r>
          </a:p>
          <a:p>
            <a:pPr>
              <a:spcBef>
                <a:spcPct val="0"/>
              </a:spcBef>
              <a:buClrTx/>
              <a:buSzTx/>
              <a:buFontTx/>
              <a:buNone/>
              <a:defRPr/>
            </a:pPr>
            <a:endParaRPr lang="en-US" altLang="en-US" sz="900" u="sng" dirty="0">
              <a:latin typeface="Arial" panose="020B0604020202020204" pitchFamily="34" charset="0"/>
            </a:endParaRPr>
          </a:p>
          <a:p>
            <a:pPr>
              <a:spcBef>
                <a:spcPct val="0"/>
              </a:spcBef>
              <a:buClrTx/>
              <a:buSzTx/>
              <a:buFontTx/>
              <a:buNone/>
              <a:defRPr/>
            </a:pPr>
            <a:endParaRPr lang="en-US" altLang="en-US" sz="900" u="sng" dirty="0">
              <a:latin typeface="Arial" panose="020B0604020202020204" pitchFamily="34" charset="0"/>
            </a:endParaRPr>
          </a:p>
          <a:p>
            <a:pPr marL="342900" indent="-342900">
              <a:spcBef>
                <a:spcPct val="0"/>
              </a:spcBef>
              <a:spcAft>
                <a:spcPts val="1800"/>
              </a:spcAft>
              <a:buClrTx/>
              <a:buSzTx/>
              <a:buFont typeface="Wingdings" panose="05000000000000000000" pitchFamily="2" charset="2"/>
              <a:buChar char="§"/>
              <a:defRPr/>
            </a:pPr>
            <a:r>
              <a:rPr lang="en-US" altLang="en-US" sz="2000" dirty="0">
                <a:latin typeface="Arial" panose="020B0604020202020204" pitchFamily="34" charset="0"/>
              </a:rPr>
              <a:t>Price and Technical Factors will be evaluated</a:t>
            </a:r>
          </a:p>
          <a:p>
            <a:pPr marL="342900" indent="-342900">
              <a:lnSpc>
                <a:spcPct val="150000"/>
              </a:lnSpc>
              <a:spcBef>
                <a:spcPct val="0"/>
              </a:spcBef>
              <a:buClrTx/>
              <a:buSzTx/>
              <a:buFont typeface="Wingdings" panose="05000000000000000000" pitchFamily="2" charset="2"/>
              <a:buChar char="§"/>
              <a:defRPr/>
            </a:pPr>
            <a:r>
              <a:rPr lang="en-US" altLang="en-US" sz="2000" dirty="0">
                <a:latin typeface="Arial" panose="020B0604020202020204" pitchFamily="34" charset="0"/>
              </a:rPr>
              <a:t>Technical Factors are evaluated by Technical Evaluation Board (TEB)</a:t>
            </a:r>
          </a:p>
          <a:p>
            <a:pPr marL="342900" indent="-342900">
              <a:lnSpc>
                <a:spcPct val="150000"/>
              </a:lnSpc>
              <a:spcBef>
                <a:spcPct val="0"/>
              </a:spcBef>
              <a:spcAft>
                <a:spcPts val="1800"/>
              </a:spcAft>
              <a:buClrTx/>
              <a:buSzTx/>
              <a:buFont typeface="Wingdings" panose="05000000000000000000" pitchFamily="2" charset="2"/>
              <a:buChar char="§"/>
              <a:defRPr/>
            </a:pPr>
            <a:r>
              <a:rPr lang="en-US" altLang="en-US" sz="2000" dirty="0">
                <a:latin typeface="Arial" panose="020B0604020202020204" pitchFamily="34" charset="0"/>
              </a:rPr>
              <a:t>Pricing information is not given to TEB members</a:t>
            </a:r>
          </a:p>
          <a:p>
            <a:pPr marL="342900" indent="-342900">
              <a:spcBef>
                <a:spcPct val="0"/>
              </a:spcBef>
              <a:spcAft>
                <a:spcPts val="1800"/>
              </a:spcAft>
              <a:buClrTx/>
              <a:buSzTx/>
              <a:buFont typeface="Wingdings" panose="05000000000000000000" pitchFamily="2" charset="2"/>
              <a:buChar char="§"/>
              <a:defRPr/>
            </a:pPr>
            <a:r>
              <a:rPr lang="en-US" altLang="en-US" sz="2000" dirty="0">
                <a:latin typeface="Arial" panose="020B0604020202020204" pitchFamily="34" charset="0"/>
              </a:rPr>
              <a:t>Price is evaluated by the Contracting Officer</a:t>
            </a:r>
          </a:p>
          <a:p>
            <a:pPr marL="342900" indent="-342900">
              <a:spcBef>
                <a:spcPct val="0"/>
              </a:spcBef>
              <a:spcAft>
                <a:spcPts val="1800"/>
              </a:spcAft>
              <a:buClrTx/>
              <a:buSzTx/>
              <a:buFont typeface="Wingdings" panose="05000000000000000000" pitchFamily="2" charset="2"/>
              <a:buChar char="§"/>
              <a:defRPr/>
            </a:pPr>
            <a:r>
              <a:rPr lang="en-US" altLang="en-US" sz="2000" dirty="0">
                <a:latin typeface="Arial" panose="020B0604020202020204" pitchFamily="34" charset="0"/>
              </a:rPr>
              <a:t>Price is approximately equal to Technical Factors when combined</a:t>
            </a:r>
          </a:p>
        </p:txBody>
      </p:sp>
      <p:cxnSp>
        <p:nvCxnSpPr>
          <p:cNvPr id="6" name="Straight Connector 5">
            <a:extLst>
              <a:ext uri="{FF2B5EF4-FFF2-40B4-BE49-F238E27FC236}">
                <a16:creationId xmlns:a16="http://schemas.microsoft.com/office/drawing/2014/main" id="{9078A52F-01D5-40CD-8F24-83DA7C860622}"/>
              </a:ext>
            </a:extLst>
          </p:cNvPr>
          <p:cNvCxnSpPr>
            <a:cxnSpLocks/>
          </p:cNvCxnSpPr>
          <p:nvPr/>
        </p:nvCxnSpPr>
        <p:spPr>
          <a:xfrm>
            <a:off x="363538" y="990600"/>
            <a:ext cx="8247062"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340" name="Group 3">
            <a:extLst>
              <a:ext uri="{FF2B5EF4-FFF2-40B4-BE49-F238E27FC236}">
                <a16:creationId xmlns:a16="http://schemas.microsoft.com/office/drawing/2014/main" id="{9E16FB26-3DF2-47B4-9AB0-A3870B4B0454}"/>
              </a:ext>
            </a:extLst>
          </p:cNvPr>
          <p:cNvGrpSpPr>
            <a:grpSpLocks/>
          </p:cNvGrpSpPr>
          <p:nvPr/>
        </p:nvGrpSpPr>
        <p:grpSpPr bwMode="auto">
          <a:xfrm>
            <a:off x="2659063" y="4622800"/>
            <a:ext cx="3657600" cy="1828800"/>
            <a:chOff x="753215" y="6221729"/>
            <a:chExt cx="3657600" cy="1828800"/>
          </a:xfrm>
        </p:grpSpPr>
        <p:sp>
          <p:nvSpPr>
            <p:cNvPr id="5" name="Oval 4">
              <a:extLst>
                <a:ext uri="{FF2B5EF4-FFF2-40B4-BE49-F238E27FC236}">
                  <a16:creationId xmlns:a16="http://schemas.microsoft.com/office/drawing/2014/main" id="{118C32B3-AE67-4BA2-8A67-EB6A80A58D71}"/>
                </a:ext>
              </a:extLst>
            </p:cNvPr>
            <p:cNvSpPr/>
            <p:nvPr/>
          </p:nvSpPr>
          <p:spPr bwMode="auto">
            <a:xfrm>
              <a:off x="753215" y="6221729"/>
              <a:ext cx="3657600" cy="18288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A62A8460-0773-4F7C-B631-66591473998A}"/>
                </a:ext>
              </a:extLst>
            </p:cNvPr>
            <p:cNvCxnSpPr>
              <a:cxnSpLocks/>
              <a:stCxn id="5" idx="0"/>
              <a:endCxn id="5" idx="4"/>
            </p:cNvCxnSpPr>
            <p:nvPr/>
          </p:nvCxnSpPr>
          <p:spPr bwMode="auto">
            <a:xfrm>
              <a:off x="2582015" y="6221729"/>
              <a:ext cx="0" cy="182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1BB1A00-A9D7-4B8B-823D-75B71CA5FE29}"/>
                </a:ext>
              </a:extLst>
            </p:cNvPr>
            <p:cNvSpPr txBox="1"/>
            <p:nvPr/>
          </p:nvSpPr>
          <p:spPr bwMode="auto">
            <a:xfrm>
              <a:off x="1537440" y="6839267"/>
              <a:ext cx="657225" cy="461962"/>
            </a:xfrm>
            <a:prstGeom prst="rect">
              <a:avLst/>
            </a:prstGeom>
            <a:noFill/>
          </p:spPr>
          <p:txBody>
            <a:bodyPr wrap="none" tIns="91440" bIns="91440" anchor="ctr"/>
            <a:lstStyle/>
            <a:p>
              <a:pPr algn="ctr" fontAlgn="auto">
                <a:spcBef>
                  <a:spcPts val="0"/>
                </a:spcBef>
                <a:spcAft>
                  <a:spcPts val="0"/>
                </a:spcAft>
                <a:defRPr/>
              </a:pPr>
              <a:r>
                <a:rPr lang="en-US" b="1" dirty="0">
                  <a:effectLst>
                    <a:outerShdw blurRad="38100" dist="38100" dir="2700000" algn="tl">
                      <a:srgbClr val="000000">
                        <a:alpha val="43137"/>
                      </a:srgbClr>
                    </a:outerShdw>
                  </a:effectLst>
                  <a:latin typeface="+mn-lt"/>
                </a:rPr>
                <a:t>Price</a:t>
              </a:r>
            </a:p>
          </p:txBody>
        </p:sp>
        <p:sp>
          <p:nvSpPr>
            <p:cNvPr id="9" name="TextBox 8">
              <a:extLst>
                <a:ext uri="{FF2B5EF4-FFF2-40B4-BE49-F238E27FC236}">
                  <a16:creationId xmlns:a16="http://schemas.microsoft.com/office/drawing/2014/main" id="{4CD59B2F-3AFE-43B5-B147-94A37DDB7671}"/>
                </a:ext>
              </a:extLst>
            </p:cNvPr>
            <p:cNvSpPr txBox="1"/>
            <p:nvPr/>
          </p:nvSpPr>
          <p:spPr bwMode="auto">
            <a:xfrm>
              <a:off x="2394690" y="6839267"/>
              <a:ext cx="2016125" cy="923925"/>
            </a:xfrm>
            <a:prstGeom prst="rect">
              <a:avLst/>
            </a:prstGeom>
            <a:noFill/>
          </p:spPr>
          <p:txBody>
            <a:bodyPr>
              <a:spAutoFit/>
            </a:bodyPr>
            <a:lstStyle/>
            <a:p>
              <a:pPr algn="ctr" fontAlgn="auto">
                <a:spcBef>
                  <a:spcPts val="0"/>
                </a:spcBef>
                <a:spcAft>
                  <a:spcPts val="0"/>
                </a:spcAft>
                <a:defRPr/>
              </a:pPr>
              <a:r>
                <a:rPr lang="en-US" b="1" dirty="0">
                  <a:effectLst>
                    <a:outerShdw blurRad="38100" dist="38100" dir="2700000" algn="tl">
                      <a:srgbClr val="000000">
                        <a:alpha val="43137"/>
                      </a:srgbClr>
                    </a:outerShdw>
                  </a:effectLst>
                  <a:latin typeface="+mn-lt"/>
                </a:rPr>
                <a:t>Technical </a:t>
              </a:r>
            </a:p>
            <a:p>
              <a:pPr algn="ctr" fontAlgn="auto">
                <a:spcBef>
                  <a:spcPts val="0"/>
                </a:spcBef>
                <a:spcAft>
                  <a:spcPts val="0"/>
                </a:spcAft>
                <a:defRPr/>
              </a:pPr>
              <a:r>
                <a:rPr lang="en-US" b="1" dirty="0">
                  <a:effectLst>
                    <a:outerShdw blurRad="38100" dist="38100" dir="2700000" algn="tl">
                      <a:srgbClr val="000000">
                        <a:alpha val="43137"/>
                      </a:srgbClr>
                    </a:outerShdw>
                  </a:effectLst>
                  <a:latin typeface="+mn-lt"/>
                </a:rPr>
                <a:t>Factors</a:t>
              </a:r>
            </a:p>
            <a:p>
              <a:pPr algn="ctr" fontAlgn="auto">
                <a:spcBef>
                  <a:spcPts val="0"/>
                </a:spcBef>
                <a:spcAft>
                  <a:spcPts val="0"/>
                </a:spcAft>
                <a:defRPr/>
              </a:pPr>
              <a:endParaRPr lang="en-US" b="1" dirty="0">
                <a:effectLst>
                  <a:outerShdw blurRad="38100" dist="38100" dir="2700000" algn="tl">
                    <a:srgbClr val="000000">
                      <a:alpha val="43137"/>
                    </a:srgbClr>
                  </a:outerShdw>
                </a:effectLst>
                <a:latin typeface="+mn-lt"/>
              </a:endParaRPr>
            </a:p>
          </p:txBody>
        </p:sp>
      </p:grpSp>
      <p:sp>
        <p:nvSpPr>
          <p:cNvPr id="14341" name="Slide Number Placeholder 1">
            <a:extLst>
              <a:ext uri="{FF2B5EF4-FFF2-40B4-BE49-F238E27FC236}">
                <a16:creationId xmlns:a16="http://schemas.microsoft.com/office/drawing/2014/main" id="{5F8D4F55-FF43-4A46-B1E2-8F1C594A114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5EA9E2B-CCDB-4D3B-A2C7-DE5D6E2EE3AA}" type="slidenum">
              <a:rPr lang="en-US" altLang="en-US" smtClean="0">
                <a:solidFill>
                  <a:srgbClr val="BCBCBC"/>
                </a:solidFill>
              </a:rPr>
              <a:pPr/>
              <a:t>10</a:t>
            </a:fld>
            <a:endParaRPr lang="en-US" altLang="en-US" dirty="0">
              <a:solidFill>
                <a:srgbClr val="BCBCBC"/>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CB823-3781-48D7-9E87-D8CBD8DDACF3}"/>
              </a:ext>
            </a:extLst>
          </p:cNvPr>
          <p:cNvSpPr>
            <a:spLocks noGrp="1"/>
          </p:cNvSpPr>
          <p:nvPr>
            <p:ph type="title"/>
          </p:nvPr>
        </p:nvSpPr>
        <p:spPr>
          <a:xfrm>
            <a:off x="457200" y="2209800"/>
            <a:ext cx="8534400" cy="1143000"/>
          </a:xfrm>
        </p:spPr>
        <p:txBody>
          <a:bodyPr>
            <a:normAutofit fontScale="90000"/>
          </a:bodyPr>
          <a:lstStyle/>
          <a:p>
            <a:pPr>
              <a:defRPr/>
            </a:pPr>
            <a:r>
              <a:rPr lang="en-US" dirty="0">
                <a:solidFill>
                  <a:schemeClr val="tx1"/>
                </a:solidFill>
                <a:latin typeface="Arial" panose="020B0604020202020204" pitchFamily="34" charset="0"/>
                <a:cs typeface="Arial" panose="020B0604020202020204" pitchFamily="34" charset="0"/>
              </a:rPr>
              <a:t>SUBMITTALS DISKS MUST </a:t>
            </a:r>
            <a:br>
              <a:rPr lang="en-US" dirty="0">
                <a:solidFill>
                  <a:schemeClr val="tx1"/>
                </a:solidFill>
                <a:latin typeface="Arial" panose="020B0604020202020204" pitchFamily="34" charset="0"/>
                <a:cs typeface="Arial" panose="020B0604020202020204" pitchFamily="34" charset="0"/>
              </a:rPr>
            </a:br>
            <a:r>
              <a:rPr lang="en-US" dirty="0">
                <a:solidFill>
                  <a:schemeClr val="tx1"/>
                </a:solidFill>
                <a:latin typeface="Arial" panose="020B0604020202020204" pitchFamily="34" charset="0"/>
                <a:cs typeface="Arial" panose="020B0604020202020204" pitchFamily="34" charset="0"/>
              </a:rPr>
              <a:t>BE INDEXED</a:t>
            </a:r>
            <a:endParaRPr lang="en-US" dirty="0">
              <a:solidFill>
                <a:schemeClr val="tx1"/>
              </a:solidFill>
            </a:endParaRPr>
          </a:p>
        </p:txBody>
      </p:sp>
      <p:sp>
        <p:nvSpPr>
          <p:cNvPr id="15363" name="Slide Number Placeholder 2">
            <a:extLst>
              <a:ext uri="{FF2B5EF4-FFF2-40B4-BE49-F238E27FC236}">
                <a16:creationId xmlns:a16="http://schemas.microsoft.com/office/drawing/2014/main" id="{5EF77BDC-E432-47AD-8AE3-4CF7B289D17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22295A8-96AE-40A2-A7C6-8BC71627C089}" type="slidenum">
              <a:rPr lang="en-US" altLang="en-US" smtClean="0">
                <a:solidFill>
                  <a:srgbClr val="BCBCBC"/>
                </a:solidFill>
              </a:rPr>
              <a:pPr/>
              <a:t>11</a:t>
            </a:fld>
            <a:endParaRPr lang="en-US" altLang="en-US" dirty="0">
              <a:solidFill>
                <a:srgbClr val="BCBCBC"/>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6">
            <a:extLst>
              <a:ext uri="{FF2B5EF4-FFF2-40B4-BE49-F238E27FC236}">
                <a16:creationId xmlns:a16="http://schemas.microsoft.com/office/drawing/2014/main" id="{1A92CD41-5BC2-4752-ADFE-A25AFE423900}"/>
              </a:ext>
            </a:extLst>
          </p:cNvPr>
          <p:cNvSpPr txBox="1">
            <a:spLocks noChangeArrowheads="1"/>
          </p:cNvSpPr>
          <p:nvPr/>
        </p:nvSpPr>
        <p:spPr bwMode="auto">
          <a:xfrm>
            <a:off x="228600" y="304800"/>
            <a:ext cx="8915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200" b="1" dirty="0"/>
              <a:t>RLP SECTION 4.03 TECHNICAL FACTORS</a:t>
            </a:r>
          </a:p>
        </p:txBody>
      </p:sp>
      <p:cxnSp>
        <p:nvCxnSpPr>
          <p:cNvPr id="8" name="Straight Connector 7">
            <a:extLst>
              <a:ext uri="{FF2B5EF4-FFF2-40B4-BE49-F238E27FC236}">
                <a16:creationId xmlns:a16="http://schemas.microsoft.com/office/drawing/2014/main" id="{056376B2-C96E-42A2-9E99-6511B9D8C325}"/>
              </a:ext>
            </a:extLst>
          </p:cNvPr>
          <p:cNvCxnSpPr>
            <a:cxnSpLocks/>
          </p:cNvCxnSpPr>
          <p:nvPr/>
        </p:nvCxnSpPr>
        <p:spPr>
          <a:xfrm>
            <a:off x="363538" y="990600"/>
            <a:ext cx="8399462"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16388" name="TextBox 9">
            <a:extLst>
              <a:ext uri="{FF2B5EF4-FFF2-40B4-BE49-F238E27FC236}">
                <a16:creationId xmlns:a16="http://schemas.microsoft.com/office/drawing/2014/main" id="{08794D89-3C0D-4339-8F50-7D65D0D1BD4C}"/>
              </a:ext>
            </a:extLst>
          </p:cNvPr>
          <p:cNvSpPr txBox="1">
            <a:spLocks noChangeArrowheads="1"/>
          </p:cNvSpPr>
          <p:nvPr/>
        </p:nvSpPr>
        <p:spPr bwMode="auto">
          <a:xfrm>
            <a:off x="495300" y="1066800"/>
            <a:ext cx="8153400" cy="523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dirty="0"/>
              <a:t>Clear responses to </a:t>
            </a:r>
            <a:r>
              <a:rPr lang="en-US" altLang="en-US" u="sng" dirty="0"/>
              <a:t>each</a:t>
            </a:r>
            <a:r>
              <a:rPr lang="en-US" altLang="en-US" dirty="0"/>
              <a:t> Factor are critical to proper evaluation of your offer</a:t>
            </a:r>
          </a:p>
          <a:p>
            <a:endParaRPr lang="en-US" altLang="en-US" sz="1200" dirty="0"/>
          </a:p>
          <a:p>
            <a:r>
              <a:rPr lang="en-US" altLang="en-US" dirty="0"/>
              <a:t>Technical Factors are listed in descending order of importance</a:t>
            </a:r>
          </a:p>
          <a:p>
            <a:endParaRPr lang="en-US" altLang="en-US" sz="1000" dirty="0"/>
          </a:p>
          <a:p>
            <a:r>
              <a:rPr lang="en-US" altLang="en-US" sz="2000" b="1" u="sng" dirty="0"/>
              <a:t>FACTOR 1. Technical Evaluation Factors</a:t>
            </a:r>
          </a:p>
          <a:p>
            <a:endParaRPr lang="en-US" altLang="en-US" u="sng" dirty="0"/>
          </a:p>
          <a:p>
            <a:endParaRPr lang="en-US" altLang="en-US" u="sng" dirty="0"/>
          </a:p>
          <a:p>
            <a:endParaRPr lang="en-US" altLang="en-US" u="sng" dirty="0"/>
          </a:p>
          <a:p>
            <a:endParaRPr lang="en-US" altLang="en-US" u="sng" dirty="0"/>
          </a:p>
          <a:p>
            <a:r>
              <a:rPr lang="en-US" altLang="en-US" sz="2000" b="1" u="sng" dirty="0"/>
              <a:t>FACTOR 2: Offeror’s Qualifications and Past Performance</a:t>
            </a:r>
          </a:p>
          <a:p>
            <a:endParaRPr lang="en-US" altLang="en-US" u="sng" dirty="0"/>
          </a:p>
          <a:p>
            <a:endParaRPr lang="en-US" altLang="en-US" u="sng" dirty="0"/>
          </a:p>
          <a:p>
            <a:endParaRPr lang="en-US" altLang="en-US" u="sng" dirty="0"/>
          </a:p>
          <a:p>
            <a:endParaRPr lang="en-US" altLang="en-US" u="sng" dirty="0"/>
          </a:p>
          <a:p>
            <a:endParaRPr lang="en-US" altLang="en-US" u="sng" dirty="0"/>
          </a:p>
          <a:p>
            <a:r>
              <a:rPr lang="en-US" altLang="en-US" sz="2000" b="1" u="sng" dirty="0"/>
              <a:t>FACTOR 3: Operations &amp; Maintenance Plan</a:t>
            </a:r>
          </a:p>
          <a:p>
            <a:endParaRPr lang="en-US" altLang="en-US" u="sng" dirty="0"/>
          </a:p>
          <a:p>
            <a:endParaRPr lang="en-US" altLang="en-US" u="sng" dirty="0"/>
          </a:p>
          <a:p>
            <a:endParaRPr lang="en-US" altLang="en-US" u="sng" dirty="0"/>
          </a:p>
        </p:txBody>
      </p:sp>
      <p:pic>
        <p:nvPicPr>
          <p:cNvPr id="16389" name="Picture 2">
            <a:extLst>
              <a:ext uri="{FF2B5EF4-FFF2-40B4-BE49-F238E27FC236}">
                <a16:creationId xmlns:a16="http://schemas.microsoft.com/office/drawing/2014/main" id="{0C2F5897-F540-4D2F-BA77-92AB2475D6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078" y="2459037"/>
            <a:ext cx="5505450" cy="933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3">
            <a:extLst>
              <a:ext uri="{FF2B5EF4-FFF2-40B4-BE49-F238E27FC236}">
                <a16:creationId xmlns:a16="http://schemas.microsoft.com/office/drawing/2014/main" id="{4F279373-95ED-4935-871C-0339BF04F9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550" y="3810000"/>
            <a:ext cx="55054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4">
            <a:extLst>
              <a:ext uri="{FF2B5EF4-FFF2-40B4-BE49-F238E27FC236}">
                <a16:creationId xmlns:a16="http://schemas.microsoft.com/office/drawing/2014/main" id="{4456F15D-E10C-46DD-B175-0D4667E30A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421" y="5730082"/>
            <a:ext cx="551497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Slide Number Placeholder 1">
            <a:extLst>
              <a:ext uri="{FF2B5EF4-FFF2-40B4-BE49-F238E27FC236}">
                <a16:creationId xmlns:a16="http://schemas.microsoft.com/office/drawing/2014/main" id="{E84B9625-710D-4247-A81C-3DB6EBACC61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60517AB-5CA7-480E-AB09-3200899896D2}" type="slidenum">
              <a:rPr lang="en-US" altLang="en-US" smtClean="0">
                <a:solidFill>
                  <a:srgbClr val="BCBCBC"/>
                </a:solidFill>
              </a:rPr>
              <a:pPr/>
              <a:t>12</a:t>
            </a:fld>
            <a:endParaRPr lang="en-US" altLang="en-US" dirty="0">
              <a:solidFill>
                <a:srgbClr val="BCBCBC"/>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6">
            <a:extLst>
              <a:ext uri="{FF2B5EF4-FFF2-40B4-BE49-F238E27FC236}">
                <a16:creationId xmlns:a16="http://schemas.microsoft.com/office/drawing/2014/main" id="{D93C6A4B-E759-41AB-82A4-AF7B48844FC9}"/>
              </a:ext>
            </a:extLst>
          </p:cNvPr>
          <p:cNvSpPr txBox="1">
            <a:spLocks noChangeArrowheads="1"/>
          </p:cNvSpPr>
          <p:nvPr/>
        </p:nvSpPr>
        <p:spPr bwMode="auto">
          <a:xfrm>
            <a:off x="228600" y="304800"/>
            <a:ext cx="8915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200" b="1" dirty="0"/>
              <a:t>RLP SECTION 4.03 TECHNICAL FACTORS</a:t>
            </a:r>
          </a:p>
        </p:txBody>
      </p:sp>
      <p:cxnSp>
        <p:nvCxnSpPr>
          <p:cNvPr id="8" name="Straight Connector 7">
            <a:extLst>
              <a:ext uri="{FF2B5EF4-FFF2-40B4-BE49-F238E27FC236}">
                <a16:creationId xmlns:a16="http://schemas.microsoft.com/office/drawing/2014/main" id="{056376B2-C96E-42A2-9E99-6511B9D8C325}"/>
              </a:ext>
            </a:extLst>
          </p:cNvPr>
          <p:cNvCxnSpPr>
            <a:cxnSpLocks/>
          </p:cNvCxnSpPr>
          <p:nvPr/>
        </p:nvCxnSpPr>
        <p:spPr>
          <a:xfrm>
            <a:off x="363538" y="990600"/>
            <a:ext cx="8399462"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16388" name="TextBox 9">
            <a:extLst>
              <a:ext uri="{FF2B5EF4-FFF2-40B4-BE49-F238E27FC236}">
                <a16:creationId xmlns:a16="http://schemas.microsoft.com/office/drawing/2014/main" id="{F1337D57-A39E-4919-B9BF-529EA99FCA55}"/>
              </a:ext>
            </a:extLst>
          </p:cNvPr>
          <p:cNvSpPr txBox="1">
            <a:spLocks noChangeArrowheads="1"/>
          </p:cNvSpPr>
          <p:nvPr/>
        </p:nvSpPr>
        <p:spPr bwMode="auto">
          <a:xfrm>
            <a:off x="495300" y="1066800"/>
            <a:ext cx="8153400" cy="566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sz="1000" dirty="0"/>
          </a:p>
          <a:p>
            <a:pPr>
              <a:defRPr/>
            </a:pPr>
            <a:r>
              <a:rPr lang="en-US" altLang="en-US" sz="2000" b="1" u="sng" dirty="0"/>
              <a:t>FACTOR 4: Socio-Economic Status</a:t>
            </a:r>
          </a:p>
          <a:p>
            <a:pPr>
              <a:defRPr/>
            </a:pPr>
            <a:endParaRPr lang="en-US" altLang="en-US" u="sng" dirty="0"/>
          </a:p>
          <a:p>
            <a:pPr>
              <a:defRPr/>
            </a:pPr>
            <a:endParaRPr lang="en-US" altLang="en-US" u="sng" dirty="0"/>
          </a:p>
          <a:p>
            <a:pPr>
              <a:defRPr/>
            </a:pPr>
            <a:endParaRPr lang="en-US" altLang="en-US" u="sng" dirty="0"/>
          </a:p>
          <a:p>
            <a:pPr>
              <a:defRPr/>
            </a:pPr>
            <a:endParaRPr lang="en-US" altLang="en-US" u="sng" dirty="0"/>
          </a:p>
          <a:p>
            <a:pPr>
              <a:defRPr/>
            </a:pPr>
            <a:endParaRPr lang="en-US" altLang="en-US" u="sng" dirty="0"/>
          </a:p>
          <a:p>
            <a:pPr>
              <a:defRPr/>
            </a:pPr>
            <a:r>
              <a:rPr lang="en-US" sz="1400" b="1" u="sng" dirty="0"/>
              <a:t>SMALL BUSINESS</a:t>
            </a:r>
            <a:endParaRPr lang="en-US" sz="1400" dirty="0"/>
          </a:p>
          <a:p>
            <a:pPr>
              <a:defRPr/>
            </a:pPr>
            <a:r>
              <a:rPr lang="en-US" b="1" dirty="0"/>
              <a:t> </a:t>
            </a:r>
            <a:endParaRPr lang="en-US" dirty="0"/>
          </a:p>
          <a:p>
            <a:pPr>
              <a:defRPr/>
            </a:pPr>
            <a:r>
              <a:rPr lang="en-US" sz="1400" dirty="0"/>
              <a:t>In order to receive consideration for any small business classification, as a component of these evaluation criteria, small businesses must:</a:t>
            </a:r>
          </a:p>
          <a:p>
            <a:pPr>
              <a:defRPr/>
            </a:pPr>
            <a:endParaRPr lang="en-US" sz="1400" dirty="0"/>
          </a:p>
          <a:p>
            <a:pPr marL="285750" indent="-285750">
              <a:buFont typeface="Wingdings" panose="05000000000000000000" pitchFamily="2" charset="2"/>
              <a:buChar char="§"/>
              <a:defRPr/>
            </a:pPr>
            <a:r>
              <a:rPr lang="en-US" sz="1400" dirty="0"/>
              <a:t>Register and provide a DUNS Number validated in SAM.GOV</a:t>
            </a:r>
          </a:p>
          <a:p>
            <a:pPr marL="285750" indent="-285750">
              <a:buFont typeface="Wingdings" panose="05000000000000000000" pitchFamily="2" charset="2"/>
              <a:buChar char="§"/>
              <a:defRPr/>
            </a:pPr>
            <a:r>
              <a:rPr lang="en-US" sz="1400" dirty="0"/>
              <a:t>Completed Representations and Certifications in SAM.GOV that have been entered or updated </a:t>
            </a:r>
            <a:r>
              <a:rPr lang="en-US" sz="1400" b="1" dirty="0"/>
              <a:t>within the last 12 months</a:t>
            </a:r>
            <a:r>
              <a:rPr lang="en-US" sz="1400" dirty="0"/>
              <a:t>, are current, accurate, complete, and applicable to this solicitation (</a:t>
            </a:r>
            <a:r>
              <a:rPr lang="en-US" sz="1400" b="1" dirty="0"/>
              <a:t>including the business size standard applicable to the NAICS code referenced for this solicitation</a:t>
            </a:r>
            <a:r>
              <a:rPr lang="en-US" sz="1400" dirty="0"/>
              <a:t>)</a:t>
            </a:r>
          </a:p>
          <a:p>
            <a:pPr marL="285750" indent="-285750">
              <a:buFont typeface="Wingdings" panose="05000000000000000000" pitchFamily="2" charset="2"/>
              <a:buChar char="§"/>
              <a:defRPr/>
            </a:pPr>
            <a:r>
              <a:rPr lang="en-US" sz="1400" dirty="0"/>
              <a:t>Provide the SAM.GOV print out verifying offering entity’s status </a:t>
            </a:r>
          </a:p>
          <a:p>
            <a:pPr marL="285750" indent="-285750">
              <a:buFont typeface="Wingdings" panose="05000000000000000000" pitchFamily="2" charset="2"/>
              <a:buChar char="§"/>
              <a:defRPr/>
            </a:pPr>
            <a:r>
              <a:rPr lang="en-US" sz="1400" dirty="0"/>
              <a:t>Provide SBA web print out showing registration or a signed acknowledgement of application from the Small Business Administration</a:t>
            </a:r>
          </a:p>
          <a:p>
            <a:pPr>
              <a:defRPr/>
            </a:pPr>
            <a:endParaRPr lang="en-US" altLang="en-US" u="sng" dirty="0"/>
          </a:p>
          <a:p>
            <a:pPr>
              <a:defRPr/>
            </a:pPr>
            <a:endParaRPr lang="en-US" altLang="en-US" u="sng" dirty="0"/>
          </a:p>
          <a:p>
            <a:pPr>
              <a:defRPr/>
            </a:pPr>
            <a:endParaRPr lang="en-US" altLang="en-US" u="sng" dirty="0"/>
          </a:p>
        </p:txBody>
      </p:sp>
      <p:pic>
        <p:nvPicPr>
          <p:cNvPr id="17413" name="Picture 1">
            <a:extLst>
              <a:ext uri="{FF2B5EF4-FFF2-40B4-BE49-F238E27FC236}">
                <a16:creationId xmlns:a16="http://schemas.microsoft.com/office/drawing/2014/main" id="{0D4DCBF5-B6A1-40D0-A9C0-7A0FB8563D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76400"/>
            <a:ext cx="55054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Slide Number Placeholder 1">
            <a:extLst>
              <a:ext uri="{FF2B5EF4-FFF2-40B4-BE49-F238E27FC236}">
                <a16:creationId xmlns:a16="http://schemas.microsoft.com/office/drawing/2014/main" id="{E41A6CCE-9F37-4B92-9033-70D08E09B36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E8E172D-7C80-4674-AE50-8BE7D96FE38B}" type="slidenum">
              <a:rPr lang="en-US" altLang="en-US" smtClean="0">
                <a:solidFill>
                  <a:srgbClr val="BCBCBC"/>
                </a:solidFill>
              </a:rPr>
              <a:pPr/>
              <a:t>13</a:t>
            </a:fld>
            <a:endParaRPr lang="en-US" altLang="en-US" dirty="0">
              <a:solidFill>
                <a:srgbClr val="BCBCBC"/>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6">
            <a:extLst>
              <a:ext uri="{FF2B5EF4-FFF2-40B4-BE49-F238E27FC236}">
                <a16:creationId xmlns:a16="http://schemas.microsoft.com/office/drawing/2014/main" id="{B0873643-6F49-4AFA-94C1-874D42CFCF49}"/>
              </a:ext>
            </a:extLst>
          </p:cNvPr>
          <p:cNvSpPr txBox="1">
            <a:spLocks noChangeArrowheads="1"/>
          </p:cNvSpPr>
          <p:nvPr/>
        </p:nvSpPr>
        <p:spPr bwMode="auto">
          <a:xfrm>
            <a:off x="228600" y="304800"/>
            <a:ext cx="8915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200" b="1" dirty="0"/>
              <a:t>RLP SECTION 4.03 TECHNICAL FACTORS</a:t>
            </a:r>
          </a:p>
        </p:txBody>
      </p:sp>
      <p:cxnSp>
        <p:nvCxnSpPr>
          <p:cNvPr id="8" name="Straight Connector 7">
            <a:extLst>
              <a:ext uri="{FF2B5EF4-FFF2-40B4-BE49-F238E27FC236}">
                <a16:creationId xmlns:a16="http://schemas.microsoft.com/office/drawing/2014/main" id="{056376B2-C96E-42A2-9E99-6511B9D8C325}"/>
              </a:ext>
            </a:extLst>
          </p:cNvPr>
          <p:cNvCxnSpPr>
            <a:cxnSpLocks/>
          </p:cNvCxnSpPr>
          <p:nvPr/>
        </p:nvCxnSpPr>
        <p:spPr>
          <a:xfrm>
            <a:off x="363538" y="990600"/>
            <a:ext cx="8399462"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16388" name="TextBox 9">
            <a:extLst>
              <a:ext uri="{FF2B5EF4-FFF2-40B4-BE49-F238E27FC236}">
                <a16:creationId xmlns:a16="http://schemas.microsoft.com/office/drawing/2014/main" id="{F1337D57-A39E-4919-B9BF-529EA99FCA55}"/>
              </a:ext>
            </a:extLst>
          </p:cNvPr>
          <p:cNvSpPr txBox="1">
            <a:spLocks noChangeArrowheads="1"/>
          </p:cNvSpPr>
          <p:nvPr/>
        </p:nvSpPr>
        <p:spPr bwMode="auto">
          <a:xfrm>
            <a:off x="495300" y="1066800"/>
            <a:ext cx="81534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sz="1400" b="1" u="sng" dirty="0"/>
          </a:p>
          <a:p>
            <a:pPr>
              <a:defRPr/>
            </a:pPr>
            <a:r>
              <a:rPr lang="en-US" sz="1400" b="1" u="sng" dirty="0"/>
              <a:t>SDVOSB and VOSB</a:t>
            </a:r>
            <a:endParaRPr lang="en-US" sz="1400" dirty="0"/>
          </a:p>
          <a:p>
            <a:pPr>
              <a:defRPr/>
            </a:pPr>
            <a:r>
              <a:rPr lang="en-US" sz="1400" dirty="0"/>
              <a:t> </a:t>
            </a:r>
          </a:p>
          <a:p>
            <a:pPr>
              <a:defRPr/>
            </a:pPr>
            <a:r>
              <a:rPr lang="en-US" sz="1400" dirty="0"/>
              <a:t>Status as a Service-Disabled Veteran-Owned Small Business is determined in accordance with 13 CFR Parts 125.8 through 125.13.  Additionally, the SDVOSB or VOSB evaluation criteria, </a:t>
            </a:r>
            <a:r>
              <a:rPr lang="en-US" sz="1400" b="1" dirty="0"/>
              <a:t>the offeror MUST be registered and have an active status in the Vendor Information Pages (VIP) database at </a:t>
            </a:r>
            <a:r>
              <a:rPr lang="en-US" sz="1400" u="sng" cap="all" dirty="0">
                <a:solidFill>
                  <a:srgbClr val="FFFF00"/>
                </a:solidFill>
              </a:rPr>
              <a:t>http://www.vip.vetbiz.va.gov</a:t>
            </a:r>
            <a:r>
              <a:rPr lang="en-US" sz="1400" u="sng" cap="all" dirty="0">
                <a:solidFill>
                  <a:srgbClr val="FFFF00"/>
                </a:solidFill>
                <a:hlinkClick r:id="rId2"/>
              </a:rPr>
              <a:t>/</a:t>
            </a:r>
            <a:r>
              <a:rPr lang="en-US" sz="1400" b="1" dirty="0">
                <a:solidFill>
                  <a:srgbClr val="FFFF00"/>
                </a:solidFill>
              </a:rPr>
              <a:t>. </a:t>
            </a:r>
            <a:r>
              <a:rPr lang="en-US" sz="1400" dirty="0">
                <a:solidFill>
                  <a:srgbClr val="FFFF00"/>
                </a:solidFill>
              </a:rPr>
              <a:t> </a:t>
            </a:r>
            <a:r>
              <a:rPr lang="en-US" sz="1400" dirty="0"/>
              <a:t>Offerors must provide a copy of the Center for Verification and Evaluation (CVE) Verification letter </a:t>
            </a:r>
            <a:r>
              <a:rPr lang="en-US" sz="1400" b="1" u="sng" dirty="0"/>
              <a:t>at initial offer and with final revised proposals</a:t>
            </a:r>
            <a:r>
              <a:rPr lang="en-US" sz="1400" dirty="0"/>
              <a:t>.  The Offeror’s DUNS must correspond to the DUNS in SAM.GOV.</a:t>
            </a:r>
          </a:p>
          <a:p>
            <a:pPr>
              <a:defRPr/>
            </a:pPr>
            <a:r>
              <a:rPr lang="en-US" sz="1400" dirty="0"/>
              <a:t> </a:t>
            </a:r>
          </a:p>
          <a:p>
            <a:pPr>
              <a:defRPr/>
            </a:pPr>
            <a:r>
              <a:rPr lang="en-US" sz="1400" dirty="0"/>
              <a:t>The core requirements for a company to become verified are:</a:t>
            </a:r>
          </a:p>
          <a:p>
            <a:pPr>
              <a:defRPr/>
            </a:pPr>
            <a:r>
              <a:rPr lang="en-US" sz="1400" dirty="0"/>
              <a:t> </a:t>
            </a:r>
          </a:p>
          <a:p>
            <a:pPr marL="342900" indent="-342900">
              <a:buFont typeface="Wingdings" panose="05000000000000000000" pitchFamily="2" charset="2"/>
              <a:buChar char="§"/>
              <a:defRPr/>
            </a:pPr>
            <a:r>
              <a:rPr lang="en-US" sz="1400" dirty="0"/>
              <a:t>The Veteran owner(s) have direct, unconditional ownership of at least 51% of the company (38 CFR 74.3) and have full decision making authority (38 CFR 74.4 (g));</a:t>
            </a:r>
          </a:p>
          <a:p>
            <a:pPr marL="285750" indent="-285750">
              <a:buFont typeface="Wingdings" panose="05000000000000000000" pitchFamily="2" charset="2"/>
              <a:buChar char="§"/>
              <a:defRPr/>
            </a:pPr>
            <a:r>
              <a:rPr lang="en-US" sz="1400" dirty="0"/>
              <a:t>The Veteran manages the company on both a strategic policy and a day-to-day basis (38 CFR 74.4);</a:t>
            </a:r>
          </a:p>
          <a:p>
            <a:pPr marL="285750" indent="-285750">
              <a:buFont typeface="Wingdings" panose="05000000000000000000" pitchFamily="2" charset="2"/>
              <a:buChar char="§"/>
              <a:defRPr/>
            </a:pPr>
            <a:r>
              <a:rPr lang="en-US" sz="1400" dirty="0"/>
              <a:t>The Veteran holds the highest officer position (38 CFR 74.4(c)(2));</a:t>
            </a:r>
          </a:p>
          <a:p>
            <a:pPr marL="285750" indent="-285750">
              <a:buFont typeface="Wingdings" panose="05000000000000000000" pitchFamily="2" charset="2"/>
              <a:buChar char="§"/>
              <a:defRPr/>
            </a:pPr>
            <a:r>
              <a:rPr lang="en-US" sz="1400" dirty="0"/>
              <a:t>The Veteran should be the highest compensated employee unless there is a logical explanation otherwise submitted by the Veteran as to how taking a lower salary than other employee(s) helps the business (38 CFR 74.4 (g) (3)); and</a:t>
            </a:r>
          </a:p>
          <a:p>
            <a:pPr marL="285750" indent="-285750">
              <a:buFont typeface="Wingdings" panose="05000000000000000000" pitchFamily="2" charset="2"/>
              <a:buChar char="§"/>
              <a:defRPr/>
            </a:pPr>
            <a:r>
              <a:rPr lang="en-US" sz="1400" dirty="0"/>
              <a:t>The Veteran has the managerial experience of the extent and complexity needed to run the company.</a:t>
            </a:r>
          </a:p>
        </p:txBody>
      </p:sp>
      <p:sp>
        <p:nvSpPr>
          <p:cNvPr id="18437" name="Slide Number Placeholder 1">
            <a:extLst>
              <a:ext uri="{FF2B5EF4-FFF2-40B4-BE49-F238E27FC236}">
                <a16:creationId xmlns:a16="http://schemas.microsoft.com/office/drawing/2014/main" id="{EEF74B8D-2F19-407F-894F-9FC972AD98B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21B3048-D27D-4BCA-A3FF-ABB34CC3412C}" type="slidenum">
              <a:rPr lang="en-US" altLang="en-US" smtClean="0">
                <a:solidFill>
                  <a:srgbClr val="BCBCBC"/>
                </a:solidFill>
              </a:rPr>
              <a:pPr/>
              <a:t>14</a:t>
            </a:fld>
            <a:endParaRPr lang="en-US" altLang="en-US" dirty="0">
              <a:solidFill>
                <a:srgbClr val="BCBCBC"/>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6">
            <a:extLst>
              <a:ext uri="{FF2B5EF4-FFF2-40B4-BE49-F238E27FC236}">
                <a16:creationId xmlns:a16="http://schemas.microsoft.com/office/drawing/2014/main" id="{B9063A9D-E67A-4FCE-96E9-955ED391B319}"/>
              </a:ext>
            </a:extLst>
          </p:cNvPr>
          <p:cNvSpPr txBox="1">
            <a:spLocks noChangeArrowheads="1"/>
          </p:cNvSpPr>
          <p:nvPr/>
        </p:nvSpPr>
        <p:spPr bwMode="auto">
          <a:xfrm>
            <a:off x="228600" y="482600"/>
            <a:ext cx="8915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200" b="1" dirty="0"/>
              <a:t>RLP SECTION 4.03 TECHNICAL FACTORS</a:t>
            </a:r>
          </a:p>
        </p:txBody>
      </p:sp>
      <p:cxnSp>
        <p:nvCxnSpPr>
          <p:cNvPr id="8" name="Straight Connector 7">
            <a:extLst>
              <a:ext uri="{FF2B5EF4-FFF2-40B4-BE49-F238E27FC236}">
                <a16:creationId xmlns:a16="http://schemas.microsoft.com/office/drawing/2014/main" id="{056376B2-C96E-42A2-9E99-6511B9D8C325}"/>
              </a:ext>
            </a:extLst>
          </p:cNvPr>
          <p:cNvCxnSpPr>
            <a:cxnSpLocks/>
          </p:cNvCxnSpPr>
          <p:nvPr/>
        </p:nvCxnSpPr>
        <p:spPr>
          <a:xfrm>
            <a:off x="363538" y="1143000"/>
            <a:ext cx="8399462"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16388" name="TextBox 9">
            <a:extLst>
              <a:ext uri="{FF2B5EF4-FFF2-40B4-BE49-F238E27FC236}">
                <a16:creationId xmlns:a16="http://schemas.microsoft.com/office/drawing/2014/main" id="{F1337D57-A39E-4919-B9BF-529EA99FCA55}"/>
              </a:ext>
            </a:extLst>
          </p:cNvPr>
          <p:cNvSpPr txBox="1">
            <a:spLocks noChangeArrowheads="1"/>
          </p:cNvSpPr>
          <p:nvPr/>
        </p:nvSpPr>
        <p:spPr bwMode="auto">
          <a:xfrm>
            <a:off x="495300" y="1692275"/>
            <a:ext cx="81534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400" b="1" u="sng" dirty="0"/>
              <a:t>JOINT VENTURES</a:t>
            </a:r>
            <a:endParaRPr lang="en-US" sz="1400" dirty="0"/>
          </a:p>
          <a:p>
            <a:pPr>
              <a:defRPr/>
            </a:pPr>
            <a:r>
              <a:rPr lang="en-US" sz="1400" b="1" dirty="0"/>
              <a:t> </a:t>
            </a:r>
            <a:endParaRPr lang="en-US" sz="1400" dirty="0"/>
          </a:p>
          <a:p>
            <a:pPr>
              <a:defRPr/>
            </a:pPr>
            <a:r>
              <a:rPr lang="en-US" sz="1400" dirty="0"/>
              <a:t>For purposes of this solicitation a Joint Venture (JV) is a Partnership.  An Offeror may submit a proposal in the form of a Joint Venture only if the existing Joint Venture has a corresponding DUNS Number in </a:t>
            </a:r>
            <a:r>
              <a:rPr lang="en-US" sz="1400" u="sng" cap="all" dirty="0">
                <a:solidFill>
                  <a:srgbClr val="FFFF00"/>
                </a:solidFill>
              </a:rPr>
              <a:t>https://www.SAM.gov</a:t>
            </a:r>
            <a:r>
              <a:rPr lang="en-US" sz="1400" dirty="0">
                <a:solidFill>
                  <a:srgbClr val="FFFF00"/>
                </a:solidFill>
              </a:rPr>
              <a:t> </a:t>
            </a:r>
            <a:r>
              <a:rPr lang="en-US" sz="1400" b="1" dirty="0"/>
              <a:t>and all the proposal submission documents are in the name of the existing Joint Venture, not the individual partners of the Joint Venture</a:t>
            </a:r>
            <a:r>
              <a:rPr lang="en-US" sz="1400" dirty="0"/>
              <a:t>.  These include, but are not limited to:</a:t>
            </a:r>
          </a:p>
          <a:p>
            <a:pPr marL="285750" indent="-285750">
              <a:buFont typeface="Wingdings" panose="05000000000000000000" pitchFamily="2" charset="2"/>
              <a:buChar char="§"/>
              <a:defRPr/>
            </a:pPr>
            <a:r>
              <a:rPr lang="en-US" sz="1400" dirty="0"/>
              <a:t>GSA Form 3518</a:t>
            </a:r>
          </a:p>
          <a:p>
            <a:pPr marL="285750" indent="-285750">
              <a:buFont typeface="Wingdings" panose="05000000000000000000" pitchFamily="2" charset="2"/>
              <a:buChar char="§"/>
              <a:defRPr/>
            </a:pPr>
            <a:r>
              <a:rPr lang="en-US" sz="1400" dirty="0"/>
              <a:t>GSA Form 1364A</a:t>
            </a:r>
          </a:p>
          <a:p>
            <a:pPr marL="285750" indent="-285750">
              <a:buFont typeface="Wingdings" panose="05000000000000000000" pitchFamily="2" charset="2"/>
              <a:buChar char="§"/>
              <a:defRPr/>
            </a:pPr>
            <a:r>
              <a:rPr lang="en-US" sz="1400" dirty="0"/>
              <a:t>GSA Form 1217</a:t>
            </a:r>
          </a:p>
          <a:p>
            <a:pPr marL="285750" indent="-285750">
              <a:buFont typeface="Wingdings" panose="05000000000000000000" pitchFamily="2" charset="2"/>
              <a:buChar char="§"/>
              <a:defRPr/>
            </a:pPr>
            <a:r>
              <a:rPr lang="en-US" sz="1400" dirty="0"/>
              <a:t>Financial Resource Commitment Letters</a:t>
            </a:r>
          </a:p>
          <a:p>
            <a:pPr>
              <a:defRPr/>
            </a:pPr>
            <a:r>
              <a:rPr lang="en-US" sz="1400" dirty="0"/>
              <a:t> </a:t>
            </a:r>
          </a:p>
          <a:p>
            <a:pPr>
              <a:defRPr/>
            </a:pPr>
            <a:r>
              <a:rPr lang="en-US" sz="1400" dirty="0"/>
              <a:t>Offerors who are an existing Joint Venture may submit a proposal under this solicitation subject to conditions outlined in detail in this section of the RLP</a:t>
            </a:r>
          </a:p>
        </p:txBody>
      </p:sp>
      <p:sp>
        <p:nvSpPr>
          <p:cNvPr id="19461" name="Slide Number Placeholder 1">
            <a:extLst>
              <a:ext uri="{FF2B5EF4-FFF2-40B4-BE49-F238E27FC236}">
                <a16:creationId xmlns:a16="http://schemas.microsoft.com/office/drawing/2014/main" id="{AC2AAC1A-0134-48CF-9D30-1B59BFF025B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F2242FE-D03E-4FFB-99A0-CF1E4B639325}" type="slidenum">
              <a:rPr lang="en-US" altLang="en-US" smtClean="0">
                <a:solidFill>
                  <a:srgbClr val="BCBCBC"/>
                </a:solidFill>
              </a:rPr>
              <a:pPr/>
              <a:t>15</a:t>
            </a:fld>
            <a:endParaRPr lang="en-US" altLang="en-US" dirty="0">
              <a:solidFill>
                <a:srgbClr val="BCBCBC"/>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B7A99F1-7038-4C68-9D1C-7E8C5E613742}"/>
              </a:ext>
            </a:extLst>
          </p:cNvPr>
          <p:cNvSpPr txBox="1"/>
          <p:nvPr/>
        </p:nvSpPr>
        <p:spPr>
          <a:xfrm>
            <a:off x="533400" y="914400"/>
            <a:ext cx="7848600" cy="5754688"/>
          </a:xfrm>
          <a:prstGeom prst="rect">
            <a:avLst/>
          </a:prstGeom>
          <a:noFill/>
        </p:spPr>
        <p:txBody>
          <a:bodyPr>
            <a:spAutoFit/>
          </a:bodyPr>
          <a:lstStyle/>
          <a:p>
            <a:pPr>
              <a:defRPr/>
            </a:pPr>
            <a:r>
              <a:rPr lang="en-US" sz="1400" b="1" u="sng" dirty="0"/>
              <a:t>OTHER THAN SMALL BUSINESSES</a:t>
            </a:r>
            <a:endParaRPr lang="en-US" sz="1400" dirty="0"/>
          </a:p>
          <a:p>
            <a:pPr>
              <a:defRPr/>
            </a:pPr>
            <a:r>
              <a:rPr lang="en-US" sz="1400" dirty="0"/>
              <a:t>If the contractor is offering as a Large Business and subcontracting opportunities exist, the offer must include with the </a:t>
            </a:r>
            <a:r>
              <a:rPr lang="en-US" sz="1400" b="1" dirty="0"/>
              <a:t>initial offer</a:t>
            </a:r>
            <a:r>
              <a:rPr lang="en-US" sz="1400" dirty="0"/>
              <a:t> a Small Business Subcontracting Plan as defined in FAR 52.219-8, FAR 52.219-9, and VAAR 852.219-9 which are included by reference in this solicitation. An acceptable template can be found on the following website: </a:t>
            </a:r>
            <a:r>
              <a:rPr lang="en-US" sz="1400" u="sng" cap="all" dirty="0">
                <a:solidFill>
                  <a:srgbClr val="FFFF00"/>
                </a:solidFill>
              </a:rPr>
              <a:t>http://www.va.gov/oal/business/fss/sbsp.asp</a:t>
            </a:r>
            <a:r>
              <a:rPr lang="en-US" sz="1400" dirty="0"/>
              <a:t>.  This is a suggested format only.  Other formats are acceptable; however, all identified elements must be included for your plan to be processed and approved.  Additional guidance is included in FAR 52.219-9. The subcontracting plan will be evaluated and rated on the demonstrated plan of meeting or exceeding VA’s small business goals outlined in the table below and the following:</a:t>
            </a:r>
          </a:p>
          <a:p>
            <a:pPr>
              <a:defRPr/>
            </a:pPr>
            <a:r>
              <a:rPr lang="en-US" sz="1400" dirty="0"/>
              <a:t> </a:t>
            </a:r>
          </a:p>
          <a:p>
            <a:pPr marL="285750" indent="-285750">
              <a:spcAft>
                <a:spcPts val="600"/>
              </a:spcAft>
              <a:buFont typeface="Wingdings" panose="05000000000000000000" pitchFamily="2" charset="2"/>
              <a:buChar char="§"/>
              <a:defRPr/>
            </a:pPr>
            <a:r>
              <a:rPr lang="en-US" sz="1400" dirty="0"/>
              <a:t>Reflects a valid corporate commitment between all parties in providing subcontracting opportunities for small business, small disadvantaged business, women-owned small business, HUBZone small business, veteran-owned small business, and service-disabled veteran-owned concerns. Includes the strength and specificity of each corporate commitment (i.e., what type of commitment, how binding is the commitment, how specific is the commitment to this proposed effort, and what types of tasks are included in these subcontracting opportunities). </a:t>
            </a:r>
          </a:p>
          <a:p>
            <a:pPr marL="285750" indent="-285750">
              <a:spcAft>
                <a:spcPts val="600"/>
              </a:spcAft>
              <a:buFont typeface="Wingdings" panose="05000000000000000000" pitchFamily="2" charset="2"/>
              <a:buChar char="§"/>
              <a:defRPr/>
            </a:pPr>
            <a:r>
              <a:rPr lang="en-US" sz="1400" dirty="0"/>
              <a:t>Reflects a one year history demonstrating your corporate commitment to meet your subcontracting goals/targets by providing Individual Subcontracting Report (ISR), for those contracts/projects in which you are submitting under Past Performance. If goals were not met on the ISR, provide an explanation as to why the goals/targets were not met.  </a:t>
            </a:r>
          </a:p>
          <a:p>
            <a:pPr marL="285750" indent="-285750">
              <a:spcAft>
                <a:spcPts val="600"/>
              </a:spcAft>
              <a:buFont typeface="Wingdings" panose="05000000000000000000" pitchFamily="2" charset="2"/>
              <a:buChar char="§"/>
              <a:defRPr/>
            </a:pPr>
            <a:r>
              <a:rPr lang="en-US" sz="1400" dirty="0"/>
              <a:t>Demonstrates realistic targets expressed in dollars and in percentages of the total proposed subcontracting dollars for each small business category listed above. </a:t>
            </a:r>
          </a:p>
          <a:p>
            <a:pPr marL="285750" indent="-285750">
              <a:spcAft>
                <a:spcPts val="600"/>
              </a:spcAft>
              <a:buFont typeface="Wingdings" panose="05000000000000000000" pitchFamily="2" charset="2"/>
              <a:buChar char="§"/>
              <a:defRPr/>
            </a:pPr>
            <a:r>
              <a:rPr lang="en-US" sz="1400" dirty="0"/>
              <a:t>Reflects compliance, at a minimum, with VA goals listed below. </a:t>
            </a:r>
            <a:r>
              <a:rPr lang="en-US" dirty="0"/>
              <a:t> </a:t>
            </a:r>
          </a:p>
        </p:txBody>
      </p:sp>
      <p:sp>
        <p:nvSpPr>
          <p:cNvPr id="20483" name="TextBox 6">
            <a:extLst>
              <a:ext uri="{FF2B5EF4-FFF2-40B4-BE49-F238E27FC236}">
                <a16:creationId xmlns:a16="http://schemas.microsoft.com/office/drawing/2014/main" id="{2C0BD220-A382-4BDE-B327-50D960E5A2C9}"/>
              </a:ext>
            </a:extLst>
          </p:cNvPr>
          <p:cNvSpPr txBox="1">
            <a:spLocks noChangeArrowheads="1"/>
          </p:cNvSpPr>
          <p:nvPr/>
        </p:nvSpPr>
        <p:spPr bwMode="auto">
          <a:xfrm>
            <a:off x="228600" y="228600"/>
            <a:ext cx="8915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200" b="1" dirty="0"/>
              <a:t>RLP SECTION 4.03 TECHNICAL FACTORS</a:t>
            </a:r>
          </a:p>
        </p:txBody>
      </p:sp>
      <p:cxnSp>
        <p:nvCxnSpPr>
          <p:cNvPr id="9" name="Straight Connector 8">
            <a:extLst>
              <a:ext uri="{FF2B5EF4-FFF2-40B4-BE49-F238E27FC236}">
                <a16:creationId xmlns:a16="http://schemas.microsoft.com/office/drawing/2014/main" id="{3F9DEAE5-86DE-49E0-A348-37136F87C14E}"/>
              </a:ext>
            </a:extLst>
          </p:cNvPr>
          <p:cNvCxnSpPr>
            <a:cxnSpLocks/>
          </p:cNvCxnSpPr>
          <p:nvPr/>
        </p:nvCxnSpPr>
        <p:spPr>
          <a:xfrm>
            <a:off x="363538" y="838200"/>
            <a:ext cx="8399462"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20485" name="Slide Number Placeholder 1">
            <a:extLst>
              <a:ext uri="{FF2B5EF4-FFF2-40B4-BE49-F238E27FC236}">
                <a16:creationId xmlns:a16="http://schemas.microsoft.com/office/drawing/2014/main" id="{6755EACF-AF38-45E7-B110-49728D8E66E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A2456AF-8F97-4A25-8F32-21AAC25673F1}" type="slidenum">
              <a:rPr lang="en-US" altLang="en-US" smtClean="0">
                <a:solidFill>
                  <a:srgbClr val="BCBCBC"/>
                </a:solidFill>
              </a:rPr>
              <a:pPr/>
              <a:t>16</a:t>
            </a:fld>
            <a:endParaRPr lang="en-US" altLang="en-US" dirty="0">
              <a:solidFill>
                <a:srgbClr val="BCBCBC"/>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6">
            <a:extLst>
              <a:ext uri="{FF2B5EF4-FFF2-40B4-BE49-F238E27FC236}">
                <a16:creationId xmlns:a16="http://schemas.microsoft.com/office/drawing/2014/main" id="{0BEBAB2F-8FA7-4D70-B726-25FA4A1A8A43}"/>
              </a:ext>
            </a:extLst>
          </p:cNvPr>
          <p:cNvSpPr txBox="1">
            <a:spLocks noChangeArrowheads="1"/>
          </p:cNvSpPr>
          <p:nvPr/>
        </p:nvSpPr>
        <p:spPr bwMode="auto">
          <a:xfrm>
            <a:off x="228600" y="228600"/>
            <a:ext cx="8915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200" b="1" dirty="0"/>
              <a:t>RLP SECTION 4.03 TECHNICAL FACTORS</a:t>
            </a:r>
          </a:p>
        </p:txBody>
      </p:sp>
      <p:cxnSp>
        <p:nvCxnSpPr>
          <p:cNvPr id="8" name="Straight Connector 7">
            <a:extLst>
              <a:ext uri="{FF2B5EF4-FFF2-40B4-BE49-F238E27FC236}">
                <a16:creationId xmlns:a16="http://schemas.microsoft.com/office/drawing/2014/main" id="{D04DD3EA-F24A-47A9-92EF-37FCB4223D0C}"/>
              </a:ext>
            </a:extLst>
          </p:cNvPr>
          <p:cNvCxnSpPr>
            <a:cxnSpLocks/>
          </p:cNvCxnSpPr>
          <p:nvPr/>
        </p:nvCxnSpPr>
        <p:spPr>
          <a:xfrm>
            <a:off x="363538" y="838200"/>
            <a:ext cx="8399462"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pic>
        <p:nvPicPr>
          <p:cNvPr id="21508" name="Picture 10">
            <a:extLst>
              <a:ext uri="{FF2B5EF4-FFF2-40B4-BE49-F238E27FC236}">
                <a16:creationId xmlns:a16="http://schemas.microsoft.com/office/drawing/2014/main" id="{31876B79-95BE-42FF-B17A-5E22A7E8C7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881188"/>
            <a:ext cx="5867400"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Rectangle 11">
            <a:extLst>
              <a:ext uri="{FF2B5EF4-FFF2-40B4-BE49-F238E27FC236}">
                <a16:creationId xmlns:a16="http://schemas.microsoft.com/office/drawing/2014/main" id="{00CA81C2-9D83-4793-AC3E-66A99D846213}"/>
              </a:ext>
            </a:extLst>
          </p:cNvPr>
          <p:cNvSpPr>
            <a:spLocks noChangeArrowheads="1"/>
          </p:cNvSpPr>
          <p:nvPr/>
        </p:nvSpPr>
        <p:spPr bwMode="auto">
          <a:xfrm>
            <a:off x="609600" y="1154113"/>
            <a:ext cx="7239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600"/>
              </a:spcAft>
              <a:buFont typeface="Wingdings" panose="05000000000000000000" pitchFamily="2" charset="2"/>
              <a:buChar char="§"/>
            </a:pPr>
            <a:r>
              <a:rPr lang="en-US" altLang="en-US" dirty="0"/>
              <a:t>Reflects compliance, at a minimum, with VA goals listed below.  </a:t>
            </a:r>
          </a:p>
        </p:txBody>
      </p:sp>
      <p:sp>
        <p:nvSpPr>
          <p:cNvPr id="21510" name="TextBox 12">
            <a:extLst>
              <a:ext uri="{FF2B5EF4-FFF2-40B4-BE49-F238E27FC236}">
                <a16:creationId xmlns:a16="http://schemas.microsoft.com/office/drawing/2014/main" id="{FDC33BF5-0719-4B6C-AD40-6D23A8847AB3}"/>
              </a:ext>
            </a:extLst>
          </p:cNvPr>
          <p:cNvSpPr txBox="1">
            <a:spLocks noChangeArrowheads="1"/>
          </p:cNvSpPr>
          <p:nvPr/>
        </p:nvSpPr>
        <p:spPr bwMode="auto">
          <a:xfrm>
            <a:off x="914400" y="3733800"/>
            <a:ext cx="68580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t>For Small Businesses: If the Offeror is a small business concern, the Offeror is not required to submit a small business plan. </a:t>
            </a:r>
          </a:p>
          <a:p>
            <a:r>
              <a:rPr lang="en-US" altLang="en-US" sz="1400" dirty="0"/>
              <a:t> </a:t>
            </a:r>
          </a:p>
          <a:p>
            <a:r>
              <a:rPr lang="en-US" altLang="en-US" sz="1400" dirty="0"/>
              <a:t>The subcontracting plan submitted with the offer will be evaluated on the extent to which the proposal provides Small Business Subcontracting targets that meet the Department of Veteran Affairs Small Business goals for this project and the extent to which the offeror’s Small Business Subcontracting Plan establishes reasonable efforts demonstrating the subcontracting targets can be met during the performance of the contract. </a:t>
            </a:r>
            <a:r>
              <a:rPr lang="en-US" altLang="en-US" sz="1400" b="1" i="1" dirty="0">
                <a:solidFill>
                  <a:srgbClr val="FFFF00"/>
                </a:solidFill>
              </a:rPr>
              <a:t>Failure to submit subcontracting plan at the time of initial offer shall make the offeror ineligible for award of the contract</a:t>
            </a:r>
            <a:r>
              <a:rPr lang="en-US" altLang="en-US" sz="1400" b="1" dirty="0"/>
              <a:t>.</a:t>
            </a:r>
            <a:r>
              <a:rPr lang="en-US" altLang="en-US" sz="1400" dirty="0"/>
              <a:t> </a:t>
            </a:r>
          </a:p>
        </p:txBody>
      </p:sp>
      <p:sp>
        <p:nvSpPr>
          <p:cNvPr id="21511" name="Slide Number Placeholder 1">
            <a:extLst>
              <a:ext uri="{FF2B5EF4-FFF2-40B4-BE49-F238E27FC236}">
                <a16:creationId xmlns:a16="http://schemas.microsoft.com/office/drawing/2014/main" id="{73088FCA-07BE-4AD7-83D8-9F3134E69F1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30E828E-89AC-4F88-974B-A6C6D86BE24D}" type="slidenum">
              <a:rPr lang="en-US" altLang="en-US" smtClean="0">
                <a:solidFill>
                  <a:srgbClr val="BCBCBC"/>
                </a:solidFill>
              </a:rPr>
              <a:pPr/>
              <a:t>17</a:t>
            </a:fld>
            <a:endParaRPr lang="en-US" altLang="en-US" dirty="0">
              <a:solidFill>
                <a:srgbClr val="BCBCBC"/>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6">
            <a:extLst>
              <a:ext uri="{FF2B5EF4-FFF2-40B4-BE49-F238E27FC236}">
                <a16:creationId xmlns:a16="http://schemas.microsoft.com/office/drawing/2014/main" id="{7044246B-D153-44EE-BCFA-1F266049446B}"/>
              </a:ext>
            </a:extLst>
          </p:cNvPr>
          <p:cNvSpPr txBox="1">
            <a:spLocks noChangeArrowheads="1"/>
          </p:cNvSpPr>
          <p:nvPr/>
        </p:nvSpPr>
        <p:spPr bwMode="auto">
          <a:xfrm>
            <a:off x="220663" y="198438"/>
            <a:ext cx="8915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200" b="1" dirty="0"/>
              <a:t>REQUIRED SUBMITTALS</a:t>
            </a:r>
          </a:p>
        </p:txBody>
      </p:sp>
      <p:cxnSp>
        <p:nvCxnSpPr>
          <p:cNvPr id="8" name="Straight Connector 7">
            <a:extLst>
              <a:ext uri="{FF2B5EF4-FFF2-40B4-BE49-F238E27FC236}">
                <a16:creationId xmlns:a16="http://schemas.microsoft.com/office/drawing/2014/main" id="{056376B2-C96E-42A2-9E99-6511B9D8C325}"/>
              </a:ext>
            </a:extLst>
          </p:cNvPr>
          <p:cNvCxnSpPr>
            <a:cxnSpLocks/>
          </p:cNvCxnSpPr>
          <p:nvPr/>
        </p:nvCxnSpPr>
        <p:spPr>
          <a:xfrm>
            <a:off x="363538" y="838200"/>
            <a:ext cx="8399462"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9BA78D4-6257-4EA1-B32A-DD9A704F81A1}"/>
              </a:ext>
            </a:extLst>
          </p:cNvPr>
          <p:cNvSpPr txBox="1"/>
          <p:nvPr/>
        </p:nvSpPr>
        <p:spPr>
          <a:xfrm>
            <a:off x="487363" y="949325"/>
            <a:ext cx="8153400" cy="6170613"/>
          </a:xfrm>
          <a:prstGeom prst="rect">
            <a:avLst/>
          </a:prstGeom>
          <a:noFill/>
        </p:spPr>
        <p:txBody>
          <a:bodyPr>
            <a:spAutoFit/>
          </a:bodyPr>
          <a:lstStyle/>
          <a:p>
            <a:pPr marL="285750" indent="-285750">
              <a:buFont typeface="Wingdings" panose="05000000000000000000" pitchFamily="2" charset="2"/>
              <a:buChar char="§"/>
              <a:defRPr/>
            </a:pPr>
            <a:r>
              <a:rPr lang="en-US" dirty="0"/>
              <a:t>RLP-Section 3.02 Technical and price proposal requirements</a:t>
            </a:r>
          </a:p>
          <a:p>
            <a:pPr marL="800100" lvl="1" indent="-342900">
              <a:buFont typeface="+mj-lt"/>
              <a:buAutoNum type="alphaUcPeriod"/>
              <a:defRPr/>
            </a:pPr>
            <a:r>
              <a:rPr lang="en-US" sz="1400" dirty="0"/>
              <a:t>Receipt of Proposals (submittal due date/location)</a:t>
            </a:r>
          </a:p>
          <a:p>
            <a:pPr marL="800100" lvl="1" indent="-342900">
              <a:buFont typeface="+mj-lt"/>
              <a:buAutoNum type="alphaUcPeriod"/>
              <a:defRPr/>
            </a:pPr>
            <a:r>
              <a:rPr lang="en-US" sz="1400" dirty="0"/>
              <a:t>Two Volumes: 1-Technical; 2-Price</a:t>
            </a:r>
          </a:p>
          <a:p>
            <a:pPr marL="800100" lvl="1" indent="-342900">
              <a:buFont typeface="+mj-lt"/>
              <a:buAutoNum type="alphaUcPeriod"/>
              <a:defRPr/>
            </a:pPr>
            <a:r>
              <a:rPr lang="en-US" sz="1400" dirty="0"/>
              <a:t>Submittal Checklist</a:t>
            </a:r>
          </a:p>
          <a:p>
            <a:pPr marL="800100" lvl="1" indent="-342900">
              <a:spcAft>
                <a:spcPts val="1200"/>
              </a:spcAft>
              <a:buFont typeface="+mj-lt"/>
              <a:buAutoNum type="alphaUcPeriod"/>
              <a:defRPr/>
            </a:pPr>
            <a:r>
              <a:rPr lang="en-US" sz="1400" dirty="0"/>
              <a:t>Timely Delivery</a:t>
            </a:r>
          </a:p>
          <a:p>
            <a:pPr marL="285750" indent="-285750">
              <a:buFont typeface="Wingdings" panose="05000000000000000000" pitchFamily="2" charset="2"/>
              <a:buChar char="§"/>
              <a:defRPr/>
            </a:pPr>
            <a:r>
              <a:rPr lang="en-US" dirty="0"/>
              <a:t>RLP-Section 3.06</a:t>
            </a:r>
          </a:p>
          <a:p>
            <a:pPr>
              <a:defRPr/>
            </a:pPr>
            <a:r>
              <a:rPr lang="en-US" dirty="0"/>
              <a:t>     </a:t>
            </a:r>
            <a:r>
              <a:rPr lang="en-US" sz="1400" dirty="0"/>
              <a:t>Ensure response addresses all items listed (subparagraph A-Z)</a:t>
            </a:r>
          </a:p>
          <a:p>
            <a:pPr lvl="1">
              <a:defRPr/>
            </a:pPr>
            <a:r>
              <a:rPr lang="en-US" sz="1400" u="sng" dirty="0"/>
              <a:t>HIGHTLIGHTS</a:t>
            </a:r>
          </a:p>
          <a:p>
            <a:pPr lvl="1">
              <a:defRPr/>
            </a:pPr>
            <a:r>
              <a:rPr lang="en-US" sz="1400" dirty="0"/>
              <a:t>3.06E    Site Submission</a:t>
            </a:r>
          </a:p>
          <a:p>
            <a:pPr lvl="1">
              <a:defRPr/>
            </a:pPr>
            <a:r>
              <a:rPr lang="en-US" sz="1400" dirty="0"/>
              <a:t>       F    Site Control</a:t>
            </a:r>
          </a:p>
          <a:p>
            <a:pPr lvl="1">
              <a:defRPr/>
            </a:pPr>
            <a:r>
              <a:rPr lang="en-US" sz="1400" dirty="0"/>
              <a:t>       I     SAM Registration</a:t>
            </a:r>
          </a:p>
          <a:p>
            <a:pPr lvl="1">
              <a:defRPr/>
            </a:pPr>
            <a:r>
              <a:rPr lang="en-US" sz="1400" dirty="0"/>
              <a:t>       R    Energy Star</a:t>
            </a:r>
          </a:p>
          <a:p>
            <a:pPr lvl="1">
              <a:defRPr/>
            </a:pPr>
            <a:r>
              <a:rPr lang="en-US" sz="1400" dirty="0"/>
              <a:t>       S    Green Globes </a:t>
            </a:r>
          </a:p>
          <a:p>
            <a:pPr lvl="1">
              <a:spcAft>
                <a:spcPts val="1200"/>
              </a:spcAft>
              <a:defRPr/>
            </a:pPr>
            <a:r>
              <a:rPr lang="en-US" sz="1400" dirty="0"/>
              <a:t>       U    Seismic</a:t>
            </a:r>
          </a:p>
          <a:p>
            <a:pPr marL="285750" indent="-285750">
              <a:buFont typeface="Wingdings" panose="05000000000000000000" pitchFamily="2" charset="2"/>
              <a:buChar char="§"/>
              <a:defRPr/>
            </a:pPr>
            <a:r>
              <a:rPr lang="en-US" dirty="0"/>
              <a:t>RLP-Section 3.07  TIA and amortization</a:t>
            </a:r>
          </a:p>
          <a:p>
            <a:pPr>
              <a:defRPr/>
            </a:pPr>
            <a:r>
              <a:rPr lang="en-US" dirty="0"/>
              <a:t>     </a:t>
            </a:r>
            <a:r>
              <a:rPr lang="en-US" sz="1400" dirty="0"/>
              <a:t>VA may elect to pay some or all of the allowance lump sum</a:t>
            </a:r>
          </a:p>
          <a:p>
            <a:pPr>
              <a:defRPr/>
            </a:pPr>
            <a:endParaRPr lang="en-US" sz="900" dirty="0"/>
          </a:p>
          <a:p>
            <a:pPr marL="285750" indent="-285750">
              <a:buFont typeface="Wingdings" panose="05000000000000000000" pitchFamily="2" charset="2"/>
              <a:buChar char="§"/>
              <a:defRPr/>
            </a:pPr>
            <a:r>
              <a:rPr lang="en-US" dirty="0"/>
              <a:t>RLP Section 1- </a:t>
            </a:r>
            <a:r>
              <a:rPr lang="en-US" sz="1400" dirty="0"/>
              <a:t>Make sure submittal addresses requirements outlined in this section and current wage notes</a:t>
            </a:r>
          </a:p>
          <a:p>
            <a:pPr>
              <a:defRPr/>
            </a:pPr>
            <a:endParaRPr lang="en-US" sz="900" dirty="0"/>
          </a:p>
          <a:p>
            <a:pPr marL="285750" indent="-285750">
              <a:buFont typeface="Wingdings" panose="05000000000000000000" pitchFamily="2" charset="2"/>
              <a:buChar char="§"/>
              <a:defRPr/>
            </a:pPr>
            <a:r>
              <a:rPr lang="en-US" dirty="0"/>
              <a:t>RLP Exhibits 22A/22B – </a:t>
            </a:r>
            <a:r>
              <a:rPr lang="en-US" sz="1400" dirty="0"/>
              <a:t>labor standard provision and wage notes</a:t>
            </a:r>
          </a:p>
          <a:p>
            <a:pPr>
              <a:defRPr/>
            </a:pPr>
            <a:endParaRPr lang="en-US" sz="900" dirty="0"/>
          </a:p>
          <a:p>
            <a:pPr marL="285750" indent="-285750">
              <a:buFont typeface="Wingdings" panose="05000000000000000000" pitchFamily="2" charset="2"/>
              <a:buChar char="§"/>
              <a:defRPr/>
            </a:pPr>
            <a:r>
              <a:rPr lang="en-US" dirty="0"/>
              <a:t>Conceptual Plans – </a:t>
            </a:r>
            <a:r>
              <a:rPr lang="en-US" sz="1400" dirty="0"/>
              <a:t>Provide both CAD and PDF versions for VA review</a:t>
            </a:r>
            <a:endParaRPr lang="en-US" dirty="0"/>
          </a:p>
          <a:p>
            <a:pPr>
              <a:defRPr/>
            </a:pPr>
            <a:endParaRPr lang="en-US" dirty="0"/>
          </a:p>
          <a:p>
            <a:pPr>
              <a:defRPr/>
            </a:pPr>
            <a:endParaRPr lang="en-US" dirty="0"/>
          </a:p>
        </p:txBody>
      </p:sp>
      <p:sp>
        <p:nvSpPr>
          <p:cNvPr id="22533" name="Slide Number Placeholder 1">
            <a:extLst>
              <a:ext uri="{FF2B5EF4-FFF2-40B4-BE49-F238E27FC236}">
                <a16:creationId xmlns:a16="http://schemas.microsoft.com/office/drawing/2014/main" id="{1BB83E40-D712-4860-9CF4-25D666C1255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0668FBA-4387-4F52-B025-D253AAA79515}" type="slidenum">
              <a:rPr lang="en-US" altLang="en-US" smtClean="0">
                <a:solidFill>
                  <a:srgbClr val="BCBCBC"/>
                </a:solidFill>
              </a:rPr>
              <a:pPr/>
              <a:t>18</a:t>
            </a:fld>
            <a:endParaRPr lang="en-US" altLang="en-US" dirty="0">
              <a:solidFill>
                <a:srgbClr val="BCBCBC"/>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a:extLst>
              <a:ext uri="{FF2B5EF4-FFF2-40B4-BE49-F238E27FC236}">
                <a16:creationId xmlns:a16="http://schemas.microsoft.com/office/drawing/2014/main" id="{8A30C5C1-160E-4ADC-BA30-215D99E83C73}"/>
              </a:ext>
            </a:extLst>
          </p:cNvPr>
          <p:cNvSpPr txBox="1">
            <a:spLocks noChangeArrowheads="1"/>
          </p:cNvSpPr>
          <p:nvPr/>
        </p:nvSpPr>
        <p:spPr bwMode="auto">
          <a:xfrm>
            <a:off x="278448" y="920750"/>
            <a:ext cx="8699818"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a:spcBef>
                <a:spcPct val="0"/>
              </a:spcBef>
              <a:buClrTx/>
              <a:buSzTx/>
              <a:buFontTx/>
              <a:buNone/>
            </a:pPr>
            <a:r>
              <a:rPr lang="en-US" altLang="en-US" sz="4000" b="1" i="1" dirty="0">
                <a:latin typeface="Arial" panose="020B0604020202020204" pitchFamily="34" charset="0"/>
              </a:rPr>
              <a:t>OVERVIEW OF DESIGN CONCEPT</a:t>
            </a:r>
          </a:p>
          <a:p>
            <a:pPr algn="ctr">
              <a:spcBef>
                <a:spcPct val="0"/>
              </a:spcBef>
              <a:buClrTx/>
              <a:buSzTx/>
              <a:buFontTx/>
              <a:buNone/>
            </a:pPr>
            <a:r>
              <a:rPr lang="en-US" altLang="en-US" sz="4000" b="1" i="1" dirty="0">
                <a:latin typeface="Arial" panose="020B0604020202020204" pitchFamily="34" charset="0"/>
              </a:rPr>
              <a:t>DRAWINGS</a:t>
            </a:r>
          </a:p>
          <a:p>
            <a:pPr algn="ctr">
              <a:spcBef>
                <a:spcPct val="0"/>
              </a:spcBef>
              <a:buClrTx/>
              <a:buSzTx/>
              <a:buFontTx/>
              <a:buNone/>
            </a:pPr>
            <a:endParaRPr lang="en-US" altLang="en-US" sz="4000" b="1" i="1" dirty="0">
              <a:latin typeface="Arial" panose="020B0604020202020204" pitchFamily="34" charset="0"/>
            </a:endParaRPr>
          </a:p>
          <a:p>
            <a:pPr algn="ctr">
              <a:spcBef>
                <a:spcPct val="0"/>
              </a:spcBef>
              <a:buClrTx/>
              <a:buSzTx/>
              <a:buFontTx/>
              <a:buNone/>
            </a:pPr>
            <a:endParaRPr lang="en-US" altLang="en-US" dirty="0">
              <a:latin typeface="Arial" panose="020B0604020202020204" pitchFamily="34" charset="0"/>
            </a:endParaRPr>
          </a:p>
          <a:p>
            <a:pPr algn="ctr">
              <a:spcBef>
                <a:spcPct val="0"/>
              </a:spcBef>
              <a:buClrTx/>
              <a:buSzTx/>
              <a:buFontTx/>
              <a:buNone/>
            </a:pPr>
            <a:r>
              <a:rPr lang="en-US" altLang="en-US" sz="3600" dirty="0">
                <a:latin typeface="Arial" panose="020B0604020202020204" pitchFamily="34" charset="0"/>
              </a:rPr>
              <a:t>Commander</a:t>
            </a:r>
            <a:r>
              <a:rPr lang="en-US" altLang="en-US" sz="3600" dirty="0">
                <a:solidFill>
                  <a:srgbClr val="FF0000"/>
                </a:solidFill>
                <a:latin typeface="Arial" panose="020B0604020202020204" pitchFamily="34" charset="0"/>
              </a:rPr>
              <a:t>’</a:t>
            </a:r>
            <a:r>
              <a:rPr lang="en-US" altLang="en-US" sz="3600" dirty="0">
                <a:latin typeface="Arial" panose="020B0604020202020204" pitchFamily="34" charset="0"/>
              </a:rPr>
              <a:t>s Concepts Commissioning</a:t>
            </a:r>
          </a:p>
          <a:p>
            <a:pPr algn="ctr">
              <a:spcBef>
                <a:spcPct val="0"/>
              </a:spcBef>
              <a:buClrTx/>
              <a:buSzTx/>
              <a:buFontTx/>
              <a:buNone/>
            </a:pPr>
            <a:r>
              <a:rPr lang="en-US" altLang="en-US" sz="3600" dirty="0">
                <a:latin typeface="Arial" panose="020B0604020202020204" pitchFamily="34" charset="0"/>
              </a:rPr>
              <a:t>Engineering Consultants</a:t>
            </a:r>
          </a:p>
          <a:p>
            <a:pPr algn="ctr">
              <a:spcBef>
                <a:spcPct val="0"/>
              </a:spcBef>
              <a:buClrTx/>
              <a:buSzTx/>
              <a:buFontTx/>
              <a:buNone/>
            </a:pPr>
            <a:r>
              <a:rPr lang="en-US" altLang="en-US" sz="3600" dirty="0">
                <a:latin typeface="Arial" panose="020B0604020202020204" pitchFamily="34" charset="0"/>
              </a:rPr>
              <a:t>SDVOSB</a:t>
            </a:r>
          </a:p>
          <a:p>
            <a:pPr algn="ctr">
              <a:spcBef>
                <a:spcPct val="0"/>
              </a:spcBef>
              <a:buClrTx/>
              <a:buSzTx/>
              <a:buFontTx/>
              <a:buNone/>
            </a:pPr>
            <a:r>
              <a:rPr lang="en-US" altLang="en-US" sz="3600" dirty="0">
                <a:latin typeface="Arial" panose="020B0604020202020204" pitchFamily="34" charset="0"/>
              </a:rPr>
              <a:t>Oculus, Inc. </a:t>
            </a:r>
          </a:p>
          <a:p>
            <a:pPr algn="ctr">
              <a:spcBef>
                <a:spcPct val="0"/>
              </a:spcBef>
              <a:buClrTx/>
              <a:buSzTx/>
              <a:buFontTx/>
              <a:buNone/>
            </a:pPr>
            <a:r>
              <a:rPr lang="en-US" altLang="en-US" sz="3600" dirty="0">
                <a:solidFill>
                  <a:srgbClr val="FFFFFF"/>
                </a:solidFill>
                <a:latin typeface="Arial" panose="020B0604020202020204" pitchFamily="34" charset="0"/>
              </a:rPr>
              <a:t>Architectural Consultants </a:t>
            </a:r>
            <a:r>
              <a:rPr lang="en-US" altLang="en-US" sz="3600" dirty="0">
                <a:latin typeface="Arial" panose="020B0604020202020204" pitchFamily="34" charset="0"/>
              </a:rPr>
              <a:t>(sub-contractor)</a:t>
            </a:r>
          </a:p>
        </p:txBody>
      </p:sp>
      <p:sp>
        <p:nvSpPr>
          <p:cNvPr id="23555" name="Slide Number Placeholder 1">
            <a:extLst>
              <a:ext uri="{FF2B5EF4-FFF2-40B4-BE49-F238E27FC236}">
                <a16:creationId xmlns:a16="http://schemas.microsoft.com/office/drawing/2014/main" id="{59968DAE-6EED-4203-A055-7EED5B5C28E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1F2C6B1-6060-4E62-B67D-37796BF5701C}" type="slidenum">
              <a:rPr lang="en-US" altLang="en-US" smtClean="0">
                <a:solidFill>
                  <a:srgbClr val="BCBCBC"/>
                </a:solidFill>
              </a:rPr>
              <a:pPr/>
              <a:t>19</a:t>
            </a:fld>
            <a:endParaRPr lang="en-US" altLang="en-US" dirty="0">
              <a:solidFill>
                <a:srgbClr val="BCBCBC"/>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
            <a:extLst>
              <a:ext uri="{FF2B5EF4-FFF2-40B4-BE49-F238E27FC236}">
                <a16:creationId xmlns:a16="http://schemas.microsoft.com/office/drawing/2014/main" id="{165C3D48-71CF-40E1-A3B6-1C27123654A3}"/>
              </a:ext>
            </a:extLst>
          </p:cNvPr>
          <p:cNvSpPr>
            <a:spLocks noChangeArrowheads="1"/>
          </p:cNvSpPr>
          <p:nvPr/>
        </p:nvSpPr>
        <p:spPr bwMode="auto">
          <a:xfrm>
            <a:off x="304800" y="304800"/>
            <a:ext cx="6934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800" dirty="0"/>
              <a:t>CONCEPTUAL SPACE PLANS</a:t>
            </a:r>
          </a:p>
        </p:txBody>
      </p:sp>
      <p:cxnSp>
        <p:nvCxnSpPr>
          <p:cNvPr id="4" name="Straight Connector 3">
            <a:extLst>
              <a:ext uri="{FF2B5EF4-FFF2-40B4-BE49-F238E27FC236}">
                <a16:creationId xmlns:a16="http://schemas.microsoft.com/office/drawing/2014/main" id="{E39B5418-3745-4BFF-A5B6-FB0A7EAAABDC}"/>
              </a:ext>
            </a:extLst>
          </p:cNvPr>
          <p:cNvCxnSpPr>
            <a:cxnSpLocks/>
          </p:cNvCxnSpPr>
          <p:nvPr/>
        </p:nvCxnSpPr>
        <p:spPr>
          <a:xfrm flipV="1">
            <a:off x="363538" y="827088"/>
            <a:ext cx="8018462" cy="11112"/>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24581" name="Slide Number Placeholder 1">
            <a:extLst>
              <a:ext uri="{FF2B5EF4-FFF2-40B4-BE49-F238E27FC236}">
                <a16:creationId xmlns:a16="http://schemas.microsoft.com/office/drawing/2014/main" id="{912DEB2A-5672-4854-9A8F-F68773C3C71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319904E-19B0-4818-9DD6-D849C38825F5}" type="slidenum">
              <a:rPr lang="en-US" altLang="en-US" smtClean="0">
                <a:solidFill>
                  <a:srgbClr val="BCBCBC"/>
                </a:solidFill>
              </a:rPr>
              <a:pPr/>
              <a:t>20</a:t>
            </a:fld>
            <a:endParaRPr lang="en-US" altLang="en-US" dirty="0">
              <a:solidFill>
                <a:srgbClr val="BCBCBC"/>
              </a:solidFill>
            </a:endParaRPr>
          </a:p>
        </p:txBody>
      </p:sp>
      <p:pic>
        <p:nvPicPr>
          <p:cNvPr id="2" name="Picture 1">
            <a:extLst>
              <a:ext uri="{FF2B5EF4-FFF2-40B4-BE49-F238E27FC236}">
                <a16:creationId xmlns:a16="http://schemas.microsoft.com/office/drawing/2014/main" id="{D2BBA1A2-AA1C-46EE-B759-11BA76EB1CFB}"/>
              </a:ext>
            </a:extLst>
          </p:cNvPr>
          <p:cNvPicPr>
            <a:picLocks noChangeAspect="1"/>
          </p:cNvPicPr>
          <p:nvPr/>
        </p:nvPicPr>
        <p:blipFill>
          <a:blip r:embed="rId2"/>
          <a:stretch>
            <a:fillRect/>
          </a:stretch>
        </p:blipFill>
        <p:spPr>
          <a:xfrm>
            <a:off x="339475" y="893760"/>
            <a:ext cx="8070636" cy="565944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a:extLst>
              <a:ext uri="{FF2B5EF4-FFF2-40B4-BE49-F238E27FC236}">
                <a16:creationId xmlns:a16="http://schemas.microsoft.com/office/drawing/2014/main" id="{573BF109-D21E-4F7E-9D8D-B485BA36E6E5}"/>
              </a:ext>
            </a:extLst>
          </p:cNvPr>
          <p:cNvSpPr>
            <a:spLocks noChangeArrowheads="1"/>
          </p:cNvSpPr>
          <p:nvPr/>
        </p:nvSpPr>
        <p:spPr bwMode="auto">
          <a:xfrm>
            <a:off x="304800" y="304800"/>
            <a:ext cx="6934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800" dirty="0"/>
              <a:t>CONCEPTUAL SPACE PLANS</a:t>
            </a:r>
          </a:p>
        </p:txBody>
      </p:sp>
      <p:cxnSp>
        <p:nvCxnSpPr>
          <p:cNvPr id="4" name="Straight Connector 3">
            <a:extLst>
              <a:ext uri="{FF2B5EF4-FFF2-40B4-BE49-F238E27FC236}">
                <a16:creationId xmlns:a16="http://schemas.microsoft.com/office/drawing/2014/main" id="{E39B5418-3745-4BFF-A5B6-FB0A7EAAABDC}"/>
              </a:ext>
            </a:extLst>
          </p:cNvPr>
          <p:cNvCxnSpPr>
            <a:cxnSpLocks/>
          </p:cNvCxnSpPr>
          <p:nvPr/>
        </p:nvCxnSpPr>
        <p:spPr>
          <a:xfrm>
            <a:off x="363538" y="838200"/>
            <a:ext cx="8170862"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26629" name="Slide Number Placeholder 1">
            <a:extLst>
              <a:ext uri="{FF2B5EF4-FFF2-40B4-BE49-F238E27FC236}">
                <a16:creationId xmlns:a16="http://schemas.microsoft.com/office/drawing/2014/main" id="{A842ABF1-DEE9-4919-83D5-2B7A7E1898B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3CAF826-3281-4ED0-A368-53E9EE6205B9}" type="slidenum">
              <a:rPr lang="en-US" altLang="en-US" smtClean="0">
                <a:solidFill>
                  <a:srgbClr val="BCBCBC"/>
                </a:solidFill>
              </a:rPr>
              <a:pPr/>
              <a:t>21</a:t>
            </a:fld>
            <a:endParaRPr lang="en-US" altLang="en-US" dirty="0">
              <a:solidFill>
                <a:srgbClr val="BCBCBC"/>
              </a:solidFill>
            </a:endParaRPr>
          </a:p>
        </p:txBody>
      </p:sp>
      <p:pic>
        <p:nvPicPr>
          <p:cNvPr id="3" name="Picture 2">
            <a:extLst>
              <a:ext uri="{FF2B5EF4-FFF2-40B4-BE49-F238E27FC236}">
                <a16:creationId xmlns:a16="http://schemas.microsoft.com/office/drawing/2014/main" id="{46F10EDC-7493-4BD1-99FB-8E5722579B8A}"/>
              </a:ext>
            </a:extLst>
          </p:cNvPr>
          <p:cNvPicPr>
            <a:picLocks noChangeAspect="1"/>
          </p:cNvPicPr>
          <p:nvPr/>
        </p:nvPicPr>
        <p:blipFill>
          <a:blip r:embed="rId3"/>
          <a:stretch>
            <a:fillRect/>
          </a:stretch>
        </p:blipFill>
        <p:spPr>
          <a:xfrm>
            <a:off x="315656" y="1002021"/>
            <a:ext cx="8506082" cy="53121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a:extLst>
              <a:ext uri="{FF2B5EF4-FFF2-40B4-BE49-F238E27FC236}">
                <a16:creationId xmlns:a16="http://schemas.microsoft.com/office/drawing/2014/main" id="{54E1E03C-5D47-48BB-B0D1-EB539F3F3C74}"/>
              </a:ext>
            </a:extLst>
          </p:cNvPr>
          <p:cNvSpPr>
            <a:spLocks noChangeArrowheads="1"/>
          </p:cNvSpPr>
          <p:nvPr/>
        </p:nvSpPr>
        <p:spPr bwMode="auto">
          <a:xfrm>
            <a:off x="304800" y="304800"/>
            <a:ext cx="6934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800" dirty="0"/>
              <a:t>CONCEPTUAL SPACE PLANS</a:t>
            </a:r>
          </a:p>
        </p:txBody>
      </p:sp>
      <p:cxnSp>
        <p:nvCxnSpPr>
          <p:cNvPr id="4" name="Straight Connector 3">
            <a:extLst>
              <a:ext uri="{FF2B5EF4-FFF2-40B4-BE49-F238E27FC236}">
                <a16:creationId xmlns:a16="http://schemas.microsoft.com/office/drawing/2014/main" id="{E39B5418-3745-4BFF-A5B6-FB0A7EAAABDC}"/>
              </a:ext>
            </a:extLst>
          </p:cNvPr>
          <p:cNvCxnSpPr>
            <a:cxnSpLocks/>
          </p:cNvCxnSpPr>
          <p:nvPr/>
        </p:nvCxnSpPr>
        <p:spPr>
          <a:xfrm>
            <a:off x="363538" y="838200"/>
            <a:ext cx="8094662"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27653" name="Slide Number Placeholder 1">
            <a:extLst>
              <a:ext uri="{FF2B5EF4-FFF2-40B4-BE49-F238E27FC236}">
                <a16:creationId xmlns:a16="http://schemas.microsoft.com/office/drawing/2014/main" id="{5CA7CF14-C64E-471F-BE11-A7BDE718F6D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08EC542-5DB2-4B05-B742-DD7FFF111A9D}" type="slidenum">
              <a:rPr lang="en-US" altLang="en-US" smtClean="0">
                <a:solidFill>
                  <a:srgbClr val="BCBCBC"/>
                </a:solidFill>
              </a:rPr>
              <a:pPr/>
              <a:t>22</a:t>
            </a:fld>
            <a:endParaRPr lang="en-US" altLang="en-US" dirty="0">
              <a:solidFill>
                <a:srgbClr val="BCBCBC"/>
              </a:solidFill>
            </a:endParaRPr>
          </a:p>
        </p:txBody>
      </p:sp>
      <p:pic>
        <p:nvPicPr>
          <p:cNvPr id="3" name="Picture 2">
            <a:extLst>
              <a:ext uri="{FF2B5EF4-FFF2-40B4-BE49-F238E27FC236}">
                <a16:creationId xmlns:a16="http://schemas.microsoft.com/office/drawing/2014/main" id="{7FB58699-915C-4D89-B28C-56B6AE485C66}"/>
              </a:ext>
            </a:extLst>
          </p:cNvPr>
          <p:cNvPicPr>
            <a:picLocks noChangeAspect="1"/>
          </p:cNvPicPr>
          <p:nvPr/>
        </p:nvPicPr>
        <p:blipFill>
          <a:blip r:embed="rId2"/>
          <a:stretch>
            <a:fillRect/>
          </a:stretch>
        </p:blipFill>
        <p:spPr>
          <a:xfrm>
            <a:off x="410369" y="990600"/>
            <a:ext cx="8001000" cy="575052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
            <a:extLst>
              <a:ext uri="{FF2B5EF4-FFF2-40B4-BE49-F238E27FC236}">
                <a16:creationId xmlns:a16="http://schemas.microsoft.com/office/drawing/2014/main" id="{F1FFFDEA-B6E3-4264-BA61-632BED72F8D4}"/>
              </a:ext>
            </a:extLst>
          </p:cNvPr>
          <p:cNvSpPr>
            <a:spLocks noChangeArrowheads="1"/>
          </p:cNvSpPr>
          <p:nvPr/>
        </p:nvSpPr>
        <p:spPr bwMode="auto">
          <a:xfrm>
            <a:off x="304800" y="304800"/>
            <a:ext cx="6934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800" dirty="0"/>
              <a:t>CONCEPTUAL SPACE PLANS</a:t>
            </a:r>
          </a:p>
        </p:txBody>
      </p:sp>
      <p:cxnSp>
        <p:nvCxnSpPr>
          <p:cNvPr id="4" name="Straight Connector 3">
            <a:extLst>
              <a:ext uri="{FF2B5EF4-FFF2-40B4-BE49-F238E27FC236}">
                <a16:creationId xmlns:a16="http://schemas.microsoft.com/office/drawing/2014/main" id="{E39B5418-3745-4BFF-A5B6-FB0A7EAAABDC}"/>
              </a:ext>
            </a:extLst>
          </p:cNvPr>
          <p:cNvCxnSpPr>
            <a:cxnSpLocks/>
          </p:cNvCxnSpPr>
          <p:nvPr/>
        </p:nvCxnSpPr>
        <p:spPr>
          <a:xfrm flipV="1">
            <a:off x="363538" y="827088"/>
            <a:ext cx="8094662" cy="11112"/>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28677" name="Slide Number Placeholder 1">
            <a:extLst>
              <a:ext uri="{FF2B5EF4-FFF2-40B4-BE49-F238E27FC236}">
                <a16:creationId xmlns:a16="http://schemas.microsoft.com/office/drawing/2014/main" id="{DA7BCFC4-E5D4-474A-9CDB-05279FC581D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DC56179-DC51-4E3A-A912-2B5A91B802BE}" type="slidenum">
              <a:rPr lang="en-US" altLang="en-US" smtClean="0">
                <a:solidFill>
                  <a:srgbClr val="BCBCBC"/>
                </a:solidFill>
              </a:rPr>
              <a:pPr/>
              <a:t>23</a:t>
            </a:fld>
            <a:endParaRPr lang="en-US" altLang="en-US" dirty="0">
              <a:solidFill>
                <a:srgbClr val="BCBCBC"/>
              </a:solidFill>
            </a:endParaRPr>
          </a:p>
        </p:txBody>
      </p:sp>
      <p:pic>
        <p:nvPicPr>
          <p:cNvPr id="3" name="Picture 2">
            <a:extLst>
              <a:ext uri="{FF2B5EF4-FFF2-40B4-BE49-F238E27FC236}">
                <a16:creationId xmlns:a16="http://schemas.microsoft.com/office/drawing/2014/main" id="{B5D8786F-3B08-4494-897B-FA3D6E6A121C}"/>
              </a:ext>
            </a:extLst>
          </p:cNvPr>
          <p:cNvPicPr>
            <a:picLocks noChangeAspect="1"/>
          </p:cNvPicPr>
          <p:nvPr/>
        </p:nvPicPr>
        <p:blipFill>
          <a:blip r:embed="rId2"/>
          <a:stretch>
            <a:fillRect/>
          </a:stretch>
        </p:blipFill>
        <p:spPr>
          <a:xfrm>
            <a:off x="363538" y="991139"/>
            <a:ext cx="8610600" cy="522139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00F01-B88B-4A31-9B8E-736AE0DD29E0}"/>
              </a:ext>
            </a:extLst>
          </p:cNvPr>
          <p:cNvSpPr>
            <a:spLocks noGrp="1"/>
          </p:cNvSpPr>
          <p:nvPr>
            <p:ph type="title"/>
          </p:nvPr>
        </p:nvSpPr>
        <p:spPr/>
        <p:txBody>
          <a:bodyPr/>
          <a:lstStyle/>
          <a:p>
            <a:pPr lvl="0" algn="l"/>
            <a:br>
              <a:rPr lang="en-US" altLang="en-US" sz="2800" b="0" dirty="0">
                <a:ln>
                  <a:noFill/>
                </a:ln>
                <a:solidFill>
                  <a:prstClr val="white"/>
                </a:solidFill>
                <a:effectLst/>
                <a:latin typeface="Arial" panose="020B0604020202020204" pitchFamily="34" charset="0"/>
                <a:ea typeface="+mn-ea"/>
                <a:cs typeface="+mn-cs"/>
              </a:rPr>
            </a:br>
            <a:endParaRPr lang="en-US" dirty="0"/>
          </a:p>
        </p:txBody>
      </p:sp>
      <p:sp>
        <p:nvSpPr>
          <p:cNvPr id="3" name="Slide Number Placeholder 2">
            <a:extLst>
              <a:ext uri="{FF2B5EF4-FFF2-40B4-BE49-F238E27FC236}">
                <a16:creationId xmlns:a16="http://schemas.microsoft.com/office/drawing/2014/main" id="{5FBB3CAA-2E3D-4697-9228-06010555D2F7}"/>
              </a:ext>
            </a:extLst>
          </p:cNvPr>
          <p:cNvSpPr>
            <a:spLocks noGrp="1"/>
          </p:cNvSpPr>
          <p:nvPr>
            <p:ph type="sldNum" sz="quarter" idx="12"/>
          </p:nvPr>
        </p:nvSpPr>
        <p:spPr/>
        <p:txBody>
          <a:bodyPr/>
          <a:lstStyle/>
          <a:p>
            <a:pPr>
              <a:defRPr/>
            </a:pPr>
            <a:fld id="{44D4552D-4367-4532-8189-DF4555C760DB}" type="slidenum">
              <a:rPr lang="en-US" altLang="en-US" smtClean="0"/>
              <a:pPr>
                <a:defRPr/>
              </a:pPr>
              <a:t>24</a:t>
            </a:fld>
            <a:endParaRPr lang="en-US" altLang="en-US" dirty="0"/>
          </a:p>
        </p:txBody>
      </p:sp>
      <p:cxnSp>
        <p:nvCxnSpPr>
          <p:cNvPr id="4" name="Straight Connector 3">
            <a:extLst>
              <a:ext uri="{FF2B5EF4-FFF2-40B4-BE49-F238E27FC236}">
                <a16:creationId xmlns:a16="http://schemas.microsoft.com/office/drawing/2014/main" id="{3AD1C8EC-9641-4FD6-B0D5-442B7EB5F16E}"/>
              </a:ext>
            </a:extLst>
          </p:cNvPr>
          <p:cNvCxnSpPr>
            <a:cxnSpLocks/>
          </p:cNvCxnSpPr>
          <p:nvPr/>
        </p:nvCxnSpPr>
        <p:spPr>
          <a:xfrm>
            <a:off x="363538" y="838200"/>
            <a:ext cx="8094662"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429B05D9-AA83-40AA-893A-D78B706A78BA}"/>
              </a:ext>
            </a:extLst>
          </p:cNvPr>
          <p:cNvSpPr/>
          <p:nvPr/>
        </p:nvSpPr>
        <p:spPr>
          <a:xfrm>
            <a:off x="228600" y="294809"/>
            <a:ext cx="5334000" cy="523220"/>
          </a:xfrm>
          <a:prstGeom prst="rect">
            <a:avLst/>
          </a:prstGeom>
        </p:spPr>
        <p:txBody>
          <a:bodyPr wrap="square">
            <a:spAutoFit/>
          </a:bodyPr>
          <a:lstStyle/>
          <a:p>
            <a:pPr lvl="0"/>
            <a:r>
              <a:rPr lang="en-US" altLang="en-US" sz="2800" dirty="0">
                <a:solidFill>
                  <a:prstClr val="white"/>
                </a:solidFill>
              </a:rPr>
              <a:t>CONCEPTUAL SPACE PLANS</a:t>
            </a:r>
          </a:p>
        </p:txBody>
      </p:sp>
      <p:pic>
        <p:nvPicPr>
          <p:cNvPr id="8" name="Picture 7">
            <a:extLst>
              <a:ext uri="{FF2B5EF4-FFF2-40B4-BE49-F238E27FC236}">
                <a16:creationId xmlns:a16="http://schemas.microsoft.com/office/drawing/2014/main" id="{2D0D38E7-6E3E-41FB-B84F-E05ABBA91E3D}"/>
              </a:ext>
            </a:extLst>
          </p:cNvPr>
          <p:cNvPicPr>
            <a:picLocks noChangeAspect="1"/>
          </p:cNvPicPr>
          <p:nvPr/>
        </p:nvPicPr>
        <p:blipFill>
          <a:blip r:embed="rId2"/>
          <a:stretch>
            <a:fillRect/>
          </a:stretch>
        </p:blipFill>
        <p:spPr>
          <a:xfrm>
            <a:off x="228600" y="1179739"/>
            <a:ext cx="8686800" cy="4498522"/>
          </a:xfrm>
          <a:prstGeom prst="rect">
            <a:avLst/>
          </a:prstGeom>
        </p:spPr>
      </p:pic>
    </p:spTree>
    <p:extLst>
      <p:ext uri="{BB962C8B-B14F-4D97-AF65-F5344CB8AC3E}">
        <p14:creationId xmlns:p14="http://schemas.microsoft.com/office/powerpoint/2010/main" val="15173110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a:extLst>
              <a:ext uri="{FF2B5EF4-FFF2-40B4-BE49-F238E27FC236}">
                <a16:creationId xmlns:a16="http://schemas.microsoft.com/office/drawing/2014/main" id="{E6F032DA-4229-4734-A4BF-E8729B380AB2}"/>
              </a:ext>
            </a:extLst>
          </p:cNvPr>
          <p:cNvSpPr>
            <a:spLocks noChangeArrowheads="1"/>
          </p:cNvSpPr>
          <p:nvPr/>
        </p:nvSpPr>
        <p:spPr bwMode="auto">
          <a:xfrm>
            <a:off x="304800" y="315913"/>
            <a:ext cx="69342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800" dirty="0"/>
              <a:t>BUILDING CODES AND STANDARDS</a:t>
            </a:r>
          </a:p>
        </p:txBody>
      </p:sp>
      <p:cxnSp>
        <p:nvCxnSpPr>
          <p:cNvPr id="4" name="Straight Connector 3">
            <a:extLst>
              <a:ext uri="{FF2B5EF4-FFF2-40B4-BE49-F238E27FC236}">
                <a16:creationId xmlns:a16="http://schemas.microsoft.com/office/drawing/2014/main" id="{A2D926DE-BD4B-4D5E-AAFD-84AF109857A5}"/>
              </a:ext>
            </a:extLst>
          </p:cNvPr>
          <p:cNvCxnSpPr>
            <a:cxnSpLocks/>
          </p:cNvCxnSpPr>
          <p:nvPr/>
        </p:nvCxnSpPr>
        <p:spPr>
          <a:xfrm>
            <a:off x="363538" y="914400"/>
            <a:ext cx="6799262"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29700" name="TextBox 1">
            <a:extLst>
              <a:ext uri="{FF2B5EF4-FFF2-40B4-BE49-F238E27FC236}">
                <a16:creationId xmlns:a16="http://schemas.microsoft.com/office/drawing/2014/main" id="{D6D402B4-EA02-4B63-95B9-234931855070}"/>
              </a:ext>
            </a:extLst>
          </p:cNvPr>
          <p:cNvSpPr txBox="1">
            <a:spLocks noChangeArrowheads="1"/>
          </p:cNvSpPr>
          <p:nvPr/>
        </p:nvSpPr>
        <p:spPr bwMode="auto">
          <a:xfrm>
            <a:off x="371475" y="1219200"/>
            <a:ext cx="8475663"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t>The Lessor shall design and construct the building and site work in accordance with this </a:t>
            </a:r>
          </a:p>
          <a:p>
            <a:r>
              <a:rPr lang="en-US" altLang="en-US" sz="1400" dirty="0"/>
              <a:t>solicitation, all applicable Federal regulations, local Building and Zoning Codes and </a:t>
            </a:r>
          </a:p>
          <a:p>
            <a:r>
              <a:rPr lang="en-US" altLang="en-US" sz="1400" dirty="0"/>
              <a:t>ordinances, and applicable utility company requirements. The term "local building and </a:t>
            </a:r>
          </a:p>
          <a:p>
            <a:r>
              <a:rPr lang="en-US" altLang="en-US" sz="1400" dirty="0"/>
              <a:t>zoning codes and ordinances," or similar text, shall be understood to mean the current </a:t>
            </a:r>
          </a:p>
          <a:p>
            <a:r>
              <a:rPr lang="en-US" altLang="en-US" sz="1400" dirty="0"/>
              <a:t>codes and regulations as approved and administered by Authorities Having Jurisdiction </a:t>
            </a:r>
          </a:p>
          <a:p>
            <a:r>
              <a:rPr lang="en-US" altLang="en-US" sz="1400" dirty="0"/>
              <a:t>(AHJ) at the project location at the time of permitting. Where there is a conflict between </a:t>
            </a:r>
          </a:p>
          <a:p>
            <a:r>
              <a:rPr lang="en-US" altLang="en-US" sz="1400" dirty="0"/>
              <a:t>the various codes or standards, the most stringent shall apply. </a:t>
            </a:r>
          </a:p>
          <a:p>
            <a:endParaRPr lang="en-US" altLang="en-US" sz="1400" dirty="0"/>
          </a:p>
          <a:p>
            <a:endParaRPr lang="en-US" altLang="en-US" sz="1400" dirty="0"/>
          </a:p>
          <a:p>
            <a:pPr>
              <a:spcAft>
                <a:spcPts val="1200"/>
              </a:spcAft>
            </a:pPr>
            <a:r>
              <a:rPr lang="en-US" altLang="en-US" sz="1400" b="1" u="sng" dirty="0"/>
              <a:t>Refer to RLP Appendix D1 for details regarding</a:t>
            </a:r>
            <a:endParaRPr lang="en-US" altLang="en-US" sz="1200" dirty="0"/>
          </a:p>
        </p:txBody>
      </p:sp>
      <p:sp>
        <p:nvSpPr>
          <p:cNvPr id="29701" name="Slide Number Placeholder 1">
            <a:extLst>
              <a:ext uri="{FF2B5EF4-FFF2-40B4-BE49-F238E27FC236}">
                <a16:creationId xmlns:a16="http://schemas.microsoft.com/office/drawing/2014/main" id="{C4791D00-06B6-427E-873C-AEC400E5654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38FC0B5-443A-4D88-80D6-3E993EB3374B}" type="slidenum">
              <a:rPr lang="en-US" altLang="en-US" smtClean="0">
                <a:solidFill>
                  <a:srgbClr val="BCBCBC"/>
                </a:solidFill>
              </a:rPr>
              <a:pPr/>
              <a:t>25</a:t>
            </a:fld>
            <a:endParaRPr lang="en-US" altLang="en-US" dirty="0">
              <a:solidFill>
                <a:srgbClr val="BCBCBC"/>
              </a:solidFill>
            </a:endParaRPr>
          </a:p>
        </p:txBody>
      </p:sp>
      <p:sp>
        <p:nvSpPr>
          <p:cNvPr id="2" name="TextBox 1">
            <a:extLst>
              <a:ext uri="{FF2B5EF4-FFF2-40B4-BE49-F238E27FC236}">
                <a16:creationId xmlns:a16="http://schemas.microsoft.com/office/drawing/2014/main" id="{3EC9E5A3-CF87-4BBC-ADCE-E99BDD7A9669}"/>
              </a:ext>
            </a:extLst>
          </p:cNvPr>
          <p:cNvSpPr txBox="1"/>
          <p:nvPr/>
        </p:nvSpPr>
        <p:spPr>
          <a:xfrm>
            <a:off x="533400" y="3642479"/>
            <a:ext cx="9966960" cy="3139321"/>
          </a:xfrm>
          <a:prstGeom prst="rect">
            <a:avLst/>
          </a:prstGeom>
          <a:noFill/>
        </p:spPr>
        <p:txBody>
          <a:bodyPr numCol="2">
            <a:spAutoFit/>
          </a:bodyPr>
          <a:lstStyle/>
          <a:p>
            <a:pPr marL="285750" indent="-285750">
              <a:buFont typeface="Wingdings" panose="05000000000000000000" pitchFamily="2" charset="2"/>
              <a:buChar char="§"/>
              <a:defRPr/>
            </a:pPr>
            <a:r>
              <a:rPr lang="en-US" dirty="0"/>
              <a:t>Criteria for VA leased facilities</a:t>
            </a:r>
          </a:p>
          <a:p>
            <a:pPr marL="285750" indent="-285750">
              <a:buFont typeface="Wingdings" panose="05000000000000000000" pitchFamily="2" charset="2"/>
              <a:buChar char="§"/>
              <a:defRPr/>
            </a:pPr>
            <a:r>
              <a:rPr lang="en-US" dirty="0"/>
              <a:t>Applicable state and local building codes</a:t>
            </a:r>
          </a:p>
          <a:p>
            <a:pPr marL="285750" indent="-285750">
              <a:buFont typeface="Wingdings" panose="05000000000000000000" pitchFamily="2" charset="2"/>
              <a:buChar char="§"/>
              <a:defRPr/>
            </a:pPr>
            <a:r>
              <a:rPr lang="en-US" dirty="0"/>
              <a:t>The Joint Commission (TJC)</a:t>
            </a:r>
          </a:p>
          <a:p>
            <a:pPr marL="285750" indent="-285750">
              <a:buFont typeface="Wingdings" panose="05000000000000000000" pitchFamily="2" charset="2"/>
              <a:buChar char="§"/>
              <a:defRPr/>
            </a:pPr>
            <a:r>
              <a:rPr lang="en-US" dirty="0"/>
              <a:t>NFPA 99</a:t>
            </a:r>
          </a:p>
          <a:p>
            <a:pPr marL="285750" indent="-285750">
              <a:buFont typeface="Wingdings" panose="05000000000000000000" pitchFamily="2" charset="2"/>
              <a:buChar char="§"/>
              <a:defRPr/>
            </a:pPr>
            <a:r>
              <a:rPr lang="en-US" dirty="0"/>
              <a:t>NFPA 101</a:t>
            </a:r>
          </a:p>
          <a:p>
            <a:pPr marL="285750" indent="-285750">
              <a:buFont typeface="Wingdings" panose="05000000000000000000" pitchFamily="2" charset="2"/>
              <a:buChar char="§"/>
              <a:defRPr/>
            </a:pPr>
            <a:endParaRPr lang="en-US" dirty="0"/>
          </a:p>
          <a:p>
            <a:pPr marL="285750" indent="-285750">
              <a:buFont typeface="Wingdings" panose="05000000000000000000" pitchFamily="2" charset="2"/>
              <a:buChar char="§"/>
              <a:defRPr/>
            </a:pPr>
            <a:endParaRPr lang="en-US" dirty="0"/>
          </a:p>
          <a:p>
            <a:pPr marL="285750" indent="-285750">
              <a:buFont typeface="Wingdings" panose="05000000000000000000" pitchFamily="2" charset="2"/>
              <a:buChar char="§"/>
              <a:defRPr/>
            </a:pPr>
            <a:endParaRPr lang="en-US" dirty="0"/>
          </a:p>
          <a:p>
            <a:pPr marL="285750" indent="-285750">
              <a:buFont typeface="Wingdings" panose="05000000000000000000" pitchFamily="2" charset="2"/>
              <a:buChar char="§"/>
              <a:defRPr/>
            </a:pPr>
            <a:endParaRPr lang="en-US" dirty="0"/>
          </a:p>
          <a:p>
            <a:pPr>
              <a:defRPr/>
            </a:pPr>
            <a:endParaRPr lang="en-US" dirty="0"/>
          </a:p>
          <a:p>
            <a:pPr>
              <a:defRPr/>
            </a:pPr>
            <a:endParaRPr lang="en-US" dirty="0"/>
          </a:p>
          <a:p>
            <a:pPr marL="285750" indent="-285750">
              <a:buFont typeface="Wingdings" panose="05000000000000000000" pitchFamily="2" charset="2"/>
              <a:buChar char="§"/>
              <a:defRPr/>
            </a:pPr>
            <a:r>
              <a:rPr lang="en-US" dirty="0"/>
              <a:t>ABAAS</a:t>
            </a:r>
          </a:p>
          <a:p>
            <a:pPr marL="285750" indent="-285750">
              <a:buFont typeface="Wingdings" panose="05000000000000000000" pitchFamily="2" charset="2"/>
              <a:buChar char="§"/>
              <a:defRPr/>
            </a:pPr>
            <a:r>
              <a:rPr lang="en-US" dirty="0"/>
              <a:t>VA Guidelines</a:t>
            </a:r>
          </a:p>
          <a:p>
            <a:pPr marL="285750" indent="-285750">
              <a:buFont typeface="Wingdings" panose="05000000000000000000" pitchFamily="2" charset="2"/>
              <a:buChar char="§"/>
              <a:defRPr/>
            </a:pPr>
            <a:r>
              <a:rPr lang="en-US" dirty="0"/>
              <a:t>OSHA</a:t>
            </a:r>
          </a:p>
          <a:p>
            <a:pPr marL="285750" indent="-285750">
              <a:buFont typeface="Wingdings" panose="05000000000000000000" pitchFamily="2" charset="2"/>
              <a:buChar char="§"/>
              <a:defRPr/>
            </a:pPr>
            <a:r>
              <a:rPr lang="en-US" dirty="0"/>
              <a:t>ASHRAE</a:t>
            </a:r>
          </a:p>
          <a:p>
            <a:pPr marL="285750" indent="-285750">
              <a:buFont typeface="Wingdings" panose="05000000000000000000" pitchFamily="2" charset="2"/>
              <a:buChar char="§"/>
              <a:defRPr/>
            </a:pPr>
            <a:r>
              <a:rPr lang="en-US" dirty="0"/>
              <a:t>ASPE</a:t>
            </a:r>
          </a:p>
          <a:p>
            <a:pPr marL="285750" indent="-285750">
              <a:buFont typeface="Wingdings" panose="05000000000000000000" pitchFamily="2" charset="2"/>
              <a:buChar char="§"/>
              <a:defRPr/>
            </a:pPr>
            <a:r>
              <a:rPr lang="en-US" dirty="0"/>
              <a:t>FGI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a:extLst>
              <a:ext uri="{FF2B5EF4-FFF2-40B4-BE49-F238E27FC236}">
                <a16:creationId xmlns:a16="http://schemas.microsoft.com/office/drawing/2014/main" id="{1120B81A-0A8B-4432-AE62-8B29BCD6983E}"/>
              </a:ext>
            </a:extLst>
          </p:cNvPr>
          <p:cNvSpPr>
            <a:spLocks noChangeArrowheads="1"/>
          </p:cNvSpPr>
          <p:nvPr/>
        </p:nvSpPr>
        <p:spPr bwMode="auto">
          <a:xfrm>
            <a:off x="152400" y="631825"/>
            <a:ext cx="6934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800" dirty="0"/>
              <a:t>DESIGN CONCEPT	</a:t>
            </a:r>
          </a:p>
        </p:txBody>
      </p:sp>
      <p:cxnSp>
        <p:nvCxnSpPr>
          <p:cNvPr id="4" name="Straight Connector 3">
            <a:extLst>
              <a:ext uri="{FF2B5EF4-FFF2-40B4-BE49-F238E27FC236}">
                <a16:creationId xmlns:a16="http://schemas.microsoft.com/office/drawing/2014/main" id="{76370E88-C1A7-4433-BB53-E1F1B436CF1A}"/>
              </a:ext>
            </a:extLst>
          </p:cNvPr>
          <p:cNvCxnSpPr>
            <a:cxnSpLocks/>
          </p:cNvCxnSpPr>
          <p:nvPr/>
        </p:nvCxnSpPr>
        <p:spPr>
          <a:xfrm>
            <a:off x="287338" y="1162050"/>
            <a:ext cx="8399462"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30724" name="TextBox 1">
            <a:extLst>
              <a:ext uri="{FF2B5EF4-FFF2-40B4-BE49-F238E27FC236}">
                <a16:creationId xmlns:a16="http://schemas.microsoft.com/office/drawing/2014/main" id="{DF9A9B07-27DF-45B7-A43E-248C88248E5E}"/>
              </a:ext>
            </a:extLst>
          </p:cNvPr>
          <p:cNvSpPr txBox="1">
            <a:spLocks noChangeArrowheads="1"/>
          </p:cNvSpPr>
          <p:nvPr/>
        </p:nvSpPr>
        <p:spPr bwMode="auto">
          <a:xfrm>
            <a:off x="304800" y="1800225"/>
            <a:ext cx="784860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1800"/>
              </a:spcAft>
              <a:buFont typeface="Wingdings" panose="05000000000000000000" pitchFamily="2" charset="2"/>
              <a:buChar char="§"/>
            </a:pPr>
            <a:r>
              <a:rPr lang="en-US" altLang="en-US" dirty="0"/>
              <a:t>Show us – submit detailed drawings and design graphics,             </a:t>
            </a:r>
            <a:r>
              <a:rPr lang="en-US" altLang="en-US" dirty="0">
                <a:solidFill>
                  <a:srgbClr val="FFFF00"/>
                </a:solidFill>
              </a:rPr>
              <a:t>INCLUDING SITE DESIGN</a:t>
            </a:r>
          </a:p>
          <a:p>
            <a:pPr>
              <a:spcAft>
                <a:spcPts val="1800"/>
              </a:spcAft>
              <a:buFont typeface="Wingdings" panose="05000000000000000000" pitchFamily="2" charset="2"/>
              <a:buChar char="§"/>
            </a:pPr>
            <a:r>
              <a:rPr lang="en-US" altLang="en-US" dirty="0"/>
              <a:t>Tell us – submit </a:t>
            </a:r>
            <a:r>
              <a:rPr lang="en-US" altLang="en-US" u="sng" dirty="0"/>
              <a:t>concise</a:t>
            </a:r>
            <a:r>
              <a:rPr lang="en-US" altLang="en-US" dirty="0"/>
              <a:t> narrative descriptions detailing design benefits to VA</a:t>
            </a:r>
          </a:p>
          <a:p>
            <a:pPr>
              <a:spcAft>
                <a:spcPts val="1800"/>
              </a:spcAft>
              <a:buFont typeface="Wingdings" panose="05000000000000000000" pitchFamily="2" charset="2"/>
              <a:buChar char="§"/>
            </a:pPr>
            <a:r>
              <a:rPr lang="en-US" altLang="en-US" dirty="0"/>
              <a:t>Each Offeror will be evaluated on its ability to develop the site and landscaping to provide a well designed facility</a:t>
            </a:r>
          </a:p>
          <a:p>
            <a:pPr>
              <a:buFont typeface="Wingdings" panose="05000000000000000000" pitchFamily="2" charset="2"/>
              <a:buChar char="§"/>
            </a:pPr>
            <a:r>
              <a:rPr lang="en-US" altLang="en-US" dirty="0"/>
              <a:t>Stick with the plan – plans and specifications not in accordance with the Government’s requirements may be deemed unacceptable and rejected</a:t>
            </a:r>
          </a:p>
        </p:txBody>
      </p:sp>
      <p:sp>
        <p:nvSpPr>
          <p:cNvPr id="30725" name="Slide Number Placeholder 1">
            <a:extLst>
              <a:ext uri="{FF2B5EF4-FFF2-40B4-BE49-F238E27FC236}">
                <a16:creationId xmlns:a16="http://schemas.microsoft.com/office/drawing/2014/main" id="{58C03D3F-4885-4171-83AC-1FA34475DE1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463FC19-0EEF-49AB-A2F8-B5EF6C1848B8}" type="slidenum">
              <a:rPr lang="en-US" altLang="en-US" smtClean="0">
                <a:solidFill>
                  <a:srgbClr val="BCBCBC"/>
                </a:solidFill>
              </a:rPr>
              <a:pPr/>
              <a:t>26</a:t>
            </a:fld>
            <a:endParaRPr lang="en-US" altLang="en-US" dirty="0">
              <a:solidFill>
                <a:srgbClr val="BCBCBC"/>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0">
            <a:extLst>
              <a:ext uri="{FF2B5EF4-FFF2-40B4-BE49-F238E27FC236}">
                <a16:creationId xmlns:a16="http://schemas.microsoft.com/office/drawing/2014/main" id="{994CEEA6-B6CD-43DA-B12D-EAFA4D7DBE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866775"/>
            <a:ext cx="4419600" cy="564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1747" name="Straight Arrow Connector 4">
            <a:extLst>
              <a:ext uri="{FF2B5EF4-FFF2-40B4-BE49-F238E27FC236}">
                <a16:creationId xmlns:a16="http://schemas.microsoft.com/office/drawing/2014/main" id="{3D4CEE0B-ECEF-4C0C-9902-AEACD69AA8F3}"/>
              </a:ext>
            </a:extLst>
          </p:cNvPr>
          <p:cNvCxnSpPr>
            <a:cxnSpLocks noChangeShapeType="1"/>
          </p:cNvCxnSpPr>
          <p:nvPr/>
        </p:nvCxnSpPr>
        <p:spPr bwMode="auto">
          <a:xfrm>
            <a:off x="1409700" y="4565650"/>
            <a:ext cx="873125" cy="393700"/>
          </a:xfrm>
          <a:prstGeom prst="straightConnector1">
            <a:avLst/>
          </a:prstGeom>
          <a:noFill/>
          <a:ln w="28575" algn="ctr">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748" name="TextBox 13">
            <a:extLst>
              <a:ext uri="{FF2B5EF4-FFF2-40B4-BE49-F238E27FC236}">
                <a16:creationId xmlns:a16="http://schemas.microsoft.com/office/drawing/2014/main" id="{23F6570D-C4A2-4131-9833-1F42B25FAF3A}"/>
              </a:ext>
            </a:extLst>
          </p:cNvPr>
          <p:cNvSpPr txBox="1">
            <a:spLocks noChangeArrowheads="1"/>
          </p:cNvSpPr>
          <p:nvPr/>
        </p:nvSpPr>
        <p:spPr bwMode="auto">
          <a:xfrm>
            <a:off x="0" y="3429000"/>
            <a:ext cx="2209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a:spcBef>
                <a:spcPct val="0"/>
              </a:spcBef>
              <a:buClrTx/>
              <a:buSzTx/>
              <a:buFontTx/>
              <a:buNone/>
            </a:pPr>
            <a:r>
              <a:rPr lang="en-US" altLang="en-US" sz="1800" dirty="0">
                <a:latin typeface="Arial" panose="020B0604020202020204" pitchFamily="34" charset="0"/>
              </a:rPr>
              <a:t>Line 27 = Total Estimated cost of Services &amp; Utilities </a:t>
            </a:r>
          </a:p>
        </p:txBody>
      </p:sp>
      <p:sp>
        <p:nvSpPr>
          <p:cNvPr id="31749" name="TextBox 13">
            <a:extLst>
              <a:ext uri="{FF2B5EF4-FFF2-40B4-BE49-F238E27FC236}">
                <a16:creationId xmlns:a16="http://schemas.microsoft.com/office/drawing/2014/main" id="{C4C1F127-462B-4829-B5F3-97DB6C4292FC}"/>
              </a:ext>
            </a:extLst>
          </p:cNvPr>
          <p:cNvSpPr txBox="1">
            <a:spLocks noChangeArrowheads="1"/>
          </p:cNvSpPr>
          <p:nvPr/>
        </p:nvSpPr>
        <p:spPr bwMode="auto">
          <a:xfrm>
            <a:off x="6591300" y="5257800"/>
            <a:ext cx="24003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a:spcBef>
                <a:spcPct val="0"/>
              </a:spcBef>
              <a:buClrTx/>
              <a:buSzTx/>
              <a:buFontTx/>
              <a:buNone/>
            </a:pPr>
            <a:r>
              <a:rPr lang="en-US" altLang="en-US" sz="1800" dirty="0">
                <a:latin typeface="Arial" panose="020B0604020202020204" pitchFamily="34" charset="0"/>
              </a:rPr>
              <a:t>Items below line 27 are built into the  base rental rate.</a:t>
            </a:r>
          </a:p>
        </p:txBody>
      </p:sp>
      <p:cxnSp>
        <p:nvCxnSpPr>
          <p:cNvPr id="31750" name="Straight Connector 11">
            <a:extLst>
              <a:ext uri="{FF2B5EF4-FFF2-40B4-BE49-F238E27FC236}">
                <a16:creationId xmlns:a16="http://schemas.microsoft.com/office/drawing/2014/main" id="{4A7C6E2F-AF9E-44F5-AE13-D213038AABE0}"/>
              </a:ext>
            </a:extLst>
          </p:cNvPr>
          <p:cNvCxnSpPr>
            <a:cxnSpLocks noChangeShapeType="1"/>
          </p:cNvCxnSpPr>
          <p:nvPr/>
        </p:nvCxnSpPr>
        <p:spPr bwMode="auto">
          <a:xfrm>
            <a:off x="2209800" y="5105400"/>
            <a:ext cx="4419600" cy="19050"/>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751" name="TextBox 2">
            <a:extLst>
              <a:ext uri="{FF2B5EF4-FFF2-40B4-BE49-F238E27FC236}">
                <a16:creationId xmlns:a16="http://schemas.microsoft.com/office/drawing/2014/main" id="{BE78BBEB-7C13-49AC-9945-472558A91F1C}"/>
              </a:ext>
            </a:extLst>
          </p:cNvPr>
          <p:cNvSpPr txBox="1">
            <a:spLocks noChangeArrowheads="1"/>
          </p:cNvSpPr>
          <p:nvPr/>
        </p:nvSpPr>
        <p:spPr bwMode="auto">
          <a:xfrm>
            <a:off x="-76200" y="177800"/>
            <a:ext cx="88090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a:spcBef>
                <a:spcPct val="0"/>
              </a:spcBef>
              <a:buClrTx/>
              <a:buSzTx/>
              <a:buFontTx/>
              <a:buNone/>
            </a:pPr>
            <a:r>
              <a:rPr lang="en-US" altLang="en-US" sz="3200" b="1" dirty="0">
                <a:latin typeface="Arial" panose="020B0604020202020204" pitchFamily="34" charset="0"/>
              </a:rPr>
              <a:t>GSA Form 1217 – Operating Expenses</a:t>
            </a:r>
          </a:p>
        </p:txBody>
      </p:sp>
      <p:sp>
        <p:nvSpPr>
          <p:cNvPr id="31752" name="Slide Number Placeholder 1">
            <a:extLst>
              <a:ext uri="{FF2B5EF4-FFF2-40B4-BE49-F238E27FC236}">
                <a16:creationId xmlns:a16="http://schemas.microsoft.com/office/drawing/2014/main" id="{DD6242C5-378C-45E1-89E5-913AA7E358E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D87D489-7664-4379-836F-CB5C466A93FD}" type="slidenum">
              <a:rPr lang="en-US" altLang="en-US" smtClean="0">
                <a:solidFill>
                  <a:srgbClr val="BCBCBC"/>
                </a:solidFill>
              </a:rPr>
              <a:pPr/>
              <a:t>27</a:t>
            </a:fld>
            <a:endParaRPr lang="en-US" altLang="en-US" dirty="0">
              <a:solidFill>
                <a:srgbClr val="BCBCBC"/>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2">
            <a:extLst>
              <a:ext uri="{FF2B5EF4-FFF2-40B4-BE49-F238E27FC236}">
                <a16:creationId xmlns:a16="http://schemas.microsoft.com/office/drawing/2014/main" id="{54725B07-73DF-42C9-8A90-9F854FA6E463}"/>
              </a:ext>
            </a:extLst>
          </p:cNvPr>
          <p:cNvSpPr txBox="1">
            <a:spLocks noChangeArrowheads="1"/>
          </p:cNvSpPr>
          <p:nvPr/>
        </p:nvSpPr>
        <p:spPr bwMode="auto">
          <a:xfrm>
            <a:off x="166688" y="381000"/>
            <a:ext cx="88090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a:spcBef>
                <a:spcPct val="0"/>
              </a:spcBef>
              <a:buClrTx/>
              <a:buSzTx/>
              <a:buFontTx/>
              <a:buNone/>
            </a:pPr>
            <a:r>
              <a:rPr lang="en-US" altLang="en-US" sz="3200" b="1" dirty="0">
                <a:latin typeface="Arial" panose="020B0604020202020204" pitchFamily="34" charset="0"/>
              </a:rPr>
              <a:t>SAM REGISTRATION</a:t>
            </a:r>
          </a:p>
        </p:txBody>
      </p:sp>
      <p:sp>
        <p:nvSpPr>
          <p:cNvPr id="32771" name="Slide Number Placeholder 1">
            <a:extLst>
              <a:ext uri="{FF2B5EF4-FFF2-40B4-BE49-F238E27FC236}">
                <a16:creationId xmlns:a16="http://schemas.microsoft.com/office/drawing/2014/main" id="{6D3B4F67-6550-4A9B-82CC-FAB84588583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D5F26AD-0B59-4A7D-8616-D9ADA4279D2D}" type="slidenum">
              <a:rPr lang="en-US" altLang="en-US" smtClean="0">
                <a:solidFill>
                  <a:srgbClr val="BCBCBC"/>
                </a:solidFill>
              </a:rPr>
              <a:pPr/>
              <a:t>28</a:t>
            </a:fld>
            <a:endParaRPr lang="en-US" altLang="en-US" dirty="0">
              <a:solidFill>
                <a:srgbClr val="BCBCBC"/>
              </a:solidFill>
            </a:endParaRPr>
          </a:p>
        </p:txBody>
      </p:sp>
      <p:sp>
        <p:nvSpPr>
          <p:cNvPr id="32772" name="TextBox 1">
            <a:extLst>
              <a:ext uri="{FF2B5EF4-FFF2-40B4-BE49-F238E27FC236}">
                <a16:creationId xmlns:a16="http://schemas.microsoft.com/office/drawing/2014/main" id="{A5F33DE3-7C6F-47FC-8555-2D9C6D0BF090}"/>
              </a:ext>
            </a:extLst>
          </p:cNvPr>
          <p:cNvSpPr txBox="1">
            <a:spLocks noChangeArrowheads="1"/>
          </p:cNvSpPr>
          <p:nvPr/>
        </p:nvSpPr>
        <p:spPr bwMode="auto">
          <a:xfrm>
            <a:off x="685800" y="1214438"/>
            <a:ext cx="7772400" cy="277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200000"/>
              </a:lnSpc>
              <a:buFont typeface="Wingdings" panose="05000000000000000000" pitchFamily="2" charset="2"/>
              <a:buChar char="§"/>
            </a:pPr>
            <a:r>
              <a:rPr lang="en-US" altLang="en-US" dirty="0"/>
              <a:t>Demonstrating an active registration </a:t>
            </a:r>
          </a:p>
          <a:p>
            <a:pPr>
              <a:lnSpc>
                <a:spcPct val="200000"/>
              </a:lnSpc>
              <a:buFont typeface="Wingdings" panose="05000000000000000000" pitchFamily="2" charset="2"/>
              <a:buChar char="§"/>
            </a:pPr>
            <a:r>
              <a:rPr lang="en-US" altLang="en-US" dirty="0"/>
              <a:t>PDF of Offeror’s Reps &amp; Certs</a:t>
            </a:r>
          </a:p>
          <a:p>
            <a:pPr>
              <a:lnSpc>
                <a:spcPct val="200000"/>
              </a:lnSpc>
              <a:buFont typeface="Wingdings" panose="05000000000000000000" pitchFamily="2" charset="2"/>
              <a:buChar char="§"/>
            </a:pPr>
            <a:r>
              <a:rPr lang="en-US" altLang="en-US" dirty="0"/>
              <a:t>Registration is for offering entity</a:t>
            </a:r>
          </a:p>
          <a:p>
            <a:pPr>
              <a:lnSpc>
                <a:spcPct val="200000"/>
              </a:lnSpc>
              <a:buFont typeface="Wingdings" panose="05000000000000000000" pitchFamily="2" charset="2"/>
              <a:buChar char="§"/>
            </a:pPr>
            <a:r>
              <a:rPr lang="en-US" altLang="en-US" dirty="0"/>
              <a:t>Registration is for NAICS 531120</a:t>
            </a:r>
          </a:p>
          <a:p>
            <a:pPr>
              <a:lnSpc>
                <a:spcPct val="200000"/>
              </a:lnSpc>
              <a:buFont typeface="Wingdings" panose="05000000000000000000" pitchFamily="2" charset="2"/>
              <a:buChar char="§"/>
            </a:pPr>
            <a:r>
              <a:rPr lang="en-US" altLang="en-US" dirty="0"/>
              <a:t>Small Business status certification</a:t>
            </a:r>
          </a:p>
        </p:txBody>
      </p:sp>
      <p:cxnSp>
        <p:nvCxnSpPr>
          <p:cNvPr id="7" name="Straight Connector 6">
            <a:extLst>
              <a:ext uri="{FF2B5EF4-FFF2-40B4-BE49-F238E27FC236}">
                <a16:creationId xmlns:a16="http://schemas.microsoft.com/office/drawing/2014/main" id="{B95330EC-A1EB-4D23-A34D-CC747D231103}"/>
              </a:ext>
            </a:extLst>
          </p:cNvPr>
          <p:cNvCxnSpPr>
            <a:cxnSpLocks/>
          </p:cNvCxnSpPr>
          <p:nvPr/>
        </p:nvCxnSpPr>
        <p:spPr>
          <a:xfrm flipV="1">
            <a:off x="685800" y="974725"/>
            <a:ext cx="7315200" cy="26988"/>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a:extLst>
              <a:ext uri="{FF2B5EF4-FFF2-40B4-BE49-F238E27FC236}">
                <a16:creationId xmlns:a16="http://schemas.microsoft.com/office/drawing/2014/main" id="{FA568D33-4828-46AF-9BA9-FDED544BC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801688"/>
            <a:ext cx="4135438" cy="534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2">
            <a:extLst>
              <a:ext uri="{FF2B5EF4-FFF2-40B4-BE49-F238E27FC236}">
                <a16:creationId xmlns:a16="http://schemas.microsoft.com/office/drawing/2014/main" id="{E91800C6-B076-45F3-9DF8-6D5830FDFC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801688"/>
            <a:ext cx="4135438" cy="534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TextBox 2">
            <a:extLst>
              <a:ext uri="{FF2B5EF4-FFF2-40B4-BE49-F238E27FC236}">
                <a16:creationId xmlns:a16="http://schemas.microsoft.com/office/drawing/2014/main" id="{F1DABCDB-57D0-40FC-B6CE-8EE0B35C8B8D}"/>
              </a:ext>
            </a:extLst>
          </p:cNvPr>
          <p:cNvSpPr txBox="1">
            <a:spLocks noChangeArrowheads="1"/>
          </p:cNvSpPr>
          <p:nvPr/>
        </p:nvSpPr>
        <p:spPr bwMode="auto">
          <a:xfrm>
            <a:off x="533400" y="38100"/>
            <a:ext cx="8153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a:spcBef>
                <a:spcPct val="0"/>
              </a:spcBef>
              <a:buClrTx/>
              <a:buSzTx/>
              <a:buFontTx/>
              <a:buNone/>
            </a:pPr>
            <a:r>
              <a:rPr lang="en-US" altLang="en-US" sz="3200" b="1" dirty="0">
                <a:latin typeface="Arial" panose="020B0604020202020204" pitchFamily="34" charset="0"/>
              </a:rPr>
              <a:t>Past Performance &amp; Reference Check </a:t>
            </a:r>
          </a:p>
        </p:txBody>
      </p:sp>
      <p:sp>
        <p:nvSpPr>
          <p:cNvPr id="33797" name="TextBox 2">
            <a:extLst>
              <a:ext uri="{FF2B5EF4-FFF2-40B4-BE49-F238E27FC236}">
                <a16:creationId xmlns:a16="http://schemas.microsoft.com/office/drawing/2014/main" id="{B4D394DB-3C11-43E2-8CB0-2CDD00BAECAF}"/>
              </a:ext>
            </a:extLst>
          </p:cNvPr>
          <p:cNvSpPr txBox="1">
            <a:spLocks noChangeArrowheads="1"/>
          </p:cNvSpPr>
          <p:nvPr/>
        </p:nvSpPr>
        <p:spPr bwMode="auto">
          <a:xfrm rot="-1176715">
            <a:off x="5211763" y="2928938"/>
            <a:ext cx="28098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a:spcBef>
                <a:spcPct val="0"/>
              </a:spcBef>
              <a:buClrTx/>
              <a:buSzTx/>
              <a:buFontTx/>
              <a:buNone/>
            </a:pPr>
            <a:r>
              <a:rPr lang="en-US" altLang="en-US" sz="1800" dirty="0">
                <a:solidFill>
                  <a:srgbClr val="FF0000"/>
                </a:solidFill>
                <a:latin typeface="Arial" panose="020B0604020202020204" pitchFamily="34" charset="0"/>
              </a:rPr>
              <a:t>Minimum of 3 Reference Check Forms</a:t>
            </a:r>
          </a:p>
        </p:txBody>
      </p:sp>
      <p:sp>
        <p:nvSpPr>
          <p:cNvPr id="33798" name="TextBox 7">
            <a:extLst>
              <a:ext uri="{FF2B5EF4-FFF2-40B4-BE49-F238E27FC236}">
                <a16:creationId xmlns:a16="http://schemas.microsoft.com/office/drawing/2014/main" id="{9B16CB36-B873-4D9E-8501-10D212BED68A}"/>
              </a:ext>
            </a:extLst>
          </p:cNvPr>
          <p:cNvSpPr txBox="1">
            <a:spLocks noChangeArrowheads="1"/>
          </p:cNvSpPr>
          <p:nvPr/>
        </p:nvSpPr>
        <p:spPr bwMode="auto">
          <a:xfrm rot="-1268671">
            <a:off x="1009650" y="3243263"/>
            <a:ext cx="3190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a:spcBef>
                <a:spcPct val="0"/>
              </a:spcBef>
              <a:buClrTx/>
              <a:buSzTx/>
              <a:buFontTx/>
              <a:buNone/>
            </a:pPr>
            <a:r>
              <a:rPr lang="en-US" altLang="en-US" sz="1800" dirty="0">
                <a:solidFill>
                  <a:srgbClr val="FF0000"/>
                </a:solidFill>
                <a:latin typeface="Arial" panose="020B0604020202020204" pitchFamily="34" charset="0"/>
              </a:rPr>
              <a:t>See Section 4.04 of the RLP </a:t>
            </a:r>
          </a:p>
        </p:txBody>
      </p:sp>
      <p:sp>
        <p:nvSpPr>
          <p:cNvPr id="33799" name="TextBox 8">
            <a:extLst>
              <a:ext uri="{FF2B5EF4-FFF2-40B4-BE49-F238E27FC236}">
                <a16:creationId xmlns:a16="http://schemas.microsoft.com/office/drawing/2014/main" id="{50CED2CA-B1F5-4E4A-A1A3-8875F74CFAB4}"/>
              </a:ext>
            </a:extLst>
          </p:cNvPr>
          <p:cNvSpPr txBox="1">
            <a:spLocks noChangeArrowheads="1"/>
          </p:cNvSpPr>
          <p:nvPr/>
        </p:nvSpPr>
        <p:spPr bwMode="auto">
          <a:xfrm>
            <a:off x="3646488" y="2867025"/>
            <a:ext cx="1905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a:spcBef>
                <a:spcPct val="0"/>
              </a:spcBef>
              <a:buClrTx/>
              <a:buSzTx/>
              <a:buFontTx/>
              <a:buNone/>
            </a:pPr>
            <a:r>
              <a:rPr lang="en-US" altLang="en-US" sz="4400" dirty="0">
                <a:latin typeface="Arial" panose="020B0604020202020204" pitchFamily="34" charset="0"/>
              </a:rPr>
              <a:t>+</a:t>
            </a:r>
          </a:p>
        </p:txBody>
      </p:sp>
      <p:sp>
        <p:nvSpPr>
          <p:cNvPr id="33800" name="Slide Number Placeholder 1">
            <a:extLst>
              <a:ext uri="{FF2B5EF4-FFF2-40B4-BE49-F238E27FC236}">
                <a16:creationId xmlns:a16="http://schemas.microsoft.com/office/drawing/2014/main" id="{95680465-9634-41AE-96B2-D0B23C48089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2AA4562-796C-4673-BB1E-2B4A6EFB497E}" type="slidenum">
              <a:rPr lang="en-US" altLang="en-US" smtClean="0">
                <a:solidFill>
                  <a:srgbClr val="BCBCBC"/>
                </a:solidFill>
              </a:rPr>
              <a:pPr/>
              <a:t>29</a:t>
            </a:fld>
            <a:endParaRPr lang="en-US" altLang="en-US" dirty="0">
              <a:solidFill>
                <a:srgbClr val="BCBCBC"/>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0" descr="va logo">
            <a:extLst>
              <a:ext uri="{FF2B5EF4-FFF2-40B4-BE49-F238E27FC236}">
                <a16:creationId xmlns:a16="http://schemas.microsoft.com/office/drawing/2014/main" id="{C68301EE-BAEC-48C9-9D62-7FDAA1CB93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4113" y="155575"/>
            <a:ext cx="1182687"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Box 5">
            <a:extLst>
              <a:ext uri="{FF2B5EF4-FFF2-40B4-BE49-F238E27FC236}">
                <a16:creationId xmlns:a16="http://schemas.microsoft.com/office/drawing/2014/main" id="{1FE742C9-20A3-4FA0-AFEF-FD905B1CD203}"/>
              </a:ext>
            </a:extLst>
          </p:cNvPr>
          <p:cNvSpPr txBox="1">
            <a:spLocks noChangeArrowheads="1"/>
          </p:cNvSpPr>
          <p:nvPr/>
        </p:nvSpPr>
        <p:spPr bwMode="auto">
          <a:xfrm>
            <a:off x="384175" y="641350"/>
            <a:ext cx="7993063"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71600" algn="l"/>
              </a:tabLst>
              <a:defRPr>
                <a:solidFill>
                  <a:schemeClr val="tx1"/>
                </a:solidFill>
                <a:latin typeface="Arial" panose="020B0604020202020204" pitchFamily="34" charset="0"/>
              </a:defRPr>
            </a:lvl1pPr>
            <a:lvl2pPr marL="742950" indent="-285750">
              <a:tabLst>
                <a:tab pos="1371600" algn="l"/>
              </a:tabLst>
              <a:defRPr>
                <a:solidFill>
                  <a:schemeClr val="tx1"/>
                </a:solidFill>
                <a:latin typeface="Arial" panose="020B0604020202020204" pitchFamily="34" charset="0"/>
              </a:defRPr>
            </a:lvl2pPr>
            <a:lvl3pPr marL="1143000" indent="-228600">
              <a:tabLst>
                <a:tab pos="1371600" algn="l"/>
              </a:tabLst>
              <a:defRPr>
                <a:solidFill>
                  <a:schemeClr val="tx1"/>
                </a:solidFill>
                <a:latin typeface="Arial" panose="020B0604020202020204" pitchFamily="34" charset="0"/>
              </a:defRPr>
            </a:lvl3pPr>
            <a:lvl4pPr marL="1600200" indent="-228600">
              <a:tabLst>
                <a:tab pos="1371600" algn="l"/>
              </a:tabLst>
              <a:defRPr>
                <a:solidFill>
                  <a:schemeClr val="tx1"/>
                </a:solidFill>
                <a:latin typeface="Arial" panose="020B0604020202020204" pitchFamily="34" charset="0"/>
              </a:defRPr>
            </a:lvl4pPr>
            <a:lvl5pPr marL="2057400" indent="-228600">
              <a:tabLst>
                <a:tab pos="13716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13716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13716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13716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1371600" algn="l"/>
              </a:tabLst>
              <a:defRPr>
                <a:solidFill>
                  <a:schemeClr val="tx1"/>
                </a:solidFill>
                <a:latin typeface="Arial" panose="020B0604020202020204" pitchFamily="34" charset="0"/>
              </a:defRPr>
            </a:lvl9pPr>
          </a:lstStyle>
          <a:p>
            <a:pPr eaLnBrk="1" hangingPunct="1">
              <a:spcAft>
                <a:spcPts val="600"/>
              </a:spcAft>
              <a:buClr>
                <a:srgbClr val="FFFFFF"/>
              </a:buClr>
            </a:pPr>
            <a:r>
              <a:rPr lang="en-US" altLang="en-US" sz="2400" b="1" dirty="0">
                <a:solidFill>
                  <a:srgbClr val="FFFFFF"/>
                </a:solidFill>
                <a:latin typeface="Calibri" panose="020F0502020204030204" pitchFamily="34" charset="0"/>
              </a:rPr>
              <a:t>DAVIS BACON</a:t>
            </a:r>
          </a:p>
          <a:p>
            <a:pPr eaLnBrk="1" hangingPunct="1">
              <a:spcAft>
                <a:spcPts val="600"/>
              </a:spcAft>
              <a:buClr>
                <a:srgbClr val="FFFFFF"/>
              </a:buClr>
            </a:pPr>
            <a:endParaRPr lang="en-US" altLang="en-US" sz="2400" b="1" dirty="0">
              <a:solidFill>
                <a:srgbClr val="FFFFFF"/>
              </a:solidFill>
              <a:latin typeface="Calibri" panose="020F0502020204030204" pitchFamily="34" charset="0"/>
            </a:endParaRPr>
          </a:p>
          <a:p>
            <a:pPr algn="just" eaLnBrk="1" hangingPunct="1">
              <a:spcAft>
                <a:spcPts val="1200"/>
              </a:spcAft>
              <a:buClr>
                <a:srgbClr val="29194A"/>
              </a:buClr>
            </a:pPr>
            <a:r>
              <a:rPr lang="en-US" altLang="en-US" sz="2400" b="1" dirty="0">
                <a:solidFill>
                  <a:srgbClr val="FFFFFF"/>
                </a:solidFill>
                <a:latin typeface="Calibri" panose="020F0502020204030204" pitchFamily="34" charset="0"/>
                <a:cs typeface="Times New Roman" panose="02020603050405020304" pitchFamily="18" charset="0"/>
              </a:rPr>
              <a:t>The wages to be paid during performance under this lease contract must conform to the Department of Labor’s General Wage Decision No. CA 180025, dated 09/07/2018, </a:t>
            </a:r>
            <a:r>
              <a:rPr lang="en-US" altLang="en-US" sz="2400" b="1" u="sng" dirty="0">
                <a:solidFill>
                  <a:srgbClr val="FFFFFF"/>
                </a:solidFill>
                <a:latin typeface="Calibri" panose="020F0502020204030204" pitchFamily="34" charset="0"/>
                <a:cs typeface="Times New Roman" panose="02020603050405020304" pitchFamily="18" charset="0"/>
              </a:rPr>
              <a:t>and as may be amended during the</a:t>
            </a:r>
            <a:r>
              <a:rPr lang="en-US" altLang="en-US" sz="2400" b="1" u="sng" dirty="0">
                <a:latin typeface="Calibri" panose="020F0502020204030204" pitchFamily="34" charset="0"/>
                <a:cs typeface="Times New Roman" panose="02020603050405020304" pitchFamily="18" charset="0"/>
              </a:rPr>
              <a:t> </a:t>
            </a:r>
            <a:r>
              <a:rPr lang="en-US" altLang="en-US" sz="2400" b="1" u="sng" dirty="0">
                <a:solidFill>
                  <a:srgbClr val="FFFFFF"/>
                </a:solidFill>
                <a:latin typeface="Calibri" panose="020F0502020204030204" pitchFamily="34" charset="0"/>
                <a:cs typeface="Times New Roman" panose="02020603050405020304" pitchFamily="18" charset="0"/>
              </a:rPr>
              <a:t>procurement and period of construction of the leased premises</a:t>
            </a:r>
            <a:r>
              <a:rPr lang="en-US" altLang="en-US" sz="2400" b="1" dirty="0">
                <a:solidFill>
                  <a:srgbClr val="FFFFFF"/>
                </a:solidFill>
                <a:latin typeface="Calibri" panose="020F0502020204030204" pitchFamily="34" charset="0"/>
                <a:cs typeface="Times New Roman" panose="02020603050405020304" pitchFamily="18" charset="0"/>
              </a:rPr>
              <a:t>.  A copy of the standards is provided as attachment 22B to the RLP.  It is the Lessor’s responsibility to obtain and maintain the most current rates. </a:t>
            </a:r>
          </a:p>
          <a:p>
            <a:pPr algn="just" eaLnBrk="1" hangingPunct="1">
              <a:spcAft>
                <a:spcPts val="1200"/>
              </a:spcAft>
              <a:buClr>
                <a:srgbClr val="29194A"/>
              </a:buClr>
            </a:pPr>
            <a:r>
              <a:rPr lang="en-US" altLang="en-US" sz="2400" b="1" dirty="0">
                <a:solidFill>
                  <a:srgbClr val="FFFFFF"/>
                </a:solidFill>
                <a:latin typeface="Calibri" panose="020F0502020204030204" pitchFamily="34" charset="0"/>
                <a:cs typeface="Times New Roman" panose="02020603050405020304" pitchFamily="18" charset="0"/>
              </a:rPr>
              <a:t>The contractor shall submit within 10 calendar days of receipt of the award  any class of laborers or mechanics which is not listed in the wage determination and which is to be employed under the contract to the Contracting Officer for approval. Including any additional classifications and wage rates.</a:t>
            </a:r>
          </a:p>
          <a:p>
            <a:pPr algn="just" eaLnBrk="1" hangingPunct="1">
              <a:spcAft>
                <a:spcPts val="1200"/>
              </a:spcAft>
              <a:buClr>
                <a:srgbClr val="29194A"/>
              </a:buClr>
            </a:pPr>
            <a:endParaRPr lang="en-US" altLang="en-US" sz="1400" dirty="0">
              <a:solidFill>
                <a:srgbClr val="FFFFFF"/>
              </a:solidFill>
              <a:latin typeface="Calibri" panose="020F0502020204030204" pitchFamily="34" charset="0"/>
              <a:cs typeface="Times New Roman" panose="02020603050405020304" pitchFamily="18" charset="0"/>
            </a:endParaRPr>
          </a:p>
        </p:txBody>
      </p:sp>
      <p:sp>
        <p:nvSpPr>
          <p:cNvPr id="34820" name="Slide Number Placeholder 1">
            <a:extLst>
              <a:ext uri="{FF2B5EF4-FFF2-40B4-BE49-F238E27FC236}">
                <a16:creationId xmlns:a16="http://schemas.microsoft.com/office/drawing/2014/main" id="{4895EFAE-7DDD-4762-8AB8-9D5DDF153C1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C5677E8-EE6C-4B5E-AA06-CB1008B13294}" type="slidenum">
              <a:rPr lang="en-US" altLang="en-US" smtClean="0">
                <a:solidFill>
                  <a:srgbClr val="BCBCBC"/>
                </a:solidFill>
              </a:rPr>
              <a:pPr/>
              <a:t>30</a:t>
            </a:fld>
            <a:endParaRPr lang="en-US" altLang="en-US" dirty="0">
              <a:solidFill>
                <a:srgbClr val="BCBCBC"/>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0" descr="va logo">
            <a:extLst>
              <a:ext uri="{FF2B5EF4-FFF2-40B4-BE49-F238E27FC236}">
                <a16:creationId xmlns:a16="http://schemas.microsoft.com/office/drawing/2014/main" id="{2FB74A56-59A6-4C32-B75D-6EEFCDCB4C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6513" y="114300"/>
            <a:ext cx="954087"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Box 5">
            <a:extLst>
              <a:ext uri="{FF2B5EF4-FFF2-40B4-BE49-F238E27FC236}">
                <a16:creationId xmlns:a16="http://schemas.microsoft.com/office/drawing/2014/main" id="{5A107B19-FD13-4375-81C2-2B7135669B4F}"/>
              </a:ext>
            </a:extLst>
          </p:cNvPr>
          <p:cNvSpPr txBox="1">
            <a:spLocks noChangeArrowheads="1"/>
          </p:cNvSpPr>
          <p:nvPr/>
        </p:nvSpPr>
        <p:spPr bwMode="auto">
          <a:xfrm>
            <a:off x="228600" y="966788"/>
            <a:ext cx="8281988" cy="541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71600" algn="l"/>
              </a:tabLst>
              <a:defRPr>
                <a:solidFill>
                  <a:schemeClr val="tx1"/>
                </a:solidFill>
                <a:latin typeface="Arial" panose="020B0604020202020204" pitchFamily="34" charset="0"/>
              </a:defRPr>
            </a:lvl1pPr>
            <a:lvl2pPr marL="742950" indent="-285750">
              <a:tabLst>
                <a:tab pos="1371600" algn="l"/>
              </a:tabLst>
              <a:defRPr>
                <a:solidFill>
                  <a:schemeClr val="tx1"/>
                </a:solidFill>
                <a:latin typeface="Arial" panose="020B0604020202020204" pitchFamily="34" charset="0"/>
              </a:defRPr>
            </a:lvl2pPr>
            <a:lvl3pPr marL="1143000" indent="-228600">
              <a:tabLst>
                <a:tab pos="1371600" algn="l"/>
              </a:tabLst>
              <a:defRPr>
                <a:solidFill>
                  <a:schemeClr val="tx1"/>
                </a:solidFill>
                <a:latin typeface="Arial" panose="020B0604020202020204" pitchFamily="34" charset="0"/>
              </a:defRPr>
            </a:lvl3pPr>
            <a:lvl4pPr marL="1600200" indent="-228600">
              <a:tabLst>
                <a:tab pos="1371600" algn="l"/>
              </a:tabLst>
              <a:defRPr>
                <a:solidFill>
                  <a:schemeClr val="tx1"/>
                </a:solidFill>
                <a:latin typeface="Arial" panose="020B0604020202020204" pitchFamily="34" charset="0"/>
              </a:defRPr>
            </a:lvl4pPr>
            <a:lvl5pPr marL="2057400" indent="-228600">
              <a:tabLst>
                <a:tab pos="13716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13716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13716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13716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1371600" algn="l"/>
              </a:tabLst>
              <a:defRPr>
                <a:solidFill>
                  <a:schemeClr val="tx1"/>
                </a:solidFill>
                <a:latin typeface="Arial" panose="020B0604020202020204" pitchFamily="34" charset="0"/>
              </a:defRPr>
            </a:lvl9pPr>
          </a:lstStyle>
          <a:p>
            <a:r>
              <a:rPr lang="en-US" altLang="en-US" sz="1400" b="1" dirty="0">
                <a:latin typeface="Calibri" panose="020F0502020204030204" pitchFamily="34" charset="0"/>
              </a:rPr>
              <a:t>2.11 DUE DILIGENCE AND NATIONAL ENVIRONMENTAL POLICY ACT REQUIREMENTS - RLP (SEP 2014) </a:t>
            </a:r>
            <a:endParaRPr lang="en-US" altLang="en-US" sz="1400" dirty="0">
              <a:latin typeface="Calibri" panose="020F0502020204030204" pitchFamily="34" charset="0"/>
            </a:endParaRPr>
          </a:p>
          <a:p>
            <a:r>
              <a:rPr lang="en-US" altLang="en-US" sz="1400" dirty="0">
                <a:latin typeface="Calibri" panose="020F0502020204030204" pitchFamily="34" charset="0"/>
              </a:rPr>
              <a:t>A. Environmental Due Diligence </a:t>
            </a:r>
          </a:p>
          <a:p>
            <a:r>
              <a:rPr lang="en-US" altLang="en-US" sz="1400" dirty="0">
                <a:latin typeface="Calibri" panose="020F0502020204030204" pitchFamily="34" charset="0"/>
              </a:rPr>
              <a:t>1. At the direction of the LCO, the Offeror must provide, at the Offeror’s sole cost and expense, a current Phase I Environmental Site Assessment (ESA), using the American Society for Testing and Materials (ASTM) Standard E1527-13 and timeline, as such standard may be revised from time to time. In accordance with ASTM standards, the study must be performed by an environmental professional with qualifications that meet ASTM standards. This Phase I ESA must be prepared with a focus on the Government being the “user” of the Phase I, as the term “user” is defined in E1527-13. Failure to submit the required study may result in dismissal from consideration. </a:t>
            </a:r>
            <a:endParaRPr lang="en-US" altLang="en-US" sz="1400" b="1" dirty="0">
              <a:latin typeface="Calibri" panose="020F0502020204030204" pitchFamily="34" charset="0"/>
            </a:endParaRPr>
          </a:p>
          <a:p>
            <a:pPr eaLnBrk="1" hangingPunct="1">
              <a:spcAft>
                <a:spcPts val="600"/>
              </a:spcAft>
              <a:buClr>
                <a:srgbClr val="FFFFFF"/>
              </a:buClr>
            </a:pPr>
            <a:endParaRPr lang="en-US" altLang="en-US" sz="1400" b="1" dirty="0">
              <a:latin typeface="Calibri" panose="020F0502020204030204" pitchFamily="34" charset="0"/>
            </a:endParaRPr>
          </a:p>
          <a:p>
            <a:pPr eaLnBrk="1" hangingPunct="1">
              <a:spcAft>
                <a:spcPts val="600"/>
              </a:spcAft>
              <a:buClr>
                <a:srgbClr val="FFFFFF"/>
              </a:buClr>
            </a:pPr>
            <a:r>
              <a:rPr lang="en-US" altLang="en-US" sz="1400" b="1" dirty="0">
                <a:latin typeface="Calibri" panose="020F0502020204030204" pitchFamily="34" charset="0"/>
              </a:rPr>
              <a:t>RLP Section 2.13 CULTURAL RESOURCES STUDY (VA JUL 2018)</a:t>
            </a:r>
          </a:p>
          <a:p>
            <a:pPr eaLnBrk="1" hangingPunct="1">
              <a:spcAft>
                <a:spcPts val="1800"/>
              </a:spcAft>
              <a:buClr>
                <a:srgbClr val="FFFFFF"/>
              </a:buClr>
            </a:pPr>
            <a:r>
              <a:rPr lang="en-US" altLang="en-US" sz="1400" dirty="0">
                <a:latin typeface="Calibri" panose="020F0502020204030204" pitchFamily="34" charset="0"/>
              </a:rPr>
              <a:t>A Cultural Resources Study is required with initial offers. The Government has determined that it requires a brief preliminary study to predict the likelihood of the Lease Acquisition’s impacts on cultural resources. The Cultural Resources Study shall include the following work:</a:t>
            </a:r>
            <a:endParaRPr lang="en-US" altLang="en-US" sz="1400" b="1" dirty="0">
              <a:latin typeface="Calibri" panose="020F0502020204030204" pitchFamily="34" charset="0"/>
            </a:endParaRPr>
          </a:p>
          <a:p>
            <a:pPr eaLnBrk="1" hangingPunct="1">
              <a:spcAft>
                <a:spcPts val="600"/>
              </a:spcAft>
              <a:buClr>
                <a:srgbClr val="FFFFFF"/>
              </a:buClr>
            </a:pPr>
            <a:r>
              <a:rPr lang="en-US" altLang="en-US" sz="1400" b="1" dirty="0">
                <a:solidFill>
                  <a:srgbClr val="FFFFFF"/>
                </a:solidFill>
                <a:latin typeface="Calibri" panose="020F0502020204030204" pitchFamily="34" charset="0"/>
              </a:rPr>
              <a:t>RLP Section 5.01 OFF SITE-IMPROVEMENTS</a:t>
            </a:r>
          </a:p>
          <a:p>
            <a:pPr eaLnBrk="1" hangingPunct="1">
              <a:spcAft>
                <a:spcPts val="1800"/>
              </a:spcAft>
              <a:buClr>
                <a:srgbClr val="FFFFFF"/>
              </a:buClr>
            </a:pPr>
            <a:r>
              <a:rPr lang="en-US" altLang="en-US" sz="1400" dirty="0">
                <a:solidFill>
                  <a:srgbClr val="FFFFFF"/>
                </a:solidFill>
                <a:latin typeface="Calibri" panose="020F0502020204030204" pitchFamily="34" charset="0"/>
              </a:rPr>
              <a:t>The cost of off-site improvements will be borne by the Lessor.  The Lessor is responsible for determining the cost of off-site improvements prior to lease award, and including the costs of off-site improvements in the proposed rent…</a:t>
            </a:r>
          </a:p>
          <a:p>
            <a:pPr eaLnBrk="1" hangingPunct="1">
              <a:spcAft>
                <a:spcPts val="600"/>
              </a:spcAft>
              <a:buClr>
                <a:srgbClr val="FFFFFF"/>
              </a:buClr>
            </a:pPr>
            <a:r>
              <a:rPr lang="en-US" altLang="en-US" sz="1400" b="1" dirty="0">
                <a:solidFill>
                  <a:srgbClr val="FFFFFF"/>
                </a:solidFill>
                <a:latin typeface="Calibri" panose="020F0502020204030204" pitchFamily="34" charset="0"/>
              </a:rPr>
              <a:t>RLP Section 5.02 DUE DILIGENCE</a:t>
            </a:r>
          </a:p>
          <a:p>
            <a:pPr eaLnBrk="1" hangingPunct="1">
              <a:spcAft>
                <a:spcPts val="1200"/>
              </a:spcAft>
              <a:buClr>
                <a:srgbClr val="FFFFFF"/>
              </a:buClr>
            </a:pPr>
            <a:r>
              <a:rPr lang="en-US" altLang="en-US" sz="1400" dirty="0">
                <a:solidFill>
                  <a:srgbClr val="FFFFFF"/>
                </a:solidFill>
                <a:latin typeface="Calibri" panose="020F0502020204030204" pitchFamily="34" charset="0"/>
              </a:rPr>
              <a:t>The Lessor acknowledges its duty to conduct reasonable site inspections for the proposed site. The Lessor warrants that it has considered all factors which a prudent, experienced bidder customarily uses in making judgments about site conditions, quantity, quality and methods of performing the particular work…</a:t>
            </a:r>
          </a:p>
        </p:txBody>
      </p:sp>
      <p:sp>
        <p:nvSpPr>
          <p:cNvPr id="35844" name="Slide Number Placeholder 1">
            <a:extLst>
              <a:ext uri="{FF2B5EF4-FFF2-40B4-BE49-F238E27FC236}">
                <a16:creationId xmlns:a16="http://schemas.microsoft.com/office/drawing/2014/main" id="{5EA8254E-2996-4856-BDAE-CDB3DF102CE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D9A62BB-12F7-432C-828D-597243EAB53C}" type="slidenum">
              <a:rPr lang="en-US" altLang="en-US" smtClean="0">
                <a:solidFill>
                  <a:srgbClr val="BCBCBC"/>
                </a:solidFill>
              </a:rPr>
              <a:pPr/>
              <a:t>31</a:t>
            </a:fld>
            <a:endParaRPr lang="en-US" altLang="en-US" dirty="0">
              <a:solidFill>
                <a:srgbClr val="BCBCBC"/>
              </a:solidFill>
            </a:endParaRPr>
          </a:p>
        </p:txBody>
      </p:sp>
      <p:sp>
        <p:nvSpPr>
          <p:cNvPr id="35845" name="TextBox 2">
            <a:extLst>
              <a:ext uri="{FF2B5EF4-FFF2-40B4-BE49-F238E27FC236}">
                <a16:creationId xmlns:a16="http://schemas.microsoft.com/office/drawing/2014/main" id="{96A12F9E-47D7-4AB1-92BD-ADC5D292EBB0}"/>
              </a:ext>
            </a:extLst>
          </p:cNvPr>
          <p:cNvSpPr txBox="1">
            <a:spLocks noChangeArrowheads="1"/>
          </p:cNvSpPr>
          <p:nvPr/>
        </p:nvSpPr>
        <p:spPr bwMode="auto">
          <a:xfrm>
            <a:off x="-133350" y="76200"/>
            <a:ext cx="8153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a:spcBef>
                <a:spcPct val="0"/>
              </a:spcBef>
              <a:buClrTx/>
              <a:buSzTx/>
              <a:buFontTx/>
              <a:buNone/>
            </a:pPr>
            <a:r>
              <a:rPr lang="en-US" altLang="en-US" sz="3200" b="1" dirty="0">
                <a:latin typeface="Arial" panose="020B0604020202020204" pitchFamily="34" charset="0"/>
              </a:rPr>
              <a:t>Development Requirements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1">
            <a:extLst>
              <a:ext uri="{FF2B5EF4-FFF2-40B4-BE49-F238E27FC236}">
                <a16:creationId xmlns:a16="http://schemas.microsoft.com/office/drawing/2014/main" id="{A66F0A67-1E97-47D9-87F7-44220C2DB46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F1E106F-BF45-48E0-B3ED-5D3FDF0BF18A}" type="slidenum">
              <a:rPr lang="en-US" altLang="en-US" smtClean="0">
                <a:solidFill>
                  <a:srgbClr val="BCBCBC"/>
                </a:solidFill>
              </a:rPr>
              <a:pPr/>
              <a:t>32</a:t>
            </a:fld>
            <a:endParaRPr lang="en-US" altLang="en-US" dirty="0">
              <a:solidFill>
                <a:srgbClr val="BCBCBC"/>
              </a:solidFill>
            </a:endParaRPr>
          </a:p>
        </p:txBody>
      </p:sp>
      <p:sp>
        <p:nvSpPr>
          <p:cNvPr id="36867" name="Rectangle 2">
            <a:extLst>
              <a:ext uri="{FF2B5EF4-FFF2-40B4-BE49-F238E27FC236}">
                <a16:creationId xmlns:a16="http://schemas.microsoft.com/office/drawing/2014/main" id="{3ACFBFA0-1A8E-435D-9EC3-EC969014DA24}"/>
              </a:ext>
            </a:extLst>
          </p:cNvPr>
          <p:cNvSpPr>
            <a:spLocks noChangeArrowheads="1"/>
          </p:cNvSpPr>
          <p:nvPr/>
        </p:nvSpPr>
        <p:spPr bwMode="auto">
          <a:xfrm>
            <a:off x="304800" y="658813"/>
            <a:ext cx="8534400" cy="540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ts val="600"/>
              </a:spcAft>
              <a:buClr>
                <a:srgbClr val="FFFFFF"/>
              </a:buClr>
            </a:pPr>
            <a:r>
              <a:rPr lang="en-US" altLang="en-US" sz="2400" b="1" dirty="0">
                <a:solidFill>
                  <a:srgbClr val="FFFFFF"/>
                </a:solidFill>
                <a:latin typeface="Calibri" panose="020F0502020204030204" pitchFamily="34" charset="0"/>
              </a:rPr>
              <a:t>RLP Section 5.03 APPLICABLE LAW</a:t>
            </a:r>
          </a:p>
          <a:p>
            <a:pPr eaLnBrk="1" hangingPunct="1">
              <a:spcAft>
                <a:spcPts val="600"/>
              </a:spcAft>
              <a:buClr>
                <a:srgbClr val="FFFFFF"/>
              </a:buClr>
            </a:pPr>
            <a:r>
              <a:rPr lang="en-US" altLang="en-US" sz="2000" dirty="0">
                <a:solidFill>
                  <a:srgbClr val="FFFFFF"/>
                </a:solidFill>
                <a:latin typeface="Calibri" panose="020F0502020204030204" pitchFamily="34" charset="0"/>
              </a:rPr>
              <a:t>Any provision in this Lease that purports to assign liability or require expenditure of funds to the Lessor shall be governed by the provisions of the Contract Disputes Act of 1978, 41 USC 601-613, Anti-Deficiency Act, 31 USC 1341, and the Federal Tort Claims Act, 28 USC 2671 et seq.</a:t>
            </a:r>
          </a:p>
          <a:p>
            <a:pPr eaLnBrk="1" hangingPunct="1">
              <a:spcAft>
                <a:spcPts val="600"/>
              </a:spcAft>
              <a:buClr>
                <a:srgbClr val="FFFFFF"/>
              </a:buClr>
            </a:pPr>
            <a:r>
              <a:rPr lang="en-US" altLang="en-US" sz="2000" b="1" dirty="0">
                <a:latin typeface="Calibri" panose="020F0502020204030204" pitchFamily="34" charset="0"/>
              </a:rPr>
              <a:t>RLP</a:t>
            </a:r>
            <a:r>
              <a:rPr lang="en-US" altLang="en-US" sz="2000" b="1" dirty="0">
                <a:solidFill>
                  <a:srgbClr val="FF0000"/>
                </a:solidFill>
                <a:latin typeface="Calibri" panose="020F0502020204030204" pitchFamily="34" charset="0"/>
              </a:rPr>
              <a:t> </a:t>
            </a:r>
            <a:r>
              <a:rPr lang="en-US" altLang="en-US" sz="2000" b="1" dirty="0">
                <a:solidFill>
                  <a:srgbClr val="FFFFFF"/>
                </a:solidFill>
                <a:latin typeface="Calibri" panose="020F0502020204030204" pitchFamily="34" charset="0"/>
              </a:rPr>
              <a:t>(Lease Paragraph 2.04) WAIVER OF RESTORATION</a:t>
            </a:r>
          </a:p>
          <a:p>
            <a:pPr eaLnBrk="1" hangingPunct="1">
              <a:spcAft>
                <a:spcPts val="1800"/>
              </a:spcAft>
              <a:buClr>
                <a:srgbClr val="FFFFFF"/>
              </a:buClr>
            </a:pPr>
            <a:r>
              <a:rPr lang="en-US" altLang="en-US" dirty="0">
                <a:solidFill>
                  <a:srgbClr val="FFFFFF"/>
                </a:solidFill>
                <a:latin typeface="Calibri" panose="020F0502020204030204" pitchFamily="34" charset="0"/>
              </a:rPr>
              <a:t>The Lessor shall have no right to require the Government to restore the Premises upon termination of the Lease, and waives all claims against the Government for waste, damages, or restoration arising from or related to (a) the Government's normal and customary use of the Premises during the term of the Lease.</a:t>
            </a:r>
          </a:p>
          <a:p>
            <a:pPr eaLnBrk="1" hangingPunct="1">
              <a:spcAft>
                <a:spcPts val="1200"/>
              </a:spcAft>
              <a:buClr>
                <a:srgbClr val="FFFFFF"/>
              </a:buClr>
            </a:pPr>
            <a:r>
              <a:rPr lang="en-US" altLang="en-US" sz="2000" b="1" dirty="0">
                <a:latin typeface="Calibri" panose="020F0502020204030204" pitchFamily="34" charset="0"/>
              </a:rPr>
              <a:t>RLP</a:t>
            </a:r>
            <a:r>
              <a:rPr lang="en-US" altLang="en-US" sz="2000" b="1" dirty="0">
                <a:solidFill>
                  <a:srgbClr val="FF0000"/>
                </a:solidFill>
                <a:latin typeface="Calibri" panose="020F0502020204030204" pitchFamily="34" charset="0"/>
              </a:rPr>
              <a:t> </a:t>
            </a:r>
            <a:r>
              <a:rPr lang="en-US" altLang="en-US" sz="2000" b="1" dirty="0">
                <a:solidFill>
                  <a:srgbClr val="FFFFFF"/>
                </a:solidFill>
                <a:latin typeface="Calibri" panose="020F0502020204030204" pitchFamily="34" charset="0"/>
              </a:rPr>
              <a:t> Section 3.04 BUDGET SCOREKEEPING; OPERATING LEASE TREATMENT</a:t>
            </a:r>
          </a:p>
          <a:p>
            <a:pPr lvl="0" eaLnBrk="1" hangingPunct="1">
              <a:spcAft>
                <a:spcPts val="1800"/>
              </a:spcAft>
              <a:buClr>
                <a:srgbClr val="FFFFFF"/>
              </a:buClr>
            </a:pPr>
            <a:r>
              <a:rPr lang="en-US" altLang="en-US" dirty="0">
                <a:solidFill>
                  <a:srgbClr val="FFFFFF"/>
                </a:solidFill>
                <a:latin typeface="Calibri" panose="020F0502020204030204" pitchFamily="34" charset="0"/>
              </a:rPr>
              <a:t>The Government will award a Lease pursuant to this RLP only if the Lease will score as an operating lease under Office of Management and Budget Circular A-11, Appendix B. Only offers that are compliant with </a:t>
            </a:r>
            <a:r>
              <a:rPr lang="en-US" altLang="en-US" sz="2000" dirty="0">
                <a:solidFill>
                  <a:srgbClr val="FFFFFF"/>
                </a:solidFill>
                <a:latin typeface="Calibri" panose="020F0502020204030204" pitchFamily="34" charset="0"/>
              </a:rPr>
              <a:t>operating lease limitations will be eligible for award.</a:t>
            </a:r>
          </a:p>
          <a:p>
            <a:pPr eaLnBrk="1" hangingPunct="1">
              <a:spcAft>
                <a:spcPts val="600"/>
              </a:spcAft>
              <a:buClr>
                <a:srgbClr val="FFFFFF"/>
              </a:buClr>
            </a:pPr>
            <a:endParaRPr lang="en-US"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0" descr="va logo">
            <a:extLst>
              <a:ext uri="{FF2B5EF4-FFF2-40B4-BE49-F238E27FC236}">
                <a16:creationId xmlns:a16="http://schemas.microsoft.com/office/drawing/2014/main" id="{F5C9F6C6-C25D-410E-862F-A08BFFA4BE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228600"/>
            <a:ext cx="1335088"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a:extLst>
              <a:ext uri="{FF2B5EF4-FFF2-40B4-BE49-F238E27FC236}">
                <a16:creationId xmlns:a16="http://schemas.microsoft.com/office/drawing/2014/main" id="{C77FC954-858A-4AA7-93D6-0857D364C20F}"/>
              </a:ext>
            </a:extLst>
          </p:cNvPr>
          <p:cNvSpPr txBox="1">
            <a:spLocks/>
          </p:cNvSpPr>
          <p:nvPr/>
        </p:nvSpPr>
        <p:spPr bwMode="auto">
          <a:xfrm>
            <a:off x="457200" y="533400"/>
            <a:ext cx="8321675" cy="5165725"/>
          </a:xfrm>
          <a:prstGeom prst="rect">
            <a:avLst/>
          </a:prstGeom>
          <a:noFill/>
          <a:ln w="9525">
            <a:noFill/>
            <a:miter lim="800000"/>
            <a:headEnd/>
            <a:tailEnd/>
          </a:ln>
        </p:spPr>
        <p:txBody>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3362" indent="0" eaLnBrk="1" fontAlgn="auto" hangingPunct="1">
              <a:spcBef>
                <a:spcPts val="600"/>
              </a:spcBef>
              <a:spcAft>
                <a:spcPts val="600"/>
              </a:spcAft>
              <a:buFont typeface="Arial" charset="0"/>
              <a:buNone/>
              <a:defRPr/>
            </a:pPr>
            <a:r>
              <a:rPr lang="en-US" sz="2000" b="1" dirty="0">
                <a:solidFill>
                  <a:sysClr val="window" lastClr="FFFFFF"/>
                </a:solidFill>
                <a:effectLst>
                  <a:outerShdw blurRad="38100" dist="38100" dir="2700000" algn="tl">
                    <a:srgbClr val="000000">
                      <a:alpha val="43137"/>
                    </a:srgbClr>
                  </a:outerShdw>
                </a:effectLst>
                <a:latin typeface="Calibri"/>
              </a:rPr>
              <a:t>MINIMUM REQUIREMENTS:</a:t>
            </a:r>
          </a:p>
          <a:p>
            <a:pPr marL="574675" indent="-341313" eaLnBrk="1" fontAlgn="auto" hangingPunct="1">
              <a:spcBef>
                <a:spcPts val="600"/>
              </a:spcBef>
              <a:spcAft>
                <a:spcPts val="600"/>
              </a:spcAft>
              <a:buFont typeface="Arial" pitchFamily="34" charset="0"/>
              <a:buChar char="•"/>
              <a:defRPr/>
            </a:pPr>
            <a:r>
              <a:rPr lang="en-US" sz="2000" b="1" dirty="0">
                <a:solidFill>
                  <a:sysClr val="window" lastClr="FFFFFF"/>
                </a:solidFill>
                <a:effectLst>
                  <a:outerShdw blurRad="38100" dist="38100" dir="2700000" algn="tl">
                    <a:srgbClr val="000000">
                      <a:alpha val="43137"/>
                    </a:srgbClr>
                  </a:outerShdw>
                </a:effectLst>
                <a:latin typeface="Calibri"/>
              </a:rPr>
              <a:t>Certificate of Occupancy Required</a:t>
            </a:r>
            <a:endParaRPr lang="en-US" sz="1000" b="1" dirty="0">
              <a:solidFill>
                <a:sysClr val="window" lastClr="FFFFFF"/>
              </a:solidFill>
              <a:effectLst>
                <a:outerShdw blurRad="38100" dist="38100" dir="2700000" algn="tl">
                  <a:srgbClr val="000000">
                    <a:alpha val="43137"/>
                  </a:srgbClr>
                </a:outerShdw>
              </a:effectLst>
              <a:latin typeface="Calibri"/>
            </a:endParaRPr>
          </a:p>
          <a:p>
            <a:pPr marL="576263" indent="-347663" eaLnBrk="1" fontAlgn="auto" hangingPunct="1">
              <a:spcBef>
                <a:spcPts val="600"/>
              </a:spcBef>
              <a:spcAft>
                <a:spcPts val="600"/>
              </a:spcAft>
              <a:buFont typeface="Arial" pitchFamily="34" charset="0"/>
              <a:buChar char="•"/>
              <a:defRPr/>
            </a:pPr>
            <a:r>
              <a:rPr lang="en-US" sz="2000" b="1" dirty="0">
                <a:solidFill>
                  <a:sysClr val="window" lastClr="FFFFFF"/>
                </a:solidFill>
                <a:effectLst>
                  <a:outerShdw blurRad="38100" dist="38100" dir="2700000" algn="tl">
                    <a:srgbClr val="000000">
                      <a:alpha val="43137"/>
                    </a:srgbClr>
                  </a:outerShdw>
                </a:effectLst>
                <a:latin typeface="Calibri"/>
              </a:rPr>
              <a:t>Natural disaster-resistive features, reference VA 18-8 Seismic Design Requirements , GSA, and ICSSC RP 8 Standards.  (Where local Seismic Code is more stringent, comply with local code).</a:t>
            </a:r>
            <a:endParaRPr lang="en-US" sz="1000" b="1" dirty="0">
              <a:solidFill>
                <a:sysClr val="window" lastClr="FFFFFF"/>
              </a:solidFill>
              <a:effectLst>
                <a:outerShdw blurRad="38100" dist="38100" dir="2700000" algn="tl">
                  <a:srgbClr val="000000">
                    <a:alpha val="43137"/>
                  </a:srgbClr>
                </a:outerShdw>
              </a:effectLst>
              <a:latin typeface="Calibri"/>
            </a:endParaRPr>
          </a:p>
          <a:p>
            <a:pPr marL="576263" lvl="1" indent="-347663" eaLnBrk="1" fontAlgn="auto" hangingPunct="1">
              <a:spcBef>
                <a:spcPts val="600"/>
              </a:spcBef>
              <a:spcAft>
                <a:spcPts val="600"/>
              </a:spcAft>
              <a:buFont typeface="Arial" pitchFamily="34" charset="0"/>
              <a:buChar char="•"/>
              <a:defRPr/>
            </a:pPr>
            <a:r>
              <a:rPr lang="en-US" sz="2000" b="1" dirty="0">
                <a:effectLst>
                  <a:outerShdw blurRad="38100" dist="38100" dir="2700000" algn="tl">
                    <a:srgbClr val="000000">
                      <a:alpha val="43137"/>
                    </a:srgbClr>
                  </a:outerShdw>
                </a:effectLst>
                <a:latin typeface="Calibri"/>
              </a:rPr>
              <a:t>GREEN GLOBES</a:t>
            </a:r>
          </a:p>
          <a:p>
            <a:pPr marL="576263" indent="-347663" eaLnBrk="1" fontAlgn="auto" hangingPunct="1">
              <a:spcBef>
                <a:spcPts val="600"/>
              </a:spcBef>
              <a:spcAft>
                <a:spcPts val="600"/>
              </a:spcAft>
              <a:buFont typeface="Arial" pitchFamily="34" charset="0"/>
              <a:buChar char="•"/>
              <a:defRPr/>
            </a:pPr>
            <a:r>
              <a:rPr lang="en-US" sz="2000" b="1" dirty="0">
                <a:solidFill>
                  <a:sysClr val="window" lastClr="FFFFFF"/>
                </a:solidFill>
                <a:effectLst>
                  <a:outerShdw blurRad="38100" dist="38100" dir="2700000" algn="tl">
                    <a:srgbClr val="000000">
                      <a:alpha val="43137"/>
                    </a:srgbClr>
                  </a:outerShdw>
                </a:effectLst>
                <a:latin typeface="Calibri"/>
              </a:rPr>
              <a:t>Centers for Disease Control (CDC) requirements for Tuberculosis</a:t>
            </a:r>
          </a:p>
          <a:p>
            <a:pPr marL="576263" indent="-347663" eaLnBrk="1" fontAlgn="auto" hangingPunct="1">
              <a:spcBef>
                <a:spcPts val="600"/>
              </a:spcBef>
              <a:spcAft>
                <a:spcPts val="600"/>
              </a:spcAft>
              <a:buFont typeface="Arial" pitchFamily="34" charset="0"/>
              <a:buChar char="•"/>
              <a:defRPr/>
            </a:pPr>
            <a:r>
              <a:rPr lang="en-US" sz="2000" b="1" dirty="0">
                <a:solidFill>
                  <a:sysClr val="window" lastClr="FFFFFF"/>
                </a:solidFill>
                <a:effectLst>
                  <a:outerShdw blurRad="38100" dist="38100" dir="2700000" algn="tl">
                    <a:srgbClr val="000000">
                      <a:alpha val="43137"/>
                    </a:srgbClr>
                  </a:outerShdw>
                </a:effectLst>
                <a:latin typeface="Calibri"/>
              </a:rPr>
              <a:t>Federal Regulations</a:t>
            </a:r>
          </a:p>
          <a:p>
            <a:pPr marL="576263" indent="-347663" eaLnBrk="1" fontAlgn="auto" hangingPunct="1">
              <a:spcBef>
                <a:spcPts val="600"/>
              </a:spcBef>
              <a:spcAft>
                <a:spcPts val="600"/>
              </a:spcAft>
              <a:buFont typeface="Arial" pitchFamily="34" charset="0"/>
              <a:buChar char="•"/>
              <a:defRPr/>
            </a:pPr>
            <a:r>
              <a:rPr lang="en-US" sz="2000" b="1" dirty="0">
                <a:solidFill>
                  <a:sysClr val="window" lastClr="FFFFFF"/>
                </a:solidFill>
                <a:effectLst>
                  <a:outerShdw blurRad="38100" dist="38100" dir="2700000" algn="tl">
                    <a:srgbClr val="000000">
                      <a:alpha val="43137"/>
                    </a:srgbClr>
                  </a:outerShdw>
                </a:effectLst>
                <a:latin typeface="Calibri"/>
              </a:rPr>
              <a:t>Local Building Codes and Ordinances</a:t>
            </a:r>
          </a:p>
          <a:p>
            <a:pPr marL="576263" indent="-347663" eaLnBrk="1" fontAlgn="auto" hangingPunct="1">
              <a:spcBef>
                <a:spcPts val="600"/>
              </a:spcBef>
              <a:spcAft>
                <a:spcPts val="600"/>
              </a:spcAft>
              <a:buFont typeface="Arial" pitchFamily="34" charset="0"/>
              <a:buChar char="•"/>
              <a:defRPr/>
            </a:pPr>
            <a:r>
              <a:rPr lang="en-US" sz="2000" b="1" dirty="0">
                <a:solidFill>
                  <a:sysClr val="window" lastClr="FFFFFF"/>
                </a:solidFill>
                <a:effectLst>
                  <a:outerShdw blurRad="38100" dist="38100" dir="2700000" algn="tl">
                    <a:srgbClr val="000000">
                      <a:alpha val="43137"/>
                    </a:srgbClr>
                  </a:outerShdw>
                </a:effectLst>
                <a:latin typeface="Calibri"/>
              </a:rPr>
              <a:t>Davis-Bacon Wages</a:t>
            </a:r>
          </a:p>
          <a:p>
            <a:pPr marL="576263" indent="-347663" eaLnBrk="1" fontAlgn="auto" hangingPunct="1">
              <a:spcBef>
                <a:spcPts val="600"/>
              </a:spcBef>
              <a:spcAft>
                <a:spcPts val="600"/>
              </a:spcAft>
              <a:buFont typeface="Arial" pitchFamily="34" charset="0"/>
              <a:buChar char="•"/>
              <a:defRPr/>
            </a:pPr>
            <a:r>
              <a:rPr lang="en-US" sz="2000" b="1" dirty="0">
                <a:solidFill>
                  <a:sysClr val="window" lastClr="FFFFFF"/>
                </a:solidFill>
                <a:effectLst>
                  <a:outerShdw blurRad="38100" dist="38100" dir="2700000" algn="tl">
                    <a:srgbClr val="000000">
                      <a:alpha val="43137"/>
                    </a:srgbClr>
                  </a:outerShdw>
                </a:effectLst>
                <a:latin typeface="Calibri"/>
              </a:rPr>
              <a:t>Uniform Accessibility Standards (UFAS) and (ABAAS)</a:t>
            </a:r>
          </a:p>
          <a:p>
            <a:pPr marL="576263" indent="-347663" eaLnBrk="1" fontAlgn="auto" hangingPunct="1">
              <a:spcBef>
                <a:spcPts val="600"/>
              </a:spcBef>
              <a:spcAft>
                <a:spcPts val="600"/>
              </a:spcAft>
              <a:buFont typeface="Arial" pitchFamily="34" charset="0"/>
              <a:buChar char="•"/>
              <a:defRPr/>
            </a:pPr>
            <a:r>
              <a:rPr lang="en-US" sz="2000" b="1" dirty="0">
                <a:solidFill>
                  <a:sysClr val="window" lastClr="FFFFFF"/>
                </a:solidFill>
                <a:effectLst>
                  <a:outerShdw blurRad="38100" dist="38100" dir="2700000" algn="tl">
                    <a:srgbClr val="000000">
                      <a:alpha val="43137"/>
                    </a:srgbClr>
                  </a:outerShdw>
                </a:effectLst>
                <a:latin typeface="Calibri"/>
              </a:rPr>
              <a:t>VA Barrier Free Program Guide PG-18-13 </a:t>
            </a:r>
          </a:p>
        </p:txBody>
      </p:sp>
      <p:sp>
        <p:nvSpPr>
          <p:cNvPr id="37892" name="Slide Number Placeholder 1">
            <a:extLst>
              <a:ext uri="{FF2B5EF4-FFF2-40B4-BE49-F238E27FC236}">
                <a16:creationId xmlns:a16="http://schemas.microsoft.com/office/drawing/2014/main" id="{CAF63031-3A47-43F7-807A-BBA22823D6D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1F06E7B-AFE6-48C5-94D4-B2653CB0C5C4}" type="slidenum">
              <a:rPr lang="en-US" altLang="en-US" smtClean="0">
                <a:solidFill>
                  <a:srgbClr val="BCBCBC"/>
                </a:solidFill>
              </a:rPr>
              <a:pPr/>
              <a:t>33</a:t>
            </a:fld>
            <a:endParaRPr lang="en-US" altLang="en-US" dirty="0">
              <a:solidFill>
                <a:srgbClr val="BCBCBC"/>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10" descr="va logo">
            <a:extLst>
              <a:ext uri="{FF2B5EF4-FFF2-40B4-BE49-F238E27FC236}">
                <a16:creationId xmlns:a16="http://schemas.microsoft.com/office/drawing/2014/main" id="{81D33CE6-F279-4757-99DF-63CF0F2FEA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6513" y="114300"/>
            <a:ext cx="1335087"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7B0DFB2-D95D-49CB-AE97-79D91210E16F}"/>
              </a:ext>
            </a:extLst>
          </p:cNvPr>
          <p:cNvSpPr txBox="1"/>
          <p:nvPr/>
        </p:nvSpPr>
        <p:spPr>
          <a:xfrm>
            <a:off x="152400" y="560388"/>
            <a:ext cx="7891463" cy="6602412"/>
          </a:xfrm>
          <a:prstGeom prst="rect">
            <a:avLst/>
          </a:prstGeom>
          <a:noFill/>
        </p:spPr>
        <p:txBody>
          <a:bodyPr>
            <a:spAutoFit/>
          </a:bodyPr>
          <a:lstStyle/>
          <a:p>
            <a:pPr>
              <a:spcBef>
                <a:spcPts val="0"/>
              </a:spcBef>
              <a:spcAft>
                <a:spcPts val="600"/>
              </a:spcAft>
              <a:buClr>
                <a:srgbClr val="29194A"/>
              </a:buClr>
              <a:defRPr/>
            </a:pPr>
            <a:r>
              <a:rPr lang="en-US" dirty="0">
                <a:solidFill>
                  <a:srgbClr val="FFFFFF"/>
                </a:solidFill>
                <a:latin typeface="Calibri" panose="020F0502020204030204" pitchFamily="34" charset="0"/>
              </a:rPr>
              <a:t>A few important points:</a:t>
            </a:r>
          </a:p>
          <a:p>
            <a:pPr marL="285750" indent="-285750">
              <a:spcBef>
                <a:spcPts val="0"/>
              </a:spcBef>
              <a:spcAft>
                <a:spcPts val="1200"/>
              </a:spcAft>
              <a:buClr>
                <a:schemeClr val="tx1"/>
              </a:buClr>
              <a:buFont typeface="Arial" panose="020B0604020202020204" pitchFamily="34" charset="0"/>
              <a:buChar char="•"/>
              <a:defRPr/>
            </a:pPr>
            <a:r>
              <a:rPr lang="en-US" dirty="0">
                <a:solidFill>
                  <a:srgbClr val="FFFFFF"/>
                </a:solidFill>
                <a:latin typeface="Calibri" panose="020F0502020204030204" pitchFamily="34" charset="0"/>
              </a:rPr>
              <a:t>Read all parts of the RLP in their entirety</a:t>
            </a:r>
          </a:p>
          <a:p>
            <a:pPr marL="285750" indent="-285750">
              <a:spcBef>
                <a:spcPts val="0"/>
              </a:spcBef>
              <a:spcAft>
                <a:spcPts val="1200"/>
              </a:spcAft>
              <a:buClr>
                <a:schemeClr val="tx1"/>
              </a:buClr>
              <a:buFont typeface="Arial" panose="020B0604020202020204" pitchFamily="34" charset="0"/>
              <a:buChar char="•"/>
              <a:defRPr/>
            </a:pPr>
            <a:r>
              <a:rPr lang="en-US" dirty="0">
                <a:solidFill>
                  <a:srgbClr val="FFFFFF"/>
                </a:solidFill>
                <a:latin typeface="Calibri" panose="020F0502020204030204" pitchFamily="34" charset="0"/>
              </a:rPr>
              <a:t>Make certain all documents that require signature have been signed by the authorized signatory for the Offering Entity.</a:t>
            </a:r>
          </a:p>
          <a:p>
            <a:pPr marL="285750" indent="-285750">
              <a:spcBef>
                <a:spcPts val="0"/>
              </a:spcBef>
              <a:spcAft>
                <a:spcPts val="1200"/>
              </a:spcAft>
              <a:buClr>
                <a:schemeClr val="tx1"/>
              </a:buClr>
              <a:buFont typeface="Arial" panose="020B0604020202020204" pitchFamily="34" charset="0"/>
              <a:buChar char="•"/>
              <a:defRPr/>
            </a:pPr>
            <a:r>
              <a:rPr lang="en-US" dirty="0">
                <a:solidFill>
                  <a:srgbClr val="FFFFFF"/>
                </a:solidFill>
                <a:latin typeface="Calibri" panose="020F0502020204030204" pitchFamily="34" charset="0"/>
              </a:rPr>
              <a:t>The Offering Entity with the  Offering Entity’s DUNS must be registered in SAM and must be registered un the NAICS code for this procurement which is 531120.  Your Form 3518 must also be completed for the Offering Entity and signed by the signatory authority.  </a:t>
            </a:r>
          </a:p>
          <a:p>
            <a:pPr marL="285750" indent="-285750">
              <a:spcBef>
                <a:spcPts val="0"/>
              </a:spcBef>
              <a:spcAft>
                <a:spcPts val="1200"/>
              </a:spcAft>
              <a:buClr>
                <a:schemeClr val="tx1"/>
              </a:buClr>
              <a:buFont typeface="Arial" panose="020B0604020202020204" pitchFamily="34" charset="0"/>
              <a:buChar char="•"/>
              <a:defRPr/>
            </a:pPr>
            <a:r>
              <a:rPr lang="en-US" dirty="0">
                <a:solidFill>
                  <a:srgbClr val="FFFFFF"/>
                </a:solidFill>
                <a:latin typeface="Calibri" panose="020F0502020204030204" pitchFamily="34" charset="0"/>
              </a:rPr>
              <a:t>Provide completed 1364 for each pricing structure offer along with a 1364 attachment for each pricing structure.</a:t>
            </a:r>
          </a:p>
          <a:p>
            <a:pPr marL="285750" indent="-285750">
              <a:spcBef>
                <a:spcPts val="0"/>
              </a:spcBef>
              <a:spcAft>
                <a:spcPts val="1200"/>
              </a:spcAft>
              <a:buClr>
                <a:schemeClr val="tx1"/>
              </a:buClr>
              <a:buFont typeface="Arial" panose="020B0604020202020204" pitchFamily="34" charset="0"/>
              <a:buChar char="•"/>
              <a:defRPr/>
            </a:pPr>
            <a:r>
              <a:rPr lang="en-US" dirty="0">
                <a:solidFill>
                  <a:srgbClr val="FFFFFF"/>
                </a:solidFill>
                <a:latin typeface="Calibri" panose="020F0502020204030204" pitchFamily="34" charset="0"/>
              </a:rPr>
              <a:t> VA will not accept conditional offers.</a:t>
            </a:r>
          </a:p>
          <a:p>
            <a:pPr marL="285750" indent="-285750">
              <a:spcBef>
                <a:spcPts val="0"/>
              </a:spcBef>
              <a:spcAft>
                <a:spcPts val="1200"/>
              </a:spcAft>
              <a:buClr>
                <a:schemeClr val="tx1"/>
              </a:buClr>
              <a:buFont typeface="Arial" panose="020B0604020202020204" pitchFamily="34" charset="0"/>
              <a:buChar char="•"/>
              <a:defRPr/>
            </a:pPr>
            <a:r>
              <a:rPr lang="en-US" dirty="0">
                <a:solidFill>
                  <a:srgbClr val="FFFFFF"/>
                </a:solidFill>
                <a:latin typeface="Calibri" panose="020F0502020204030204" pitchFamily="34" charset="0"/>
              </a:rPr>
              <a:t>If you are submitting for Small Business credit under the Technical Evaluation Criteria, you MUST submit the documentation that is identified in the RLP or you will not receive credit under this evaluation factor.</a:t>
            </a:r>
          </a:p>
          <a:p>
            <a:pPr marL="285750" indent="-285750">
              <a:spcBef>
                <a:spcPts val="0"/>
              </a:spcBef>
              <a:spcAft>
                <a:spcPts val="1200"/>
              </a:spcAft>
              <a:buClr>
                <a:schemeClr val="tx1"/>
              </a:buClr>
              <a:buFont typeface="Arial" panose="020B0604020202020204" pitchFamily="34" charset="0"/>
              <a:buChar char="•"/>
              <a:defRPr/>
            </a:pPr>
            <a:r>
              <a:rPr lang="en-US" dirty="0">
                <a:solidFill>
                  <a:srgbClr val="FFFFFF"/>
                </a:solidFill>
                <a:latin typeface="Calibri" panose="020F0502020204030204" pitchFamily="34" charset="0"/>
              </a:rPr>
              <a:t>Evidence of Capability to Perform – Financial Resources.  You MUST submit the required information. ALL financial information MUST be included in the Technical Proposal.  Materials sent separately will not be considered.</a:t>
            </a:r>
          </a:p>
          <a:p>
            <a:pPr marL="285750" indent="-285750">
              <a:spcBef>
                <a:spcPts val="0"/>
              </a:spcBef>
              <a:spcAft>
                <a:spcPts val="1200"/>
              </a:spcAft>
              <a:buClr>
                <a:schemeClr val="tx1"/>
              </a:buClr>
              <a:buFont typeface="Arial" panose="020B0604020202020204" pitchFamily="34" charset="0"/>
              <a:buChar char="•"/>
              <a:defRPr/>
            </a:pPr>
            <a:r>
              <a:rPr lang="en-US" dirty="0">
                <a:solidFill>
                  <a:srgbClr val="FFFFFF"/>
                </a:solidFill>
                <a:latin typeface="Calibri" panose="020F0502020204030204" pitchFamily="34" charset="0"/>
              </a:rPr>
              <a:t>Submit a timely offer. Late submittals may not be considered.</a:t>
            </a:r>
          </a:p>
          <a:p>
            <a:pPr>
              <a:spcBef>
                <a:spcPts val="0"/>
              </a:spcBef>
              <a:spcAft>
                <a:spcPts val="1200"/>
              </a:spcAft>
              <a:buClr>
                <a:srgbClr val="29194A"/>
              </a:buClr>
              <a:defRPr/>
            </a:pPr>
            <a:endParaRPr lang="en-US" sz="1400" dirty="0">
              <a:solidFill>
                <a:srgbClr val="FFFFFF"/>
              </a:solidFill>
              <a:latin typeface="Calibri" panose="020F0502020204030204" pitchFamily="34" charset="0"/>
            </a:endParaRPr>
          </a:p>
        </p:txBody>
      </p:sp>
      <p:sp>
        <p:nvSpPr>
          <p:cNvPr id="38916" name="Rectangle 1">
            <a:extLst>
              <a:ext uri="{FF2B5EF4-FFF2-40B4-BE49-F238E27FC236}">
                <a16:creationId xmlns:a16="http://schemas.microsoft.com/office/drawing/2014/main" id="{59911D44-E13A-495A-A8F6-7254A300BB9A}"/>
              </a:ext>
            </a:extLst>
          </p:cNvPr>
          <p:cNvSpPr>
            <a:spLocks noChangeArrowheads="1"/>
          </p:cNvSpPr>
          <p:nvPr/>
        </p:nvSpPr>
        <p:spPr bwMode="auto">
          <a:xfrm>
            <a:off x="169863" y="36513"/>
            <a:ext cx="6934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800" dirty="0"/>
              <a:t>SUMMATION	</a:t>
            </a:r>
          </a:p>
        </p:txBody>
      </p:sp>
      <p:cxnSp>
        <p:nvCxnSpPr>
          <p:cNvPr id="5" name="Straight Connector 4">
            <a:extLst>
              <a:ext uri="{FF2B5EF4-FFF2-40B4-BE49-F238E27FC236}">
                <a16:creationId xmlns:a16="http://schemas.microsoft.com/office/drawing/2014/main" id="{84895A6E-EA66-443E-BEA3-2630058D8E36}"/>
              </a:ext>
            </a:extLst>
          </p:cNvPr>
          <p:cNvCxnSpPr>
            <a:cxnSpLocks/>
          </p:cNvCxnSpPr>
          <p:nvPr/>
        </p:nvCxnSpPr>
        <p:spPr>
          <a:xfrm flipV="1">
            <a:off x="228600" y="533400"/>
            <a:ext cx="7315200" cy="26988"/>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38918" name="Slide Number Placeholder 1">
            <a:extLst>
              <a:ext uri="{FF2B5EF4-FFF2-40B4-BE49-F238E27FC236}">
                <a16:creationId xmlns:a16="http://schemas.microsoft.com/office/drawing/2014/main" id="{8932B4FE-4EA5-4A8D-9420-6C07F769369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8BC5B8C-6A92-4934-803D-7215D404FB84}" type="slidenum">
              <a:rPr lang="en-US" altLang="en-US" smtClean="0">
                <a:solidFill>
                  <a:srgbClr val="BCBCBC"/>
                </a:solidFill>
              </a:rPr>
              <a:pPr/>
              <a:t>34</a:t>
            </a:fld>
            <a:endParaRPr lang="en-US" altLang="en-US" dirty="0">
              <a:solidFill>
                <a:srgbClr val="BCBCBC"/>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a:extLst>
              <a:ext uri="{FF2B5EF4-FFF2-40B4-BE49-F238E27FC236}">
                <a16:creationId xmlns:a16="http://schemas.microsoft.com/office/drawing/2014/main" id="{96563B40-C108-4484-8501-208E548D55F6}"/>
              </a:ext>
            </a:extLst>
          </p:cNvPr>
          <p:cNvSpPr txBox="1">
            <a:spLocks noChangeArrowheads="1"/>
          </p:cNvSpPr>
          <p:nvPr/>
        </p:nvSpPr>
        <p:spPr bwMode="auto">
          <a:xfrm>
            <a:off x="2279650" y="598488"/>
            <a:ext cx="46863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a:spcBef>
                <a:spcPct val="0"/>
              </a:spcBef>
              <a:buClrTx/>
              <a:buSzTx/>
              <a:buFontTx/>
              <a:buNone/>
            </a:pPr>
            <a:r>
              <a:rPr lang="en-US" altLang="en-US" sz="5400" b="1" i="1" dirty="0">
                <a:latin typeface="Arial" panose="020B0604020202020204" pitchFamily="34" charset="0"/>
              </a:rPr>
              <a:t>QUESTIONS?</a:t>
            </a:r>
            <a:endParaRPr lang="en-US" altLang="en-US" dirty="0">
              <a:latin typeface="Arial" panose="020B0604020202020204" pitchFamily="34" charset="0"/>
            </a:endParaRPr>
          </a:p>
        </p:txBody>
      </p:sp>
      <p:pic>
        <p:nvPicPr>
          <p:cNvPr id="39939" name="Picture 10" descr="va logo">
            <a:extLst>
              <a:ext uri="{FF2B5EF4-FFF2-40B4-BE49-F238E27FC236}">
                <a16:creationId xmlns:a16="http://schemas.microsoft.com/office/drawing/2014/main" id="{6EB4BB03-7B8C-4F02-B5BF-C4BBD7C29B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2313" y="1522413"/>
            <a:ext cx="267017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Text Box 2">
            <a:extLst>
              <a:ext uri="{FF2B5EF4-FFF2-40B4-BE49-F238E27FC236}">
                <a16:creationId xmlns:a16="http://schemas.microsoft.com/office/drawing/2014/main" id="{DE3BFCC3-3F25-42EC-B5C8-7CAD879BC0F0}"/>
              </a:ext>
            </a:extLst>
          </p:cNvPr>
          <p:cNvSpPr txBox="1">
            <a:spLocks noChangeArrowheads="1"/>
          </p:cNvSpPr>
          <p:nvPr/>
        </p:nvSpPr>
        <p:spPr bwMode="auto">
          <a:xfrm>
            <a:off x="1574800" y="4343400"/>
            <a:ext cx="59944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a:spcBef>
                <a:spcPct val="0"/>
              </a:spcBef>
              <a:buClrTx/>
              <a:buSzTx/>
              <a:buFontTx/>
              <a:buNone/>
            </a:pPr>
            <a:r>
              <a:rPr lang="en-US" altLang="en-US" sz="5400" b="1" i="1" dirty="0">
                <a:latin typeface="Arial" panose="020B0604020202020204" pitchFamily="34" charset="0"/>
              </a:rPr>
              <a:t>THANK YOU</a:t>
            </a:r>
          </a:p>
          <a:p>
            <a:pPr algn="ctr">
              <a:spcBef>
                <a:spcPct val="0"/>
              </a:spcBef>
              <a:buClrTx/>
              <a:buSzTx/>
              <a:buFontTx/>
              <a:buNone/>
            </a:pPr>
            <a:r>
              <a:rPr lang="en-US" altLang="en-US" sz="5400" b="1" i="1" dirty="0">
                <a:latin typeface="Arial" panose="020B0604020202020204" pitchFamily="34" charset="0"/>
              </a:rPr>
              <a:t> FOR ATTENDING</a:t>
            </a:r>
            <a:endParaRPr lang="en-US" altLang="en-US" dirty="0">
              <a:latin typeface="Arial" panose="020B0604020202020204" pitchFamily="34" charset="0"/>
            </a:endParaRPr>
          </a:p>
        </p:txBody>
      </p:sp>
      <p:sp>
        <p:nvSpPr>
          <p:cNvPr id="39941" name="Slide Number Placeholder 1">
            <a:extLst>
              <a:ext uri="{FF2B5EF4-FFF2-40B4-BE49-F238E27FC236}">
                <a16:creationId xmlns:a16="http://schemas.microsoft.com/office/drawing/2014/main" id="{2DC8DAD3-A82C-4664-B4C8-1F9A9EE09C7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15E96AB-4CD2-4B03-B7B5-2E825094C57A}" type="slidenum">
              <a:rPr lang="en-US" altLang="en-US" smtClean="0">
                <a:solidFill>
                  <a:srgbClr val="BCBCBC"/>
                </a:solidFill>
              </a:rPr>
              <a:pPr/>
              <a:t>35</a:t>
            </a:fld>
            <a:endParaRPr lang="en-US" altLang="en-US" dirty="0">
              <a:solidFill>
                <a:srgbClr val="BCBCBC"/>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12112</TotalTime>
  <Words>2203</Words>
  <Application>Microsoft Office PowerPoint</Application>
  <PresentationFormat>On-screen Show (4:3)</PresentationFormat>
  <Paragraphs>339</Paragraphs>
  <Slides>35</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Arial</vt:lpstr>
      <vt:lpstr>Book Antiqua</vt:lpstr>
      <vt:lpstr>Calibri</vt:lpstr>
      <vt:lpstr>Lucida Sans</vt:lpstr>
      <vt:lpstr>Tahoma</vt:lpstr>
      <vt:lpstr>Times New Roman</vt:lpstr>
      <vt:lpstr>Wingdings</vt:lpstr>
      <vt:lpstr>Wingdings 2</vt:lpstr>
      <vt:lpstr>Wingdings 3</vt:lpstr>
      <vt:lpstr>Apex</vt:lpstr>
      <vt:lpstr>PowerPoint Presentation</vt:lpstr>
      <vt:lpstr>PowerPoint Presentation</vt:lpstr>
      <vt:lpstr>PowerPoint Presentation</vt:lpstr>
      <vt:lpstr>PowerPoint Presentation</vt:lpstr>
      <vt:lpstr>PowerPoint Presentation</vt:lpstr>
      <vt:lpstr>PROCUREMENT OVERVIEW</vt:lpstr>
      <vt:lpstr>PowerPoint Presentation</vt:lpstr>
      <vt:lpstr>PowerPoint Presentation</vt:lpstr>
      <vt:lpstr>PowerPoint Presentation</vt:lpstr>
      <vt:lpstr>PowerPoint Presentation</vt:lpstr>
      <vt:lpstr>SUBMITTALS DISKS MUST  BE INDEXED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Public Properties,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Public Prop</dc:creator>
  <cp:lastModifiedBy>Cindy</cp:lastModifiedBy>
  <cp:revision>321</cp:revision>
  <cp:lastPrinted>2018-09-25T19:36:43Z</cp:lastPrinted>
  <dcterms:created xsi:type="dcterms:W3CDTF">2005-10-07T16:24:22Z</dcterms:created>
  <dcterms:modified xsi:type="dcterms:W3CDTF">2018-10-03T16:53:58Z</dcterms:modified>
</cp:coreProperties>
</file>