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36"/>
  </p:notesMasterIdLst>
  <p:handoutMasterIdLst>
    <p:handoutMasterId r:id="rId37"/>
  </p:handoutMasterIdLst>
  <p:sldIdLst>
    <p:sldId id="256" r:id="rId5"/>
    <p:sldId id="352" r:id="rId6"/>
    <p:sldId id="353" r:id="rId7"/>
    <p:sldId id="354" r:id="rId8"/>
    <p:sldId id="355" r:id="rId9"/>
    <p:sldId id="356" r:id="rId10"/>
    <p:sldId id="338" r:id="rId11"/>
    <p:sldId id="339" r:id="rId12"/>
    <p:sldId id="340" r:id="rId13"/>
    <p:sldId id="341" r:id="rId14"/>
    <p:sldId id="351" r:id="rId15"/>
    <p:sldId id="343" r:id="rId16"/>
    <p:sldId id="345" r:id="rId17"/>
    <p:sldId id="344" r:id="rId18"/>
    <p:sldId id="359" r:id="rId19"/>
    <p:sldId id="360" r:id="rId20"/>
    <p:sldId id="361" r:id="rId21"/>
    <p:sldId id="362" r:id="rId22"/>
    <p:sldId id="363" r:id="rId23"/>
    <p:sldId id="364" r:id="rId24"/>
    <p:sldId id="365" r:id="rId25"/>
    <p:sldId id="366" r:id="rId26"/>
    <p:sldId id="367" r:id="rId27"/>
    <p:sldId id="368" r:id="rId28"/>
    <p:sldId id="369" r:id="rId29"/>
    <p:sldId id="370" r:id="rId30"/>
    <p:sldId id="371" r:id="rId31"/>
    <p:sldId id="346" r:id="rId32"/>
    <p:sldId id="372" r:id="rId33"/>
    <p:sldId id="347" r:id="rId34"/>
    <p:sldId id="349" r:id="rId3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ヒラギノ角ゴ Pro W3" pitchFamily="1" charset="-128"/>
        <a:cs typeface="+mn-cs"/>
      </a:defRPr>
    </a:lvl1pPr>
    <a:lvl2pPr marL="457200" algn="l" rtl="0" fontAlgn="base">
      <a:spcBef>
        <a:spcPct val="0"/>
      </a:spcBef>
      <a:spcAft>
        <a:spcPct val="0"/>
      </a:spcAft>
      <a:defRPr kern="1200">
        <a:solidFill>
          <a:schemeClr val="tx1"/>
        </a:solidFill>
        <a:latin typeface="Arial" charset="0"/>
        <a:ea typeface="ヒラギノ角ゴ Pro W3" pitchFamily="1" charset="-128"/>
        <a:cs typeface="+mn-cs"/>
      </a:defRPr>
    </a:lvl2pPr>
    <a:lvl3pPr marL="914400" algn="l" rtl="0" fontAlgn="base">
      <a:spcBef>
        <a:spcPct val="0"/>
      </a:spcBef>
      <a:spcAft>
        <a:spcPct val="0"/>
      </a:spcAft>
      <a:defRPr kern="1200">
        <a:solidFill>
          <a:schemeClr val="tx1"/>
        </a:solidFill>
        <a:latin typeface="Arial" charset="0"/>
        <a:ea typeface="ヒラギノ角ゴ Pro W3" pitchFamily="1" charset="-128"/>
        <a:cs typeface="+mn-cs"/>
      </a:defRPr>
    </a:lvl3pPr>
    <a:lvl4pPr marL="1371600" algn="l" rtl="0" fontAlgn="base">
      <a:spcBef>
        <a:spcPct val="0"/>
      </a:spcBef>
      <a:spcAft>
        <a:spcPct val="0"/>
      </a:spcAft>
      <a:defRPr kern="1200">
        <a:solidFill>
          <a:schemeClr val="tx1"/>
        </a:solidFill>
        <a:latin typeface="Arial" charset="0"/>
        <a:ea typeface="ヒラギノ角ゴ Pro W3" pitchFamily="1" charset="-128"/>
        <a:cs typeface="+mn-cs"/>
      </a:defRPr>
    </a:lvl4pPr>
    <a:lvl5pPr marL="1828800" algn="l" rtl="0" fontAlgn="base">
      <a:spcBef>
        <a:spcPct val="0"/>
      </a:spcBef>
      <a:spcAft>
        <a:spcPct val="0"/>
      </a:spcAft>
      <a:defRPr kern="1200">
        <a:solidFill>
          <a:schemeClr val="tx1"/>
        </a:solidFill>
        <a:latin typeface="Arial" charset="0"/>
        <a:ea typeface="ヒラギノ角ゴ Pro W3" pitchFamily="1" charset="-128"/>
        <a:cs typeface="+mn-cs"/>
      </a:defRPr>
    </a:lvl5pPr>
    <a:lvl6pPr marL="2286000" algn="l" defTabSz="914400" rtl="0" eaLnBrk="1" latinLnBrk="0" hangingPunct="1">
      <a:defRPr kern="1200">
        <a:solidFill>
          <a:schemeClr val="tx1"/>
        </a:solidFill>
        <a:latin typeface="Arial" charset="0"/>
        <a:ea typeface="ヒラギノ角ゴ Pro W3" pitchFamily="1" charset="-128"/>
        <a:cs typeface="+mn-cs"/>
      </a:defRPr>
    </a:lvl6pPr>
    <a:lvl7pPr marL="2743200" algn="l" defTabSz="914400" rtl="0" eaLnBrk="1" latinLnBrk="0" hangingPunct="1">
      <a:defRPr kern="1200">
        <a:solidFill>
          <a:schemeClr val="tx1"/>
        </a:solidFill>
        <a:latin typeface="Arial" charset="0"/>
        <a:ea typeface="ヒラギノ角ゴ Pro W3" pitchFamily="1" charset="-128"/>
        <a:cs typeface="+mn-cs"/>
      </a:defRPr>
    </a:lvl7pPr>
    <a:lvl8pPr marL="3200400" algn="l" defTabSz="914400" rtl="0" eaLnBrk="1" latinLnBrk="0" hangingPunct="1">
      <a:defRPr kern="1200">
        <a:solidFill>
          <a:schemeClr val="tx1"/>
        </a:solidFill>
        <a:latin typeface="Arial" charset="0"/>
        <a:ea typeface="ヒラギノ角ゴ Pro W3" pitchFamily="1" charset="-128"/>
        <a:cs typeface="+mn-cs"/>
      </a:defRPr>
    </a:lvl8pPr>
    <a:lvl9pPr marL="3657600" algn="l" defTabSz="914400" rtl="0" eaLnBrk="1" latinLnBrk="0" hangingPunct="1">
      <a:defRPr kern="1200">
        <a:solidFill>
          <a:schemeClr val="tx1"/>
        </a:solidFill>
        <a:latin typeface="Arial" charset="0"/>
        <a:ea typeface="ヒラギノ角ゴ Pro W3" pitchFamily="1" charset="-128"/>
        <a:cs typeface="+mn-cs"/>
      </a:defRPr>
    </a:lvl9pPr>
  </p:defaultTextStyle>
  <p:extLst>
    <p:ext uri="{EFAFB233-063F-42B5-8137-9DF3F51BA10A}">
      <p15:sldGuideLst xmlns:p15="http://schemas.microsoft.com/office/powerpoint/2012/main">
        <p15:guide id="1" orient="horz">
          <p15:clr>
            <a:srgbClr val="A4A3A4"/>
          </p15:clr>
        </p15:guide>
        <p15:guide id="2" pos="5759">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s, Antonio" initials="RA" lastIdx="4" clrIdx="0">
    <p:extLst>
      <p:ext uri="{19B8F6BF-5375-455C-9EA6-DF929625EA0E}">
        <p15:presenceInfo xmlns:p15="http://schemas.microsoft.com/office/powerpoint/2012/main" userId="S-1-5-21-776561741-1292428093-725345543-324399" providerId="AD"/>
      </p:ext>
    </p:extLst>
  </p:cmAuthor>
  <p:cmAuthor id="2" name="Torres, Elizabeth (Beth)" initials="BT"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093D"/>
    <a:srgbClr val="830936"/>
    <a:srgbClr val="174782"/>
    <a:srgbClr val="3088CD"/>
    <a:srgbClr val="173E7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994" autoAdjust="0"/>
  </p:normalViewPr>
  <p:slideViewPr>
    <p:cSldViewPr>
      <p:cViewPr>
        <p:scale>
          <a:sx n="68" d="100"/>
          <a:sy n="68" d="100"/>
        </p:scale>
        <p:origin x="1446" y="66"/>
      </p:cViewPr>
      <p:guideLst>
        <p:guide orient="horz"/>
        <p:guide pos="5759"/>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73" d="100"/>
          <a:sy n="73" d="100"/>
        </p:scale>
        <p:origin x="-210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s>
</file>

<file path=ppt/_rels/viewProps.xml.rels><?xml version="1.0" encoding="UTF-8" standalone="yes"?>
<Relationships xmlns="http://schemas.openxmlformats.org/package/2006/relationships"><Relationship Id="rId1"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8" cy="464184"/>
          </a:xfrm>
          <a:prstGeom prst="rect">
            <a:avLst/>
          </a:prstGeom>
        </p:spPr>
        <p:txBody>
          <a:bodyPr vert="horz" wrap="square" lIns="91577" tIns="45789" rIns="91577" bIns="45789" numCol="1" anchor="t" anchorCtr="0" compatLnSpc="1">
            <a:prstTxWarp prst="textNoShape">
              <a:avLst/>
            </a:prstTxWarp>
          </a:bodyPr>
          <a:lstStyle>
            <a:lvl1pPr>
              <a:defRPr sz="1200">
                <a:latin typeface="Georgia" charset="0"/>
                <a:ea typeface="ヒラギノ角ゴ Pro W3" charset="-128"/>
                <a:cs typeface="+mn-cs"/>
              </a:defRPr>
            </a:lvl1pPr>
          </a:lstStyle>
          <a:p>
            <a:pPr>
              <a:defRPr/>
            </a:pPr>
            <a:endParaRPr lang="en-US"/>
          </a:p>
        </p:txBody>
      </p:sp>
      <p:sp>
        <p:nvSpPr>
          <p:cNvPr id="3" name="Date Placeholder 2"/>
          <p:cNvSpPr>
            <a:spLocks noGrp="1"/>
          </p:cNvSpPr>
          <p:nvPr>
            <p:ph type="dt" sz="quarter" idx="1"/>
          </p:nvPr>
        </p:nvSpPr>
        <p:spPr>
          <a:xfrm>
            <a:off x="3971183" y="0"/>
            <a:ext cx="3037628" cy="464184"/>
          </a:xfrm>
          <a:prstGeom prst="rect">
            <a:avLst/>
          </a:prstGeom>
        </p:spPr>
        <p:txBody>
          <a:bodyPr vert="horz" wrap="square" lIns="91577" tIns="45789" rIns="91577" bIns="45789" numCol="1" anchor="t" anchorCtr="0" compatLnSpc="1">
            <a:prstTxWarp prst="textNoShape">
              <a:avLst/>
            </a:prstTxWarp>
          </a:bodyPr>
          <a:lstStyle>
            <a:lvl1pPr algn="r">
              <a:defRPr sz="1200">
                <a:latin typeface="Georgia" pitchFamily="1" charset="0"/>
              </a:defRPr>
            </a:lvl1pPr>
          </a:lstStyle>
          <a:p>
            <a:fld id="{D5495408-3ECA-48BF-BE60-97B8BDA96480}" type="datetime1">
              <a:rPr lang="en-US" altLang="en-US"/>
              <a:pPr/>
              <a:t>10/17/2018</a:t>
            </a:fld>
            <a:endParaRPr lang="en-US" altLang="en-US"/>
          </a:p>
        </p:txBody>
      </p:sp>
      <p:sp>
        <p:nvSpPr>
          <p:cNvPr id="4" name="Footer Placeholder 3"/>
          <p:cNvSpPr>
            <a:spLocks noGrp="1"/>
          </p:cNvSpPr>
          <p:nvPr>
            <p:ph type="ftr" sz="quarter" idx="2"/>
          </p:nvPr>
        </p:nvSpPr>
        <p:spPr>
          <a:xfrm>
            <a:off x="0" y="8830627"/>
            <a:ext cx="3037628" cy="464184"/>
          </a:xfrm>
          <a:prstGeom prst="rect">
            <a:avLst/>
          </a:prstGeom>
        </p:spPr>
        <p:txBody>
          <a:bodyPr vert="horz" wrap="square" lIns="91577" tIns="45789" rIns="91577" bIns="45789" numCol="1" anchor="b" anchorCtr="0" compatLnSpc="1">
            <a:prstTxWarp prst="textNoShape">
              <a:avLst/>
            </a:prstTxWarp>
          </a:bodyPr>
          <a:lstStyle>
            <a:lvl1pPr>
              <a:defRPr sz="1200">
                <a:latin typeface="Georgia" charset="0"/>
                <a:ea typeface="ヒラギノ角ゴ Pro W3" charset="-128"/>
                <a:cs typeface="+mn-cs"/>
              </a:defRPr>
            </a:lvl1pPr>
          </a:lstStyle>
          <a:p>
            <a:pPr>
              <a:defRPr/>
            </a:pPr>
            <a:endParaRPr lang="en-US"/>
          </a:p>
        </p:txBody>
      </p:sp>
      <p:sp>
        <p:nvSpPr>
          <p:cNvPr id="5" name="Slide Number Placeholder 4"/>
          <p:cNvSpPr>
            <a:spLocks noGrp="1"/>
          </p:cNvSpPr>
          <p:nvPr>
            <p:ph type="sldNum" sz="quarter" idx="3"/>
          </p:nvPr>
        </p:nvSpPr>
        <p:spPr>
          <a:xfrm>
            <a:off x="3971183" y="8830627"/>
            <a:ext cx="3037628" cy="464184"/>
          </a:xfrm>
          <a:prstGeom prst="rect">
            <a:avLst/>
          </a:prstGeom>
        </p:spPr>
        <p:txBody>
          <a:bodyPr vert="horz" wrap="square" lIns="91577" tIns="45789" rIns="91577" bIns="45789" numCol="1" anchor="b" anchorCtr="0" compatLnSpc="1">
            <a:prstTxWarp prst="textNoShape">
              <a:avLst/>
            </a:prstTxWarp>
          </a:bodyPr>
          <a:lstStyle>
            <a:lvl1pPr algn="r">
              <a:defRPr sz="1200">
                <a:latin typeface="Georgia" pitchFamily="1" charset="0"/>
              </a:defRPr>
            </a:lvl1pPr>
          </a:lstStyle>
          <a:p>
            <a:fld id="{E99CFE0A-396B-41F5-82D4-F6FE18F9D372}" type="slidenum">
              <a:rPr lang="en-US" altLang="en-US"/>
              <a:pPr/>
              <a:t>‹#›</a:t>
            </a:fld>
            <a:endParaRPr lang="en-US" altLang="en-US"/>
          </a:p>
        </p:txBody>
      </p:sp>
    </p:spTree>
    <p:extLst>
      <p:ext uri="{BB962C8B-B14F-4D97-AF65-F5344CB8AC3E}">
        <p14:creationId xmlns:p14="http://schemas.microsoft.com/office/powerpoint/2010/main" val="32618025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8" cy="464184"/>
          </a:xfrm>
          <a:prstGeom prst="rect">
            <a:avLst/>
          </a:prstGeom>
        </p:spPr>
        <p:txBody>
          <a:bodyPr vert="horz" wrap="square" lIns="93171" tIns="46586" rIns="93171" bIns="46586" numCol="1" anchor="t" anchorCtr="0" compatLnSpc="1">
            <a:prstTxWarp prst="textNoShape">
              <a:avLst/>
            </a:prstTxWarp>
          </a:bodyPr>
          <a:lstStyle>
            <a:lvl1pPr>
              <a:defRPr sz="1200">
                <a:latin typeface="Georgia"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971183" y="0"/>
            <a:ext cx="3037628" cy="464184"/>
          </a:xfrm>
          <a:prstGeom prst="rect">
            <a:avLst/>
          </a:prstGeom>
        </p:spPr>
        <p:txBody>
          <a:bodyPr vert="horz" wrap="square" lIns="93171" tIns="46586" rIns="93171" bIns="46586" numCol="1" anchor="t" anchorCtr="0" compatLnSpc="1">
            <a:prstTxWarp prst="textNoShape">
              <a:avLst/>
            </a:prstTxWarp>
          </a:bodyPr>
          <a:lstStyle>
            <a:lvl1pPr algn="r">
              <a:defRPr sz="1200">
                <a:latin typeface="Georgia" pitchFamily="1" charset="0"/>
              </a:defRPr>
            </a:lvl1pPr>
          </a:lstStyle>
          <a:p>
            <a:fld id="{12855137-815F-4D47-BC01-78B261E5767B}" type="datetime1">
              <a:rPr lang="en-US" altLang="en-US"/>
              <a:pPr/>
              <a:t>10/17/2018</a:t>
            </a:fld>
            <a:endParaRPr lang="en-US" alt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wrap="square" lIns="93171" tIns="46586" rIns="93171" bIns="46586"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701359" y="4416108"/>
            <a:ext cx="5607684" cy="4182427"/>
          </a:xfrm>
          <a:prstGeom prst="rect">
            <a:avLst/>
          </a:prstGeom>
        </p:spPr>
        <p:txBody>
          <a:bodyPr vert="horz" wrap="square" lIns="93171" tIns="46586" rIns="93171" bIns="46586"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0627"/>
            <a:ext cx="3037628" cy="464184"/>
          </a:xfrm>
          <a:prstGeom prst="rect">
            <a:avLst/>
          </a:prstGeom>
        </p:spPr>
        <p:txBody>
          <a:bodyPr vert="horz" wrap="square" lIns="93171" tIns="46586" rIns="93171" bIns="46586" numCol="1" anchor="b" anchorCtr="0" compatLnSpc="1">
            <a:prstTxWarp prst="textNoShape">
              <a:avLst/>
            </a:prstTxWarp>
          </a:bodyPr>
          <a:lstStyle>
            <a:lvl1pPr>
              <a:defRPr sz="1200">
                <a:latin typeface="Georgia"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971183" y="8830627"/>
            <a:ext cx="3037628" cy="464184"/>
          </a:xfrm>
          <a:prstGeom prst="rect">
            <a:avLst/>
          </a:prstGeom>
        </p:spPr>
        <p:txBody>
          <a:bodyPr vert="horz" wrap="square" lIns="93171" tIns="46586" rIns="93171" bIns="46586" numCol="1" anchor="b" anchorCtr="0" compatLnSpc="1">
            <a:prstTxWarp prst="textNoShape">
              <a:avLst/>
            </a:prstTxWarp>
          </a:bodyPr>
          <a:lstStyle>
            <a:lvl1pPr algn="r">
              <a:defRPr sz="1200">
                <a:latin typeface="Georgia" pitchFamily="1" charset="0"/>
              </a:defRPr>
            </a:lvl1pPr>
          </a:lstStyle>
          <a:p>
            <a:fld id="{642F54BC-A22F-4F12-95CD-05E42216CD3B}" type="slidenum">
              <a:rPr lang="en-US" altLang="en-US"/>
              <a:pPr/>
              <a:t>‹#›</a:t>
            </a:fld>
            <a:endParaRPr lang="en-US" altLang="en-US"/>
          </a:p>
        </p:txBody>
      </p:sp>
    </p:spTree>
    <p:extLst>
      <p:ext uri="{BB962C8B-B14F-4D97-AF65-F5344CB8AC3E}">
        <p14:creationId xmlns:p14="http://schemas.microsoft.com/office/powerpoint/2010/main" val="6211571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Georgia"/>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Georgia"/>
        <a:ea typeface="ヒラギノ角ゴ Pro W3" charset="-128"/>
        <a:cs typeface="ヒラギノ角ゴ Pro W3" charset="0"/>
      </a:defRPr>
    </a:lvl2pPr>
    <a:lvl3pPr marL="914400" algn="l" rtl="0" eaLnBrk="0" fontAlgn="base" hangingPunct="0">
      <a:spcBef>
        <a:spcPct val="30000"/>
      </a:spcBef>
      <a:spcAft>
        <a:spcPct val="0"/>
      </a:spcAft>
      <a:defRPr sz="1200" kern="1200">
        <a:solidFill>
          <a:schemeClr val="tx1"/>
        </a:solidFill>
        <a:latin typeface="Georgia"/>
        <a:ea typeface="ＭＳ Ｐゴシック"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Georgia"/>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Georgia"/>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7ABF7B2-4717-4382-A012-335F059B16C3}" type="slidenum">
              <a:rPr lang="en-US" smtClean="0"/>
              <a:pPr>
                <a:defRPr/>
              </a:pPr>
              <a:t>4</a:t>
            </a:fld>
            <a:endParaRPr lang="en-US" dirty="0"/>
          </a:p>
        </p:txBody>
      </p:sp>
    </p:spTree>
    <p:extLst>
      <p:ext uri="{BB962C8B-B14F-4D97-AF65-F5344CB8AC3E}">
        <p14:creationId xmlns:p14="http://schemas.microsoft.com/office/powerpoint/2010/main" val="1594173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1489881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51E8CB-1F60-437F-95B1-171F6ED7F881}" type="slidenum">
              <a:rPr lang="en-US" smtClean="0"/>
              <a:t>8</a:t>
            </a:fld>
            <a:endParaRPr lang="en-US" dirty="0"/>
          </a:p>
        </p:txBody>
      </p:sp>
    </p:spTree>
    <p:extLst>
      <p:ext uri="{BB962C8B-B14F-4D97-AF65-F5344CB8AC3E}">
        <p14:creationId xmlns:p14="http://schemas.microsoft.com/office/powerpoint/2010/main" val="4291238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51E8CB-1F60-437F-95B1-171F6ED7F881}" type="slidenum">
              <a:rPr lang="en-US" smtClean="0"/>
              <a:t>9</a:t>
            </a:fld>
            <a:endParaRPr lang="en-US" dirty="0"/>
          </a:p>
        </p:txBody>
      </p:sp>
    </p:spTree>
    <p:extLst>
      <p:ext uri="{BB962C8B-B14F-4D97-AF65-F5344CB8AC3E}">
        <p14:creationId xmlns:p14="http://schemas.microsoft.com/office/powerpoint/2010/main" val="39124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map</a:t>
            </a:r>
            <a:r>
              <a:rPr lang="en-US" baseline="0" dirty="0"/>
              <a:t> shows the prevalence of dental implants.  The number of unique Veteran patients receiving a D6010 endosteal implant divided by the number of unique patients seen from FY 2008-2017.  The prevalence is divided into equal quintiles of 0 – 4.1%, 4.2 – 8.3%, 8.4 – 12.5%, 12.6 – 16.7% and 16.8 – 21%. </a:t>
            </a:r>
            <a:endParaRPr lang="en-US" dirty="0"/>
          </a:p>
        </p:txBody>
      </p:sp>
      <p:sp>
        <p:nvSpPr>
          <p:cNvPr id="4" name="Slide Number Placeholder 3"/>
          <p:cNvSpPr>
            <a:spLocks noGrp="1"/>
          </p:cNvSpPr>
          <p:nvPr>
            <p:ph type="sldNum" sz="quarter" idx="10"/>
          </p:nvPr>
        </p:nvSpPr>
        <p:spPr/>
        <p:txBody>
          <a:bodyPr/>
          <a:lstStyle/>
          <a:p>
            <a:fld id="{F351E8CB-1F60-437F-95B1-171F6ED7F881}" type="slidenum">
              <a:rPr lang="en-US" smtClean="0"/>
              <a:t>10</a:t>
            </a:fld>
            <a:endParaRPr lang="en-US" dirty="0"/>
          </a:p>
        </p:txBody>
      </p:sp>
    </p:spTree>
    <p:extLst>
      <p:ext uri="{BB962C8B-B14F-4D97-AF65-F5344CB8AC3E}">
        <p14:creationId xmlns:p14="http://schemas.microsoft.com/office/powerpoint/2010/main" val="746044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31">
            <a:extLst>
              <a:ext uri="{FF2B5EF4-FFF2-40B4-BE49-F238E27FC236}">
                <a16:creationId xmlns:a16="http://schemas.microsoft.com/office/drawing/2014/main" id="{A85891D6-FA84-4BD5-8B91-00D7079C0C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1005EC5E-E8C3-4AEA-BBB8-D24D3087339D}" type="slidenum">
              <a:rPr kumimoji="0" lang="en-US" altLang="en-US" smtClean="0"/>
              <a:pPr>
                <a:spcBef>
                  <a:spcPct val="0"/>
                </a:spcBef>
              </a:pPr>
              <a:t>15</a:t>
            </a:fld>
            <a:endParaRPr kumimoji="0" lang="en-US" altLang="en-US"/>
          </a:p>
        </p:txBody>
      </p:sp>
      <p:sp>
        <p:nvSpPr>
          <p:cNvPr id="33795" name="Rectangle 2">
            <a:extLst>
              <a:ext uri="{FF2B5EF4-FFF2-40B4-BE49-F238E27FC236}">
                <a16:creationId xmlns:a16="http://schemas.microsoft.com/office/drawing/2014/main" id="{555805AF-C2A0-4536-A30E-1852FEB10BC4}"/>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68D6A539-F1DF-4ED0-8905-FECB0DC573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09797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8A5EC494-FD64-4A65-828B-7664364B7F0A}"/>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2F5A4F7A-2725-43F1-9AF3-9C1A7A2241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8916" name="Slide Number Placeholder 3">
            <a:extLst>
              <a:ext uri="{FF2B5EF4-FFF2-40B4-BE49-F238E27FC236}">
                <a16:creationId xmlns:a16="http://schemas.microsoft.com/office/drawing/2014/main" id="{69E90000-DF49-4ECF-9FE5-8A2D3032D7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849EB8F6-A384-40BF-8896-A4B159C352F6}" type="slidenum">
              <a:rPr kumimoji="0" lang="en-US" altLang="en-US" smtClean="0"/>
              <a:pPr>
                <a:spcBef>
                  <a:spcPct val="0"/>
                </a:spcBef>
              </a:pPr>
              <a:t>19</a:t>
            </a:fld>
            <a:endParaRPr kumimoji="0" lang="en-US" altLang="en-US"/>
          </a:p>
        </p:txBody>
      </p:sp>
    </p:spTree>
    <p:extLst>
      <p:ext uri="{BB962C8B-B14F-4D97-AF65-F5344CB8AC3E}">
        <p14:creationId xmlns:p14="http://schemas.microsoft.com/office/powerpoint/2010/main" val="1871083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1D337DAE-4A68-475F-8828-BC32B10CBB76}"/>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09396C9D-074A-483A-8431-ECD3DFC9C2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1988" name="Slide Number Placeholder 3">
            <a:extLst>
              <a:ext uri="{FF2B5EF4-FFF2-40B4-BE49-F238E27FC236}">
                <a16:creationId xmlns:a16="http://schemas.microsoft.com/office/drawing/2014/main" id="{A23BBE26-E7C4-4BCE-8B20-A3DFC3F3C2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850DCB40-5A62-47A9-9E69-545327563949}" type="slidenum">
              <a:rPr kumimoji="0" lang="en-US" altLang="en-US" smtClean="0"/>
              <a:pPr>
                <a:spcBef>
                  <a:spcPct val="0"/>
                </a:spcBef>
              </a:pPr>
              <a:t>21</a:t>
            </a:fld>
            <a:endParaRPr kumimoji="0" lang="en-US" altLang="en-US"/>
          </a:p>
        </p:txBody>
      </p:sp>
    </p:spTree>
    <p:extLst>
      <p:ext uri="{BB962C8B-B14F-4D97-AF65-F5344CB8AC3E}">
        <p14:creationId xmlns:p14="http://schemas.microsoft.com/office/powerpoint/2010/main" val="1973484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98BA5C11-1BC8-4358-83F8-9DD63819BBE9}"/>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25E8E542-04EB-488D-A4AF-D13B28B13C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4036" name="Slide Number Placeholder 3">
            <a:extLst>
              <a:ext uri="{FF2B5EF4-FFF2-40B4-BE49-F238E27FC236}">
                <a16:creationId xmlns:a16="http://schemas.microsoft.com/office/drawing/2014/main" id="{47531278-6485-4F43-BDD2-1C57F63E97E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EACD3F58-71B2-42E7-84EF-1C3150DAB3EF}" type="slidenum">
              <a:rPr kumimoji="0" lang="en-US" altLang="en-US" smtClean="0"/>
              <a:pPr>
                <a:spcBef>
                  <a:spcPct val="0"/>
                </a:spcBef>
              </a:pPr>
              <a:t>22</a:t>
            </a:fld>
            <a:endParaRPr kumimoji="0" lang="en-US" altLang="en-US"/>
          </a:p>
        </p:txBody>
      </p:sp>
    </p:spTree>
    <p:extLst>
      <p:ext uri="{BB962C8B-B14F-4D97-AF65-F5344CB8AC3E}">
        <p14:creationId xmlns:p14="http://schemas.microsoft.com/office/powerpoint/2010/main" val="1644961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256594B4-0E4A-4AE0-B313-1FB081EDEDCC}"/>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A79263DE-2596-4EB0-9E7A-721B121E24F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t>1. After December 31, 2011, all VOSB’s and SDVOSB’s </a:t>
            </a:r>
            <a:r>
              <a:rPr lang="en-US" altLang="en-US" sz="800" u="sng"/>
              <a:t>must be listed as verified</a:t>
            </a:r>
            <a:r>
              <a:rPr lang="en-US" altLang="en-US" sz="800"/>
              <a:t> in the VIP and registered in CCR in order to receive awards</a:t>
            </a:r>
          </a:p>
        </p:txBody>
      </p:sp>
      <p:sp>
        <p:nvSpPr>
          <p:cNvPr id="47108" name="Slide Number Placeholder 3">
            <a:extLst>
              <a:ext uri="{FF2B5EF4-FFF2-40B4-BE49-F238E27FC236}">
                <a16:creationId xmlns:a16="http://schemas.microsoft.com/office/drawing/2014/main" id="{A41310C0-DFF8-48F4-836A-575354D8A70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2D9ED8BF-F9CA-45C9-8AA3-290421F5C4C4}" type="slidenum">
              <a:rPr kumimoji="0" lang="en-US" altLang="en-US" smtClean="0"/>
              <a:pPr>
                <a:spcBef>
                  <a:spcPct val="0"/>
                </a:spcBef>
              </a:pPr>
              <a:t>24</a:t>
            </a:fld>
            <a:endParaRPr kumimoji="0" lang="en-US" altLang="en-US"/>
          </a:p>
        </p:txBody>
      </p:sp>
    </p:spTree>
    <p:extLst>
      <p:ext uri="{BB962C8B-B14F-4D97-AF65-F5344CB8AC3E}">
        <p14:creationId xmlns:p14="http://schemas.microsoft.com/office/powerpoint/2010/main" val="2182709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A0503380-AE9E-4F32-B295-80F3E0E6CD4D}"/>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9BB2595D-CDCA-46F9-9D96-34B6011C20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0180" name="Slide Number Placeholder 3">
            <a:extLst>
              <a:ext uri="{FF2B5EF4-FFF2-40B4-BE49-F238E27FC236}">
                <a16:creationId xmlns:a16="http://schemas.microsoft.com/office/drawing/2014/main" id="{8C48CF8D-2E72-4DDA-B664-BFF7248453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9185E71C-6AD7-4D96-ADE4-E77AE53C1BD3}" type="slidenum">
              <a:rPr kumimoji="0" lang="en-US" altLang="en-US" smtClean="0"/>
              <a:pPr>
                <a:spcBef>
                  <a:spcPct val="0"/>
                </a:spcBef>
              </a:pPr>
              <a:t>26</a:t>
            </a:fld>
            <a:endParaRPr kumimoji="0" lang="en-US" altLang="en-US"/>
          </a:p>
        </p:txBody>
      </p:sp>
    </p:spTree>
    <p:extLst>
      <p:ext uri="{BB962C8B-B14F-4D97-AF65-F5344CB8AC3E}">
        <p14:creationId xmlns:p14="http://schemas.microsoft.com/office/powerpoint/2010/main" val="2017666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BBAF9B36-CEFE-409F-89BD-DFB11DB6690B}"/>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45B593D7-ED2F-4DA1-9A0E-A3871882112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2228" name="Slide Number Placeholder 3">
            <a:extLst>
              <a:ext uri="{FF2B5EF4-FFF2-40B4-BE49-F238E27FC236}">
                <a16:creationId xmlns:a16="http://schemas.microsoft.com/office/drawing/2014/main" id="{2AFEA712-62E7-4520-B522-E8AAD9353B0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28B3723A-A57D-4A51-99E6-BB73C2B969E8}" type="slidenum">
              <a:rPr kumimoji="0" lang="en-US" altLang="en-US" smtClean="0"/>
              <a:pPr>
                <a:spcBef>
                  <a:spcPct val="0"/>
                </a:spcBef>
              </a:pPr>
              <a:t>27</a:t>
            </a:fld>
            <a:endParaRPr kumimoji="0" lang="en-US" altLang="en-US"/>
          </a:p>
        </p:txBody>
      </p:sp>
    </p:spTree>
    <p:extLst>
      <p:ext uri="{BB962C8B-B14F-4D97-AF65-F5344CB8AC3E}">
        <p14:creationId xmlns:p14="http://schemas.microsoft.com/office/powerpoint/2010/main" val="23001921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130425"/>
            <a:ext cx="6858000" cy="1470025"/>
          </a:xfrm>
          <a:prstGeom prst="rect">
            <a:avLst/>
          </a:prstGeom>
        </p:spPr>
        <p:txBody>
          <a:bodyPr/>
          <a:lstStyle>
            <a:lvl1pPr algn="l">
              <a:defRPr>
                <a:solidFill>
                  <a:schemeClr val="bg1"/>
                </a:solidFill>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600200" y="3886200"/>
            <a:ext cx="6172200" cy="1752600"/>
          </a:xfrm>
          <a:prstGeom prst="rect">
            <a:avLst/>
          </a:prstGeom>
        </p:spPr>
        <p:txBody>
          <a:bodyPr/>
          <a:lstStyle>
            <a:lvl1pPr marL="0" indent="0" algn="l">
              <a:buNone/>
              <a:defRPr>
                <a:solidFill>
                  <a:schemeClr val="bg1"/>
                </a:solidFill>
                <a:latin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8"/>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10"/>
          <p:cNvSpPr>
            <a:spLocks noGrp="1"/>
          </p:cNvSpPr>
          <p:nvPr>
            <p:ph type="sldNum" sz="quarter" idx="12"/>
          </p:nvPr>
        </p:nvSpPr>
        <p:spPr/>
        <p:txBody>
          <a:bodyPr/>
          <a:lstStyle>
            <a:lvl1pPr>
              <a:defRPr/>
            </a:lvl1pPr>
          </a:lstStyle>
          <a:p>
            <a:fld id="{D6FA5AC5-3E16-4E3C-A3B7-2737D5907A5A}" type="slidenum">
              <a:rPr lang="en-US" altLang="en-US"/>
              <a:pPr/>
              <a:t>‹#›</a:t>
            </a:fld>
            <a:endParaRPr lang="en-US" altLang="en-US"/>
          </a:p>
        </p:txBody>
      </p:sp>
    </p:spTree>
    <p:extLst>
      <p:ext uri="{BB962C8B-B14F-4D97-AF65-F5344CB8AC3E}">
        <p14:creationId xmlns:p14="http://schemas.microsoft.com/office/powerpoint/2010/main" val="2733027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198438"/>
            <a:ext cx="7696200" cy="487362"/>
          </a:xfrm>
          <a:prstGeom prst="rect">
            <a:avLst/>
          </a:prstGeom>
        </p:spPr>
        <p:txBody>
          <a:bodyPr vert="horz"/>
          <a:lstStyle>
            <a:lvl1pPr algn="l">
              <a:defRPr sz="2200" cap="all" baseline="0">
                <a:solidFill>
                  <a:schemeClr val="bg1"/>
                </a:solidFill>
                <a:latin typeface="Georgia"/>
              </a:defRPr>
            </a:lvl1pPr>
          </a:lstStyle>
          <a:p>
            <a:r>
              <a:rPr lang="en-US"/>
              <a:t>Click to edit Master title style</a:t>
            </a:r>
            <a:endParaRPr lang="en-US" dirty="0"/>
          </a:p>
        </p:txBody>
      </p:sp>
      <p:sp>
        <p:nvSpPr>
          <p:cNvPr id="6" name="Content Placeholder 2"/>
          <p:cNvSpPr>
            <a:spLocks noGrp="1"/>
          </p:cNvSpPr>
          <p:nvPr>
            <p:ph idx="1"/>
          </p:nvPr>
        </p:nvSpPr>
        <p:spPr>
          <a:xfrm>
            <a:off x="990600" y="1143000"/>
            <a:ext cx="7696200" cy="5181600"/>
          </a:xfrm>
          <a:prstGeom prst="rect">
            <a:avLst/>
          </a:prstGeom>
        </p:spPr>
        <p:txBody>
          <a:bodyPr/>
          <a:lstStyle>
            <a:lvl1pPr>
              <a:defRPr>
                <a:solidFill>
                  <a:srgbClr val="174782"/>
                </a:solidFill>
                <a:latin typeface="Georgia"/>
              </a:defRPr>
            </a:lvl1pPr>
            <a:lvl2pPr>
              <a:defRPr>
                <a:latin typeface="Georgia"/>
              </a:defRPr>
            </a:lvl2pPr>
            <a:lvl3pPr>
              <a:defRPr>
                <a:latin typeface="Georgia"/>
              </a:defRPr>
            </a:lvl3pPr>
            <a:lvl4pPr>
              <a:defRPr>
                <a:latin typeface="Georgia"/>
              </a:defRPr>
            </a:lvl4pPr>
            <a:lvl5pPr>
              <a:defRPr>
                <a:latin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8"/>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10"/>
          <p:cNvSpPr>
            <a:spLocks noGrp="1"/>
          </p:cNvSpPr>
          <p:nvPr>
            <p:ph type="sldNum" sz="quarter" idx="12"/>
          </p:nvPr>
        </p:nvSpPr>
        <p:spPr/>
        <p:txBody>
          <a:bodyPr/>
          <a:lstStyle>
            <a:lvl1pPr>
              <a:defRPr/>
            </a:lvl1pPr>
          </a:lstStyle>
          <a:p>
            <a:fld id="{A829F25A-84D3-4F9E-BD6A-3ADD05BBF9F6}" type="slidenum">
              <a:rPr lang="en-US" altLang="en-US"/>
              <a:pPr/>
              <a:t>‹#›</a:t>
            </a:fld>
            <a:endParaRPr lang="en-US" altLang="en-US"/>
          </a:p>
        </p:txBody>
      </p:sp>
    </p:spTree>
    <p:extLst>
      <p:ext uri="{BB962C8B-B14F-4D97-AF65-F5344CB8AC3E}">
        <p14:creationId xmlns:p14="http://schemas.microsoft.com/office/powerpoint/2010/main" val="828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1"/>
      </p:bgRef>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a:xfrm>
            <a:off x="457200" y="6553200"/>
            <a:ext cx="2133600" cy="304800"/>
          </a:xfrm>
        </p:spPr>
        <p:txBody>
          <a:bodyPr/>
          <a:lstStyle>
            <a:lvl1pPr>
              <a:defRPr>
                <a:solidFill>
                  <a:srgbClr val="174782"/>
                </a:solidFill>
              </a:defRPr>
            </a:lvl1pPr>
          </a:lstStyle>
          <a:p>
            <a:pPr>
              <a:defRPr/>
            </a:pPr>
            <a:endParaRPr lang="en-US"/>
          </a:p>
        </p:txBody>
      </p:sp>
      <p:sp>
        <p:nvSpPr>
          <p:cNvPr id="13" name="Footer Placeholder 9"/>
          <p:cNvSpPr>
            <a:spLocks noGrp="1"/>
          </p:cNvSpPr>
          <p:nvPr>
            <p:ph type="ftr" sz="quarter" idx="11"/>
          </p:nvPr>
        </p:nvSpPr>
        <p:spPr>
          <a:xfrm>
            <a:off x="2971800" y="6553200"/>
            <a:ext cx="3886200" cy="304800"/>
          </a:xfrm>
        </p:spPr>
        <p:txBody>
          <a:bodyPr/>
          <a:lstStyle>
            <a:lvl1pPr>
              <a:defRPr>
                <a:solidFill>
                  <a:srgbClr val="174782"/>
                </a:solidFill>
              </a:defRPr>
            </a:lvl1pPr>
          </a:lstStyle>
          <a:p>
            <a:pPr>
              <a:defRPr/>
            </a:pPr>
            <a:endParaRPr lang="en-US"/>
          </a:p>
        </p:txBody>
      </p:sp>
      <p:sp>
        <p:nvSpPr>
          <p:cNvPr id="14" name="Slide Number Placeholder 10"/>
          <p:cNvSpPr>
            <a:spLocks noGrp="1"/>
          </p:cNvSpPr>
          <p:nvPr>
            <p:ph type="sldNum" sz="quarter" idx="12"/>
          </p:nvPr>
        </p:nvSpPr>
        <p:spPr>
          <a:xfrm>
            <a:off x="6553200" y="6553200"/>
            <a:ext cx="2133600" cy="304800"/>
          </a:xfrm>
        </p:spPr>
        <p:txBody>
          <a:bodyPr/>
          <a:lstStyle>
            <a:lvl1pPr>
              <a:defRPr>
                <a:solidFill>
                  <a:srgbClr val="174782"/>
                </a:solidFill>
              </a:defRPr>
            </a:lvl1pPr>
          </a:lstStyle>
          <a:p>
            <a:fld id="{A829F25A-84D3-4F9E-BD6A-3ADD05BBF9F6}" type="slidenum">
              <a:rPr lang="en-US" altLang="en-US" smtClean="0"/>
              <a:pPr/>
              <a:t>‹#›</a:t>
            </a:fld>
            <a:endParaRPr lang="en-US" altLang="en-US"/>
          </a:p>
        </p:txBody>
      </p:sp>
    </p:spTree>
    <p:extLst>
      <p:ext uri="{BB962C8B-B14F-4D97-AF65-F5344CB8AC3E}">
        <p14:creationId xmlns:p14="http://schemas.microsoft.com/office/powerpoint/2010/main" val="47673408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9" name="Date Placeholder 8"/>
          <p:cNvSpPr>
            <a:spLocks noGrp="1"/>
          </p:cNvSpPr>
          <p:nvPr>
            <p:ph type="dt" sz="half" idx="10"/>
          </p:nvPr>
        </p:nvSpPr>
        <p:spPr>
          <a:xfrm>
            <a:off x="457200" y="6553200"/>
            <a:ext cx="2133600" cy="304800"/>
          </a:xfrm>
        </p:spPr>
        <p:txBody>
          <a:bodyPr/>
          <a:lstStyle>
            <a:lvl1pPr>
              <a:defRPr/>
            </a:lvl1pPr>
          </a:lstStyle>
          <a:p>
            <a:pPr>
              <a:defRPr/>
            </a:pPr>
            <a:endParaRPr lang="en-US"/>
          </a:p>
        </p:txBody>
      </p:sp>
      <p:sp>
        <p:nvSpPr>
          <p:cNvPr id="11" name="Footer Placeholder 9"/>
          <p:cNvSpPr>
            <a:spLocks noGrp="1"/>
          </p:cNvSpPr>
          <p:nvPr>
            <p:ph type="ftr" sz="quarter" idx="11"/>
          </p:nvPr>
        </p:nvSpPr>
        <p:spPr>
          <a:xfrm>
            <a:off x="2971800" y="6553200"/>
            <a:ext cx="3886200" cy="304800"/>
          </a:xfrm>
        </p:spPr>
        <p:txBody>
          <a:bodyPr/>
          <a:lstStyle>
            <a:lvl1pPr>
              <a:defRPr/>
            </a:lvl1pPr>
          </a:lstStyle>
          <a:p>
            <a:pPr>
              <a:defRPr/>
            </a:pPr>
            <a:endParaRPr lang="en-US"/>
          </a:p>
        </p:txBody>
      </p:sp>
      <p:sp>
        <p:nvSpPr>
          <p:cNvPr id="18" name="Slide Number Placeholder 10"/>
          <p:cNvSpPr>
            <a:spLocks noGrp="1"/>
          </p:cNvSpPr>
          <p:nvPr>
            <p:ph type="sldNum" sz="quarter" idx="12"/>
          </p:nvPr>
        </p:nvSpPr>
        <p:spPr>
          <a:xfrm>
            <a:off x="6553200" y="6553200"/>
            <a:ext cx="2133600" cy="304800"/>
          </a:xfrm>
        </p:spPr>
        <p:txBody>
          <a:bodyPr/>
          <a:lstStyle>
            <a:lvl1pPr>
              <a:defRPr/>
            </a:lvl1pPr>
          </a:lstStyle>
          <a:p>
            <a:fld id="{A829F25A-84D3-4F9E-BD6A-3ADD05BBF9F6}" type="slidenum">
              <a:rPr lang="en-US" altLang="en-US"/>
              <a:pPr/>
              <a:t>‹#›</a:t>
            </a:fld>
            <a:endParaRPr lang="en-US" altLang="en-US"/>
          </a:p>
        </p:txBody>
      </p:sp>
      <p:sp>
        <p:nvSpPr>
          <p:cNvPr id="3" name="Content Placeholder 2"/>
          <p:cNvSpPr>
            <a:spLocks noGrp="1"/>
          </p:cNvSpPr>
          <p:nvPr>
            <p:ph sz="quarter" idx="13"/>
          </p:nvPr>
        </p:nvSpPr>
        <p:spPr>
          <a:xfrm>
            <a:off x="1066800" y="1143000"/>
            <a:ext cx="3771900" cy="5029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p:cNvSpPr>
            <a:spLocks noGrp="1"/>
          </p:cNvSpPr>
          <p:nvPr>
            <p:ph sz="quarter" idx="14"/>
          </p:nvPr>
        </p:nvSpPr>
        <p:spPr>
          <a:xfrm>
            <a:off x="5029200" y="1143000"/>
            <a:ext cx="3771900" cy="5029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990600" y="198438"/>
            <a:ext cx="7696200" cy="487362"/>
          </a:xfrm>
          <a:prstGeom prst="rect">
            <a:avLst/>
          </a:prstGeom>
        </p:spPr>
        <p:txBody>
          <a:bodyPr vert="horz"/>
          <a:lstStyle>
            <a:lvl1pPr algn="l">
              <a:defRPr sz="2200" cap="all" baseline="0">
                <a:solidFill>
                  <a:schemeClr val="bg1"/>
                </a:solidFill>
                <a:latin typeface="Georgia"/>
              </a:defRPr>
            </a:lvl1pPr>
          </a:lstStyle>
          <a:p>
            <a:r>
              <a:rPr lang="en-US"/>
              <a:t>Click to edit Master title style</a:t>
            </a:r>
            <a:endParaRPr lang="en-US" dirty="0"/>
          </a:p>
        </p:txBody>
      </p:sp>
    </p:spTree>
    <p:extLst>
      <p:ext uri="{BB962C8B-B14F-4D97-AF65-F5344CB8AC3E}">
        <p14:creationId xmlns:p14="http://schemas.microsoft.com/office/powerpoint/2010/main" val="1514623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Date Placeholder 8"/>
          <p:cNvSpPr>
            <a:spLocks noGrp="1"/>
          </p:cNvSpPr>
          <p:nvPr>
            <p:ph type="dt" sz="half" idx="10"/>
          </p:nvPr>
        </p:nvSpPr>
        <p:spPr>
          <a:xfrm>
            <a:off x="457200" y="6553200"/>
            <a:ext cx="2133600" cy="304800"/>
          </a:xfrm>
        </p:spPr>
        <p:txBody>
          <a:bodyPr/>
          <a:lstStyle>
            <a:lvl1pPr>
              <a:defRPr/>
            </a:lvl1pPr>
          </a:lstStyle>
          <a:p>
            <a:pPr>
              <a:defRPr/>
            </a:pPr>
            <a:endParaRPr lang="en-US"/>
          </a:p>
        </p:txBody>
      </p:sp>
      <p:sp>
        <p:nvSpPr>
          <p:cNvPr id="17" name="Footer Placeholder 9"/>
          <p:cNvSpPr>
            <a:spLocks noGrp="1"/>
          </p:cNvSpPr>
          <p:nvPr>
            <p:ph type="ftr" sz="quarter" idx="11"/>
          </p:nvPr>
        </p:nvSpPr>
        <p:spPr>
          <a:xfrm>
            <a:off x="2971800" y="6553200"/>
            <a:ext cx="3886200" cy="304800"/>
          </a:xfrm>
        </p:spPr>
        <p:txBody>
          <a:bodyPr/>
          <a:lstStyle>
            <a:lvl1pPr>
              <a:defRPr/>
            </a:lvl1pPr>
          </a:lstStyle>
          <a:p>
            <a:pPr>
              <a:defRPr/>
            </a:pPr>
            <a:endParaRPr lang="en-US"/>
          </a:p>
        </p:txBody>
      </p:sp>
      <p:sp>
        <p:nvSpPr>
          <p:cNvPr id="18" name="Slide Number Placeholder 10"/>
          <p:cNvSpPr>
            <a:spLocks noGrp="1"/>
          </p:cNvSpPr>
          <p:nvPr>
            <p:ph type="sldNum" sz="quarter" idx="12"/>
          </p:nvPr>
        </p:nvSpPr>
        <p:spPr>
          <a:xfrm>
            <a:off x="6553200" y="6553200"/>
            <a:ext cx="2133600" cy="304800"/>
          </a:xfrm>
        </p:spPr>
        <p:txBody>
          <a:bodyPr/>
          <a:lstStyle>
            <a:lvl1pPr>
              <a:defRPr/>
            </a:lvl1pPr>
          </a:lstStyle>
          <a:p>
            <a:fld id="{A829F25A-84D3-4F9E-BD6A-3ADD05BBF9F6}" type="slidenum">
              <a:rPr lang="en-US" altLang="en-US"/>
              <a:pPr/>
              <a:t>‹#›</a:t>
            </a:fld>
            <a:endParaRPr lang="en-US" altLang="en-US"/>
          </a:p>
        </p:txBody>
      </p:sp>
      <p:sp>
        <p:nvSpPr>
          <p:cNvPr id="20" name="Content Placeholder 4"/>
          <p:cNvSpPr>
            <a:spLocks noGrp="1"/>
          </p:cNvSpPr>
          <p:nvPr>
            <p:ph sz="quarter" idx="13"/>
          </p:nvPr>
        </p:nvSpPr>
        <p:spPr>
          <a:xfrm>
            <a:off x="990600" y="1143000"/>
            <a:ext cx="3581400" cy="5105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4" hasCustomPrompt="1"/>
          </p:nvPr>
        </p:nvSpPr>
        <p:spPr>
          <a:xfrm>
            <a:off x="4724400" y="5562600"/>
            <a:ext cx="3868738" cy="685800"/>
          </a:xfrm>
          <a:prstGeom prst="rect">
            <a:avLst/>
          </a:prstGeom>
        </p:spPr>
        <p:txBody>
          <a:bodyPr/>
          <a:lstStyle>
            <a:lvl1pPr marL="0" indent="0">
              <a:buNone/>
              <a:defRPr sz="1400" baseline="0">
                <a:solidFill>
                  <a:srgbClr val="174782"/>
                </a:solidFill>
              </a:defRPr>
            </a:lvl1pPr>
            <a:lvl2pPr>
              <a:defRPr sz="1400">
                <a:solidFill>
                  <a:srgbClr val="174782"/>
                </a:solidFill>
              </a:defRPr>
            </a:lvl2pPr>
            <a:lvl3pPr>
              <a:defRPr sz="1400">
                <a:solidFill>
                  <a:srgbClr val="174782"/>
                </a:solidFill>
              </a:defRPr>
            </a:lvl3pPr>
            <a:lvl4pPr>
              <a:defRPr sz="1400">
                <a:solidFill>
                  <a:srgbClr val="174782"/>
                </a:solidFill>
              </a:defRPr>
            </a:lvl4pPr>
            <a:lvl5pPr>
              <a:defRPr sz="1400">
                <a:solidFill>
                  <a:srgbClr val="174782"/>
                </a:solidFill>
              </a:defRPr>
            </a:lvl5pPr>
          </a:lstStyle>
          <a:p>
            <a:pPr lvl="0"/>
            <a:r>
              <a:rPr lang="en-US" dirty="0"/>
              <a:t>Image caption </a:t>
            </a:r>
          </a:p>
        </p:txBody>
      </p:sp>
      <p:sp>
        <p:nvSpPr>
          <p:cNvPr id="7" name="Picture Placeholder 6"/>
          <p:cNvSpPr>
            <a:spLocks noGrp="1"/>
          </p:cNvSpPr>
          <p:nvPr>
            <p:ph type="pic" sz="quarter" idx="15"/>
          </p:nvPr>
        </p:nvSpPr>
        <p:spPr>
          <a:xfrm>
            <a:off x="4724400" y="1143000"/>
            <a:ext cx="3886200" cy="4343400"/>
          </a:xfrm>
          <a:prstGeom prst="rect">
            <a:avLst/>
          </a:prstGeom>
        </p:spPr>
        <p:txBody>
          <a:bodyPr/>
          <a:lstStyle/>
          <a:p>
            <a:r>
              <a:rPr lang="en-US"/>
              <a:t>Click icon to add picture</a:t>
            </a:r>
          </a:p>
        </p:txBody>
      </p:sp>
      <p:sp>
        <p:nvSpPr>
          <p:cNvPr id="9" name="Title 1"/>
          <p:cNvSpPr>
            <a:spLocks noGrp="1"/>
          </p:cNvSpPr>
          <p:nvPr>
            <p:ph type="title"/>
          </p:nvPr>
        </p:nvSpPr>
        <p:spPr>
          <a:xfrm>
            <a:off x="990600" y="198438"/>
            <a:ext cx="7696200" cy="487362"/>
          </a:xfrm>
          <a:prstGeom prst="rect">
            <a:avLst/>
          </a:prstGeom>
        </p:spPr>
        <p:txBody>
          <a:bodyPr vert="horz"/>
          <a:lstStyle>
            <a:lvl1pPr algn="l">
              <a:defRPr sz="2200" cap="all" baseline="0">
                <a:solidFill>
                  <a:schemeClr val="bg1"/>
                </a:solidFill>
                <a:latin typeface="Georgia"/>
              </a:defRPr>
            </a:lvl1pPr>
          </a:lstStyle>
          <a:p>
            <a:r>
              <a:rPr lang="en-US"/>
              <a:t>Click to edit Master title style</a:t>
            </a:r>
            <a:endParaRPr lang="en-US" dirty="0"/>
          </a:p>
        </p:txBody>
      </p:sp>
    </p:spTree>
    <p:extLst>
      <p:ext uri="{BB962C8B-B14F-4D97-AF65-F5344CB8AC3E}">
        <p14:creationId xmlns:p14="http://schemas.microsoft.com/office/powerpoint/2010/main" val="296066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10" name="Date Placeholder 8"/>
          <p:cNvSpPr>
            <a:spLocks noGrp="1"/>
          </p:cNvSpPr>
          <p:nvPr>
            <p:ph type="dt" sz="half" idx="10"/>
          </p:nvPr>
        </p:nvSpPr>
        <p:spPr>
          <a:xfrm>
            <a:off x="457200" y="6553200"/>
            <a:ext cx="2133600" cy="304800"/>
          </a:xfrm>
        </p:spPr>
        <p:txBody>
          <a:bodyPr/>
          <a:lstStyle>
            <a:lvl1pPr>
              <a:defRPr/>
            </a:lvl1pPr>
          </a:lstStyle>
          <a:p>
            <a:pPr>
              <a:defRPr/>
            </a:pPr>
            <a:endParaRPr lang="en-US"/>
          </a:p>
        </p:txBody>
      </p:sp>
      <p:sp>
        <p:nvSpPr>
          <p:cNvPr id="12" name="Footer Placeholder 9"/>
          <p:cNvSpPr>
            <a:spLocks noGrp="1"/>
          </p:cNvSpPr>
          <p:nvPr>
            <p:ph type="ftr" sz="quarter" idx="11"/>
          </p:nvPr>
        </p:nvSpPr>
        <p:spPr>
          <a:xfrm>
            <a:off x="2971800" y="6553200"/>
            <a:ext cx="3886200" cy="304800"/>
          </a:xfrm>
        </p:spPr>
        <p:txBody>
          <a:bodyPr/>
          <a:lstStyle>
            <a:lvl1pPr>
              <a:defRPr/>
            </a:lvl1pPr>
          </a:lstStyle>
          <a:p>
            <a:pPr>
              <a:defRPr/>
            </a:pPr>
            <a:endParaRPr lang="en-US"/>
          </a:p>
        </p:txBody>
      </p:sp>
      <p:sp>
        <p:nvSpPr>
          <p:cNvPr id="17" name="Slide Number Placeholder 10"/>
          <p:cNvSpPr>
            <a:spLocks noGrp="1"/>
          </p:cNvSpPr>
          <p:nvPr>
            <p:ph type="sldNum" sz="quarter" idx="12"/>
          </p:nvPr>
        </p:nvSpPr>
        <p:spPr>
          <a:xfrm>
            <a:off x="6553200" y="6553200"/>
            <a:ext cx="2133600" cy="304800"/>
          </a:xfrm>
        </p:spPr>
        <p:txBody>
          <a:bodyPr/>
          <a:lstStyle>
            <a:lvl1pPr>
              <a:defRPr/>
            </a:lvl1pPr>
          </a:lstStyle>
          <a:p>
            <a:fld id="{A829F25A-84D3-4F9E-BD6A-3ADD05BBF9F6}" type="slidenum">
              <a:rPr lang="en-US" altLang="en-US"/>
              <a:pPr/>
              <a:t>‹#›</a:t>
            </a:fld>
            <a:endParaRPr lang="en-US" altLang="en-US"/>
          </a:p>
        </p:txBody>
      </p:sp>
      <p:sp>
        <p:nvSpPr>
          <p:cNvPr id="19" name="Content Placeholder 4"/>
          <p:cNvSpPr>
            <a:spLocks noGrp="1"/>
          </p:cNvSpPr>
          <p:nvPr>
            <p:ph sz="quarter" idx="13"/>
          </p:nvPr>
        </p:nvSpPr>
        <p:spPr>
          <a:xfrm>
            <a:off x="914400" y="4038600"/>
            <a:ext cx="7772400" cy="2362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Picture Placeholder 20"/>
          <p:cNvSpPr>
            <a:spLocks noGrp="1"/>
          </p:cNvSpPr>
          <p:nvPr>
            <p:ph type="pic" sz="quarter" idx="17"/>
          </p:nvPr>
        </p:nvSpPr>
        <p:spPr>
          <a:xfrm>
            <a:off x="914400" y="1066800"/>
            <a:ext cx="3733800" cy="2895600"/>
          </a:xfrm>
          <a:prstGeom prst="rect">
            <a:avLst/>
          </a:prstGeom>
        </p:spPr>
        <p:txBody>
          <a:bodyPr/>
          <a:lstStyle/>
          <a:p>
            <a:r>
              <a:rPr lang="en-US"/>
              <a:t>Click icon to add picture</a:t>
            </a:r>
          </a:p>
        </p:txBody>
      </p:sp>
      <p:sp>
        <p:nvSpPr>
          <p:cNvPr id="21" name="Picture Placeholder 20"/>
          <p:cNvSpPr>
            <a:spLocks noGrp="1"/>
          </p:cNvSpPr>
          <p:nvPr>
            <p:ph type="pic" sz="quarter" idx="18"/>
          </p:nvPr>
        </p:nvSpPr>
        <p:spPr>
          <a:xfrm>
            <a:off x="4800600" y="1066800"/>
            <a:ext cx="3886200" cy="2895600"/>
          </a:xfrm>
          <a:prstGeom prst="rect">
            <a:avLst/>
          </a:prstGeom>
        </p:spPr>
        <p:txBody>
          <a:bodyPr/>
          <a:lstStyle/>
          <a:p>
            <a:r>
              <a:rPr lang="en-US"/>
              <a:t>Click icon to add picture</a:t>
            </a:r>
          </a:p>
        </p:txBody>
      </p:sp>
      <p:sp>
        <p:nvSpPr>
          <p:cNvPr id="9" name="Title 1"/>
          <p:cNvSpPr>
            <a:spLocks noGrp="1"/>
          </p:cNvSpPr>
          <p:nvPr>
            <p:ph type="title"/>
          </p:nvPr>
        </p:nvSpPr>
        <p:spPr>
          <a:xfrm>
            <a:off x="990600" y="198438"/>
            <a:ext cx="7696200" cy="487362"/>
          </a:xfrm>
          <a:prstGeom prst="rect">
            <a:avLst/>
          </a:prstGeom>
        </p:spPr>
        <p:txBody>
          <a:bodyPr vert="horz"/>
          <a:lstStyle>
            <a:lvl1pPr algn="l">
              <a:defRPr sz="2200" cap="all" baseline="0">
                <a:solidFill>
                  <a:schemeClr val="bg1"/>
                </a:solidFill>
                <a:latin typeface="Georgia"/>
              </a:defRPr>
            </a:lvl1pPr>
          </a:lstStyle>
          <a:p>
            <a:r>
              <a:rPr lang="en-US"/>
              <a:t>Click to edit Master title style</a:t>
            </a:r>
            <a:endParaRPr lang="en-US" dirty="0"/>
          </a:p>
        </p:txBody>
      </p:sp>
    </p:spTree>
    <p:extLst>
      <p:ext uri="{BB962C8B-B14F-4D97-AF65-F5344CB8AC3E}">
        <p14:creationId xmlns:p14="http://schemas.microsoft.com/office/powerpoint/2010/main" val="285871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914400" y="4038600"/>
            <a:ext cx="7772400" cy="2362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p:cNvSpPr>
            <a:spLocks noGrp="1"/>
          </p:cNvSpPr>
          <p:nvPr>
            <p:ph type="dt" sz="half" idx="14"/>
          </p:nvPr>
        </p:nvSpPr>
        <p:spPr/>
        <p:txBody>
          <a:bodyPr/>
          <a:lstStyle/>
          <a:p>
            <a:pPr>
              <a:defRPr/>
            </a:pPr>
            <a:endParaRPr lang="en-US"/>
          </a:p>
        </p:txBody>
      </p:sp>
      <p:sp>
        <p:nvSpPr>
          <p:cNvPr id="7" name="Footer Placeholder 6"/>
          <p:cNvSpPr>
            <a:spLocks noGrp="1"/>
          </p:cNvSpPr>
          <p:nvPr>
            <p:ph type="ftr" sz="quarter" idx="15"/>
          </p:nvPr>
        </p:nvSpPr>
        <p:spPr/>
        <p:txBody>
          <a:bodyPr/>
          <a:lstStyle/>
          <a:p>
            <a:pPr>
              <a:defRPr/>
            </a:pPr>
            <a:endParaRPr lang="en-US"/>
          </a:p>
        </p:txBody>
      </p:sp>
      <p:sp>
        <p:nvSpPr>
          <p:cNvPr id="10" name="Slide Number Placeholder 9"/>
          <p:cNvSpPr>
            <a:spLocks noGrp="1"/>
          </p:cNvSpPr>
          <p:nvPr>
            <p:ph type="sldNum" sz="quarter" idx="16"/>
          </p:nvPr>
        </p:nvSpPr>
        <p:spPr/>
        <p:txBody>
          <a:bodyPr/>
          <a:lstStyle/>
          <a:p>
            <a:fld id="{19FBEEDD-0B05-4B03-823B-B7B914ED2C13}" type="slidenum">
              <a:rPr lang="en-US" altLang="en-US" smtClean="0"/>
              <a:pPr/>
              <a:t>‹#›</a:t>
            </a:fld>
            <a:endParaRPr lang="en-US" altLang="en-US"/>
          </a:p>
        </p:txBody>
      </p:sp>
      <p:sp>
        <p:nvSpPr>
          <p:cNvPr id="21" name="Picture Placeholder 20"/>
          <p:cNvSpPr>
            <a:spLocks noGrp="1"/>
          </p:cNvSpPr>
          <p:nvPr>
            <p:ph type="pic" sz="quarter" idx="17"/>
          </p:nvPr>
        </p:nvSpPr>
        <p:spPr>
          <a:xfrm>
            <a:off x="914400" y="1066800"/>
            <a:ext cx="2514600" cy="2895600"/>
          </a:xfrm>
          <a:prstGeom prst="rect">
            <a:avLst/>
          </a:prstGeom>
        </p:spPr>
        <p:txBody>
          <a:bodyPr/>
          <a:lstStyle/>
          <a:p>
            <a:r>
              <a:rPr lang="en-US"/>
              <a:t>Click icon to add picture</a:t>
            </a:r>
          </a:p>
        </p:txBody>
      </p:sp>
      <p:sp>
        <p:nvSpPr>
          <p:cNvPr id="22" name="Picture Placeholder 20"/>
          <p:cNvSpPr>
            <a:spLocks noGrp="1"/>
          </p:cNvSpPr>
          <p:nvPr>
            <p:ph type="pic" sz="quarter" idx="18"/>
          </p:nvPr>
        </p:nvSpPr>
        <p:spPr>
          <a:xfrm>
            <a:off x="3543300" y="1066800"/>
            <a:ext cx="2514600" cy="2895600"/>
          </a:xfrm>
          <a:prstGeom prst="rect">
            <a:avLst/>
          </a:prstGeom>
        </p:spPr>
        <p:txBody>
          <a:bodyPr/>
          <a:lstStyle/>
          <a:p>
            <a:r>
              <a:rPr lang="en-US"/>
              <a:t>Click icon to add picture</a:t>
            </a:r>
          </a:p>
        </p:txBody>
      </p:sp>
      <p:sp>
        <p:nvSpPr>
          <p:cNvPr id="23" name="Picture Placeholder 20"/>
          <p:cNvSpPr>
            <a:spLocks noGrp="1"/>
          </p:cNvSpPr>
          <p:nvPr>
            <p:ph type="pic" sz="quarter" idx="19"/>
          </p:nvPr>
        </p:nvSpPr>
        <p:spPr>
          <a:xfrm>
            <a:off x="6172200" y="1066800"/>
            <a:ext cx="2514600" cy="2895600"/>
          </a:xfrm>
          <a:prstGeom prst="rect">
            <a:avLst/>
          </a:prstGeom>
        </p:spPr>
        <p:txBody>
          <a:bodyPr/>
          <a:lstStyle/>
          <a:p>
            <a:r>
              <a:rPr lang="en-US"/>
              <a:t>Click icon to add picture</a:t>
            </a:r>
          </a:p>
        </p:txBody>
      </p:sp>
      <p:sp>
        <p:nvSpPr>
          <p:cNvPr id="11" name="Title 1"/>
          <p:cNvSpPr>
            <a:spLocks noGrp="1"/>
          </p:cNvSpPr>
          <p:nvPr>
            <p:ph type="title"/>
          </p:nvPr>
        </p:nvSpPr>
        <p:spPr>
          <a:xfrm>
            <a:off x="990600" y="198438"/>
            <a:ext cx="7696200" cy="487362"/>
          </a:xfrm>
          <a:prstGeom prst="rect">
            <a:avLst/>
          </a:prstGeom>
        </p:spPr>
        <p:txBody>
          <a:bodyPr vert="horz"/>
          <a:lstStyle>
            <a:lvl1pPr algn="l">
              <a:defRPr sz="2200" cap="all" baseline="0">
                <a:solidFill>
                  <a:schemeClr val="bg1"/>
                </a:solidFill>
                <a:latin typeface="Georgia"/>
              </a:defRPr>
            </a:lvl1pPr>
          </a:lstStyle>
          <a:p>
            <a:r>
              <a:rPr lang="en-US"/>
              <a:t>Click to edit Master title style</a:t>
            </a:r>
            <a:endParaRPr lang="en-US" dirty="0"/>
          </a:p>
        </p:txBody>
      </p:sp>
    </p:spTree>
    <p:extLst>
      <p:ext uri="{BB962C8B-B14F-4D97-AF65-F5344CB8AC3E}">
        <p14:creationId xmlns:p14="http://schemas.microsoft.com/office/powerpoint/2010/main" val="4115775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762000" y="1371600"/>
            <a:ext cx="7696200" cy="5029200"/>
          </a:xfrm>
          <a:prstGeom prst="rect">
            <a:avLst/>
          </a:prstGeom>
        </p:spPr>
        <p:txBody>
          <a:bodyPr/>
          <a:lstStyle>
            <a:lvl1pPr>
              <a:defRPr>
                <a:solidFill>
                  <a:schemeClr val="bg1"/>
                </a:solidFill>
              </a:defRPr>
            </a:lvl1pPr>
          </a:lstStyle>
          <a:p>
            <a:r>
              <a:rPr lang="en-US"/>
              <a:t>Click icon to add picture</a:t>
            </a:r>
          </a:p>
        </p:txBody>
      </p:sp>
    </p:spTree>
    <p:extLst>
      <p:ext uri="{BB962C8B-B14F-4D97-AF65-F5344CB8AC3E}">
        <p14:creationId xmlns:p14="http://schemas.microsoft.com/office/powerpoint/2010/main" val="290847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0637"/>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935650"/>
            <a:ext cx="8229600" cy="41905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vl1pPr>
          </a:lstStyle>
          <a:p>
            <a:pPr>
              <a:defRPr/>
            </a:pPr>
            <a:fld id="{8D012013-490D-4636-BE78-D22F6266D2FE}" type="slidenum">
              <a:rPr lang="en-US"/>
              <a:pPr>
                <a:defRPr/>
              </a:pPr>
              <a:t>‹#›</a:t>
            </a:fld>
            <a:endParaRPr lang="en-US" dirty="0"/>
          </a:p>
        </p:txBody>
      </p:sp>
    </p:spTree>
    <p:extLst>
      <p:ext uri="{BB962C8B-B14F-4D97-AF65-F5344CB8AC3E}">
        <p14:creationId xmlns:p14="http://schemas.microsoft.com/office/powerpoint/2010/main" val="235331034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457200"/>
            <a:ext cx="73787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09625" y="2214563"/>
            <a:ext cx="3902075" cy="388143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64100" y="2214563"/>
            <a:ext cx="3903663" cy="388143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FDA88CE7-D999-40EC-A8C8-565616011410}" type="slidenum">
              <a:rPr lang="en-US"/>
              <a:pPr>
                <a:defRPr/>
              </a:pPr>
              <a:t>‹#›</a:t>
            </a:fld>
            <a:endParaRPr lang="en-US" dirty="0"/>
          </a:p>
        </p:txBody>
      </p:sp>
    </p:spTree>
    <p:extLst>
      <p:ext uri="{BB962C8B-B14F-4D97-AF65-F5344CB8AC3E}">
        <p14:creationId xmlns:p14="http://schemas.microsoft.com/office/powerpoint/2010/main" val="2394980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a:lvl1pPr>
          </a:lstStyle>
          <a:p>
            <a:pPr>
              <a:defRPr/>
            </a:pPr>
            <a:fld id="{6370341D-E8BE-4F86-965D-1FB71959D2E4}" type="slidenum">
              <a:rPr lang="en-US"/>
              <a:pPr>
                <a:defRPr/>
              </a:pPr>
              <a:t>‹#›</a:t>
            </a:fld>
            <a:endParaRPr lang="en-US" dirty="0"/>
          </a:p>
        </p:txBody>
      </p:sp>
    </p:spTree>
    <p:extLst>
      <p:ext uri="{BB962C8B-B14F-4D97-AF65-F5344CB8AC3E}">
        <p14:creationId xmlns:p14="http://schemas.microsoft.com/office/powerpoint/2010/main" val="3545502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349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Date Placeholder 8"/>
          <p:cNvSpPr>
            <a:spLocks noGrp="1"/>
          </p:cNvSpPr>
          <p:nvPr>
            <p:ph type="dt" sz="half" idx="2"/>
          </p:nvPr>
        </p:nvSpPr>
        <p:spPr>
          <a:xfrm>
            <a:off x="457200" y="6553200"/>
            <a:ext cx="2133600" cy="304800"/>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bg1"/>
                </a:solidFill>
                <a:latin typeface="Arial" charset="0"/>
                <a:ea typeface="ヒラギノ角ゴ Pro W3" charset="0"/>
                <a:cs typeface="ヒラギノ角ゴ Pro W3" charset="0"/>
              </a:defRPr>
            </a:lvl1pPr>
          </a:lstStyle>
          <a:p>
            <a:pPr>
              <a:defRPr/>
            </a:pPr>
            <a:endParaRPr lang="en-US"/>
          </a:p>
        </p:txBody>
      </p:sp>
      <p:sp>
        <p:nvSpPr>
          <p:cNvPr id="8" name="Footer Placeholder 9"/>
          <p:cNvSpPr>
            <a:spLocks noGrp="1"/>
          </p:cNvSpPr>
          <p:nvPr>
            <p:ph type="ftr" sz="quarter" idx="3"/>
          </p:nvPr>
        </p:nvSpPr>
        <p:spPr>
          <a:xfrm>
            <a:off x="2971800" y="6553200"/>
            <a:ext cx="3886200" cy="304800"/>
          </a:xfrm>
          <a:prstGeom prst="rect">
            <a:avLst/>
          </a:prstGeom>
        </p:spPr>
        <p:txBody>
          <a:bodyPr vert="horz" wrap="square" lIns="91440" tIns="45720" rIns="91440" bIns="45720" numCol="1" anchor="ctr" anchorCtr="0" compatLnSpc="1">
            <a:prstTxWarp prst="textNoShape">
              <a:avLst/>
            </a:prstTxWarp>
          </a:bodyPr>
          <a:lstStyle>
            <a:lvl1pPr algn="ctr">
              <a:defRPr sz="1000" b="1">
                <a:solidFill>
                  <a:schemeClr val="bg1"/>
                </a:solidFill>
                <a:latin typeface="Georgia" charset="0"/>
                <a:ea typeface="ヒラギノ角ゴ Pro W3" charset="-128"/>
                <a:cs typeface="ヒラギノ角ゴ Pro W3" charset="-128"/>
              </a:defRPr>
            </a:lvl1pPr>
          </a:lstStyle>
          <a:p>
            <a:pPr>
              <a:defRPr/>
            </a:pPr>
            <a:endParaRPr lang="en-US"/>
          </a:p>
        </p:txBody>
      </p:sp>
      <p:sp>
        <p:nvSpPr>
          <p:cNvPr id="9" name="Slide Number Placeholder 10"/>
          <p:cNvSpPr>
            <a:spLocks noGrp="1"/>
          </p:cNvSpPr>
          <p:nvPr>
            <p:ph type="sldNum" sz="quarter" idx="4"/>
          </p:nvPr>
        </p:nvSpPr>
        <p:spPr>
          <a:xfrm>
            <a:off x="6553200" y="6553200"/>
            <a:ext cx="2133600" cy="304800"/>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bg1"/>
                </a:solidFill>
              </a:defRPr>
            </a:lvl1pPr>
          </a:lstStyle>
          <a:p>
            <a:fld id="{19FBEEDD-0B05-4B03-823B-B7B914ED2C1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001" r:id="rId1"/>
    <p:sldLayoutId id="2147484000" r:id="rId2"/>
    <p:sldLayoutId id="2147484003" r:id="rId3"/>
    <p:sldLayoutId id="2147484007" r:id="rId4"/>
    <p:sldLayoutId id="2147484008" r:id="rId5"/>
    <p:sldLayoutId id="2147484009" r:id="rId6"/>
    <p:sldLayoutId id="2147484010" r:id="rId7"/>
    <p:sldLayoutId id="2147484012" r:id="rId8"/>
    <p:sldLayoutId id="2147484015" r:id="rId9"/>
    <p:sldLayoutId id="2147484016" r:id="rId10"/>
    <p:sldLayoutId id="2147484017" r:id="rId11"/>
    <p:sldLayoutId id="2147484018" r:id="rId12"/>
  </p:sldLayoutIdLst>
  <p:hf hd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128"/>
          <a:cs typeface="ヒラギノ角ゴ Pro W3" charset="-128"/>
        </a:defRPr>
      </a:lvl1pPr>
      <a:lvl2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2pPr>
      <a:lvl3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3pPr>
      <a:lvl4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4pPr>
      <a:lvl5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128"/>
          <a:cs typeface="ヒラギノ角ゴ Pro W3"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ＭＳ Ｐゴシック"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128"/>
          <a:cs typeface="ヒラギノ角ゴ Pro W3"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hyperlink" Target="http://farsite.hill.af.mil/reghtml/regs/far2afmcfars/fardfars/far/19.htm" TargetMode="Externa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antonio.ross@va.gov" TargetMode="External"/><Relationship Id="rId2" Type="http://schemas.openxmlformats.org/officeDocument/2006/relationships/hyperlink" Target="mailto:leshanna.Calahan@va.gov" TargetMode="External"/><Relationship Id="rId1" Type="http://schemas.openxmlformats.org/officeDocument/2006/relationships/slideLayout" Target="../slideLayouts/slideLayout9.xml"/><Relationship Id="rId4" Type="http://schemas.openxmlformats.org/officeDocument/2006/relationships/hyperlink" Target="mailto:Ignacio.reyes3@va.gov"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0"/>
            <a:ext cx="8686800" cy="1371600"/>
          </a:xfrm>
        </p:spPr>
        <p:txBody>
          <a:bodyPr/>
          <a:lstStyle/>
          <a:p>
            <a:pPr algn="ctr"/>
            <a:r>
              <a:rPr lang="en-US" sz="3600" b="1" dirty="0"/>
              <a:t>Prosthetic and Sensory Aids Service Briefing to Dental Implant Industry</a:t>
            </a:r>
          </a:p>
        </p:txBody>
      </p:sp>
      <p:sp>
        <p:nvSpPr>
          <p:cNvPr id="3" name="Subtitle 2"/>
          <p:cNvSpPr>
            <a:spLocks noGrp="1"/>
          </p:cNvSpPr>
          <p:nvPr>
            <p:ph type="subTitle" idx="1"/>
          </p:nvPr>
        </p:nvSpPr>
        <p:spPr>
          <a:xfrm>
            <a:off x="609600" y="3886200"/>
            <a:ext cx="8305800" cy="1600200"/>
          </a:xfrm>
        </p:spPr>
        <p:txBody>
          <a:bodyPr/>
          <a:lstStyle/>
          <a:p>
            <a:pPr algn="ctr"/>
            <a:endParaRPr lang="en-US" sz="2800" dirty="0"/>
          </a:p>
          <a:p>
            <a:pPr algn="ctr"/>
            <a:r>
              <a:rPr lang="en-US" sz="2000" i="1" dirty="0"/>
              <a:t>Joyce Edmondson, Clinical Liaison</a:t>
            </a:r>
          </a:p>
          <a:p>
            <a:pPr algn="ctr"/>
            <a:r>
              <a:rPr lang="en-US" sz="2000" i="1" dirty="0"/>
              <a:t> Prosthetic &amp; Sensory Aids Service</a:t>
            </a:r>
          </a:p>
          <a:p>
            <a:pPr algn="ctr"/>
            <a:r>
              <a:rPr lang="en-US" sz="2000" i="1" dirty="0"/>
              <a:t>October 2018</a:t>
            </a:r>
          </a:p>
        </p:txBody>
      </p:sp>
    </p:spTree>
    <p:extLst>
      <p:ext uri="{BB962C8B-B14F-4D97-AF65-F5344CB8AC3E}">
        <p14:creationId xmlns:p14="http://schemas.microsoft.com/office/powerpoint/2010/main" val="282373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t>Discussion Topics</a:t>
            </a:r>
          </a:p>
        </p:txBody>
      </p:sp>
      <p:sp>
        <p:nvSpPr>
          <p:cNvPr id="3" name="Content Placeholder 2"/>
          <p:cNvSpPr>
            <a:spLocks noGrp="1"/>
          </p:cNvSpPr>
          <p:nvPr>
            <p:ph idx="1"/>
          </p:nvPr>
        </p:nvSpPr>
        <p:spPr>
          <a:xfrm>
            <a:off x="914400" y="990600"/>
            <a:ext cx="7696200" cy="5181600"/>
          </a:xfrm>
        </p:spPr>
        <p:txBody>
          <a:bodyPr/>
          <a:lstStyle/>
          <a:p>
            <a:pPr marL="514350" indent="-514350">
              <a:spcAft>
                <a:spcPts val="600"/>
              </a:spcAft>
              <a:buFont typeface="+mj-lt"/>
              <a:buAutoNum type="arabicPeriod"/>
            </a:pPr>
            <a:r>
              <a:rPr lang="en-US" dirty="0">
                <a:solidFill>
                  <a:schemeClr val="tx1"/>
                </a:solidFill>
                <a:latin typeface="Georgia" panose="02040502050405020303" pitchFamily="18" charset="0"/>
              </a:rPr>
              <a:t>Prosthetic &amp; Sensory Aids Service Program Overview</a:t>
            </a:r>
          </a:p>
          <a:p>
            <a:pPr marL="514350" indent="-514350">
              <a:spcAft>
                <a:spcPts val="600"/>
              </a:spcAft>
              <a:buFont typeface="+mj-lt"/>
              <a:buAutoNum type="arabicPeriod"/>
            </a:pPr>
            <a:r>
              <a:rPr lang="en-US" dirty="0">
                <a:solidFill>
                  <a:schemeClr val="tx1"/>
                </a:solidFill>
                <a:latin typeface="Georgia" panose="02040502050405020303" pitchFamily="18" charset="0"/>
              </a:rPr>
              <a:t>Implant Pre-authorization Procurement Process</a:t>
            </a:r>
          </a:p>
          <a:p>
            <a:pPr marL="514350" indent="-514350">
              <a:spcAft>
                <a:spcPts val="600"/>
              </a:spcAft>
              <a:buFont typeface="+mj-lt"/>
              <a:buAutoNum type="arabicPeriod"/>
            </a:pPr>
            <a:r>
              <a:rPr lang="en-US" dirty="0">
                <a:solidFill>
                  <a:schemeClr val="tx1"/>
                </a:solidFill>
                <a:latin typeface="Georgia" panose="02040502050405020303" pitchFamily="18" charset="0"/>
              </a:rPr>
              <a:t>FY18 Category Breakdown of PSAS Budget</a:t>
            </a:r>
          </a:p>
          <a:p>
            <a:pPr marL="0" indent="0">
              <a:buNone/>
            </a:pPr>
            <a:endParaRPr lang="en-US" sz="2800" dirty="0">
              <a:solidFill>
                <a:schemeClr val="tx1"/>
              </a:solidFill>
            </a:endParaRPr>
          </a:p>
          <a:p>
            <a:pPr marL="0" indent="0">
              <a:buNone/>
            </a:pPr>
            <a:endParaRPr lang="en-US" dirty="0"/>
          </a:p>
        </p:txBody>
      </p:sp>
      <p:sp>
        <p:nvSpPr>
          <p:cNvPr id="6" name="Slide Number Placeholder 5"/>
          <p:cNvSpPr>
            <a:spLocks noGrp="1"/>
          </p:cNvSpPr>
          <p:nvPr>
            <p:ph type="sldNum" sz="quarter" idx="12"/>
          </p:nvPr>
        </p:nvSpPr>
        <p:spPr/>
        <p:txBody>
          <a:bodyPr/>
          <a:lstStyle/>
          <a:p>
            <a:fld id="{A829F25A-84D3-4F9E-BD6A-3ADD05BBF9F6}" type="slidenum">
              <a:rPr lang="en-US" altLang="en-US" smtClean="0"/>
              <a:pPr/>
              <a:t>2</a:t>
            </a:fld>
            <a:endParaRPr lang="en-US" altLang="en-US" dirty="0"/>
          </a:p>
        </p:txBody>
      </p:sp>
    </p:spTree>
    <p:extLst>
      <p:ext uri="{BB962C8B-B14F-4D97-AF65-F5344CB8AC3E}">
        <p14:creationId xmlns:p14="http://schemas.microsoft.com/office/powerpoint/2010/main" val="1760213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7214"/>
            <a:ext cx="8763000" cy="487362"/>
          </a:xfrm>
        </p:spPr>
        <p:txBody>
          <a:bodyPr/>
          <a:lstStyle/>
          <a:p>
            <a:pPr algn="ctr"/>
            <a:r>
              <a:rPr lang="en-US" sz="2300" b="1" dirty="0"/>
              <a:t>Prosthetic and Sensory aids service </a:t>
            </a:r>
            <a:br>
              <a:rPr lang="en-US" sz="2300" b="1" dirty="0"/>
            </a:br>
            <a:r>
              <a:rPr lang="en-US" sz="2300" b="1" dirty="0"/>
              <a:t>(</a:t>
            </a:r>
            <a:r>
              <a:rPr lang="en-US" sz="2300" b="1" dirty="0" err="1"/>
              <a:t>psas</a:t>
            </a:r>
            <a:r>
              <a:rPr lang="en-US" sz="2300" b="1" dirty="0"/>
              <a:t>) Overview:</a:t>
            </a:r>
          </a:p>
        </p:txBody>
      </p:sp>
      <p:sp>
        <p:nvSpPr>
          <p:cNvPr id="3" name="Content Placeholder 2"/>
          <p:cNvSpPr>
            <a:spLocks noGrp="1"/>
          </p:cNvSpPr>
          <p:nvPr>
            <p:ph idx="1"/>
          </p:nvPr>
        </p:nvSpPr>
        <p:spPr>
          <a:xfrm>
            <a:off x="457200" y="1066800"/>
            <a:ext cx="8305800" cy="5181600"/>
          </a:xfrm>
        </p:spPr>
        <p:txBody>
          <a:bodyPr/>
          <a:lstStyle/>
          <a:p>
            <a:pPr>
              <a:spcBef>
                <a:spcPts val="0"/>
              </a:spcBef>
              <a:buFont typeface="Wingdings" panose="05000000000000000000" pitchFamily="2" charset="2"/>
              <a:buChar char="§"/>
            </a:pPr>
            <a:r>
              <a:rPr lang="en-US" sz="1800" dirty="0">
                <a:solidFill>
                  <a:schemeClr val="tx1"/>
                </a:solidFill>
                <a:latin typeface="Georgia" panose="02040502050405020303" pitchFamily="18" charset="0"/>
              </a:rPr>
              <a:t>Our </a:t>
            </a:r>
            <a:r>
              <a:rPr lang="en-US" sz="1800" b="1" dirty="0">
                <a:solidFill>
                  <a:schemeClr val="tx1"/>
                </a:solidFill>
                <a:latin typeface="Georgia" panose="02040502050405020303" pitchFamily="18" charset="0"/>
              </a:rPr>
              <a:t>mission</a:t>
            </a:r>
            <a:r>
              <a:rPr lang="en-US" sz="1800" dirty="0">
                <a:solidFill>
                  <a:schemeClr val="tx1"/>
                </a:solidFill>
                <a:latin typeface="Georgia" panose="02040502050405020303" pitchFamily="18" charset="0"/>
              </a:rPr>
              <a:t> is to provide medically appropriate equipment, supplies, and services that optimize Veteran health and independence.</a:t>
            </a:r>
          </a:p>
          <a:p>
            <a:pPr>
              <a:spcBef>
                <a:spcPts val="0"/>
              </a:spcBef>
              <a:buFont typeface="Wingdings" panose="05000000000000000000" pitchFamily="2" charset="2"/>
              <a:buChar char="§"/>
            </a:pPr>
            <a:endParaRPr lang="en-US" sz="1800" dirty="0">
              <a:solidFill>
                <a:schemeClr val="tx1"/>
              </a:solidFill>
              <a:latin typeface="Georgia" panose="02040502050405020303" pitchFamily="18" charset="0"/>
            </a:endParaRPr>
          </a:p>
          <a:p>
            <a:pPr>
              <a:spcBef>
                <a:spcPts val="0"/>
              </a:spcBef>
              <a:buFont typeface="Wingdings" panose="05000000000000000000" pitchFamily="2" charset="2"/>
              <a:buChar char="§"/>
            </a:pPr>
            <a:r>
              <a:rPr lang="en-US" sz="1800" dirty="0">
                <a:solidFill>
                  <a:schemeClr val="tx1"/>
                </a:solidFill>
                <a:latin typeface="Georgia" panose="02040502050405020303" pitchFamily="18" charset="0"/>
              </a:rPr>
              <a:t>The </a:t>
            </a:r>
            <a:r>
              <a:rPr lang="en-US" sz="1800" b="1" dirty="0">
                <a:solidFill>
                  <a:schemeClr val="tx1"/>
                </a:solidFill>
                <a:latin typeface="Georgia" panose="02040502050405020303" pitchFamily="18" charset="0"/>
              </a:rPr>
              <a:t>goal </a:t>
            </a:r>
            <a:r>
              <a:rPr lang="en-US" sz="1800" dirty="0">
                <a:solidFill>
                  <a:schemeClr val="tx1"/>
                </a:solidFill>
                <a:latin typeface="Georgia" panose="02040502050405020303" pitchFamily="18" charset="0"/>
              </a:rPr>
              <a:t>of Prosthetic and Sensory Aids Service (PSAS) is to ensure devices and services for Veterans are strategically sourced and consistent with clinical need.</a:t>
            </a:r>
          </a:p>
          <a:p>
            <a:pPr>
              <a:spcBef>
                <a:spcPts val="0"/>
              </a:spcBef>
            </a:pPr>
            <a:endParaRPr lang="en-US" sz="1800" dirty="0">
              <a:solidFill>
                <a:schemeClr val="tx1"/>
              </a:solidFill>
              <a:latin typeface="Georgia" panose="02040502050405020303" pitchFamily="18" charset="0"/>
            </a:endParaRPr>
          </a:p>
          <a:p>
            <a:pPr marL="0" indent="0">
              <a:buNone/>
            </a:pPr>
            <a:r>
              <a:rPr lang="en-US" sz="1800" b="1" dirty="0">
                <a:solidFill>
                  <a:schemeClr val="tx1"/>
                </a:solidFill>
                <a:latin typeface="Georgia" panose="02040502050405020303" pitchFamily="18" charset="0"/>
              </a:rPr>
              <a:t>PSAS utilizes national acquisition strategies to:</a:t>
            </a:r>
          </a:p>
          <a:p>
            <a:pPr lvl="1"/>
            <a:r>
              <a:rPr lang="en-US" sz="1600" dirty="0">
                <a:solidFill>
                  <a:schemeClr val="tx1"/>
                </a:solidFill>
                <a:latin typeface="Georgia" panose="02040502050405020303" pitchFamily="18" charset="0"/>
              </a:rPr>
              <a:t>Leverage economies of scale for Prosthetic items to ensure best value, low cost, and high quality is achieved.</a:t>
            </a:r>
          </a:p>
          <a:p>
            <a:pPr lvl="1"/>
            <a:r>
              <a:rPr lang="en-US" sz="1600" dirty="0">
                <a:solidFill>
                  <a:schemeClr val="tx1"/>
                </a:solidFill>
                <a:latin typeface="Georgia" panose="02040502050405020303" pitchFamily="18" charset="0"/>
              </a:rPr>
              <a:t>Partner with clinicians through Integrated Product Teams.</a:t>
            </a:r>
          </a:p>
          <a:p>
            <a:pPr lvl="1"/>
            <a:r>
              <a:rPr lang="en-US" sz="1600" dirty="0">
                <a:solidFill>
                  <a:schemeClr val="tx1"/>
                </a:solidFill>
                <a:latin typeface="Georgia" panose="02040502050405020303" pitchFamily="18" charset="0"/>
              </a:rPr>
              <a:t>Increase timely procurement of Prosthetic items.</a:t>
            </a:r>
          </a:p>
          <a:p>
            <a:pPr lvl="1"/>
            <a:r>
              <a:rPr lang="en-US" sz="1600" dirty="0">
                <a:solidFill>
                  <a:schemeClr val="tx1"/>
                </a:solidFill>
                <a:latin typeface="Georgia" panose="02040502050405020303" pitchFamily="18" charset="0"/>
              </a:rPr>
              <a:t>Improve procurement and payment efficiencies (order more and purchase less) while complying with Federal Acquisition Regulations (FAR) and VA Acquisition Regulations (VAAR).</a:t>
            </a:r>
          </a:p>
          <a:p>
            <a:pPr marL="0" indent="0" algn="ctr">
              <a:buNone/>
            </a:pPr>
            <a:endParaRPr lang="en-US" sz="1800" i="1" dirty="0">
              <a:solidFill>
                <a:srgbClr val="83093D"/>
              </a:solidFill>
            </a:endParaRPr>
          </a:p>
          <a:p>
            <a:pPr marL="0" indent="0" algn="ctr">
              <a:buNone/>
            </a:pPr>
            <a:r>
              <a:rPr lang="en-US" sz="1800" i="1" dirty="0">
                <a:solidFill>
                  <a:srgbClr val="C00000"/>
                </a:solidFill>
                <a:latin typeface="Georgia" panose="02040502050405020303" pitchFamily="18" charset="0"/>
              </a:rPr>
              <a:t>VHA Handbook 1173 establishes uniform and consistent national policy and procedures for the provision of prosthetic services.</a:t>
            </a:r>
          </a:p>
          <a:p>
            <a:pPr marL="0" indent="0" algn="ctr">
              <a:buNone/>
            </a:pPr>
            <a:endParaRPr lang="en-US" sz="1800" i="1" dirty="0">
              <a:solidFill>
                <a:srgbClr val="83093D"/>
              </a:solidFill>
            </a:endParaRPr>
          </a:p>
        </p:txBody>
      </p:sp>
      <p:sp>
        <p:nvSpPr>
          <p:cNvPr id="6" name="Slide Number Placeholder 5"/>
          <p:cNvSpPr>
            <a:spLocks noGrp="1"/>
          </p:cNvSpPr>
          <p:nvPr>
            <p:ph type="sldNum" sz="quarter" idx="12"/>
          </p:nvPr>
        </p:nvSpPr>
        <p:spPr/>
        <p:txBody>
          <a:bodyPr/>
          <a:lstStyle/>
          <a:p>
            <a:fld id="{A829F25A-84D3-4F9E-BD6A-3ADD05BBF9F6}" type="slidenum">
              <a:rPr lang="en-US" altLang="en-US" smtClean="0"/>
              <a:pPr/>
              <a:t>3</a:t>
            </a:fld>
            <a:endParaRPr lang="en-US" altLang="en-US"/>
          </a:p>
        </p:txBody>
      </p:sp>
    </p:spTree>
    <p:extLst>
      <p:ext uri="{BB962C8B-B14F-4D97-AF65-F5344CB8AC3E}">
        <p14:creationId xmlns:p14="http://schemas.microsoft.com/office/powerpoint/2010/main" val="3103564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sz="half" idx="1"/>
          </p:nvPr>
        </p:nvSpPr>
        <p:spPr>
          <a:xfrm>
            <a:off x="533400" y="1143000"/>
            <a:ext cx="5985387" cy="5029200"/>
          </a:xfrm>
        </p:spPr>
        <p:txBody>
          <a:bodyPr>
            <a:noAutofit/>
          </a:bodyPr>
          <a:lstStyle/>
          <a:p>
            <a:pPr>
              <a:spcBef>
                <a:spcPts val="300"/>
              </a:spcBef>
              <a:buNone/>
              <a:defRPr/>
            </a:pPr>
            <a:r>
              <a:rPr lang="en-US" sz="1600" b="1" u="sng" dirty="0">
                <a:latin typeface="Georgia" panose="02040502050405020303" pitchFamily="18" charset="0"/>
                <a:cs typeface="Arial" pitchFamily="34" charset="0"/>
              </a:rPr>
              <a:t>Services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Orthotic and Prosthetic Services, Restorations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Home Oxygen</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Dog Insurance</a:t>
            </a:r>
          </a:p>
          <a:p>
            <a:pPr>
              <a:spcBef>
                <a:spcPts val="300"/>
              </a:spcBef>
              <a:buNone/>
              <a:defRPr/>
            </a:pPr>
            <a:r>
              <a:rPr lang="en-US" sz="1600" b="1" u="sng" dirty="0">
                <a:latin typeface="Georgia" panose="02040502050405020303" pitchFamily="18" charset="0"/>
                <a:cs typeface="Arial" pitchFamily="34" charset="0"/>
              </a:rPr>
              <a:t>Devices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Durable Medical Equipment and Supplies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Wheelchairs and Accessories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Eyeglasses, Blind Aids, Low Vision Aids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Hearing Aids and Assistive Listening Devices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Health Monitoring Equipment</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Artificial Limbs/Custom Braces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Surgical Implants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Adapted Sports and Recreational Equipment</a:t>
            </a:r>
          </a:p>
          <a:p>
            <a:pPr>
              <a:spcBef>
                <a:spcPts val="300"/>
              </a:spcBef>
              <a:buNone/>
              <a:defRPr/>
            </a:pPr>
            <a:r>
              <a:rPr lang="en-US" sz="1600" b="1" u="sng" dirty="0">
                <a:latin typeface="Georgia" panose="02040502050405020303" pitchFamily="18" charset="0"/>
                <a:cs typeface="Arial" pitchFamily="34" charset="0"/>
              </a:rPr>
              <a:t>Benefit Programs</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Automobile Adaptive Equipment (AAE)</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Clothing Allowance</a:t>
            </a:r>
          </a:p>
          <a:p>
            <a:pPr>
              <a:spcBef>
                <a:spcPts val="300"/>
              </a:spcBef>
              <a:buFont typeface="Arial" panose="020B0604020202020204" pitchFamily="34" charset="0"/>
              <a:buChar char="•"/>
              <a:defRPr/>
            </a:pPr>
            <a:r>
              <a:rPr lang="en-US" sz="1600" b="0" dirty="0">
                <a:latin typeface="Georgia" panose="02040502050405020303" pitchFamily="18" charset="0"/>
                <a:cs typeface="Arial" pitchFamily="34" charset="0"/>
              </a:rPr>
              <a:t>Home Improvements and Structural Alterations (HISA)</a:t>
            </a:r>
          </a:p>
          <a:p>
            <a:pPr>
              <a:spcBef>
                <a:spcPts val="300"/>
              </a:spcBef>
              <a:defRPr/>
            </a:pPr>
            <a:endParaRPr lang="en-US" sz="1600" dirty="0">
              <a:latin typeface="Calibri" panose="020F0502020204030204" pitchFamily="34" charset="0"/>
            </a:endParaRPr>
          </a:p>
        </p:txBody>
      </p:sp>
      <p:sp>
        <p:nvSpPr>
          <p:cNvPr id="10244" name="Slide Number Placeholder 3"/>
          <p:cNvSpPr>
            <a:spLocks noGrp="1"/>
          </p:cNvSpPr>
          <p:nvPr>
            <p:ph type="sldNum" sz="quarter" idx="10"/>
          </p:nvPr>
        </p:nvSpPr>
        <p:spPr bwMode="auto">
          <a:prstGeom prst="rect">
            <a:avLst/>
          </a:prstGeom>
          <a:noFill/>
          <a:ln>
            <a:miter lim="800000"/>
            <a:headEnd/>
            <a:tailEnd/>
          </a:ln>
        </p:spPr>
        <p:txBody>
          <a:bodyPr/>
          <a:lstStyle/>
          <a:p>
            <a:fld id="{F66A05AC-C320-4F41-B9B9-999F5D797055}" type="slidenum">
              <a:rPr lang="en-US" b="1"/>
              <a:pPr/>
              <a:t>4</a:t>
            </a:fld>
            <a:endParaRPr lang="en-US" b="1" dirty="0"/>
          </a:p>
        </p:txBody>
      </p:sp>
      <p:pic>
        <p:nvPicPr>
          <p:cNvPr id="10245" name="Picture 11" descr="PSASServices"/>
          <p:cNvPicPr>
            <a:picLocks noChangeAspect="1" noChangeArrowheads="1"/>
          </p:cNvPicPr>
          <p:nvPr/>
        </p:nvPicPr>
        <p:blipFill>
          <a:blip r:embed="rId3" cstate="print"/>
          <a:srcRect/>
          <a:stretch>
            <a:fillRect/>
          </a:stretch>
        </p:blipFill>
        <p:spPr bwMode="auto">
          <a:xfrm>
            <a:off x="6096000" y="1371600"/>
            <a:ext cx="2812231" cy="4114800"/>
          </a:xfrm>
          <a:prstGeom prst="rect">
            <a:avLst/>
          </a:prstGeom>
          <a:noFill/>
          <a:ln w="9525">
            <a:noFill/>
            <a:miter lim="800000"/>
            <a:headEnd/>
            <a:tailEnd/>
          </a:ln>
        </p:spPr>
      </p:pic>
      <p:sp>
        <p:nvSpPr>
          <p:cNvPr id="7" name="Title 6"/>
          <p:cNvSpPr>
            <a:spLocks noGrp="1"/>
          </p:cNvSpPr>
          <p:nvPr>
            <p:ph type="title"/>
          </p:nvPr>
        </p:nvSpPr>
        <p:spPr>
          <a:xfrm>
            <a:off x="914400" y="228600"/>
            <a:ext cx="7620000" cy="868362"/>
          </a:xfrm>
        </p:spPr>
        <p:txBody>
          <a:bodyPr/>
          <a:lstStyle/>
          <a:p>
            <a:pPr algn="ctr"/>
            <a:r>
              <a:rPr lang="en-US" sz="2400" b="1" dirty="0">
                <a:solidFill>
                  <a:schemeClr val="bg1"/>
                </a:solidFill>
                <a:latin typeface="Georgia" panose="02040502050405020303" pitchFamily="18" charset="0"/>
              </a:rPr>
              <a:t>PSAS SERVICES / DEVICES / BENEFITS</a:t>
            </a:r>
          </a:p>
        </p:txBody>
      </p:sp>
    </p:spTree>
    <p:extLst>
      <p:ext uri="{BB962C8B-B14F-4D97-AF65-F5344CB8AC3E}">
        <p14:creationId xmlns:p14="http://schemas.microsoft.com/office/powerpoint/2010/main" val="618310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61ECAB98-9D83-492E-8368-C7175A3158D5}" type="slidenum">
              <a:rPr lang="en-US" smtClean="0"/>
              <a:pPr>
                <a:defRPr/>
              </a:pPr>
              <a:t>5</a:t>
            </a:fld>
            <a:endParaRPr lang="en-US" dirty="0"/>
          </a:p>
        </p:txBody>
      </p:sp>
      <p:sp>
        <p:nvSpPr>
          <p:cNvPr id="6" name="Rectangle 5"/>
          <p:cNvSpPr/>
          <p:nvPr/>
        </p:nvSpPr>
        <p:spPr>
          <a:xfrm>
            <a:off x="6249987" y="990600"/>
            <a:ext cx="2894013" cy="2554545"/>
          </a:xfrm>
          <a:prstGeom prst="rect">
            <a:avLst/>
          </a:prstGeom>
        </p:spPr>
        <p:txBody>
          <a:bodyPr wrap="square">
            <a:spAutoFit/>
          </a:bodyPr>
          <a:lstStyle/>
          <a:p>
            <a:pPr>
              <a:spcBef>
                <a:spcPts val="0"/>
              </a:spcBef>
            </a:pPr>
            <a:r>
              <a:rPr lang="en-US" sz="2000" i="1" dirty="0">
                <a:solidFill>
                  <a:prstClr val="black"/>
                </a:solidFill>
                <a:latin typeface="Calibri"/>
              </a:rPr>
              <a:t>Over 55% of all Veterans treated in VHA received PSAS items and services.  </a:t>
            </a:r>
          </a:p>
          <a:p>
            <a:pPr marL="342900" indent="-342900">
              <a:spcBef>
                <a:spcPts val="0"/>
              </a:spcBef>
              <a:buFont typeface="Arial" panose="020B0604020202020204" pitchFamily="34" charset="0"/>
              <a:buChar char="•"/>
            </a:pPr>
            <a:endParaRPr lang="en-US" sz="2000" i="1" dirty="0">
              <a:solidFill>
                <a:prstClr val="black"/>
              </a:solidFill>
              <a:latin typeface="Calibri"/>
            </a:endParaRPr>
          </a:p>
          <a:p>
            <a:pPr>
              <a:spcBef>
                <a:spcPts val="0"/>
              </a:spcBef>
            </a:pPr>
            <a:r>
              <a:rPr lang="en-US" sz="2000" i="1" dirty="0">
                <a:solidFill>
                  <a:prstClr val="black"/>
                </a:solidFill>
                <a:latin typeface="Calibri"/>
              </a:rPr>
              <a:t>In FY2018, VA obligated:</a:t>
            </a:r>
          </a:p>
          <a:p>
            <a:pPr>
              <a:spcBef>
                <a:spcPts val="0"/>
              </a:spcBef>
            </a:pPr>
            <a:r>
              <a:rPr lang="en-US" sz="2000" i="1" dirty="0">
                <a:solidFill>
                  <a:prstClr val="black"/>
                </a:solidFill>
                <a:latin typeface="Calibri"/>
              </a:rPr>
              <a:t>~ $3.3B to provide 21M devices/items to 3.4M Veterans.</a:t>
            </a:r>
          </a:p>
        </p:txBody>
      </p:sp>
      <p:sp>
        <p:nvSpPr>
          <p:cNvPr id="8" name="Title 6"/>
          <p:cNvSpPr txBox="1">
            <a:spLocks/>
          </p:cNvSpPr>
          <p:nvPr/>
        </p:nvSpPr>
        <p:spPr>
          <a:xfrm>
            <a:off x="914400" y="0"/>
            <a:ext cx="7620000" cy="868362"/>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ヒラギノ角ゴ Pro W3" charset="-128"/>
                <a:cs typeface="ヒラギノ角ゴ Pro W3" charset="-128"/>
              </a:defRPr>
            </a:lvl1pPr>
            <a:lvl2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2pPr>
            <a:lvl3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3pPr>
            <a:lvl4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4pPr>
            <a:lvl5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sz="2400" b="1" dirty="0">
                <a:solidFill>
                  <a:schemeClr val="bg1"/>
                </a:solidFill>
                <a:latin typeface="Georgia" panose="02040502050405020303" pitchFamily="18" charset="0"/>
              </a:rPr>
              <a:t>FY 18- CATEGORY BREAKDOWN OF PSAS BUDGET</a:t>
            </a:r>
          </a:p>
        </p:txBody>
      </p:sp>
      <p:sp>
        <p:nvSpPr>
          <p:cNvPr id="7" name="Date Placeholder 3">
            <a:extLst>
              <a:ext uri="{FF2B5EF4-FFF2-40B4-BE49-F238E27FC236}">
                <a16:creationId xmlns:a16="http://schemas.microsoft.com/office/drawing/2014/main" id="{127A69FF-13CF-41F4-A911-D8BCD6894A31}"/>
              </a:ext>
            </a:extLst>
          </p:cNvPr>
          <p:cNvSpPr txBox="1">
            <a:spLocks/>
          </p:cNvSpPr>
          <p:nvPr/>
        </p:nvSpPr>
        <p:spPr>
          <a:xfrm>
            <a:off x="457200" y="6553200"/>
            <a:ext cx="2133600" cy="304800"/>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000" b="0" i="0" kern="1200">
                <a:solidFill>
                  <a:schemeClr val="tx1"/>
                </a:solidFill>
                <a:latin typeface="Arial" charset="0"/>
                <a:ea typeface="ヒラギノ角ゴ Pro W3" pitchFamily="1" charset="-128"/>
                <a:cs typeface="+mn-cs"/>
              </a:defRPr>
            </a:lvl1pPr>
            <a:lvl2pPr marL="457200" algn="l" rtl="0" fontAlgn="base">
              <a:spcBef>
                <a:spcPct val="0"/>
              </a:spcBef>
              <a:spcAft>
                <a:spcPct val="0"/>
              </a:spcAft>
              <a:defRPr kern="1200">
                <a:solidFill>
                  <a:schemeClr val="tx1"/>
                </a:solidFill>
                <a:latin typeface="Arial" charset="0"/>
                <a:ea typeface="ヒラギノ角ゴ Pro W3" pitchFamily="1" charset="-128"/>
                <a:cs typeface="+mn-cs"/>
              </a:defRPr>
            </a:lvl2pPr>
            <a:lvl3pPr marL="914400" algn="l" rtl="0" fontAlgn="base">
              <a:spcBef>
                <a:spcPct val="0"/>
              </a:spcBef>
              <a:spcAft>
                <a:spcPct val="0"/>
              </a:spcAft>
              <a:defRPr kern="1200">
                <a:solidFill>
                  <a:schemeClr val="tx1"/>
                </a:solidFill>
                <a:latin typeface="Arial" charset="0"/>
                <a:ea typeface="ヒラギノ角ゴ Pro W3" pitchFamily="1" charset="-128"/>
                <a:cs typeface="+mn-cs"/>
              </a:defRPr>
            </a:lvl3pPr>
            <a:lvl4pPr marL="1371600" algn="l" rtl="0" fontAlgn="base">
              <a:spcBef>
                <a:spcPct val="0"/>
              </a:spcBef>
              <a:spcAft>
                <a:spcPct val="0"/>
              </a:spcAft>
              <a:defRPr kern="1200">
                <a:solidFill>
                  <a:schemeClr val="tx1"/>
                </a:solidFill>
                <a:latin typeface="Arial" charset="0"/>
                <a:ea typeface="ヒラギノ角ゴ Pro W3" pitchFamily="1" charset="-128"/>
                <a:cs typeface="+mn-cs"/>
              </a:defRPr>
            </a:lvl4pPr>
            <a:lvl5pPr marL="1828800" algn="l" rtl="0" fontAlgn="base">
              <a:spcBef>
                <a:spcPct val="0"/>
              </a:spcBef>
              <a:spcAft>
                <a:spcPct val="0"/>
              </a:spcAft>
              <a:defRPr kern="1200">
                <a:solidFill>
                  <a:schemeClr val="tx1"/>
                </a:solidFill>
                <a:latin typeface="Arial" charset="0"/>
                <a:ea typeface="ヒラギノ角ゴ Pro W3" pitchFamily="1" charset="-128"/>
                <a:cs typeface="+mn-cs"/>
              </a:defRPr>
            </a:lvl5pPr>
            <a:lvl6pPr marL="2286000" algn="l" defTabSz="914400" rtl="0" eaLnBrk="1" latinLnBrk="0" hangingPunct="1">
              <a:defRPr kern="1200">
                <a:solidFill>
                  <a:schemeClr val="tx1"/>
                </a:solidFill>
                <a:latin typeface="Arial" charset="0"/>
                <a:ea typeface="ヒラギノ角ゴ Pro W3" pitchFamily="1" charset="-128"/>
                <a:cs typeface="+mn-cs"/>
              </a:defRPr>
            </a:lvl6pPr>
            <a:lvl7pPr marL="2743200" algn="l" defTabSz="914400" rtl="0" eaLnBrk="1" latinLnBrk="0" hangingPunct="1">
              <a:defRPr kern="1200">
                <a:solidFill>
                  <a:schemeClr val="tx1"/>
                </a:solidFill>
                <a:latin typeface="Arial" charset="0"/>
                <a:ea typeface="ヒラギノ角ゴ Pro W3" pitchFamily="1" charset="-128"/>
                <a:cs typeface="+mn-cs"/>
              </a:defRPr>
            </a:lvl7pPr>
            <a:lvl8pPr marL="3200400" algn="l" defTabSz="914400" rtl="0" eaLnBrk="1" latinLnBrk="0" hangingPunct="1">
              <a:defRPr kern="1200">
                <a:solidFill>
                  <a:schemeClr val="tx1"/>
                </a:solidFill>
                <a:latin typeface="Arial" charset="0"/>
                <a:ea typeface="ヒラギノ角ゴ Pro W3" pitchFamily="1" charset="-128"/>
                <a:cs typeface="+mn-cs"/>
              </a:defRPr>
            </a:lvl8pPr>
            <a:lvl9pPr marL="3657600" algn="l" defTabSz="914400" rtl="0" eaLnBrk="1" latinLnBrk="0" hangingPunct="1">
              <a:defRPr kern="1200">
                <a:solidFill>
                  <a:schemeClr val="tx1"/>
                </a:solidFill>
                <a:latin typeface="Arial" charset="0"/>
                <a:ea typeface="ヒラギノ角ゴ Pro W3" pitchFamily="1" charset="-128"/>
                <a:cs typeface="+mn-cs"/>
              </a:defRPr>
            </a:lvl9pPr>
          </a:lstStyle>
          <a:p>
            <a:pPr algn="l">
              <a:defRPr/>
            </a:pPr>
            <a:r>
              <a:rPr lang="en-US" dirty="0">
                <a:solidFill>
                  <a:schemeClr val="bg1"/>
                </a:solidFill>
              </a:rPr>
              <a:t>October 17 , 2018</a:t>
            </a:r>
          </a:p>
        </p:txBody>
      </p:sp>
      <p:sp>
        <p:nvSpPr>
          <p:cNvPr id="9" name="Footer Placeholder 4">
            <a:extLst>
              <a:ext uri="{FF2B5EF4-FFF2-40B4-BE49-F238E27FC236}">
                <a16:creationId xmlns:a16="http://schemas.microsoft.com/office/drawing/2014/main" id="{8659799E-E45A-4043-820E-7339F3DC652C}"/>
              </a:ext>
            </a:extLst>
          </p:cNvPr>
          <p:cNvSpPr txBox="1">
            <a:spLocks/>
          </p:cNvSpPr>
          <p:nvPr/>
        </p:nvSpPr>
        <p:spPr>
          <a:xfrm>
            <a:off x="2971800" y="6553200"/>
            <a:ext cx="3886200" cy="30480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ヒラギノ角ゴ Pro W3" pitchFamily="1" charset="-128"/>
                <a:cs typeface="+mn-cs"/>
              </a:defRPr>
            </a:lvl1pPr>
            <a:lvl2pPr marL="457200" algn="l" rtl="0" fontAlgn="base">
              <a:spcBef>
                <a:spcPct val="0"/>
              </a:spcBef>
              <a:spcAft>
                <a:spcPct val="0"/>
              </a:spcAft>
              <a:defRPr kern="1200">
                <a:solidFill>
                  <a:schemeClr val="tx1"/>
                </a:solidFill>
                <a:latin typeface="Arial" charset="0"/>
                <a:ea typeface="ヒラギノ角ゴ Pro W3" pitchFamily="1" charset="-128"/>
                <a:cs typeface="+mn-cs"/>
              </a:defRPr>
            </a:lvl2pPr>
            <a:lvl3pPr marL="914400" algn="l" rtl="0" fontAlgn="base">
              <a:spcBef>
                <a:spcPct val="0"/>
              </a:spcBef>
              <a:spcAft>
                <a:spcPct val="0"/>
              </a:spcAft>
              <a:defRPr kern="1200">
                <a:solidFill>
                  <a:schemeClr val="tx1"/>
                </a:solidFill>
                <a:latin typeface="Arial" charset="0"/>
                <a:ea typeface="ヒラギノ角ゴ Pro W3" pitchFamily="1" charset="-128"/>
                <a:cs typeface="+mn-cs"/>
              </a:defRPr>
            </a:lvl3pPr>
            <a:lvl4pPr marL="1371600" algn="l" rtl="0" fontAlgn="base">
              <a:spcBef>
                <a:spcPct val="0"/>
              </a:spcBef>
              <a:spcAft>
                <a:spcPct val="0"/>
              </a:spcAft>
              <a:defRPr kern="1200">
                <a:solidFill>
                  <a:schemeClr val="tx1"/>
                </a:solidFill>
                <a:latin typeface="Arial" charset="0"/>
                <a:ea typeface="ヒラギノ角ゴ Pro W3" pitchFamily="1" charset="-128"/>
                <a:cs typeface="+mn-cs"/>
              </a:defRPr>
            </a:lvl4pPr>
            <a:lvl5pPr marL="1828800" algn="l" rtl="0" fontAlgn="base">
              <a:spcBef>
                <a:spcPct val="0"/>
              </a:spcBef>
              <a:spcAft>
                <a:spcPct val="0"/>
              </a:spcAft>
              <a:defRPr kern="1200">
                <a:solidFill>
                  <a:schemeClr val="tx1"/>
                </a:solidFill>
                <a:latin typeface="Arial" charset="0"/>
                <a:ea typeface="ヒラギノ角ゴ Pro W3" pitchFamily="1" charset="-128"/>
                <a:cs typeface="+mn-cs"/>
              </a:defRPr>
            </a:lvl5pPr>
            <a:lvl6pPr marL="2286000" algn="l" defTabSz="914400" rtl="0" eaLnBrk="1" latinLnBrk="0" hangingPunct="1">
              <a:defRPr kern="1200">
                <a:solidFill>
                  <a:schemeClr val="tx1"/>
                </a:solidFill>
                <a:latin typeface="Arial" charset="0"/>
                <a:ea typeface="ヒラギノ角ゴ Pro W3" pitchFamily="1" charset="-128"/>
                <a:cs typeface="+mn-cs"/>
              </a:defRPr>
            </a:lvl6pPr>
            <a:lvl7pPr marL="2743200" algn="l" defTabSz="914400" rtl="0" eaLnBrk="1" latinLnBrk="0" hangingPunct="1">
              <a:defRPr kern="1200">
                <a:solidFill>
                  <a:schemeClr val="tx1"/>
                </a:solidFill>
                <a:latin typeface="Arial" charset="0"/>
                <a:ea typeface="ヒラギノ角ゴ Pro W3" pitchFamily="1" charset="-128"/>
                <a:cs typeface="+mn-cs"/>
              </a:defRPr>
            </a:lvl7pPr>
            <a:lvl8pPr marL="3200400" algn="l" defTabSz="914400" rtl="0" eaLnBrk="1" latinLnBrk="0" hangingPunct="1">
              <a:defRPr kern="1200">
                <a:solidFill>
                  <a:schemeClr val="tx1"/>
                </a:solidFill>
                <a:latin typeface="Arial" charset="0"/>
                <a:ea typeface="ヒラギノ角ゴ Pro W3" pitchFamily="1" charset="-128"/>
                <a:cs typeface="+mn-cs"/>
              </a:defRPr>
            </a:lvl8pPr>
            <a:lvl9pPr marL="3657600" algn="l" defTabSz="914400" rtl="0" eaLnBrk="1" latinLnBrk="0" hangingPunct="1">
              <a:defRPr kern="1200">
                <a:solidFill>
                  <a:schemeClr val="tx1"/>
                </a:solidFill>
                <a:latin typeface="Arial" charset="0"/>
                <a:ea typeface="ヒラギノ角ゴ Pro W3" pitchFamily="1" charset="-128"/>
                <a:cs typeface="+mn-cs"/>
              </a:defRPr>
            </a:lvl9pPr>
          </a:lstStyle>
          <a:p>
            <a:pPr algn="ctr">
              <a:defRPr/>
            </a:pPr>
            <a:r>
              <a:rPr lang="en-US" sz="1000" b="1" dirty="0">
                <a:solidFill>
                  <a:schemeClr val="bg1"/>
                </a:solidFill>
                <a:latin typeface="Georgia" panose="02040502050405020303" pitchFamily="18" charset="0"/>
              </a:rPr>
              <a:t>FAC – Prosthetic &amp; Special Disabilities- PSAS</a:t>
            </a:r>
          </a:p>
        </p:txBody>
      </p:sp>
      <p:pic>
        <p:nvPicPr>
          <p:cNvPr id="2" name="Picture 1">
            <a:extLst>
              <a:ext uri="{FF2B5EF4-FFF2-40B4-BE49-F238E27FC236}">
                <a16:creationId xmlns:a16="http://schemas.microsoft.com/office/drawing/2014/main" id="{9F42D15E-5882-4BF4-964B-61E9B850419D}"/>
              </a:ext>
            </a:extLst>
          </p:cNvPr>
          <p:cNvPicPr>
            <a:picLocks noChangeAspect="1"/>
          </p:cNvPicPr>
          <p:nvPr/>
        </p:nvPicPr>
        <p:blipFill rotWithShape="1">
          <a:blip r:embed="rId3"/>
          <a:srcRect b="17047"/>
          <a:stretch/>
        </p:blipFill>
        <p:spPr>
          <a:xfrm>
            <a:off x="-3313" y="868362"/>
            <a:ext cx="6172200" cy="5661464"/>
          </a:xfrm>
          <a:prstGeom prst="rect">
            <a:avLst/>
          </a:prstGeom>
          <a:ln>
            <a:noFill/>
          </a:ln>
          <a:effectLst>
            <a:softEdge rad="112500"/>
          </a:effectLst>
        </p:spPr>
      </p:pic>
      <p:sp>
        <p:nvSpPr>
          <p:cNvPr id="10" name="Oval 9">
            <a:extLst>
              <a:ext uri="{FF2B5EF4-FFF2-40B4-BE49-F238E27FC236}">
                <a16:creationId xmlns:a16="http://schemas.microsoft.com/office/drawing/2014/main" id="{B7397DD1-A779-4D32-964A-BDBE0EF144FE}"/>
              </a:ext>
            </a:extLst>
          </p:cNvPr>
          <p:cNvSpPr/>
          <p:nvPr/>
        </p:nvSpPr>
        <p:spPr>
          <a:xfrm>
            <a:off x="304800" y="2514600"/>
            <a:ext cx="1905000" cy="16764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9E40F8BF-7FFB-4002-BBE2-721F6191D58B}"/>
              </a:ext>
            </a:extLst>
          </p:cNvPr>
          <p:cNvCxnSpPr/>
          <p:nvPr/>
        </p:nvCxnSpPr>
        <p:spPr>
          <a:xfrm>
            <a:off x="304800" y="1676400"/>
            <a:ext cx="838200" cy="13716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177682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229600" cy="533400"/>
          </a:xfrm>
        </p:spPr>
        <p:txBody>
          <a:bodyPr>
            <a:noAutofit/>
          </a:bodyPr>
          <a:lstStyle/>
          <a:p>
            <a:r>
              <a:rPr lang="en-US" sz="2400" b="1" dirty="0">
                <a:solidFill>
                  <a:schemeClr val="bg1"/>
                </a:solidFill>
                <a:latin typeface="Georgia" panose="02040502050405020303" pitchFamily="18" charset="0"/>
              </a:rPr>
              <a:t>Implant Pre-authorization Procurement Process</a:t>
            </a:r>
            <a:br>
              <a:rPr lang="en-US" sz="2400" b="1" dirty="0">
                <a:solidFill>
                  <a:schemeClr val="bg1"/>
                </a:solidFill>
                <a:latin typeface="Georgia" panose="02040502050405020303" pitchFamily="18" charset="0"/>
              </a:rPr>
            </a:br>
            <a:endParaRPr lang="en-US" sz="2400" b="1" dirty="0">
              <a:solidFill>
                <a:schemeClr val="bg1"/>
              </a:solidFill>
              <a:latin typeface="Georgia" panose="02040502050405020303" pitchFamily="18" charset="0"/>
            </a:endParaRPr>
          </a:p>
        </p:txBody>
      </p:sp>
      <p:sp>
        <p:nvSpPr>
          <p:cNvPr id="3" name="Content Placeholder 2"/>
          <p:cNvSpPr>
            <a:spLocks noGrp="1"/>
          </p:cNvSpPr>
          <p:nvPr>
            <p:ph idx="1"/>
          </p:nvPr>
        </p:nvSpPr>
        <p:spPr>
          <a:xfrm>
            <a:off x="381000" y="1143000"/>
            <a:ext cx="8399724" cy="5257800"/>
          </a:xfrm>
        </p:spPr>
        <p:txBody>
          <a:bodyPr>
            <a:normAutofit fontScale="92500" lnSpcReduction="20000"/>
          </a:bodyPr>
          <a:lstStyle/>
          <a:p>
            <a:pPr marL="0" indent="0">
              <a:lnSpc>
                <a:spcPct val="150000"/>
              </a:lnSpc>
              <a:spcBef>
                <a:spcPts val="1200"/>
              </a:spcBef>
              <a:buNone/>
            </a:pPr>
            <a:r>
              <a:rPr lang="en-US" sz="2200" b="1" dirty="0">
                <a:latin typeface="Georgia" panose="02040502050405020303" pitchFamily="18" charset="0"/>
              </a:rPr>
              <a:t>Background:</a:t>
            </a:r>
          </a:p>
          <a:p>
            <a:pPr>
              <a:lnSpc>
                <a:spcPct val="150000"/>
              </a:lnSpc>
              <a:spcBef>
                <a:spcPts val="1200"/>
              </a:spcBef>
            </a:pPr>
            <a:r>
              <a:rPr lang="en-US" sz="1700" dirty="0">
                <a:latin typeface="Georgia" panose="02040502050405020303" pitchFamily="18" charset="0"/>
              </a:rPr>
              <a:t>Prior implant procurement process did not fully comply with the FAR.</a:t>
            </a:r>
          </a:p>
          <a:p>
            <a:pPr>
              <a:lnSpc>
                <a:spcPct val="150000"/>
              </a:lnSpc>
              <a:spcBef>
                <a:spcPts val="1200"/>
              </a:spcBef>
            </a:pPr>
            <a:r>
              <a:rPr lang="en-US" sz="1700" dirty="0">
                <a:latin typeface="Georgia" panose="02040502050405020303" pitchFamily="18" charset="0"/>
              </a:rPr>
              <a:t>VHA implemented the implant pre-authorization procurement process in April 2016, to immediately mitigate the risk of unauthorized commitments .</a:t>
            </a:r>
          </a:p>
          <a:p>
            <a:pPr>
              <a:lnSpc>
                <a:spcPct val="150000"/>
              </a:lnSpc>
              <a:spcBef>
                <a:spcPts val="1200"/>
              </a:spcBef>
            </a:pPr>
            <a:r>
              <a:rPr lang="en-US" sz="1700" dirty="0">
                <a:latin typeface="Georgia" panose="02040502050405020303" pitchFamily="18" charset="0"/>
              </a:rPr>
              <a:t>All implants must be pre-requested and authorized, unless it is a VA-owned inventory item or a consigned item through a consignment agreement negotiated by a VA contracting officer, in order to ensure a contract or purchase order is properly awarded to legally obligate the VA.</a:t>
            </a:r>
          </a:p>
          <a:p>
            <a:pPr marL="0" indent="0">
              <a:lnSpc>
                <a:spcPct val="150000"/>
              </a:lnSpc>
              <a:spcBef>
                <a:spcPts val="1200"/>
              </a:spcBef>
              <a:buNone/>
            </a:pPr>
            <a:r>
              <a:rPr lang="en-US" sz="2200" b="1" dirty="0">
                <a:latin typeface="Georgia" panose="02040502050405020303" pitchFamily="18" charset="0"/>
              </a:rPr>
              <a:t>Outcomes:</a:t>
            </a:r>
          </a:p>
          <a:p>
            <a:pPr>
              <a:lnSpc>
                <a:spcPct val="150000"/>
              </a:lnSpc>
              <a:spcBef>
                <a:spcPts val="1200"/>
              </a:spcBef>
            </a:pPr>
            <a:r>
              <a:rPr lang="en-US" sz="1700" dirty="0">
                <a:latin typeface="Georgia" panose="02040502050405020303" pitchFamily="18" charset="0"/>
              </a:rPr>
              <a:t>Reduced unauthorized commitments and achieved FAR compliance.</a:t>
            </a:r>
          </a:p>
          <a:p>
            <a:pPr>
              <a:lnSpc>
                <a:spcPct val="150000"/>
              </a:lnSpc>
              <a:spcBef>
                <a:spcPts val="1200"/>
              </a:spcBef>
            </a:pPr>
            <a:r>
              <a:rPr lang="en-US" sz="1700" dirty="0">
                <a:latin typeface="Georgia" panose="02040502050405020303" pitchFamily="18" charset="0"/>
              </a:rPr>
              <a:t>Rectified material weakness findings in IPERA and the Department’s annual Financial Statement of Assurance related to implant procurement. </a:t>
            </a:r>
          </a:p>
        </p:txBody>
      </p:sp>
      <p:sp>
        <p:nvSpPr>
          <p:cNvPr id="4" name="Slide Number Placeholder 3"/>
          <p:cNvSpPr>
            <a:spLocks noGrp="1"/>
          </p:cNvSpPr>
          <p:nvPr>
            <p:ph type="sldNum" sz="quarter" idx="10"/>
          </p:nvPr>
        </p:nvSpPr>
        <p:spPr/>
        <p:txBody>
          <a:bodyPr/>
          <a:lstStyle/>
          <a:p>
            <a:fld id="{9B27D237-6C0D-5549-BE11-2040A22CBC71}" type="slidenum">
              <a:rPr lang="en-US" smtClean="0"/>
              <a:pPr/>
              <a:t>6</a:t>
            </a:fld>
            <a:endParaRPr lang="en-US" dirty="0"/>
          </a:p>
        </p:txBody>
      </p:sp>
    </p:spTree>
    <p:extLst>
      <p:ext uri="{BB962C8B-B14F-4D97-AF65-F5344CB8AC3E}">
        <p14:creationId xmlns:p14="http://schemas.microsoft.com/office/powerpoint/2010/main" val="418164094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D18C4-F345-E240-A1BE-8B5B186688EA}"/>
              </a:ext>
            </a:extLst>
          </p:cNvPr>
          <p:cNvSpPr>
            <a:spLocks noGrp="1"/>
          </p:cNvSpPr>
          <p:nvPr>
            <p:ph type="ctrTitle"/>
          </p:nvPr>
        </p:nvSpPr>
        <p:spPr>
          <a:xfrm>
            <a:off x="723314" y="1600200"/>
            <a:ext cx="8077200" cy="1678073"/>
          </a:xfrm>
        </p:spPr>
        <p:txBody>
          <a:bodyPr>
            <a:normAutofit fontScale="90000"/>
          </a:bodyPr>
          <a:lstStyle/>
          <a:p>
            <a:br>
              <a:rPr lang="en-US" dirty="0"/>
            </a:br>
            <a:r>
              <a:rPr lang="en-US" dirty="0"/>
              <a:t>Overview of the Requirement –</a:t>
            </a:r>
            <a:br>
              <a:rPr lang="en-US" dirty="0"/>
            </a:br>
            <a:r>
              <a:rPr lang="en-US" dirty="0"/>
              <a:t>Let’s Talk About Dental Implants</a:t>
            </a:r>
            <a:br>
              <a:rPr lang="en-US" dirty="0"/>
            </a:br>
            <a:endParaRPr lang="en-US" dirty="0"/>
          </a:p>
        </p:txBody>
      </p:sp>
      <p:sp>
        <p:nvSpPr>
          <p:cNvPr id="3" name="Subtitle 2">
            <a:extLst>
              <a:ext uri="{FF2B5EF4-FFF2-40B4-BE49-F238E27FC236}">
                <a16:creationId xmlns:a16="http://schemas.microsoft.com/office/drawing/2014/main" id="{840454BB-7824-BC4C-9593-5F4E8A0F9FDA}"/>
              </a:ext>
            </a:extLst>
          </p:cNvPr>
          <p:cNvSpPr>
            <a:spLocks noGrp="1"/>
          </p:cNvSpPr>
          <p:nvPr>
            <p:ph type="subTitle" idx="1"/>
          </p:nvPr>
        </p:nvSpPr>
        <p:spPr>
          <a:xfrm>
            <a:off x="-152400" y="4388493"/>
            <a:ext cx="6501713" cy="1977604"/>
          </a:xfrm>
        </p:spPr>
        <p:txBody>
          <a:bodyPr>
            <a:normAutofit fontScale="77500" lnSpcReduction="20000"/>
          </a:bodyPr>
          <a:lstStyle/>
          <a:p>
            <a:pPr algn="r"/>
            <a:r>
              <a:rPr lang="en-US" sz="3000" i="1" dirty="0"/>
              <a:t>Thomas B. Girvan, DMD, FACP</a:t>
            </a:r>
          </a:p>
          <a:p>
            <a:pPr algn="r"/>
            <a:r>
              <a:rPr lang="en-US" sz="3000" i="1" dirty="0"/>
              <a:t>Chairman, Dental Implant IPT</a:t>
            </a:r>
          </a:p>
          <a:p>
            <a:pPr algn="r"/>
            <a:r>
              <a:rPr lang="en-US" sz="3000" i="1" dirty="0"/>
              <a:t>VHA Office of Dentistry (10NC7)</a:t>
            </a:r>
          </a:p>
          <a:p>
            <a:pPr algn="r"/>
            <a:endParaRPr lang="en-US" sz="3000" i="1" dirty="0"/>
          </a:p>
          <a:p>
            <a:pPr algn="r"/>
            <a:r>
              <a:rPr lang="en-US" i="1" dirty="0">
                <a:latin typeface="Georgia" panose="02040502050405020303" pitchFamily="18" charset="0"/>
              </a:rPr>
              <a:t> </a:t>
            </a:r>
          </a:p>
        </p:txBody>
      </p:sp>
      <p:sp>
        <p:nvSpPr>
          <p:cNvPr id="4" name="TextBox 3"/>
          <p:cNvSpPr txBox="1"/>
          <p:nvPr/>
        </p:nvSpPr>
        <p:spPr>
          <a:xfrm>
            <a:off x="169223" y="4847359"/>
            <a:ext cx="5254832" cy="1059873"/>
          </a:xfrm>
          <a:prstGeom prst="rect">
            <a:avLst/>
          </a:prstGeom>
        </p:spPr>
        <p:txBody>
          <a:bodyPr vert="horz" wrap="square" lIns="89154" tIns="0" rIns="34290" bIns="0" rtlCol="0" anchor="b" anchorCtr="0">
            <a:normAutofit/>
          </a:bodyPr>
          <a:lstStyle/>
          <a:p>
            <a:endParaRPr lang="en-US" dirty="0"/>
          </a:p>
        </p:txBody>
      </p:sp>
    </p:spTree>
    <p:extLst>
      <p:ext uri="{BB962C8B-B14F-4D97-AF65-F5344CB8AC3E}">
        <p14:creationId xmlns:p14="http://schemas.microsoft.com/office/powerpoint/2010/main" val="1430189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94AB-7F21-5649-BFFC-41775E921909}"/>
              </a:ext>
            </a:extLst>
          </p:cNvPr>
          <p:cNvSpPr>
            <a:spLocks noGrp="1"/>
          </p:cNvSpPr>
          <p:nvPr>
            <p:ph type="title"/>
          </p:nvPr>
        </p:nvSpPr>
        <p:spPr>
          <a:xfrm>
            <a:off x="433755" y="152400"/>
            <a:ext cx="8229600" cy="1290637"/>
          </a:xfrm>
        </p:spPr>
        <p:txBody>
          <a:bodyPr/>
          <a:lstStyle/>
          <a:p>
            <a:r>
              <a:rPr lang="en-US" dirty="0">
                <a:solidFill>
                  <a:schemeClr val="bg1"/>
                </a:solidFill>
                <a:latin typeface="Georgia" panose="02040502050405020303" pitchFamily="18" charset="0"/>
              </a:rPr>
              <a:t>Background</a:t>
            </a:r>
          </a:p>
        </p:txBody>
      </p:sp>
      <p:sp>
        <p:nvSpPr>
          <p:cNvPr id="3" name="Content Placeholder 2">
            <a:extLst>
              <a:ext uri="{FF2B5EF4-FFF2-40B4-BE49-F238E27FC236}">
                <a16:creationId xmlns:a16="http://schemas.microsoft.com/office/drawing/2014/main" id="{600EFFE1-1A8F-CE4E-8587-196A2F1C587F}"/>
              </a:ext>
            </a:extLst>
          </p:cNvPr>
          <p:cNvSpPr>
            <a:spLocks noGrp="1"/>
          </p:cNvSpPr>
          <p:nvPr>
            <p:ph idx="1"/>
          </p:nvPr>
        </p:nvSpPr>
        <p:spPr>
          <a:xfrm>
            <a:off x="1175658" y="2045971"/>
            <a:ext cx="7511143" cy="3832315"/>
          </a:xfrm>
        </p:spPr>
        <p:txBody>
          <a:bodyPr>
            <a:normAutofit fontScale="25000" lnSpcReduction="20000"/>
          </a:bodyPr>
          <a:lstStyle/>
          <a:p>
            <a:pPr>
              <a:lnSpc>
                <a:spcPct val="115000"/>
              </a:lnSpc>
            </a:pPr>
            <a:r>
              <a:rPr lang="en-US" sz="7200" dirty="0">
                <a:latin typeface="Georgia" panose="02040502050405020303" pitchFamily="18" charset="0"/>
                <a:ea typeface="Calibri" panose="020F0502020204030204" pitchFamily="34" charset="0"/>
                <a:cs typeface="Times New Roman" panose="02020603050405020304" pitchFamily="18" charset="0"/>
              </a:rPr>
              <a:t>The fundamental mission of the Department of Veterans Affairs (VA) Veterans Health Administration (VHA) is to provide Veterans, service members, and their families the benefits they have earned through their military service to the United States.  VHA accomplishes its mission by delivering patient -centered; personalized services that help Veterans readjust to civilian life and enhance their well-being.</a:t>
            </a:r>
          </a:p>
          <a:p>
            <a:pPr marL="118869" indent="0">
              <a:lnSpc>
                <a:spcPct val="115000"/>
              </a:lnSpc>
              <a:buNone/>
            </a:pPr>
            <a:r>
              <a:rPr lang="en-US" sz="7200" dirty="0">
                <a:latin typeface="Georgia" panose="02040502050405020303" pitchFamily="18" charset="0"/>
                <a:ea typeface="Calibri" panose="020F0502020204030204" pitchFamily="34" charset="0"/>
                <a:cs typeface="Times New Roman" panose="02020603050405020304" pitchFamily="18" charset="0"/>
              </a:rPr>
              <a:t> </a:t>
            </a:r>
          </a:p>
          <a:p>
            <a:pPr>
              <a:lnSpc>
                <a:spcPct val="115000"/>
              </a:lnSpc>
            </a:pPr>
            <a:r>
              <a:rPr lang="en-US" sz="7200" dirty="0">
                <a:latin typeface="Georgia" panose="02040502050405020303" pitchFamily="18" charset="0"/>
                <a:ea typeface="Calibri" panose="020F0502020204030204" pitchFamily="34" charset="0"/>
                <a:cs typeface="Times New Roman" panose="02020603050405020304" pitchFamily="18" charset="0"/>
              </a:rPr>
              <a:t>VA provides oral health services to eligible Veterans specified under 38 U.S.C.§§1710(c) and 1712. All VA medical facilities and selected outpatient clinics provide oral and dental examinations and treatment, the goal of VA Dental Services is to provide high quality, cost-effective and evidence-based dental treatment to eligible Veterans.</a:t>
            </a:r>
          </a:p>
          <a:p>
            <a:endParaRPr lang="en-US" dirty="0">
              <a:latin typeface="Georgia" panose="02040502050405020303" pitchFamily="18" charset="0"/>
            </a:endParaRPr>
          </a:p>
        </p:txBody>
      </p:sp>
    </p:spTree>
    <p:extLst>
      <p:ext uri="{BB962C8B-B14F-4D97-AF65-F5344CB8AC3E}">
        <p14:creationId xmlns:p14="http://schemas.microsoft.com/office/powerpoint/2010/main" val="188388667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94AB-7F21-5649-BFFC-41775E921909}"/>
              </a:ext>
            </a:extLst>
          </p:cNvPr>
          <p:cNvSpPr>
            <a:spLocks noGrp="1"/>
          </p:cNvSpPr>
          <p:nvPr>
            <p:ph type="title"/>
          </p:nvPr>
        </p:nvSpPr>
        <p:spPr>
          <a:xfrm>
            <a:off x="457200" y="76200"/>
            <a:ext cx="8229600" cy="1290637"/>
          </a:xfrm>
        </p:spPr>
        <p:txBody>
          <a:bodyPr/>
          <a:lstStyle/>
          <a:p>
            <a:r>
              <a:rPr lang="en-US" dirty="0">
                <a:solidFill>
                  <a:schemeClr val="bg1"/>
                </a:solidFill>
                <a:latin typeface="Georgia" panose="02040502050405020303" pitchFamily="18" charset="0"/>
              </a:rPr>
              <a:t>Background</a:t>
            </a:r>
          </a:p>
        </p:txBody>
      </p:sp>
      <p:sp>
        <p:nvSpPr>
          <p:cNvPr id="3" name="Content Placeholder 2">
            <a:extLst>
              <a:ext uri="{FF2B5EF4-FFF2-40B4-BE49-F238E27FC236}">
                <a16:creationId xmlns:a16="http://schemas.microsoft.com/office/drawing/2014/main" id="{600EFFE1-1A8F-CE4E-8587-196A2F1C587F}"/>
              </a:ext>
            </a:extLst>
          </p:cNvPr>
          <p:cNvSpPr>
            <a:spLocks noGrp="1"/>
          </p:cNvSpPr>
          <p:nvPr>
            <p:ph idx="1"/>
          </p:nvPr>
        </p:nvSpPr>
        <p:spPr>
          <a:xfrm>
            <a:off x="1371600" y="2179865"/>
            <a:ext cx="7315200" cy="3559628"/>
          </a:xfrm>
        </p:spPr>
        <p:txBody>
          <a:bodyPr>
            <a:normAutofit fontScale="70000" lnSpcReduction="20000"/>
          </a:bodyPr>
          <a:lstStyle/>
          <a:p>
            <a:pPr marR="58103" eaLnBrk="0" hangingPunct="0">
              <a:lnSpc>
                <a:spcPct val="115000"/>
              </a:lnSpc>
              <a:tabLst>
                <a:tab pos="0" algn="l"/>
              </a:tabLst>
            </a:pPr>
            <a:r>
              <a:rPr lang="en-US" dirty="0">
                <a:latin typeface="Georgia" panose="02040502050405020303" pitchFamily="18" charset="0"/>
                <a:ea typeface="Times New Roman" panose="02020603050405020304" pitchFamily="18" charset="0"/>
                <a:cs typeface="Times New Roman" panose="02020603050405020304" pitchFamily="18" charset="0"/>
              </a:rPr>
              <a:t>VHA Prosthetics and Sensory Aids Service (PSAS) have identified dental implants as the preferred product for continued consolidated contracting. The goal is to obtain uniformity, quality products, and volume based-discounts by establishing an enterprise –wide Indefinite Delivery Indefinite Quantity (IDIQ) contract(s).  </a:t>
            </a:r>
            <a:r>
              <a:rPr lang="en-US" dirty="0">
                <a:latin typeface="Georgia" panose="02040502050405020303" pitchFamily="18" charset="0"/>
                <a:ea typeface="Calibri" panose="020F0502020204030204" pitchFamily="34" charset="0"/>
                <a:cs typeface="Times New Roman" panose="02020603050405020304" pitchFamily="18" charset="0"/>
              </a:rPr>
              <a:t>This item meets the commercial item definition at FAR 2.101 and is readily available in the commercial market place to meet the Government ‘s needs. </a:t>
            </a:r>
            <a:endParaRPr lang="en-US" sz="3000" dirty="0">
              <a:latin typeface="Georgia" panose="02040502050405020303" pitchFamily="18" charset="0"/>
              <a:ea typeface="Calibri" panose="020F0502020204030204" pitchFamily="34" charset="0"/>
              <a:cs typeface="Times New Roman" panose="02020603050405020304" pitchFamily="18" charset="0"/>
            </a:endParaRPr>
          </a:p>
          <a:p>
            <a:pPr marL="118869" indent="0">
              <a:buNone/>
            </a:pPr>
            <a:endParaRPr lang="en-US" dirty="0"/>
          </a:p>
        </p:txBody>
      </p:sp>
    </p:spTree>
    <p:extLst>
      <p:ext uri="{BB962C8B-B14F-4D97-AF65-F5344CB8AC3E}">
        <p14:creationId xmlns:p14="http://schemas.microsoft.com/office/powerpoint/2010/main" val="114113350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735" y="37514"/>
            <a:ext cx="8229600" cy="1290637"/>
          </a:xfrm>
        </p:spPr>
        <p:txBody>
          <a:bodyPr/>
          <a:lstStyle/>
          <a:p>
            <a:r>
              <a:rPr lang="en-US" dirty="0">
                <a:solidFill>
                  <a:schemeClr val="bg1"/>
                </a:solidFill>
                <a:latin typeface="Georgia" panose="02040502050405020303" pitchFamily="18" charset="0"/>
              </a:rPr>
              <a:t>Implant Prevalence FY 08-17</a:t>
            </a:r>
          </a:p>
        </p:txBody>
      </p:sp>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1699" y="1828800"/>
            <a:ext cx="8591672" cy="4165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027075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CCE8228-4D81-43CA-B7C1-27A64ADB5262}"/>
              </a:ext>
            </a:extLst>
          </p:cNvPr>
          <p:cNvSpPr>
            <a:spLocks noGrp="1"/>
          </p:cNvSpPr>
          <p:nvPr>
            <p:ph type="ftr" sz="quarter" idx="11"/>
          </p:nvPr>
        </p:nvSpPr>
        <p:spPr/>
        <p:txBody>
          <a:bodyPr/>
          <a:lstStyle/>
          <a:p>
            <a:pPr>
              <a:defRPr/>
            </a:pPr>
            <a:endParaRPr lang="en-US"/>
          </a:p>
        </p:txBody>
      </p:sp>
      <p:sp>
        <p:nvSpPr>
          <p:cNvPr id="3" name="Slide Number Placeholder 2">
            <a:extLst>
              <a:ext uri="{FF2B5EF4-FFF2-40B4-BE49-F238E27FC236}">
                <a16:creationId xmlns:a16="http://schemas.microsoft.com/office/drawing/2014/main" id="{D7CA6ADB-ED40-4A56-A3EC-67C8E251F057}"/>
              </a:ext>
            </a:extLst>
          </p:cNvPr>
          <p:cNvSpPr>
            <a:spLocks noGrp="1"/>
          </p:cNvSpPr>
          <p:nvPr>
            <p:ph type="sldNum" sz="quarter" idx="12"/>
          </p:nvPr>
        </p:nvSpPr>
        <p:spPr/>
        <p:txBody>
          <a:bodyPr/>
          <a:lstStyle/>
          <a:p>
            <a:fld id="{A829F25A-84D3-4F9E-BD6A-3ADD05BBF9F6}" type="slidenum">
              <a:rPr lang="en-US" altLang="en-US" smtClean="0"/>
              <a:pPr/>
              <a:t>11</a:t>
            </a:fld>
            <a:endParaRPr lang="en-US" altLang="en-US"/>
          </a:p>
        </p:txBody>
      </p:sp>
      <p:sp>
        <p:nvSpPr>
          <p:cNvPr id="6" name="Title 5">
            <a:extLst>
              <a:ext uri="{FF2B5EF4-FFF2-40B4-BE49-F238E27FC236}">
                <a16:creationId xmlns:a16="http://schemas.microsoft.com/office/drawing/2014/main" id="{CF729740-069F-41A8-A538-ED3C5A2CC49C}"/>
              </a:ext>
            </a:extLst>
          </p:cNvPr>
          <p:cNvSpPr>
            <a:spLocks noGrp="1"/>
          </p:cNvSpPr>
          <p:nvPr>
            <p:ph type="title"/>
          </p:nvPr>
        </p:nvSpPr>
        <p:spPr/>
        <p:txBody>
          <a:bodyPr/>
          <a:lstStyle/>
          <a:p>
            <a:pPr lvl="0" algn="ctr" defTabSz="914400"/>
            <a:r>
              <a:rPr lang="en-US" sz="4400" cap="none" dirty="0">
                <a:solidFill>
                  <a:prstClr val="white"/>
                </a:solidFill>
                <a:latin typeface="Georgia" panose="02040502050405020303" pitchFamily="18" charset="0"/>
                <a:ea typeface="ヒラギノ角ゴ Pro W3" pitchFamily="1" charset="-128"/>
                <a:cs typeface="+mn-cs"/>
              </a:rPr>
              <a:t>Variance in Implant Prevalence</a:t>
            </a:r>
            <a:br>
              <a:rPr lang="en-US" sz="4400" cap="none" dirty="0">
                <a:solidFill>
                  <a:prstClr val="white"/>
                </a:solidFill>
                <a:latin typeface="Georgia" panose="02040502050405020303" pitchFamily="18" charset="0"/>
                <a:ea typeface="ヒラギノ角ゴ Pro W3" pitchFamily="1" charset="-128"/>
                <a:cs typeface="+mn-cs"/>
              </a:rPr>
            </a:br>
            <a:endParaRPr lang="en-US" dirty="0">
              <a:latin typeface="Georgia" panose="02040502050405020303" pitchFamily="18" charset="0"/>
            </a:endParaRPr>
          </a:p>
        </p:txBody>
      </p:sp>
      <p:graphicFrame>
        <p:nvGraphicFramePr>
          <p:cNvPr id="7" name="Content Placeholder 8">
            <a:extLst>
              <a:ext uri="{FF2B5EF4-FFF2-40B4-BE49-F238E27FC236}">
                <a16:creationId xmlns:a16="http://schemas.microsoft.com/office/drawing/2014/main" id="{B9C8BC98-E453-44DE-B54E-6E43E715BEE9}"/>
              </a:ext>
            </a:extLst>
          </p:cNvPr>
          <p:cNvGraphicFramePr>
            <a:graphicFrameLocks/>
          </p:cNvGraphicFramePr>
          <p:nvPr>
            <p:extLst>
              <p:ext uri="{D42A27DB-BD31-4B8C-83A1-F6EECF244321}">
                <p14:modId xmlns:p14="http://schemas.microsoft.com/office/powerpoint/2010/main" val="1966947282"/>
              </p:ext>
            </p:extLst>
          </p:nvPr>
        </p:nvGraphicFramePr>
        <p:xfrm>
          <a:off x="1188720" y="2590800"/>
          <a:ext cx="3115294" cy="3048001"/>
        </p:xfrm>
        <a:graphic>
          <a:graphicData uri="http://schemas.openxmlformats.org/drawingml/2006/table">
            <a:tbl>
              <a:tblPr/>
              <a:tblGrid>
                <a:gridCol w="2419786">
                  <a:extLst>
                    <a:ext uri="{9D8B030D-6E8A-4147-A177-3AD203B41FA5}">
                      <a16:colId xmlns:a16="http://schemas.microsoft.com/office/drawing/2014/main" val="20000"/>
                    </a:ext>
                  </a:extLst>
                </a:gridCol>
                <a:gridCol w="695508">
                  <a:extLst>
                    <a:ext uri="{9D8B030D-6E8A-4147-A177-3AD203B41FA5}">
                      <a16:colId xmlns:a16="http://schemas.microsoft.com/office/drawing/2014/main" val="20001"/>
                    </a:ext>
                  </a:extLst>
                </a:gridCol>
              </a:tblGrid>
              <a:tr h="379495">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(4V19) (660) Salt Lake City, UT HCS</a:t>
                      </a:r>
                    </a:p>
                  </a:txBody>
                  <a:tcPr marL="7144" marR="7144" marT="7144"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21.0%</a:t>
                      </a:r>
                    </a:p>
                  </a:txBody>
                  <a:tcPr marL="7144" marR="7144" marT="7144"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2788">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(2V07) (521) Birmingham, AL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15.4%</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2788">
                <a:tc>
                  <a:txBody>
                    <a:bodyPr/>
                    <a:lstStyle/>
                    <a:p>
                      <a:pPr algn="l" fontAlgn="b"/>
                      <a:r>
                        <a:rPr lang="nb-NO" sz="1100" b="0" i="0" u="none" strike="noStrike" dirty="0">
                          <a:solidFill>
                            <a:srgbClr val="000000"/>
                          </a:solidFill>
                          <a:effectLst/>
                          <a:latin typeface="Arial" panose="020B0604020202020204" pitchFamily="34" charset="0"/>
                          <a:cs typeface="Arial" panose="020B0604020202020204" pitchFamily="34" charset="0"/>
                        </a:rPr>
                        <a:t>(2V07) (509) Augusta, GA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15.3%</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2788">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(1V02) (632) Northport, NY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14.9%</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2788">
                <a:tc>
                  <a:txBody>
                    <a:bodyPr/>
                    <a:lstStyle/>
                    <a:p>
                      <a:pPr algn="l" fontAlgn="b"/>
                      <a:r>
                        <a:rPr lang="it-IT" sz="1100" b="0" i="0" u="none" strike="noStrike" dirty="0">
                          <a:solidFill>
                            <a:srgbClr val="000000"/>
                          </a:solidFill>
                          <a:effectLst/>
                          <a:latin typeface="Arial" panose="020B0604020202020204" pitchFamily="34" charset="0"/>
                          <a:cs typeface="Arial" panose="020B0604020202020204" pitchFamily="34" charset="0"/>
                        </a:rPr>
                        <a:t>(1V01) (523) Boston, MA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14.6%</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9495">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(5V21) (662) San Francisco, CA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14.4%</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2788">
                <a:tc>
                  <a:txBody>
                    <a:bodyPr/>
                    <a:lstStyle/>
                    <a:p>
                      <a:pPr algn="l" fontAlgn="b"/>
                      <a:r>
                        <a:rPr lang="sv-SE" sz="1100" b="0" i="0" u="none" strike="noStrike" dirty="0">
                          <a:solidFill>
                            <a:srgbClr val="000000"/>
                          </a:solidFill>
                          <a:effectLst/>
                          <a:latin typeface="Arial" panose="020B0604020202020204" pitchFamily="34" charset="0"/>
                          <a:cs typeface="Arial" panose="020B0604020202020204" pitchFamily="34" charset="0"/>
                        </a:rPr>
                        <a:t>(1V02) (526) Bronx, NY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14.3%</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72788">
                <a:tc>
                  <a:txBody>
                    <a:bodyPr/>
                    <a:lstStyle/>
                    <a:p>
                      <a:pPr algn="l" fontAlgn="b"/>
                      <a:r>
                        <a:rPr lang="fr-FR" sz="1100" b="0" i="0" u="none" strike="noStrike" dirty="0">
                          <a:solidFill>
                            <a:srgbClr val="000000"/>
                          </a:solidFill>
                          <a:effectLst/>
                          <a:latin typeface="Arial" panose="020B0604020202020204" pitchFamily="34" charset="0"/>
                          <a:cs typeface="Arial" panose="020B0604020202020204" pitchFamily="34" charset="0"/>
                        </a:rPr>
                        <a:t>(3V10) (553) Detroit, MI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12.7%</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79495">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(1V02) (630) New York Harbor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12.2%</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72788">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(3V12) (695) Milwaukee, WI HCS</a:t>
                      </a:r>
                    </a:p>
                  </a:txBody>
                  <a:tcPr marL="7144" marR="7144" marT="7144" marB="0" anchor="b">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12.0%</a:t>
                      </a:r>
                    </a:p>
                  </a:txBody>
                  <a:tcPr marL="7144" marR="7144" marT="714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bl>
          </a:graphicData>
        </a:graphic>
      </p:graphicFrame>
      <p:graphicFrame>
        <p:nvGraphicFramePr>
          <p:cNvPr id="8" name="Content Placeholder 9">
            <a:extLst>
              <a:ext uri="{FF2B5EF4-FFF2-40B4-BE49-F238E27FC236}">
                <a16:creationId xmlns:a16="http://schemas.microsoft.com/office/drawing/2014/main" id="{FF4EA943-CDEA-4FB5-9926-0E7EB16844CE}"/>
              </a:ext>
            </a:extLst>
          </p:cNvPr>
          <p:cNvGraphicFramePr>
            <a:graphicFrameLocks/>
          </p:cNvGraphicFramePr>
          <p:nvPr>
            <p:extLst>
              <p:ext uri="{D42A27DB-BD31-4B8C-83A1-F6EECF244321}">
                <p14:modId xmlns:p14="http://schemas.microsoft.com/office/powerpoint/2010/main" val="635533097"/>
              </p:ext>
            </p:extLst>
          </p:nvPr>
        </p:nvGraphicFramePr>
        <p:xfrm>
          <a:off x="5192486" y="2590800"/>
          <a:ext cx="3037114" cy="3048000"/>
        </p:xfrm>
        <a:graphic>
          <a:graphicData uri="http://schemas.openxmlformats.org/drawingml/2006/table">
            <a:tbl>
              <a:tblPr/>
              <a:tblGrid>
                <a:gridCol w="2420200">
                  <a:extLst>
                    <a:ext uri="{9D8B030D-6E8A-4147-A177-3AD203B41FA5}">
                      <a16:colId xmlns:a16="http://schemas.microsoft.com/office/drawing/2014/main" val="20000"/>
                    </a:ext>
                  </a:extLst>
                </a:gridCol>
                <a:gridCol w="616914">
                  <a:extLst>
                    <a:ext uri="{9D8B030D-6E8A-4147-A177-3AD203B41FA5}">
                      <a16:colId xmlns:a16="http://schemas.microsoft.com/office/drawing/2014/main" val="20001"/>
                    </a:ext>
                  </a:extLst>
                </a:gridCol>
              </a:tblGrid>
              <a:tr h="408066">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(3V15) (657A4) Poplar Bluff, MO HCS</a:t>
                      </a:r>
                    </a:p>
                  </a:txBody>
                  <a:tcPr marL="7144" marR="7144" marT="7144"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0.2%</a:t>
                      </a:r>
                    </a:p>
                  </a:txBody>
                  <a:tcPr marL="7144" marR="7144" marT="7144"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0"/>
                  </a:ext>
                </a:extLst>
              </a:tr>
              <a:tr h="293326">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(1V04) (542) Coatesville, PA HCS</a:t>
                      </a:r>
                    </a:p>
                  </a:txBody>
                  <a:tcPr marL="7144" marR="7144" marT="7144"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0.1%</a:t>
                      </a:r>
                    </a:p>
                  </a:txBody>
                  <a:tcPr marL="7144" marR="7144" marT="7144"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293326">
                <a:tc>
                  <a:txBody>
                    <a:bodyPr/>
                    <a:lstStyle/>
                    <a:p>
                      <a:pPr algn="l" fontAlgn="b"/>
                      <a:r>
                        <a:rPr lang="pl-PL" sz="1100" b="0" i="0" u="none" strike="noStrike" dirty="0">
                          <a:solidFill>
                            <a:srgbClr val="000000"/>
                          </a:solidFill>
                          <a:effectLst/>
                          <a:latin typeface="Arial" panose="020B0604020202020204" pitchFamily="34" charset="0"/>
                          <a:cs typeface="Arial" panose="020B0604020202020204" pitchFamily="34" charset="0"/>
                        </a:rPr>
                        <a:t>(4V19) (623) Muskogee, OK HCS</a:t>
                      </a:r>
                    </a:p>
                  </a:txBody>
                  <a:tcPr marL="7144" marR="7144" marT="7144"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0.1%</a:t>
                      </a:r>
                    </a:p>
                  </a:txBody>
                  <a:tcPr marL="7144" marR="7144" marT="7144"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293326">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(4V16) (586) Jackson, MS HCS</a:t>
                      </a:r>
                    </a:p>
                  </a:txBody>
                  <a:tcPr marL="7144" marR="7144" marT="7144"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0.1%</a:t>
                      </a:r>
                    </a:p>
                  </a:txBody>
                  <a:tcPr marL="7144" marR="7144" marT="7144"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93326">
                <a:tc>
                  <a:txBody>
                    <a:bodyPr/>
                    <a:lstStyle/>
                    <a:p>
                      <a:pPr algn="l" fontAlgn="b"/>
                      <a:r>
                        <a:rPr lang="fr-FR" sz="1100" b="0" i="0" u="none" strike="noStrike" dirty="0">
                          <a:solidFill>
                            <a:srgbClr val="000000"/>
                          </a:solidFill>
                          <a:effectLst/>
                          <a:latin typeface="Arial" panose="020B0604020202020204" pitchFamily="34" charset="0"/>
                          <a:cs typeface="Arial" panose="020B0604020202020204" pitchFamily="34" charset="0"/>
                        </a:rPr>
                        <a:t>(1V06) (590) Hampton, VA HCS</a:t>
                      </a:r>
                    </a:p>
                  </a:txBody>
                  <a:tcPr marL="7144" marR="7144" marT="7144"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0.0%</a:t>
                      </a:r>
                    </a:p>
                  </a:txBody>
                  <a:tcPr marL="7144" marR="7144" marT="7144"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293326">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(1V05) (517) Beckley, WV HCS</a:t>
                      </a:r>
                    </a:p>
                  </a:txBody>
                  <a:tcPr marL="7144" marR="7144" marT="7144"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0.0%</a:t>
                      </a:r>
                    </a:p>
                  </a:txBody>
                  <a:tcPr marL="7144" marR="7144" marT="7144"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293326">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(1V04) (562) Erie, PA HCS</a:t>
                      </a:r>
                    </a:p>
                  </a:txBody>
                  <a:tcPr marL="7144" marR="7144" marT="7144"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0.0%</a:t>
                      </a:r>
                    </a:p>
                  </a:txBody>
                  <a:tcPr marL="7144" marR="7144" marT="7144"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293326">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(3V10) (655) Saginaw, MI HCS</a:t>
                      </a:r>
                    </a:p>
                  </a:txBody>
                  <a:tcPr marL="7144" marR="7144" marT="7144"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0.0%</a:t>
                      </a:r>
                    </a:p>
                  </a:txBody>
                  <a:tcPr marL="7144" marR="7144" marT="7144"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293326">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(5V20) (692) White City, OR HCS</a:t>
                      </a:r>
                    </a:p>
                  </a:txBody>
                  <a:tcPr marL="7144" marR="7144" marT="7144"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0.0%</a:t>
                      </a:r>
                    </a:p>
                  </a:txBody>
                  <a:tcPr marL="7144" marR="7144" marT="7144"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293326">
                <a:tc>
                  <a:txBody>
                    <a:bodyPr/>
                    <a:lstStyle/>
                    <a:p>
                      <a:pPr algn="l" fontAlgn="b"/>
                      <a:r>
                        <a:rPr lang="es-ES" sz="1100" b="0" i="0" u="none" strike="noStrike" dirty="0">
                          <a:solidFill>
                            <a:srgbClr val="000000"/>
                          </a:solidFill>
                          <a:effectLst/>
                          <a:latin typeface="Arial" panose="020B0604020202020204" pitchFamily="34" charset="0"/>
                          <a:cs typeface="Arial" panose="020B0604020202020204" pitchFamily="34" charset="0"/>
                        </a:rPr>
                        <a:t>(4V16) (502) Alexandria, LA HCS</a:t>
                      </a:r>
                    </a:p>
                  </a:txBody>
                  <a:tcPr marL="7144" marR="7144" marT="7144"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Arial" panose="020B0604020202020204" pitchFamily="34" charset="0"/>
                          <a:cs typeface="Arial" panose="020B0604020202020204" pitchFamily="34" charset="0"/>
                        </a:rPr>
                        <a:t>0.0%</a:t>
                      </a:r>
                    </a:p>
                  </a:txBody>
                  <a:tcPr marL="7144" marR="7144" marT="7144"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9" name="Text Placeholder 4">
            <a:extLst>
              <a:ext uri="{FF2B5EF4-FFF2-40B4-BE49-F238E27FC236}">
                <a16:creationId xmlns:a16="http://schemas.microsoft.com/office/drawing/2014/main" id="{D44B969D-DD36-4FBE-8D96-D894A55C72AF}"/>
              </a:ext>
            </a:extLst>
          </p:cNvPr>
          <p:cNvSpPr txBox="1">
            <a:spLocks/>
          </p:cNvSpPr>
          <p:nvPr/>
        </p:nvSpPr>
        <p:spPr>
          <a:xfrm>
            <a:off x="1135966" y="1804181"/>
            <a:ext cx="4114800" cy="802640"/>
          </a:xfr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128"/>
                <a:cs typeface="ヒラギノ角ゴ Pro W3"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ＭＳ Ｐゴシック"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128"/>
                <a:cs typeface="ヒラギノ角ゴ Pro W3"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500" b="1" dirty="0">
                <a:latin typeface="Georgia" panose="02040502050405020303" pitchFamily="18" charset="0"/>
              </a:rPr>
              <a:t>Highest Prevalence</a:t>
            </a:r>
          </a:p>
        </p:txBody>
      </p:sp>
      <p:sp>
        <p:nvSpPr>
          <p:cNvPr id="10" name="Text Placeholder 4">
            <a:extLst>
              <a:ext uri="{FF2B5EF4-FFF2-40B4-BE49-F238E27FC236}">
                <a16:creationId xmlns:a16="http://schemas.microsoft.com/office/drawing/2014/main" id="{63689307-ED55-43DF-9478-0271F0553D3E}"/>
              </a:ext>
            </a:extLst>
          </p:cNvPr>
          <p:cNvSpPr txBox="1">
            <a:spLocks/>
          </p:cNvSpPr>
          <p:nvPr/>
        </p:nvSpPr>
        <p:spPr>
          <a:xfrm>
            <a:off x="5029200" y="1804181"/>
            <a:ext cx="4114800" cy="802640"/>
          </a:xfr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128"/>
                <a:cs typeface="ヒラギノ角ゴ Pro W3"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ＭＳ Ｐゴシック"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128"/>
                <a:cs typeface="ヒラギノ角ゴ Pro W3"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500" b="1" dirty="0">
                <a:latin typeface="Georgia" panose="02040502050405020303" pitchFamily="18" charset="0"/>
              </a:rPr>
              <a:t>Lowest Prevalence</a:t>
            </a:r>
          </a:p>
        </p:txBody>
      </p:sp>
    </p:spTree>
    <p:extLst>
      <p:ext uri="{BB962C8B-B14F-4D97-AF65-F5344CB8AC3E}">
        <p14:creationId xmlns:p14="http://schemas.microsoft.com/office/powerpoint/2010/main" val="1381728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514"/>
            <a:ext cx="8229600" cy="1290637"/>
          </a:xfrm>
        </p:spPr>
        <p:txBody>
          <a:bodyPr/>
          <a:lstStyle/>
          <a:p>
            <a:r>
              <a:rPr lang="en-US" dirty="0">
                <a:solidFill>
                  <a:schemeClr val="bg1"/>
                </a:solidFill>
                <a:latin typeface="Georgia" panose="02040502050405020303" pitchFamily="18" charset="0"/>
              </a:rPr>
              <a:t>What are we seeking?</a:t>
            </a:r>
          </a:p>
        </p:txBody>
      </p:sp>
      <p:sp>
        <p:nvSpPr>
          <p:cNvPr id="3" name="Content Placeholder 2"/>
          <p:cNvSpPr>
            <a:spLocks noGrp="1"/>
          </p:cNvSpPr>
          <p:nvPr>
            <p:ph idx="1"/>
          </p:nvPr>
        </p:nvSpPr>
        <p:spPr/>
        <p:txBody>
          <a:bodyPr>
            <a:normAutofit fontScale="85000" lnSpcReduction="20000"/>
          </a:bodyPr>
          <a:lstStyle/>
          <a:p>
            <a:r>
              <a:rPr lang="en-US" dirty="0">
                <a:latin typeface="Georgia" panose="02040502050405020303" pitchFamily="18" charset="0"/>
              </a:rPr>
              <a:t>Nationwide multi-vendor/multi-year contracting vehicle to provide all dental implant parts and components for the VA</a:t>
            </a:r>
          </a:p>
          <a:p>
            <a:r>
              <a:rPr lang="en-US" dirty="0">
                <a:latin typeface="Georgia" panose="02040502050405020303" pitchFamily="18" charset="0"/>
              </a:rPr>
              <a:t>National contract to address:</a:t>
            </a:r>
          </a:p>
          <a:p>
            <a:pPr lvl="1"/>
            <a:r>
              <a:rPr lang="en-US" dirty="0">
                <a:latin typeface="Georgia" panose="02040502050405020303" pitchFamily="18" charset="0"/>
              </a:rPr>
              <a:t>Nationwide coverage for all major implant components</a:t>
            </a:r>
          </a:p>
          <a:p>
            <a:pPr lvl="1"/>
            <a:r>
              <a:rPr lang="en-US" dirty="0">
                <a:latin typeface="Georgia" panose="02040502050405020303" pitchFamily="18" charset="0"/>
              </a:rPr>
              <a:t>Expedited ordering and fulfillment</a:t>
            </a:r>
          </a:p>
          <a:p>
            <a:pPr lvl="1"/>
            <a:r>
              <a:rPr lang="en-US" dirty="0">
                <a:latin typeface="Georgia" panose="02040502050405020303" pitchFamily="18" charset="0"/>
              </a:rPr>
              <a:t>Best price and service for VA Prosthetics Service</a:t>
            </a:r>
          </a:p>
          <a:p>
            <a:pPr lvl="1"/>
            <a:r>
              <a:rPr lang="en-US" dirty="0">
                <a:latin typeface="Georgia" panose="02040502050405020303" pitchFamily="18" charset="0"/>
              </a:rPr>
              <a:t>Ability to meet VA requirements (labeling/sterilization)</a:t>
            </a:r>
          </a:p>
          <a:p>
            <a:pPr lvl="1"/>
            <a:r>
              <a:rPr lang="en-US" dirty="0">
                <a:latin typeface="Georgia" panose="02040502050405020303" pitchFamily="18" charset="0"/>
              </a:rPr>
              <a:t>Educational services provided by contractor</a:t>
            </a:r>
          </a:p>
          <a:p>
            <a:pPr marL="457189" lvl="1" indent="0">
              <a:buNone/>
            </a:pPr>
            <a:endParaRPr lang="en-US" dirty="0">
              <a:latin typeface="Georgia" panose="02040502050405020303" pitchFamily="18" charset="0"/>
            </a:endParaRPr>
          </a:p>
          <a:p>
            <a:pPr lvl="1"/>
            <a:endParaRPr lang="en-US" dirty="0">
              <a:latin typeface="Georgia" panose="02040502050405020303" pitchFamily="18" charset="0"/>
            </a:endParaRPr>
          </a:p>
          <a:p>
            <a:pPr lvl="1"/>
            <a:endParaRPr lang="en-US" dirty="0">
              <a:latin typeface="Georgia" panose="02040502050405020303" pitchFamily="18" charset="0"/>
            </a:endParaRPr>
          </a:p>
        </p:txBody>
      </p:sp>
    </p:spTree>
    <p:extLst>
      <p:ext uri="{BB962C8B-B14F-4D97-AF65-F5344CB8AC3E}">
        <p14:creationId xmlns:p14="http://schemas.microsoft.com/office/powerpoint/2010/main" val="403604923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D2AB3-30BD-4D05-921C-E63EECF89880}"/>
              </a:ext>
            </a:extLst>
          </p:cNvPr>
          <p:cNvSpPr>
            <a:spLocks noGrp="1"/>
          </p:cNvSpPr>
          <p:nvPr>
            <p:ph type="title"/>
          </p:nvPr>
        </p:nvSpPr>
        <p:spPr>
          <a:xfrm>
            <a:off x="457200" y="76200"/>
            <a:ext cx="8229600" cy="1290637"/>
          </a:xfrm>
        </p:spPr>
        <p:txBody>
          <a:bodyPr/>
          <a:lstStyle/>
          <a:p>
            <a:r>
              <a:rPr lang="en-US" dirty="0">
                <a:solidFill>
                  <a:schemeClr val="bg1"/>
                </a:solidFill>
                <a:latin typeface="Georgia" panose="02040502050405020303" pitchFamily="18" charset="0"/>
              </a:rPr>
              <a:t>What are we seeking?</a:t>
            </a:r>
            <a:endParaRPr lang="en-US" dirty="0">
              <a:latin typeface="Georgia" panose="02040502050405020303" pitchFamily="18" charset="0"/>
            </a:endParaRPr>
          </a:p>
        </p:txBody>
      </p:sp>
      <p:sp>
        <p:nvSpPr>
          <p:cNvPr id="3" name="Content Placeholder 2">
            <a:extLst>
              <a:ext uri="{FF2B5EF4-FFF2-40B4-BE49-F238E27FC236}">
                <a16:creationId xmlns:a16="http://schemas.microsoft.com/office/drawing/2014/main" id="{D009D659-B9F9-4848-A12B-FD7552BDC682}"/>
              </a:ext>
            </a:extLst>
          </p:cNvPr>
          <p:cNvSpPr>
            <a:spLocks noGrp="1"/>
          </p:cNvSpPr>
          <p:nvPr>
            <p:ph idx="1"/>
          </p:nvPr>
        </p:nvSpPr>
        <p:spPr/>
        <p:txBody>
          <a:bodyPr/>
          <a:lstStyle/>
          <a:p>
            <a:r>
              <a:rPr lang="en-US" dirty="0">
                <a:latin typeface="Georgia" panose="02040502050405020303" pitchFamily="18" charset="0"/>
              </a:rPr>
              <a:t>A contractor should also be able to provide:</a:t>
            </a:r>
          </a:p>
          <a:p>
            <a:pPr lvl="1"/>
            <a:r>
              <a:rPr lang="en-US" dirty="0">
                <a:latin typeface="Georgia" panose="02040502050405020303" pitchFamily="18" charset="0"/>
              </a:rPr>
              <a:t>Consignment Agreement</a:t>
            </a:r>
          </a:p>
          <a:p>
            <a:pPr lvl="1"/>
            <a:r>
              <a:rPr lang="en-US" dirty="0">
                <a:latin typeface="Georgia" panose="02040502050405020303" pitchFamily="18" charset="0"/>
              </a:rPr>
              <a:t>Just In Time Delivery</a:t>
            </a:r>
          </a:p>
          <a:p>
            <a:pPr lvl="1"/>
            <a:r>
              <a:rPr lang="en-US" dirty="0">
                <a:latin typeface="Georgia" panose="02040502050405020303" pitchFamily="18" charset="0"/>
              </a:rPr>
              <a:t>Training </a:t>
            </a:r>
          </a:p>
          <a:p>
            <a:pPr marL="457200" lvl="1" indent="0">
              <a:buNone/>
            </a:pPr>
            <a:endParaRPr lang="en-US" dirty="0">
              <a:latin typeface="Georgia" panose="02040502050405020303" pitchFamily="18" charset="0"/>
            </a:endParaRPr>
          </a:p>
        </p:txBody>
      </p:sp>
      <p:sp>
        <p:nvSpPr>
          <p:cNvPr id="4" name="Slide Number Placeholder 3">
            <a:extLst>
              <a:ext uri="{FF2B5EF4-FFF2-40B4-BE49-F238E27FC236}">
                <a16:creationId xmlns:a16="http://schemas.microsoft.com/office/drawing/2014/main" id="{71A9AF29-C740-4DDC-91DA-9DC91D44A179}"/>
              </a:ext>
            </a:extLst>
          </p:cNvPr>
          <p:cNvSpPr>
            <a:spLocks noGrp="1"/>
          </p:cNvSpPr>
          <p:nvPr>
            <p:ph type="sldNum" sz="quarter" idx="10"/>
          </p:nvPr>
        </p:nvSpPr>
        <p:spPr/>
        <p:txBody>
          <a:bodyPr/>
          <a:lstStyle/>
          <a:p>
            <a:pPr>
              <a:defRPr/>
            </a:pPr>
            <a:fld id="{8D012013-490D-4636-BE78-D22F6266D2FE}" type="slidenum">
              <a:rPr lang="en-US" smtClean="0"/>
              <a:pPr>
                <a:defRPr/>
              </a:pPr>
              <a:t>13</a:t>
            </a:fld>
            <a:endParaRPr lang="en-US" dirty="0"/>
          </a:p>
        </p:txBody>
      </p:sp>
    </p:spTree>
    <p:extLst>
      <p:ext uri="{BB962C8B-B14F-4D97-AF65-F5344CB8AC3E}">
        <p14:creationId xmlns:p14="http://schemas.microsoft.com/office/powerpoint/2010/main" val="48896959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33600"/>
            <a:ext cx="7391400" cy="4077730"/>
          </a:xfrm>
        </p:spPr>
        <p:txBody>
          <a:bodyPr>
            <a:normAutofit/>
          </a:bodyPr>
          <a:lstStyle/>
          <a:p>
            <a:pPr marL="457189" lvl="1" indent="0">
              <a:buNone/>
            </a:pPr>
            <a:endParaRPr lang="en-US" dirty="0"/>
          </a:p>
          <a:p>
            <a:pPr marL="457200" lvl="1" indent="0" algn="ctr">
              <a:buNone/>
            </a:pPr>
            <a:r>
              <a:rPr lang="en-US" sz="7500" dirty="0">
                <a:latin typeface="Georgia" panose="02040502050405020303" pitchFamily="18" charset="0"/>
              </a:rPr>
              <a:t>THANK YOU</a:t>
            </a:r>
          </a:p>
          <a:p>
            <a:pPr lvl="1"/>
            <a:endParaRPr lang="en-US" dirty="0"/>
          </a:p>
        </p:txBody>
      </p:sp>
    </p:spTree>
    <p:extLst>
      <p:ext uri="{BB962C8B-B14F-4D97-AF65-F5344CB8AC3E}">
        <p14:creationId xmlns:p14="http://schemas.microsoft.com/office/powerpoint/2010/main" val="274438754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11BCE354-9075-4658-9D3F-788F8189CA9C}"/>
              </a:ext>
            </a:extLst>
          </p:cNvPr>
          <p:cNvSpPr>
            <a:spLocks noGrp="1" noChangeArrowheads="1"/>
          </p:cNvSpPr>
          <p:nvPr>
            <p:ph type="ctrTitle"/>
          </p:nvPr>
        </p:nvSpPr>
        <p:spPr>
          <a:xfrm>
            <a:off x="304800" y="1752600"/>
            <a:ext cx="8534400" cy="2209800"/>
          </a:xfrm>
        </p:spPr>
        <p:txBody>
          <a:bodyPr rtlCol="0">
            <a:noAutofit/>
          </a:bodyPr>
          <a:lstStyle/>
          <a:p>
            <a:pPr algn="ctr">
              <a:defRPr/>
            </a:pPr>
            <a:br>
              <a:rPr lang="en-US" sz="2400" dirty="0">
                <a:solidFill>
                  <a:schemeClr val="accent1">
                    <a:lumMod val="75000"/>
                  </a:schemeClr>
                </a:solidFill>
                <a:latin typeface="Arial" charset="0"/>
              </a:rPr>
            </a:br>
            <a:r>
              <a:rPr lang="en-US" sz="2400" cap="all" dirty="0">
                <a:solidFill>
                  <a:srgbClr val="0070C0"/>
                </a:solidFill>
              </a:rPr>
              <a:t> </a:t>
            </a:r>
            <a:br>
              <a:rPr lang="en-US" sz="2400" i="1" dirty="0">
                <a:solidFill>
                  <a:srgbClr val="0070C0"/>
                </a:solidFill>
              </a:rPr>
            </a:br>
            <a:r>
              <a:rPr lang="en-US" sz="2400" i="1" cap="all" dirty="0"/>
              <a:t>Joint venture agreements </a:t>
            </a:r>
            <a:br>
              <a:rPr lang="en-US" sz="2400" i="1" cap="all" dirty="0"/>
            </a:br>
            <a:r>
              <a:rPr lang="en-US" sz="2400" i="1" cap="all" dirty="0"/>
              <a:t>for compliance with </a:t>
            </a:r>
            <a:br>
              <a:rPr lang="en-US" sz="2400" i="1" cap="all" dirty="0"/>
            </a:br>
            <a:r>
              <a:rPr lang="en-US" sz="2400" i="1" cap="all" dirty="0"/>
              <a:t>FAR, VAAR, and Federal regulations</a:t>
            </a:r>
            <a:br>
              <a:rPr lang="en-US" sz="2400" i="1" cap="all" dirty="0">
                <a:solidFill>
                  <a:srgbClr val="0070C0"/>
                </a:solidFill>
              </a:rPr>
            </a:br>
            <a:br>
              <a:rPr lang="en-US" sz="2400" i="1" cap="all" dirty="0">
                <a:solidFill>
                  <a:srgbClr val="0070C0"/>
                </a:solidFill>
              </a:rPr>
            </a:br>
            <a:br>
              <a:rPr lang="en-US" sz="2400" i="1" cap="all" dirty="0">
                <a:solidFill>
                  <a:srgbClr val="0070C0"/>
                </a:solidFill>
              </a:rPr>
            </a:br>
            <a:br>
              <a:rPr lang="en-US" sz="2400" i="1" cap="all" dirty="0">
                <a:solidFill>
                  <a:srgbClr val="0070C0"/>
                </a:solidFill>
              </a:rPr>
            </a:br>
            <a:br>
              <a:rPr lang="en-US" sz="2400" i="1" cap="all" dirty="0">
                <a:solidFill>
                  <a:srgbClr val="0070C0"/>
                </a:solidFill>
              </a:rPr>
            </a:br>
            <a:r>
              <a:rPr lang="en-US" sz="2400" i="1" cap="all" dirty="0">
                <a:solidFill>
                  <a:srgbClr val="0070C0"/>
                </a:solidFill>
              </a:rPr>
              <a:t> </a:t>
            </a:r>
            <a:br>
              <a:rPr lang="en-US" sz="2400" i="1" cap="all" dirty="0">
                <a:solidFill>
                  <a:srgbClr val="0070C0"/>
                </a:solidFill>
              </a:rPr>
            </a:br>
            <a:br>
              <a:rPr lang="en-US" sz="2400" i="1" cap="all" dirty="0">
                <a:solidFill>
                  <a:srgbClr val="0070C0"/>
                </a:solidFill>
              </a:rPr>
            </a:br>
            <a:br>
              <a:rPr lang="en-US" sz="2400" i="1" cap="all" dirty="0">
                <a:solidFill>
                  <a:srgbClr val="0070C0"/>
                </a:solidFill>
              </a:rPr>
            </a:br>
            <a:br>
              <a:rPr lang="en-US" sz="2400" i="1" cap="all" dirty="0">
                <a:solidFill>
                  <a:srgbClr val="0070C0"/>
                </a:solidFill>
              </a:rPr>
            </a:br>
            <a:endParaRPr lang="en-US" sz="2400" i="1" dirty="0">
              <a:solidFill>
                <a:srgbClr val="0070C0"/>
              </a:solidFill>
            </a:endParaRPr>
          </a:p>
        </p:txBody>
      </p:sp>
      <p:sp>
        <p:nvSpPr>
          <p:cNvPr id="32771" name="Subtitle 1">
            <a:extLst>
              <a:ext uri="{FF2B5EF4-FFF2-40B4-BE49-F238E27FC236}">
                <a16:creationId xmlns:a16="http://schemas.microsoft.com/office/drawing/2014/main" id="{C139C568-C79A-4FDC-81C5-40D7FE57F68D}"/>
              </a:ext>
            </a:extLst>
          </p:cNvPr>
          <p:cNvSpPr>
            <a:spLocks noGrp="1"/>
          </p:cNvSpPr>
          <p:nvPr>
            <p:ph type="subTitle" idx="1"/>
          </p:nvPr>
        </p:nvSpPr>
        <p:spPr>
          <a:xfrm>
            <a:off x="1371600" y="4800600"/>
            <a:ext cx="6400800" cy="1143000"/>
          </a:xfrm>
        </p:spPr>
        <p:txBody>
          <a:bodyPr/>
          <a:lstStyle/>
          <a:p>
            <a:pPr algn="r"/>
            <a:r>
              <a:rPr lang="en-US" altLang="en-US" sz="2000" dirty="0"/>
              <a:t>Dr. Linda Williams</a:t>
            </a:r>
          </a:p>
          <a:p>
            <a:pPr algn="r"/>
            <a:r>
              <a:rPr lang="en-US" altLang="en-US" sz="2000" dirty="0"/>
              <a:t>202-461-4315</a:t>
            </a:r>
          </a:p>
          <a:p>
            <a:pPr algn="r"/>
            <a:r>
              <a:rPr lang="en-US" altLang="en-US" sz="2000" dirty="0"/>
              <a:t>linda.williams11@va.gov</a:t>
            </a:r>
          </a:p>
          <a:p>
            <a:endParaRPr lang="en-US" altLang="en-US" sz="2000" dirty="0">
              <a:solidFill>
                <a:schemeClr val="tx2"/>
              </a:solidFill>
            </a:endParaRPr>
          </a:p>
        </p:txBody>
      </p:sp>
    </p:spTree>
    <p:extLst>
      <p:ext uri="{BB962C8B-B14F-4D97-AF65-F5344CB8AC3E}">
        <p14:creationId xmlns:p14="http://schemas.microsoft.com/office/powerpoint/2010/main" val="496091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8959C-9339-49B7-A843-CAAC9D36917E}"/>
              </a:ext>
            </a:extLst>
          </p:cNvPr>
          <p:cNvSpPr>
            <a:spLocks noGrp="1"/>
          </p:cNvSpPr>
          <p:nvPr>
            <p:ph type="title"/>
          </p:nvPr>
        </p:nvSpPr>
        <p:spPr>
          <a:xfrm>
            <a:off x="0" y="1447800"/>
            <a:ext cx="8763000" cy="685800"/>
          </a:xfrm>
        </p:spPr>
        <p:txBody>
          <a:bodyPr>
            <a:noAutofit/>
          </a:bodyPr>
          <a:lstStyle/>
          <a:p>
            <a:pPr>
              <a:defRPr/>
            </a:pPr>
            <a:r>
              <a:rPr lang="en-US" sz="2400" b="1" dirty="0">
                <a:latin typeface="Georgia" panose="02040502050405020303" pitchFamily="18" charset="0"/>
              </a:rPr>
              <a:t>Office of Small &amp; Disadvantaged Business Utilization</a:t>
            </a:r>
          </a:p>
        </p:txBody>
      </p:sp>
      <p:sp>
        <p:nvSpPr>
          <p:cNvPr id="34819" name="Content Placeholder 2">
            <a:extLst>
              <a:ext uri="{FF2B5EF4-FFF2-40B4-BE49-F238E27FC236}">
                <a16:creationId xmlns:a16="http://schemas.microsoft.com/office/drawing/2014/main" id="{3219D2E2-6C7A-461A-91CD-0549AB581946}"/>
              </a:ext>
            </a:extLst>
          </p:cNvPr>
          <p:cNvSpPr>
            <a:spLocks noGrp="1"/>
          </p:cNvSpPr>
          <p:nvPr>
            <p:ph idx="1"/>
          </p:nvPr>
        </p:nvSpPr>
        <p:spPr>
          <a:xfrm>
            <a:off x="228600" y="2286000"/>
            <a:ext cx="8763000" cy="3962400"/>
          </a:xfrm>
        </p:spPr>
        <p:txBody>
          <a:bodyPr/>
          <a:lstStyle/>
          <a:p>
            <a:r>
              <a:rPr lang="en-US" altLang="en-US" sz="2200" dirty="0">
                <a:latin typeface="Georgia" panose="02040502050405020303" pitchFamily="18" charset="0"/>
              </a:rPr>
              <a:t>Develops small business goals and goals policy for VA</a:t>
            </a:r>
          </a:p>
          <a:p>
            <a:r>
              <a:rPr lang="en-US" altLang="en-US" sz="2200" dirty="0">
                <a:latin typeface="Georgia" panose="02040502050405020303" pitchFamily="18" charset="0"/>
              </a:rPr>
              <a:t>Secretary’s liaison with the Small Business Administration</a:t>
            </a:r>
          </a:p>
          <a:p>
            <a:r>
              <a:rPr lang="en-US" altLang="en-US" sz="2200" dirty="0">
                <a:latin typeface="Georgia" panose="02040502050405020303" pitchFamily="18" charset="0"/>
              </a:rPr>
              <a:t>Reviews VA procurement actions to ensure small business program sufficiency and the provision of maximum practicable opportunity to Veteran and other small businesses</a:t>
            </a:r>
          </a:p>
          <a:p>
            <a:r>
              <a:rPr lang="en-US" altLang="en-US" sz="2200" dirty="0">
                <a:latin typeface="Georgia" panose="02040502050405020303" pitchFamily="18" charset="0"/>
              </a:rPr>
              <a:t>Provides direct support to VA program offices in developing acquisition packages (primarily in the areas of market research and Integrated Product/Project Team Support</a:t>
            </a:r>
          </a:p>
          <a:p>
            <a:r>
              <a:rPr lang="en-US" altLang="en-US" sz="2200" dirty="0">
                <a:latin typeface="Georgia" panose="02040502050405020303" pitchFamily="18" charset="0"/>
              </a:rPr>
              <a:t>Provides staff assistance visits to VA contracting activities to ensure SBA regulatory guidance is complied with (start FY 2019)</a:t>
            </a:r>
          </a:p>
        </p:txBody>
      </p:sp>
    </p:spTree>
    <p:extLst>
      <p:ext uri="{BB962C8B-B14F-4D97-AF65-F5344CB8AC3E}">
        <p14:creationId xmlns:p14="http://schemas.microsoft.com/office/powerpoint/2010/main" val="171726527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0F21B37-BFF2-4212-9620-E28B8E027EA5}"/>
              </a:ext>
            </a:extLst>
          </p:cNvPr>
          <p:cNvSpPr/>
          <p:nvPr/>
        </p:nvSpPr>
        <p:spPr>
          <a:xfrm>
            <a:off x="0" y="1905000"/>
            <a:ext cx="9067800" cy="4189413"/>
          </a:xfrm>
          <a:prstGeom prst="rect">
            <a:avLst/>
          </a:prstGeom>
        </p:spPr>
        <p:txBody>
          <a:bodyPr>
            <a:spAutoFit/>
          </a:bodyPr>
          <a:lstStyle/>
          <a:p>
            <a:pPr marL="548640" eaLnBrk="1" hangingPunct="1">
              <a:lnSpc>
                <a:spcPct val="110000"/>
              </a:lnSpc>
              <a:spcBef>
                <a:spcPts val="0"/>
              </a:spcBef>
              <a:spcAft>
                <a:spcPts val="0"/>
              </a:spcAft>
              <a:defRPr/>
            </a:pPr>
            <a:endParaRPr lang="en-US" sz="1500" dirty="0">
              <a:latin typeface="Georgia" panose="02040502050405020303" pitchFamily="18" charset="0"/>
              <a:cs typeface="Arial" pitchFamily="34" charset="0"/>
            </a:endParaRPr>
          </a:p>
          <a:p>
            <a:pPr marL="548640" eaLnBrk="1" hangingPunct="1">
              <a:lnSpc>
                <a:spcPct val="110000"/>
              </a:lnSpc>
              <a:spcBef>
                <a:spcPts val="0"/>
              </a:spcBef>
              <a:spcAft>
                <a:spcPts val="0"/>
              </a:spcAft>
              <a:defRPr/>
            </a:pPr>
            <a:endParaRPr lang="en-US" sz="1500" dirty="0">
              <a:latin typeface="Georgia" panose="02040502050405020303" pitchFamily="18" charset="0"/>
              <a:cs typeface="Arial" pitchFamily="34" charset="0"/>
            </a:endParaRPr>
          </a:p>
          <a:p>
            <a:pPr marL="548640" eaLnBrk="1" hangingPunct="1">
              <a:lnSpc>
                <a:spcPct val="110000"/>
              </a:lnSpc>
              <a:spcBef>
                <a:spcPts val="0"/>
              </a:spcBef>
              <a:spcAft>
                <a:spcPts val="0"/>
              </a:spcAft>
              <a:defRPr/>
            </a:pPr>
            <a:r>
              <a:rPr lang="en-US" sz="2000" dirty="0">
                <a:latin typeface="Georgia" panose="02040502050405020303" pitchFamily="18" charset="0"/>
                <a:cs typeface="Arial" pitchFamily="34" charset="0"/>
              </a:rPr>
              <a:t>A </a:t>
            </a:r>
            <a:r>
              <a:rPr lang="en-US" sz="2000" u="sng" dirty="0">
                <a:latin typeface="Georgia" panose="02040502050405020303" pitchFamily="18" charset="0"/>
                <a:cs typeface="Arial" pitchFamily="34" charset="0"/>
              </a:rPr>
              <a:t>joint venture</a:t>
            </a:r>
            <a:r>
              <a:rPr lang="en-US" sz="2000" dirty="0">
                <a:latin typeface="Georgia" panose="02040502050405020303" pitchFamily="18" charset="0"/>
                <a:cs typeface="Arial" pitchFamily="34" charset="0"/>
              </a:rPr>
              <a:t> may be considered a SDVOSB or VOSB concern if – </a:t>
            </a:r>
          </a:p>
          <a:p>
            <a:pPr marL="548640" eaLnBrk="1" hangingPunct="1">
              <a:lnSpc>
                <a:spcPct val="110000"/>
              </a:lnSpc>
              <a:spcBef>
                <a:spcPts val="0"/>
              </a:spcBef>
              <a:spcAft>
                <a:spcPts val="0"/>
              </a:spcAft>
              <a:defRPr/>
            </a:pPr>
            <a:endParaRPr lang="en-US" sz="1500" dirty="0">
              <a:latin typeface="Georgia" panose="02040502050405020303" pitchFamily="18" charset="0"/>
              <a:cs typeface="Arial" pitchFamily="34" charset="0"/>
            </a:endParaRPr>
          </a:p>
          <a:p>
            <a:pPr marL="548640" eaLnBrk="1" hangingPunct="1">
              <a:lnSpc>
                <a:spcPct val="110000"/>
              </a:lnSpc>
              <a:spcBef>
                <a:spcPts val="0"/>
              </a:spcBef>
              <a:spcAft>
                <a:spcPts val="0"/>
              </a:spcAft>
              <a:buFont typeface="Arial" pitchFamily="34" charset="0"/>
              <a:buChar char="•"/>
              <a:defRPr/>
            </a:pPr>
            <a:r>
              <a:rPr lang="en-US" sz="1800" dirty="0">
                <a:latin typeface="Georgia" panose="02040502050405020303" pitchFamily="18" charset="0"/>
                <a:cs typeface="Calibri" pitchFamily="34" charset="0"/>
              </a:rPr>
              <a:t> At least one member of the joint venture correctly represents itself at the time of offering or quoting as a SDVOSB or VOSB concern</a:t>
            </a:r>
          </a:p>
          <a:p>
            <a:pPr marL="548640" eaLnBrk="1" hangingPunct="1">
              <a:lnSpc>
                <a:spcPct val="110000"/>
              </a:lnSpc>
              <a:spcBef>
                <a:spcPts val="0"/>
              </a:spcBef>
              <a:spcAft>
                <a:spcPts val="0"/>
              </a:spcAft>
              <a:buFont typeface="Arial" pitchFamily="34" charset="0"/>
              <a:buChar char="•"/>
              <a:defRPr/>
            </a:pPr>
            <a:endParaRPr lang="en-US" sz="1800" dirty="0">
              <a:latin typeface="Georgia" panose="02040502050405020303" pitchFamily="18" charset="0"/>
              <a:cs typeface="Calibri" pitchFamily="34" charset="0"/>
            </a:endParaRPr>
          </a:p>
          <a:p>
            <a:pPr marL="548640" eaLnBrk="1" hangingPunct="1">
              <a:lnSpc>
                <a:spcPct val="110000"/>
              </a:lnSpc>
              <a:spcBef>
                <a:spcPts val="0"/>
              </a:spcBef>
              <a:spcAft>
                <a:spcPts val="0"/>
              </a:spcAft>
              <a:buFont typeface="Arial" pitchFamily="34" charset="0"/>
              <a:buChar char="•"/>
              <a:defRPr/>
            </a:pPr>
            <a:r>
              <a:rPr lang="en-US" sz="1800" dirty="0">
                <a:latin typeface="Georgia" panose="02040502050405020303" pitchFamily="18" charset="0"/>
                <a:cs typeface="Calibri" pitchFamily="34" charset="0"/>
              </a:rPr>
              <a:t> Each concern is small under the size standard corresponding to the NAICS code assigned to the acquisition</a:t>
            </a:r>
          </a:p>
          <a:p>
            <a:pPr marL="548640" eaLnBrk="1" hangingPunct="1">
              <a:lnSpc>
                <a:spcPct val="110000"/>
              </a:lnSpc>
              <a:spcBef>
                <a:spcPts val="0"/>
              </a:spcBef>
              <a:spcAft>
                <a:spcPts val="0"/>
              </a:spcAft>
              <a:buFont typeface="Arial" pitchFamily="34" charset="0"/>
              <a:buChar char="•"/>
              <a:defRPr/>
            </a:pPr>
            <a:endParaRPr lang="en-US" sz="1800" dirty="0">
              <a:latin typeface="Georgia" panose="02040502050405020303" pitchFamily="18" charset="0"/>
              <a:cs typeface="Calibri" pitchFamily="34" charset="0"/>
            </a:endParaRPr>
          </a:p>
          <a:p>
            <a:pPr marL="548640" eaLnBrk="1" hangingPunct="1">
              <a:lnSpc>
                <a:spcPct val="110000"/>
              </a:lnSpc>
              <a:spcBef>
                <a:spcPts val="0"/>
              </a:spcBef>
              <a:spcAft>
                <a:spcPts val="0"/>
              </a:spcAft>
              <a:buFont typeface="Arial" pitchFamily="34" charset="0"/>
              <a:buChar char="•"/>
              <a:defRPr/>
            </a:pPr>
            <a:r>
              <a:rPr lang="en-US" sz="1800" dirty="0">
                <a:latin typeface="Georgia" panose="02040502050405020303" pitchFamily="18" charset="0"/>
                <a:cs typeface="Calibri" pitchFamily="34" charset="0"/>
              </a:rPr>
              <a:t> The joint venture meets the requirements of paragraph 7 of the size standard explanation of affiliates in Federal Acquisition Regulation (FAR)19.101</a:t>
            </a:r>
          </a:p>
          <a:p>
            <a:pPr marL="548640" eaLnBrk="1" hangingPunct="1">
              <a:lnSpc>
                <a:spcPct val="110000"/>
              </a:lnSpc>
              <a:spcBef>
                <a:spcPts val="0"/>
              </a:spcBef>
              <a:spcAft>
                <a:spcPts val="0"/>
              </a:spcAft>
              <a:buFont typeface="Arial" pitchFamily="34" charset="0"/>
              <a:buChar char="•"/>
              <a:defRPr/>
            </a:pPr>
            <a:endParaRPr lang="en-US" sz="1500" dirty="0">
              <a:solidFill>
                <a:srgbClr val="0070C0"/>
              </a:solidFill>
              <a:latin typeface="Georgia" panose="02040502050405020303" pitchFamily="18" charset="0"/>
              <a:cs typeface="Arial" pitchFamily="34" charset="0"/>
            </a:endParaRPr>
          </a:p>
          <a:p>
            <a:pPr marL="548640" eaLnBrk="1" hangingPunct="1">
              <a:lnSpc>
                <a:spcPct val="110000"/>
              </a:lnSpc>
              <a:spcBef>
                <a:spcPts val="0"/>
              </a:spcBef>
              <a:spcAft>
                <a:spcPts val="0"/>
              </a:spcAft>
              <a:defRPr/>
            </a:pPr>
            <a:endParaRPr lang="en-US" sz="1500" dirty="0">
              <a:solidFill>
                <a:srgbClr val="0070C0"/>
              </a:solidFill>
              <a:latin typeface="Georgia" panose="02040502050405020303" pitchFamily="18" charset="0"/>
              <a:cs typeface="Arial" pitchFamily="34" charset="0"/>
            </a:endParaRPr>
          </a:p>
        </p:txBody>
      </p:sp>
      <p:sp>
        <p:nvSpPr>
          <p:cNvPr id="4" name="Title 1">
            <a:extLst>
              <a:ext uri="{FF2B5EF4-FFF2-40B4-BE49-F238E27FC236}">
                <a16:creationId xmlns:a16="http://schemas.microsoft.com/office/drawing/2014/main" id="{0E01FF36-3766-4DEE-B36C-B040E78B0CD6}"/>
              </a:ext>
            </a:extLst>
          </p:cNvPr>
          <p:cNvSpPr txBox="1">
            <a:spLocks/>
          </p:cNvSpPr>
          <p:nvPr/>
        </p:nvSpPr>
        <p:spPr>
          <a:xfrm>
            <a:off x="914400" y="1219200"/>
            <a:ext cx="7315200" cy="685800"/>
          </a:xfrm>
          <a:prstGeom prst="rect">
            <a:avLst/>
          </a:prstGeom>
        </p:spPr>
        <p:txBody>
          <a:bodyPr/>
          <a:lstStyle/>
          <a:p>
            <a:pPr algn="ctr">
              <a:defRPr/>
            </a:pPr>
            <a:endParaRPr lang="en-US" sz="3600" b="1" dirty="0">
              <a:solidFill>
                <a:srgbClr val="0070C0"/>
              </a:solidFill>
              <a:latin typeface="+mj-lt"/>
              <a:ea typeface="+mj-ea"/>
              <a:cs typeface="Arial" pitchFamily="34" charset="0"/>
            </a:endParaRPr>
          </a:p>
          <a:p>
            <a:pPr algn="ctr">
              <a:defRPr/>
            </a:pPr>
            <a:br>
              <a:rPr lang="en-US" sz="3200" dirty="0">
                <a:solidFill>
                  <a:srgbClr val="0070C0"/>
                </a:solidFill>
                <a:latin typeface="+mj-lt"/>
                <a:ea typeface="+mj-ea"/>
                <a:cs typeface="Arial" pitchFamily="34" charset="0"/>
              </a:rPr>
            </a:br>
            <a:endParaRPr lang="en-US" sz="3200" u="sng" dirty="0">
              <a:solidFill>
                <a:srgbClr val="0070C0"/>
              </a:solidFill>
              <a:latin typeface="+mj-lt"/>
              <a:ea typeface="+mj-ea"/>
              <a:cs typeface="Arial" pitchFamily="34" charset="0"/>
            </a:endParaRPr>
          </a:p>
        </p:txBody>
      </p:sp>
      <p:sp>
        <p:nvSpPr>
          <p:cNvPr id="35844" name="Text Box 5">
            <a:extLst>
              <a:ext uri="{FF2B5EF4-FFF2-40B4-BE49-F238E27FC236}">
                <a16:creationId xmlns:a16="http://schemas.microsoft.com/office/drawing/2014/main" id="{F6DF787C-F820-4187-ACCD-C7AB529DD75B}"/>
              </a:ext>
            </a:extLst>
          </p:cNvPr>
          <p:cNvSpPr txBox="1">
            <a:spLocks noChangeArrowheads="1"/>
          </p:cNvSpPr>
          <p:nvPr/>
        </p:nvSpPr>
        <p:spPr bwMode="auto">
          <a:xfrm>
            <a:off x="8839200" y="6550025"/>
            <a:ext cx="304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2</a:t>
            </a:r>
          </a:p>
        </p:txBody>
      </p:sp>
      <p:sp>
        <p:nvSpPr>
          <p:cNvPr id="35845" name="Rectangle 4">
            <a:extLst>
              <a:ext uri="{FF2B5EF4-FFF2-40B4-BE49-F238E27FC236}">
                <a16:creationId xmlns:a16="http://schemas.microsoft.com/office/drawing/2014/main" id="{A5801296-4C38-4644-B9E4-B5B2DF7F0A72}"/>
              </a:ext>
            </a:extLst>
          </p:cNvPr>
          <p:cNvSpPr>
            <a:spLocks noChangeArrowheads="1"/>
          </p:cNvSpPr>
          <p:nvPr/>
        </p:nvSpPr>
        <p:spPr bwMode="auto">
          <a:xfrm>
            <a:off x="1066800" y="1447800"/>
            <a:ext cx="7559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3600" b="1" dirty="0">
                <a:latin typeface="Georgia" panose="02040502050405020303" pitchFamily="18" charset="0"/>
                <a:ea typeface="Calibri" panose="020F0502020204030204" pitchFamily="34" charset="0"/>
                <a:cs typeface="Calibri" panose="020F0502020204030204" pitchFamily="34" charset="0"/>
              </a:rPr>
              <a:t>Joint Ventures VAAR 819.7003</a:t>
            </a:r>
            <a:endParaRPr lang="en-US" altLang="en-US" sz="3600" dirty="0">
              <a:latin typeface="Georgia" panose="02040502050405020303"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71963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708C-32E3-4718-9B97-7AB6DD7EDA0A}"/>
              </a:ext>
            </a:extLst>
          </p:cNvPr>
          <p:cNvSpPr>
            <a:spLocks noGrp="1"/>
          </p:cNvSpPr>
          <p:nvPr>
            <p:ph type="title"/>
          </p:nvPr>
        </p:nvSpPr>
        <p:spPr>
          <a:xfrm>
            <a:off x="457200" y="152400"/>
            <a:ext cx="8229600" cy="1290637"/>
          </a:xfrm>
        </p:spPr>
        <p:txBody>
          <a:bodyPr>
            <a:normAutofit fontScale="90000"/>
          </a:bodyPr>
          <a:lstStyle/>
          <a:p>
            <a:pPr eaLnBrk="1" hangingPunct="1">
              <a:defRPr/>
            </a:pPr>
            <a:r>
              <a:rPr lang="en-US" dirty="0">
                <a:solidFill>
                  <a:schemeClr val="bg1"/>
                </a:solidFill>
                <a:latin typeface="Georgia" panose="02040502050405020303" pitchFamily="18" charset="0"/>
                <a:cs typeface="Arial" pitchFamily="34" charset="0"/>
              </a:rPr>
              <a:t>         Joint Ventures VAAR 819.7003</a:t>
            </a:r>
            <a:endParaRPr lang="en-US" dirty="0">
              <a:solidFill>
                <a:schemeClr val="bg1"/>
              </a:solidFill>
              <a:latin typeface="Georgia" panose="02040502050405020303" pitchFamily="18" charset="0"/>
            </a:endParaRPr>
          </a:p>
        </p:txBody>
      </p:sp>
      <p:sp>
        <p:nvSpPr>
          <p:cNvPr id="3" name="Content Placeholder 2">
            <a:extLst>
              <a:ext uri="{FF2B5EF4-FFF2-40B4-BE49-F238E27FC236}">
                <a16:creationId xmlns:a16="http://schemas.microsoft.com/office/drawing/2014/main" id="{07BC9309-B877-48E7-A024-B5519DC680D3}"/>
              </a:ext>
            </a:extLst>
          </p:cNvPr>
          <p:cNvSpPr>
            <a:spLocks noGrp="1"/>
          </p:cNvSpPr>
          <p:nvPr>
            <p:ph idx="1"/>
          </p:nvPr>
        </p:nvSpPr>
        <p:spPr>
          <a:xfrm>
            <a:off x="457200" y="1600200"/>
            <a:ext cx="8229600" cy="4038600"/>
          </a:xfrm>
        </p:spPr>
        <p:txBody>
          <a:bodyPr>
            <a:normAutofit lnSpcReduction="10000"/>
          </a:bodyPr>
          <a:lstStyle/>
          <a:p>
            <a:pPr marL="548640" eaLnBrk="1" hangingPunct="1">
              <a:lnSpc>
                <a:spcPct val="110000"/>
              </a:lnSpc>
              <a:spcBef>
                <a:spcPts val="0"/>
              </a:spcBef>
              <a:spcAft>
                <a:spcPts val="0"/>
              </a:spcAft>
              <a:buFont typeface="Arial" charset="0"/>
              <a:buNone/>
              <a:defRPr/>
            </a:pPr>
            <a:endParaRPr lang="en-US" sz="1900" dirty="0">
              <a:latin typeface="Georgia" panose="02040502050405020303" pitchFamily="18" charset="0"/>
              <a:cs typeface="Arial" pitchFamily="34" charset="0"/>
              <a:hlinkClick r:id="rId2"/>
            </a:endParaRPr>
          </a:p>
          <a:p>
            <a:pPr marL="548640" eaLnBrk="1" hangingPunct="1">
              <a:lnSpc>
                <a:spcPct val="110000"/>
              </a:lnSpc>
              <a:spcBef>
                <a:spcPts val="0"/>
              </a:spcBef>
              <a:spcAft>
                <a:spcPts val="0"/>
              </a:spcAft>
              <a:buFont typeface="Arial" charset="0"/>
              <a:buChar char="•"/>
              <a:defRPr/>
            </a:pPr>
            <a:r>
              <a:rPr lang="en-US" sz="2000" dirty="0">
                <a:latin typeface="Georgia" panose="02040502050405020303" pitchFamily="18" charset="0"/>
                <a:cs typeface="Arial" pitchFamily="34" charset="0"/>
              </a:rPr>
              <a:t>The joint venture meets the requirements of </a:t>
            </a:r>
            <a:r>
              <a:rPr lang="en-US" sz="2000" u="sng" dirty="0">
                <a:latin typeface="Georgia" panose="02040502050405020303" pitchFamily="18" charset="0"/>
                <a:cs typeface="Arial" pitchFamily="34" charset="0"/>
              </a:rPr>
              <a:t>13 Code of Federal Regulations (CFR) 125.15</a:t>
            </a:r>
            <a:r>
              <a:rPr lang="en-US" sz="2000" dirty="0">
                <a:latin typeface="Georgia" panose="02040502050405020303" pitchFamily="18" charset="0"/>
                <a:cs typeface="Arial" pitchFamily="34" charset="0"/>
              </a:rPr>
              <a:t>, modified to include veteran-owned small businesses where this CFR section refers to SDVOSB concerns. Also see VAAR 852.219-10, VAAR 852.219-11, and  Class Deviation-Veterans First Contracting Program (VFCP 2016) dated July 25, 2016.</a:t>
            </a:r>
          </a:p>
          <a:p>
            <a:pPr marL="548640" eaLnBrk="1" hangingPunct="1">
              <a:lnSpc>
                <a:spcPct val="110000"/>
              </a:lnSpc>
              <a:spcBef>
                <a:spcPts val="0"/>
              </a:spcBef>
              <a:spcAft>
                <a:spcPts val="0"/>
              </a:spcAft>
              <a:buFont typeface="Arial" charset="0"/>
              <a:buNone/>
              <a:defRPr/>
            </a:pPr>
            <a:endParaRPr lang="en-US" sz="2000" dirty="0">
              <a:latin typeface="Georgia" panose="02040502050405020303" pitchFamily="18" charset="0"/>
              <a:cs typeface="Arial" pitchFamily="34" charset="0"/>
            </a:endParaRPr>
          </a:p>
          <a:p>
            <a:pPr marL="548640" eaLnBrk="1" hangingPunct="1">
              <a:lnSpc>
                <a:spcPct val="110000"/>
              </a:lnSpc>
              <a:spcBef>
                <a:spcPts val="0"/>
              </a:spcBef>
              <a:spcAft>
                <a:spcPts val="0"/>
              </a:spcAft>
              <a:buFont typeface="Arial" charset="0"/>
              <a:buChar char="•"/>
              <a:defRPr/>
            </a:pPr>
            <a:r>
              <a:rPr lang="en-US" sz="2000" dirty="0">
                <a:latin typeface="Georgia" panose="02040502050405020303" pitchFamily="18" charset="0"/>
                <a:cs typeface="Arial" pitchFamily="34" charset="0"/>
              </a:rPr>
              <a:t>Information about joint ventures and teaming arrangements is included in Information Letter 049-06-4 dated March 9, 2006.</a:t>
            </a:r>
          </a:p>
          <a:p>
            <a:pPr marL="548640" eaLnBrk="1" hangingPunct="1">
              <a:lnSpc>
                <a:spcPct val="110000"/>
              </a:lnSpc>
              <a:spcBef>
                <a:spcPts val="0"/>
              </a:spcBef>
              <a:spcAft>
                <a:spcPts val="0"/>
              </a:spcAft>
              <a:buFont typeface="Arial" charset="0"/>
              <a:buNone/>
              <a:defRPr/>
            </a:pPr>
            <a:endParaRPr lang="en-US" sz="2000" dirty="0">
              <a:latin typeface="Georgia" panose="02040502050405020303" pitchFamily="18" charset="0"/>
              <a:cs typeface="Arial" pitchFamily="34" charset="0"/>
            </a:endParaRPr>
          </a:p>
          <a:p>
            <a:pPr marL="548640" eaLnBrk="1" hangingPunct="1">
              <a:lnSpc>
                <a:spcPct val="110000"/>
              </a:lnSpc>
              <a:spcBef>
                <a:spcPts val="0"/>
              </a:spcBef>
              <a:spcAft>
                <a:spcPts val="0"/>
              </a:spcAft>
              <a:buFont typeface="Arial" charset="0"/>
              <a:buChar char="•"/>
              <a:defRPr/>
            </a:pPr>
            <a:r>
              <a:rPr lang="en-US" sz="2000" i="1" u="sng" dirty="0">
                <a:latin typeface="Georgia" panose="02040502050405020303" pitchFamily="18" charset="0"/>
                <a:cs typeface="Arial" pitchFamily="34" charset="0"/>
              </a:rPr>
              <a:t>Must send a copy of the approved joint venture or teaming agreement to OSDBU.</a:t>
            </a:r>
          </a:p>
          <a:p>
            <a:pPr eaLnBrk="1" hangingPunct="1">
              <a:buFont typeface="Arial" charset="0"/>
              <a:buChar char="•"/>
              <a:defRPr/>
            </a:pPr>
            <a:endParaRPr lang="en-US" dirty="0">
              <a:latin typeface="Georgia" panose="02040502050405020303" pitchFamily="18" charset="0"/>
            </a:endParaRPr>
          </a:p>
        </p:txBody>
      </p:sp>
    </p:spTree>
    <p:extLst>
      <p:ext uri="{BB962C8B-B14F-4D97-AF65-F5344CB8AC3E}">
        <p14:creationId xmlns:p14="http://schemas.microsoft.com/office/powerpoint/2010/main" val="275654257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1A094B49-19B1-4657-BDE6-0427C025B388}"/>
              </a:ext>
            </a:extLst>
          </p:cNvPr>
          <p:cNvSpPr>
            <a:spLocks noGrp="1" noChangeArrowheads="1"/>
          </p:cNvSpPr>
          <p:nvPr>
            <p:ph type="title"/>
          </p:nvPr>
        </p:nvSpPr>
        <p:spPr>
          <a:xfrm>
            <a:off x="304800" y="304800"/>
            <a:ext cx="8229600" cy="1066800"/>
          </a:xfrm>
        </p:spPr>
        <p:txBody>
          <a:bodyPr anchor="t"/>
          <a:lstStyle/>
          <a:p>
            <a:pPr eaLnBrk="1" hangingPunct="1">
              <a:defRPr/>
            </a:pPr>
            <a:r>
              <a:rPr lang="en-US" sz="3200" dirty="0">
                <a:solidFill>
                  <a:srgbClr val="0070C0"/>
                </a:solidFill>
                <a:latin typeface="Arial" charset="0"/>
              </a:rPr>
              <a:t>                    </a:t>
            </a:r>
            <a:endParaRPr lang="en-US" dirty="0">
              <a:solidFill>
                <a:srgbClr val="0070C0"/>
              </a:solidFill>
              <a:latin typeface="+mn-lt"/>
            </a:endParaRPr>
          </a:p>
        </p:txBody>
      </p:sp>
      <p:sp>
        <p:nvSpPr>
          <p:cNvPr id="38915" name="Rectangle 3">
            <a:extLst>
              <a:ext uri="{FF2B5EF4-FFF2-40B4-BE49-F238E27FC236}">
                <a16:creationId xmlns:a16="http://schemas.microsoft.com/office/drawing/2014/main" id="{15749632-7395-4957-84D3-C1184360DB5C}"/>
              </a:ext>
            </a:extLst>
          </p:cNvPr>
          <p:cNvSpPr>
            <a:spLocks noGrp="1" noChangeArrowheads="1"/>
          </p:cNvSpPr>
          <p:nvPr>
            <p:ph idx="1"/>
          </p:nvPr>
        </p:nvSpPr>
        <p:spPr>
          <a:xfrm>
            <a:off x="533400" y="1219200"/>
            <a:ext cx="8001000" cy="5105400"/>
          </a:xfrm>
        </p:spPr>
        <p:txBody>
          <a:bodyPr rtlCol="0">
            <a:normAutofit fontScale="92500" lnSpcReduction="20000"/>
          </a:bodyPr>
          <a:lstStyle/>
          <a:p>
            <a:pPr marL="609600" indent="-609600" eaLnBrk="1" fontAlgn="auto" hangingPunct="1">
              <a:spcAft>
                <a:spcPts val="0"/>
              </a:spcAft>
              <a:buClr>
                <a:schemeClr val="bg2"/>
              </a:buClr>
              <a:buFont typeface="Wingdings" pitchFamily="2" charset="2"/>
              <a:buNone/>
              <a:defRPr/>
            </a:pPr>
            <a:endParaRPr lang="en-US" sz="2000" dirty="0">
              <a:solidFill>
                <a:srgbClr val="0070C0"/>
              </a:solidFill>
              <a:effectLst>
                <a:outerShdw blurRad="38100" dist="38100" dir="2700000" algn="tl">
                  <a:srgbClr val="FFFFFF"/>
                </a:outerShdw>
              </a:effectLst>
              <a:latin typeface="Georgia" panose="02040502050405020303" pitchFamily="18" charset="0"/>
            </a:endParaRPr>
          </a:p>
          <a:p>
            <a:pPr marL="609600" indent="-609600" eaLnBrk="1" fontAlgn="auto" hangingPunct="1">
              <a:spcAft>
                <a:spcPts val="0"/>
              </a:spcAft>
              <a:buClr>
                <a:schemeClr val="bg2"/>
              </a:buClr>
              <a:buFont typeface="Arial" charset="0"/>
              <a:buNone/>
              <a:defRPr/>
            </a:pPr>
            <a:r>
              <a:rPr lang="en-US" sz="3600" b="1" dirty="0">
                <a:latin typeface="Georgia" panose="02040502050405020303" pitchFamily="18" charset="0"/>
              </a:rPr>
              <a:t>Joint Ventures</a:t>
            </a:r>
            <a:endParaRPr lang="en-US" sz="3600" dirty="0">
              <a:effectLst>
                <a:outerShdw blurRad="38100" dist="38100" dir="2700000" algn="tl">
                  <a:srgbClr val="FFFFFF"/>
                </a:outerShdw>
              </a:effectLst>
              <a:latin typeface="Georgia" panose="02040502050405020303" pitchFamily="18" charset="0"/>
            </a:endParaRPr>
          </a:p>
          <a:p>
            <a:pPr marL="609600" indent="-609600" eaLnBrk="1" fontAlgn="auto" hangingPunct="1">
              <a:spcAft>
                <a:spcPts val="0"/>
              </a:spcAft>
              <a:buClr>
                <a:schemeClr val="bg2"/>
              </a:buClr>
              <a:buFont typeface="Wingdings" pitchFamily="2" charset="2"/>
              <a:buNone/>
              <a:defRPr/>
            </a:pPr>
            <a:endParaRPr lang="en-US" sz="2000" dirty="0">
              <a:solidFill>
                <a:srgbClr val="0070C0"/>
              </a:solidFill>
              <a:effectLst>
                <a:outerShdw blurRad="38100" dist="38100" dir="2700000" algn="tl">
                  <a:srgbClr val="FFFFFF"/>
                </a:outerShdw>
              </a:effectLst>
              <a:latin typeface="Georgia" panose="02040502050405020303" pitchFamily="18" charset="0"/>
            </a:endParaRP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A.	Main Characteristics:	</a:t>
            </a: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	1.	  Co-management</a:t>
            </a: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	2.	  Sharing profits and losses (JV managing venture must be the small business and receive 51% of profits and perform 40% of the JVs required work percentage of 51%)</a:t>
            </a: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	3.	  Limited duration</a:t>
            </a: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	 </a:t>
            </a: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B.	Competing as a joint venture:	</a:t>
            </a: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	1.	  Joint ventures should be formed before submitting offer</a:t>
            </a: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	2.	  Agreement should provide for contract performance</a:t>
            </a:r>
          </a:p>
          <a:p>
            <a:pPr marL="609600" indent="-609600" eaLnBrk="1" fontAlgn="auto" hangingPunct="1">
              <a:spcAft>
                <a:spcPts val="0"/>
              </a:spcAft>
              <a:buClr>
                <a:schemeClr val="bg2"/>
              </a:buClr>
              <a:buFont typeface="Wingdings" pitchFamily="2" charset="2"/>
              <a:buNone/>
              <a:defRPr/>
            </a:pPr>
            <a:r>
              <a:rPr lang="en-US" sz="2000" dirty="0">
                <a:effectLst>
                  <a:outerShdw blurRad="38100" dist="38100" dir="2700000" algn="tl">
                    <a:srgbClr val="FFFFFF"/>
                  </a:outerShdw>
                </a:effectLst>
                <a:latin typeface="Georgia" panose="02040502050405020303" pitchFamily="18" charset="0"/>
              </a:rPr>
              <a:t>	3.    SDVOSB &amp; VOSB joint ventures must be verified by CVE prior to submission of offer, and JV must remain verified at time of award </a:t>
            </a:r>
          </a:p>
        </p:txBody>
      </p:sp>
      <p:sp>
        <p:nvSpPr>
          <p:cNvPr id="37892" name="Text Box 5">
            <a:extLst>
              <a:ext uri="{FF2B5EF4-FFF2-40B4-BE49-F238E27FC236}">
                <a16:creationId xmlns:a16="http://schemas.microsoft.com/office/drawing/2014/main" id="{903C0349-C4C9-4A06-AE5D-967285FD91E5}"/>
              </a:ext>
            </a:extLst>
          </p:cNvPr>
          <p:cNvSpPr txBox="1">
            <a:spLocks noChangeArrowheads="1"/>
          </p:cNvSpPr>
          <p:nvPr/>
        </p:nvSpPr>
        <p:spPr bwMode="auto">
          <a:xfrm>
            <a:off x="8839200" y="6550025"/>
            <a:ext cx="304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3</a:t>
            </a:r>
          </a:p>
        </p:txBody>
      </p:sp>
    </p:spTree>
    <p:extLst>
      <p:ext uri="{BB962C8B-B14F-4D97-AF65-F5344CB8AC3E}">
        <p14:creationId xmlns:p14="http://schemas.microsoft.com/office/powerpoint/2010/main" val="414950447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8081F5-1446-43A1-8705-DC61B1A2706D}"/>
              </a:ext>
            </a:extLst>
          </p:cNvPr>
          <p:cNvSpPr>
            <a:spLocks noGrp="1"/>
          </p:cNvSpPr>
          <p:nvPr>
            <p:ph idx="1"/>
          </p:nvPr>
        </p:nvSpPr>
        <p:spPr>
          <a:xfrm>
            <a:off x="457200" y="1371600"/>
            <a:ext cx="8229600" cy="4419600"/>
          </a:xfrm>
        </p:spPr>
        <p:txBody>
          <a:bodyPr>
            <a:normAutofit/>
          </a:bodyPr>
          <a:lstStyle/>
          <a:p>
            <a:pPr eaLnBrk="1" hangingPunct="1">
              <a:buFont typeface="Arial" charset="0"/>
              <a:buNone/>
              <a:defRPr/>
            </a:pPr>
            <a:endParaRPr lang="en-US" u="sng" dirty="0">
              <a:latin typeface="Georgia" panose="02040502050405020303" pitchFamily="18" charset="0"/>
            </a:endParaRPr>
          </a:p>
          <a:p>
            <a:pPr algn="ctr" eaLnBrk="1" hangingPunct="1">
              <a:buFont typeface="Arial" charset="0"/>
              <a:buNone/>
              <a:defRPr/>
            </a:pPr>
            <a:r>
              <a:rPr lang="en-US" sz="2400" b="1" u="sng" dirty="0">
                <a:latin typeface="Georgia" panose="02040502050405020303" pitchFamily="18" charset="0"/>
              </a:rPr>
              <a:t>Joint Ventures - Small Business Set-Asides </a:t>
            </a:r>
            <a:br>
              <a:rPr lang="en-US" sz="2400" b="1" dirty="0">
                <a:latin typeface="Georgia" panose="02040502050405020303" pitchFamily="18" charset="0"/>
                <a:cs typeface="Arial" charset="0"/>
              </a:rPr>
            </a:br>
            <a:endParaRPr lang="en-US" sz="2400" b="1" dirty="0">
              <a:latin typeface="Georgia" panose="02040502050405020303" pitchFamily="18" charset="0"/>
              <a:cs typeface="Arial" pitchFamily="34" charset="0"/>
            </a:endParaRPr>
          </a:p>
          <a:p>
            <a:pPr marL="457200" indent="-457200" eaLnBrk="1" hangingPunct="1">
              <a:buFont typeface="Arial" charset="0"/>
              <a:buAutoNum type="alphaLcPeriod"/>
              <a:defRPr/>
            </a:pPr>
            <a:r>
              <a:rPr lang="en-US" sz="2000" dirty="0">
                <a:latin typeface="Georgia" panose="02040502050405020303" pitchFamily="18" charset="0"/>
                <a:cs typeface="Arial" pitchFamily="34" charset="0"/>
              </a:rPr>
              <a:t>All partners must be small businesses under the size standard of the NAICS code being solicited; and </a:t>
            </a:r>
          </a:p>
          <a:p>
            <a:pPr marL="457200" indent="-457200" eaLnBrk="1" hangingPunct="1">
              <a:buFont typeface="Arial" charset="0"/>
              <a:buNone/>
              <a:defRPr/>
            </a:pPr>
            <a:endParaRPr lang="en-US" sz="2000" dirty="0">
              <a:latin typeface="Georgia" panose="02040502050405020303" pitchFamily="18" charset="0"/>
              <a:cs typeface="Arial" pitchFamily="34" charset="0"/>
            </a:endParaRPr>
          </a:p>
          <a:p>
            <a:pPr marL="457200" indent="-457200" eaLnBrk="1" hangingPunct="1">
              <a:buFont typeface="Arial" charset="0"/>
              <a:buAutoNum type="alphaLcPeriod" startAt="2"/>
              <a:defRPr/>
            </a:pPr>
            <a:r>
              <a:rPr lang="en-US" sz="2000" dirty="0">
                <a:latin typeface="Georgia" panose="02040502050405020303" pitchFamily="18" charset="0"/>
                <a:cs typeface="Arial" pitchFamily="34" charset="0"/>
              </a:rPr>
              <a:t>Under the All Small Mentor Protégé program, Joint Ventures approved by SBA gain the advantage of having affiliation disregarded for contracts won by that Joint Venture.</a:t>
            </a:r>
          </a:p>
        </p:txBody>
      </p:sp>
      <p:sp>
        <p:nvSpPr>
          <p:cNvPr id="39939" name="Text Box 5">
            <a:extLst>
              <a:ext uri="{FF2B5EF4-FFF2-40B4-BE49-F238E27FC236}">
                <a16:creationId xmlns:a16="http://schemas.microsoft.com/office/drawing/2014/main" id="{54C4F9CF-60CC-4DDD-83E6-DFCA4CFCD003}"/>
              </a:ext>
            </a:extLst>
          </p:cNvPr>
          <p:cNvSpPr txBox="1">
            <a:spLocks noChangeArrowheads="1"/>
          </p:cNvSpPr>
          <p:nvPr/>
        </p:nvSpPr>
        <p:spPr bwMode="auto">
          <a:xfrm>
            <a:off x="8839200" y="6550025"/>
            <a:ext cx="304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5</a:t>
            </a:r>
          </a:p>
        </p:txBody>
      </p:sp>
    </p:spTree>
    <p:extLst>
      <p:ext uri="{BB962C8B-B14F-4D97-AF65-F5344CB8AC3E}">
        <p14:creationId xmlns:p14="http://schemas.microsoft.com/office/powerpoint/2010/main" val="135000304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E73CF516-EDB0-4E18-9282-B4896AA0F887}"/>
              </a:ext>
            </a:extLst>
          </p:cNvPr>
          <p:cNvSpPr>
            <a:spLocks noGrp="1" noChangeArrowheads="1"/>
          </p:cNvSpPr>
          <p:nvPr>
            <p:ph idx="1"/>
          </p:nvPr>
        </p:nvSpPr>
        <p:spPr>
          <a:xfrm>
            <a:off x="228600" y="1600200"/>
            <a:ext cx="8915400" cy="4267200"/>
          </a:xfrm>
        </p:spPr>
        <p:txBody>
          <a:bodyPr>
            <a:normAutofit fontScale="92500" lnSpcReduction="10000"/>
          </a:bodyPr>
          <a:lstStyle/>
          <a:p>
            <a:pPr marL="609600" indent="-609600" eaLnBrk="1" hangingPunct="1">
              <a:lnSpc>
                <a:spcPct val="80000"/>
              </a:lnSpc>
              <a:buFont typeface="Wingdings" pitchFamily="2" charset="2"/>
              <a:buNone/>
              <a:defRPr/>
            </a:pPr>
            <a:endParaRPr lang="en-US" sz="2400" dirty="0">
              <a:latin typeface="Georgia" panose="02040502050405020303" pitchFamily="18" charset="0"/>
            </a:endParaRPr>
          </a:p>
          <a:p>
            <a:pPr marL="609600" indent="-609600" eaLnBrk="1" hangingPunct="1">
              <a:lnSpc>
                <a:spcPct val="80000"/>
              </a:lnSpc>
              <a:buFont typeface="Arial" charset="0"/>
              <a:buNone/>
              <a:defRPr/>
            </a:pPr>
            <a:r>
              <a:rPr lang="en-US" sz="2400" b="1" u="sng" dirty="0">
                <a:latin typeface="Georgia" panose="02040502050405020303" pitchFamily="18" charset="0"/>
              </a:rPr>
              <a:t>Joint Ventures </a:t>
            </a:r>
            <a:r>
              <a:rPr lang="en-US" sz="2400" u="sng" dirty="0">
                <a:latin typeface="Georgia" panose="02040502050405020303" pitchFamily="18" charset="0"/>
              </a:rPr>
              <a:t>-</a:t>
            </a:r>
            <a:r>
              <a:rPr lang="en-US" sz="2400" b="1" u="sng" dirty="0">
                <a:latin typeface="Georgia" panose="02040502050405020303" pitchFamily="18" charset="0"/>
              </a:rPr>
              <a:t> Small Business Set-Asides </a:t>
            </a:r>
            <a:endParaRPr lang="en-US" sz="2400" dirty="0">
              <a:latin typeface="Georgia" panose="02040502050405020303" pitchFamily="18" charset="0"/>
            </a:endParaRPr>
          </a:p>
          <a:p>
            <a:pPr marL="609600" indent="-609600" eaLnBrk="1" hangingPunct="1">
              <a:lnSpc>
                <a:spcPct val="80000"/>
              </a:lnSpc>
              <a:buFont typeface="Wingdings" pitchFamily="2" charset="2"/>
              <a:buNone/>
              <a:defRPr/>
            </a:pPr>
            <a:endParaRPr lang="en-US" sz="2400" dirty="0">
              <a:latin typeface="Georgia" panose="02040502050405020303" pitchFamily="18" charset="0"/>
            </a:endParaRPr>
          </a:p>
          <a:p>
            <a:pPr marL="609600" indent="-609600" eaLnBrk="1" hangingPunct="1">
              <a:lnSpc>
                <a:spcPct val="80000"/>
              </a:lnSpc>
              <a:buFont typeface="Wingdings" pitchFamily="2" charset="2"/>
              <a:buNone/>
              <a:defRPr/>
            </a:pPr>
            <a:r>
              <a:rPr lang="en-US" sz="1900" dirty="0">
                <a:latin typeface="Georgia" panose="02040502050405020303" pitchFamily="18" charset="0"/>
              </a:rPr>
              <a:t>A.	The Joint Venture may be awarded up to three contracts within 2 years</a:t>
            </a:r>
          </a:p>
          <a:p>
            <a:pPr marL="609600" indent="-609600" eaLnBrk="1" hangingPunct="1">
              <a:lnSpc>
                <a:spcPct val="80000"/>
              </a:lnSpc>
              <a:buClr>
                <a:schemeClr val="bg2"/>
              </a:buClr>
              <a:buFont typeface="Wingdings" pitchFamily="2" charset="2"/>
              <a:buNone/>
              <a:defRPr/>
            </a:pPr>
            <a:r>
              <a:rPr lang="en-US" sz="1900" dirty="0">
                <a:latin typeface="Georgia" panose="02040502050405020303" pitchFamily="18" charset="0"/>
              </a:rPr>
              <a:t>B.	Government can award to JV if a</a:t>
            </a:r>
            <a:r>
              <a:rPr lang="en-US" sz="1900" dirty="0">
                <a:latin typeface="Georgia" panose="02040502050405020303" pitchFamily="18" charset="0"/>
                <a:cs typeface="Times New Roman" pitchFamily="18" charset="0"/>
              </a:rPr>
              <a:t>ll partners are small under the NAICS code, with the exception for SBA-approved All Small Mentor-Protégé relationship (when a small business may Joint Venture with a large business).</a:t>
            </a:r>
          </a:p>
          <a:p>
            <a:pPr eaLnBrk="1" hangingPunct="1">
              <a:buFont typeface="Arial" charset="0"/>
              <a:buNone/>
              <a:defRPr/>
            </a:pPr>
            <a:endParaRPr lang="en-US" sz="1900" b="1" i="1" u="sng" cap="all" dirty="0">
              <a:latin typeface="Georgia" panose="02040502050405020303" pitchFamily="18" charset="0"/>
            </a:endParaRPr>
          </a:p>
          <a:p>
            <a:pPr eaLnBrk="1" hangingPunct="1">
              <a:buFont typeface="Arial" charset="0"/>
              <a:buNone/>
              <a:defRPr/>
            </a:pPr>
            <a:r>
              <a:rPr lang="en-US" sz="1900" b="1" u="sng" cap="all" dirty="0">
                <a:latin typeface="Georgia" panose="02040502050405020303" pitchFamily="18" charset="0"/>
              </a:rPr>
              <a:t>Affiliation</a:t>
            </a:r>
            <a:r>
              <a:rPr lang="en-US" sz="1900" b="1" i="1" dirty="0">
                <a:latin typeface="Georgia" panose="02040502050405020303" pitchFamily="18" charset="0"/>
              </a:rPr>
              <a:t> </a:t>
            </a:r>
          </a:p>
          <a:p>
            <a:pPr eaLnBrk="1" hangingPunct="1">
              <a:buFont typeface="Arial" charset="0"/>
              <a:buNone/>
              <a:defRPr/>
            </a:pPr>
            <a:r>
              <a:rPr lang="en-US" sz="1900" i="1" dirty="0">
                <a:latin typeface="Georgia" panose="02040502050405020303" pitchFamily="18" charset="0"/>
              </a:rPr>
              <a:t>is a term used to define a business relationship a small  business may have with</a:t>
            </a:r>
          </a:p>
          <a:p>
            <a:pPr eaLnBrk="1" hangingPunct="1">
              <a:buFont typeface="Arial" charset="0"/>
              <a:buNone/>
              <a:defRPr/>
            </a:pPr>
            <a:r>
              <a:rPr lang="en-US" sz="1900" i="1" dirty="0">
                <a:latin typeface="Georgia" panose="02040502050405020303" pitchFamily="18" charset="0"/>
              </a:rPr>
              <a:t>other firms and the affect that relationship has on that firm’s  business size status.  </a:t>
            </a:r>
          </a:p>
          <a:p>
            <a:pPr eaLnBrk="1" hangingPunct="1">
              <a:buFont typeface="Arial" charset="0"/>
              <a:buNone/>
              <a:defRPr/>
            </a:pPr>
            <a:r>
              <a:rPr lang="en-US" sz="1900" i="1" dirty="0">
                <a:latin typeface="Georgia" panose="02040502050405020303" pitchFamily="18" charset="0"/>
              </a:rPr>
              <a:t>It is not Limitation of subcontracting  which  places limitations on the amount of</a:t>
            </a:r>
          </a:p>
          <a:p>
            <a:pPr eaLnBrk="1" hangingPunct="1">
              <a:buFont typeface="Arial" charset="0"/>
              <a:buNone/>
              <a:defRPr/>
            </a:pPr>
            <a:r>
              <a:rPr lang="en-US" sz="1900" i="1" dirty="0">
                <a:latin typeface="Georgia" panose="02040502050405020303" pitchFamily="18" charset="0"/>
              </a:rPr>
              <a:t>work that a small business prime contractor can subcontract out. </a:t>
            </a:r>
          </a:p>
          <a:p>
            <a:pPr eaLnBrk="1" hangingPunct="1">
              <a:buFont typeface="Arial" charset="0"/>
              <a:buNone/>
              <a:defRPr/>
            </a:pPr>
            <a:r>
              <a:rPr lang="en-US" sz="1900" dirty="0">
                <a:latin typeface="Georgia" panose="02040502050405020303" pitchFamily="18" charset="0"/>
              </a:rPr>
              <a:t> </a:t>
            </a:r>
          </a:p>
          <a:p>
            <a:pPr marL="609600" indent="-609600" eaLnBrk="1" hangingPunct="1">
              <a:lnSpc>
                <a:spcPct val="80000"/>
              </a:lnSpc>
              <a:buClr>
                <a:schemeClr val="bg2"/>
              </a:buClr>
              <a:buFont typeface="Wingdings" pitchFamily="2" charset="2"/>
              <a:buNone/>
              <a:defRPr/>
            </a:pPr>
            <a:endParaRPr lang="en-US" sz="1800" dirty="0">
              <a:latin typeface="Georgia" panose="02040502050405020303" pitchFamily="18" charset="0"/>
            </a:endParaRPr>
          </a:p>
        </p:txBody>
      </p:sp>
      <p:sp>
        <p:nvSpPr>
          <p:cNvPr id="40963" name="Text Box 5">
            <a:extLst>
              <a:ext uri="{FF2B5EF4-FFF2-40B4-BE49-F238E27FC236}">
                <a16:creationId xmlns:a16="http://schemas.microsoft.com/office/drawing/2014/main" id="{32C2273D-E392-4E40-A38F-D35B276E96EB}"/>
              </a:ext>
            </a:extLst>
          </p:cNvPr>
          <p:cNvSpPr txBox="1">
            <a:spLocks noChangeArrowheads="1"/>
          </p:cNvSpPr>
          <p:nvPr/>
        </p:nvSpPr>
        <p:spPr bwMode="auto">
          <a:xfrm>
            <a:off x="8839200" y="6550025"/>
            <a:ext cx="304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6</a:t>
            </a:r>
          </a:p>
        </p:txBody>
      </p:sp>
    </p:spTree>
    <p:extLst>
      <p:ext uri="{BB962C8B-B14F-4D97-AF65-F5344CB8AC3E}">
        <p14:creationId xmlns:p14="http://schemas.microsoft.com/office/powerpoint/2010/main" val="280180639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9226B65D-59C6-4100-B508-FE59921D78DC}"/>
              </a:ext>
            </a:extLst>
          </p:cNvPr>
          <p:cNvSpPr>
            <a:spLocks noGrp="1" noChangeArrowheads="1"/>
          </p:cNvSpPr>
          <p:nvPr>
            <p:ph idx="1"/>
          </p:nvPr>
        </p:nvSpPr>
        <p:spPr>
          <a:xfrm>
            <a:off x="381000" y="228600"/>
            <a:ext cx="8305800" cy="5943600"/>
          </a:xfrm>
        </p:spPr>
        <p:txBody>
          <a:bodyPr>
            <a:normAutofit fontScale="92500" lnSpcReduction="10000"/>
          </a:bodyPr>
          <a:lstStyle/>
          <a:p>
            <a:pPr marL="668338" indent="-609600" defTabSz="909638" eaLnBrk="1" hangingPunct="1">
              <a:buClr>
                <a:schemeClr val="tx2">
                  <a:lumMod val="60000"/>
                  <a:lumOff val="40000"/>
                </a:schemeClr>
              </a:buClr>
              <a:buFont typeface="Arial" charset="0"/>
              <a:buNone/>
              <a:tabLst>
                <a:tab pos="909638" algn="l"/>
                <a:tab pos="1774825" algn="l"/>
              </a:tabLst>
              <a:defRPr/>
            </a:pPr>
            <a:r>
              <a:rPr lang="en-US" sz="1800" b="1" dirty="0">
                <a:latin typeface="Georgia" panose="02040502050405020303" pitchFamily="18" charset="0"/>
              </a:rPr>
              <a:t>                   </a:t>
            </a:r>
          </a:p>
          <a:p>
            <a:pPr marL="668338" indent="-609600" defTabSz="909638" eaLnBrk="1" hangingPunct="1">
              <a:buClr>
                <a:schemeClr val="tx2">
                  <a:lumMod val="60000"/>
                  <a:lumOff val="40000"/>
                </a:schemeClr>
              </a:buClr>
              <a:buFont typeface="Arial" charset="0"/>
              <a:buNone/>
              <a:tabLst>
                <a:tab pos="909638" algn="l"/>
                <a:tab pos="1774825" algn="l"/>
              </a:tabLst>
              <a:defRPr/>
            </a:pPr>
            <a:endParaRPr lang="en-US" sz="1800" b="1" dirty="0">
              <a:latin typeface="Georgia" panose="02040502050405020303" pitchFamily="18" charset="0"/>
            </a:endParaRPr>
          </a:p>
          <a:p>
            <a:pPr marL="668338" indent="-609600" defTabSz="909638" eaLnBrk="1" hangingPunct="1">
              <a:buClr>
                <a:schemeClr val="tx2">
                  <a:lumMod val="60000"/>
                  <a:lumOff val="40000"/>
                </a:schemeClr>
              </a:buClr>
              <a:buFont typeface="Arial" charset="0"/>
              <a:buNone/>
              <a:tabLst>
                <a:tab pos="909638" algn="l"/>
                <a:tab pos="1774825" algn="l"/>
              </a:tabLst>
              <a:defRPr/>
            </a:pPr>
            <a:endParaRPr lang="en-US" sz="1800" b="1" dirty="0">
              <a:latin typeface="Georgia" panose="02040502050405020303" pitchFamily="18" charset="0"/>
            </a:endParaRPr>
          </a:p>
          <a:p>
            <a:pPr marL="668338" indent="-609600" defTabSz="909638" eaLnBrk="1" hangingPunct="1">
              <a:buClr>
                <a:schemeClr val="tx2">
                  <a:lumMod val="60000"/>
                  <a:lumOff val="40000"/>
                </a:schemeClr>
              </a:buClr>
              <a:buFont typeface="Arial" charset="0"/>
              <a:buNone/>
              <a:tabLst>
                <a:tab pos="909638" algn="l"/>
                <a:tab pos="1774825" algn="l"/>
              </a:tabLst>
              <a:defRPr/>
            </a:pPr>
            <a:endParaRPr lang="en-US" sz="1800" b="1" dirty="0">
              <a:latin typeface="Georgia" panose="02040502050405020303" pitchFamily="18" charset="0"/>
            </a:endParaRPr>
          </a:p>
          <a:p>
            <a:pPr marL="668338" indent="-609600" defTabSz="909638" eaLnBrk="1" hangingPunct="1">
              <a:buClr>
                <a:schemeClr val="tx2">
                  <a:lumMod val="60000"/>
                  <a:lumOff val="40000"/>
                </a:schemeClr>
              </a:buClr>
              <a:buFont typeface="Arial" charset="0"/>
              <a:buNone/>
              <a:tabLst>
                <a:tab pos="909638" algn="l"/>
                <a:tab pos="1774825" algn="l"/>
              </a:tabLst>
              <a:defRPr/>
            </a:pPr>
            <a:r>
              <a:rPr lang="en-US" sz="2400" b="1" dirty="0">
                <a:latin typeface="Georgia" panose="02040502050405020303" pitchFamily="18" charset="0"/>
              </a:rPr>
              <a:t>Affiliation – Ostensible Subcontract Rule &amp; Affiliation </a:t>
            </a:r>
          </a:p>
          <a:p>
            <a:pPr marL="668338" indent="-609600" defTabSz="909638" eaLnBrk="1" hangingPunct="1">
              <a:buClr>
                <a:schemeClr val="tx2">
                  <a:lumMod val="60000"/>
                  <a:lumOff val="40000"/>
                </a:schemeClr>
              </a:buClr>
              <a:buFont typeface="Arial" charset="0"/>
              <a:buNone/>
              <a:tabLst>
                <a:tab pos="909638" algn="l"/>
                <a:tab pos="1774825" algn="l"/>
              </a:tabLst>
              <a:defRPr/>
            </a:pPr>
            <a:r>
              <a:rPr lang="en-US" sz="2400" b="1" dirty="0">
                <a:latin typeface="Georgia" panose="02040502050405020303" pitchFamily="18" charset="0"/>
              </a:rPr>
              <a:t>Unusual Reliance on a Subcontractor (see SBA OHA Size appeal of Charitar Realty, SBA Number SIZ-5806 (2017)</a:t>
            </a:r>
            <a:endParaRPr lang="en-US" sz="2400" dirty="0">
              <a:latin typeface="Georgia" panose="02040502050405020303" pitchFamily="18" charset="0"/>
            </a:endParaRPr>
          </a:p>
          <a:p>
            <a:pPr marL="668338" indent="-609600" algn="ctr" defTabSz="909638" eaLnBrk="1" hangingPunct="1">
              <a:buClr>
                <a:schemeClr val="tx2">
                  <a:lumMod val="60000"/>
                  <a:lumOff val="40000"/>
                </a:schemeClr>
              </a:buClr>
              <a:buFont typeface="Arial" charset="0"/>
              <a:buNone/>
              <a:tabLst>
                <a:tab pos="909638" algn="l"/>
                <a:tab pos="1774825" algn="l"/>
              </a:tabLst>
              <a:defRPr/>
            </a:pPr>
            <a:endParaRPr lang="en-US" sz="1800" b="1" i="1" dirty="0">
              <a:latin typeface="Georgia" panose="02040502050405020303" pitchFamily="18" charset="0"/>
            </a:endParaRPr>
          </a:p>
          <a:p>
            <a:pPr marL="668338" indent="-609600" algn="ctr" defTabSz="909638" eaLnBrk="1" hangingPunct="1">
              <a:buClr>
                <a:schemeClr val="tx2">
                  <a:lumMod val="60000"/>
                  <a:lumOff val="40000"/>
                </a:schemeClr>
              </a:buClr>
              <a:buFont typeface="Arial" charset="0"/>
              <a:buNone/>
              <a:tabLst>
                <a:tab pos="909638" algn="l"/>
                <a:tab pos="1774825" algn="l"/>
              </a:tabLst>
              <a:defRPr/>
            </a:pPr>
            <a:r>
              <a:rPr lang="en-US" sz="2000" b="1" i="1" dirty="0">
                <a:latin typeface="Georgia" panose="02040502050405020303" pitchFamily="18" charset="0"/>
              </a:rPr>
              <a:t>“Four Key Factors to determine if an ostensible subcontractor creates affiliation” </a:t>
            </a:r>
          </a:p>
          <a:p>
            <a:pPr marL="668338" indent="-609600" defTabSz="909638" eaLnBrk="1" hangingPunct="1">
              <a:buClr>
                <a:schemeClr val="tx2">
                  <a:lumMod val="60000"/>
                  <a:lumOff val="40000"/>
                </a:schemeClr>
              </a:buClr>
              <a:buFont typeface="+mj-lt"/>
              <a:buAutoNum type="arabicPeriod"/>
              <a:tabLst>
                <a:tab pos="909638" algn="l"/>
                <a:tab pos="1774825" algn="l"/>
              </a:tabLst>
              <a:defRPr/>
            </a:pPr>
            <a:r>
              <a:rPr lang="en-US" sz="2000" dirty="0">
                <a:latin typeface="Georgia" panose="02040502050405020303" pitchFamily="18" charset="0"/>
              </a:rPr>
              <a:t>The proposed subcontractor is the incumbent contractor and is ineligible to compete for the procurement?</a:t>
            </a:r>
          </a:p>
          <a:p>
            <a:pPr marL="668338" indent="-609600" defTabSz="909638" eaLnBrk="1" hangingPunct="1">
              <a:buClr>
                <a:schemeClr val="tx2">
                  <a:lumMod val="60000"/>
                  <a:lumOff val="40000"/>
                </a:schemeClr>
              </a:buClr>
              <a:buFont typeface="+mj-lt"/>
              <a:buAutoNum type="arabicPeriod"/>
              <a:tabLst>
                <a:tab pos="909638" algn="l"/>
                <a:tab pos="1774825" algn="l"/>
              </a:tabLst>
              <a:defRPr/>
            </a:pPr>
            <a:r>
              <a:rPr lang="en-US" sz="2000" dirty="0">
                <a:latin typeface="Georgia" panose="02040502050405020303" pitchFamily="18" charset="0"/>
              </a:rPr>
              <a:t>The prime contractor plans to hire the large majority of its workforce from the subcontractor?</a:t>
            </a:r>
          </a:p>
          <a:p>
            <a:pPr marL="668338" indent="-609600" defTabSz="909638" eaLnBrk="1" hangingPunct="1">
              <a:buClr>
                <a:schemeClr val="tx2">
                  <a:lumMod val="60000"/>
                  <a:lumOff val="40000"/>
                </a:schemeClr>
              </a:buClr>
              <a:buFont typeface="+mj-lt"/>
              <a:buAutoNum type="arabicPeriod"/>
              <a:tabLst>
                <a:tab pos="909638" algn="l"/>
                <a:tab pos="1774825" algn="l"/>
              </a:tabLst>
              <a:defRPr/>
            </a:pPr>
            <a:r>
              <a:rPr lang="en-US" sz="2000" dirty="0">
                <a:latin typeface="Georgia" panose="02040502050405020303" pitchFamily="18" charset="0"/>
              </a:rPr>
              <a:t>The prime contractor’s proposed management previously served with the subcontractor on the incumbent contract?</a:t>
            </a:r>
          </a:p>
          <a:p>
            <a:pPr marL="668338" indent="-609600" defTabSz="909638" eaLnBrk="1" hangingPunct="1">
              <a:buClr>
                <a:schemeClr val="tx2">
                  <a:lumMod val="60000"/>
                  <a:lumOff val="40000"/>
                </a:schemeClr>
              </a:buClr>
              <a:buFont typeface="+mj-lt"/>
              <a:buAutoNum type="arabicPeriod"/>
              <a:tabLst>
                <a:tab pos="909638" algn="l"/>
                <a:tab pos="1774825" algn="l"/>
              </a:tabLst>
              <a:defRPr/>
            </a:pPr>
            <a:r>
              <a:rPr lang="en-US" sz="2000" dirty="0">
                <a:latin typeface="Georgia" panose="02040502050405020303" pitchFamily="18" charset="0"/>
              </a:rPr>
              <a:t>The prime contractor lacks relevant experience and must rely upon its more experienced subcontractor to win the contract?</a:t>
            </a:r>
          </a:p>
          <a:p>
            <a:pPr marL="668338" indent="-609600" defTabSz="909638" eaLnBrk="1" hangingPunct="1">
              <a:buClr>
                <a:schemeClr val="tx2">
                  <a:lumMod val="60000"/>
                  <a:lumOff val="40000"/>
                </a:schemeClr>
              </a:buClr>
              <a:buFont typeface="+mj-lt"/>
              <a:buAutoNum type="arabicPeriod"/>
              <a:tabLst>
                <a:tab pos="909638" algn="l"/>
                <a:tab pos="1774825" algn="l"/>
              </a:tabLst>
              <a:defRPr/>
            </a:pPr>
            <a:endParaRPr lang="en-US" sz="1800" dirty="0">
              <a:latin typeface="Georgia" panose="02040502050405020303" pitchFamily="18" charset="0"/>
            </a:endParaRPr>
          </a:p>
        </p:txBody>
      </p:sp>
      <p:sp>
        <p:nvSpPr>
          <p:cNvPr id="43011" name="Text Box 5">
            <a:extLst>
              <a:ext uri="{FF2B5EF4-FFF2-40B4-BE49-F238E27FC236}">
                <a16:creationId xmlns:a16="http://schemas.microsoft.com/office/drawing/2014/main" id="{6953C8D8-2F98-46AE-9B2D-4F872F1B65E0}"/>
              </a:ext>
            </a:extLst>
          </p:cNvPr>
          <p:cNvSpPr txBox="1">
            <a:spLocks noChangeArrowheads="1"/>
          </p:cNvSpPr>
          <p:nvPr/>
        </p:nvSpPr>
        <p:spPr bwMode="auto">
          <a:xfrm>
            <a:off x="8839200" y="6550025"/>
            <a:ext cx="304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7</a:t>
            </a:r>
          </a:p>
        </p:txBody>
      </p:sp>
    </p:spTree>
    <p:extLst>
      <p:ext uri="{BB962C8B-B14F-4D97-AF65-F5344CB8AC3E}">
        <p14:creationId xmlns:p14="http://schemas.microsoft.com/office/powerpoint/2010/main" val="307275070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323F5F-30F6-4FB5-9CFF-8F9BDBD1DD13}"/>
              </a:ext>
            </a:extLst>
          </p:cNvPr>
          <p:cNvSpPr/>
          <p:nvPr/>
        </p:nvSpPr>
        <p:spPr>
          <a:xfrm>
            <a:off x="381000" y="1295400"/>
            <a:ext cx="8153400" cy="3887218"/>
          </a:xfrm>
          <a:prstGeom prst="rect">
            <a:avLst/>
          </a:prstGeom>
        </p:spPr>
        <p:txBody>
          <a:bodyPr>
            <a:spAutoFit/>
          </a:bodyPr>
          <a:lstStyle/>
          <a:p>
            <a:pPr lvl="1" eaLnBrk="1" hangingPunct="1">
              <a:lnSpc>
                <a:spcPct val="90000"/>
              </a:lnSpc>
              <a:defRPr/>
            </a:pPr>
            <a:endParaRPr lang="en-US" b="1" i="1" u="sng" dirty="0">
              <a:latin typeface="Georgia" panose="02040502050405020303" pitchFamily="18" charset="0"/>
              <a:cs typeface="Arial" pitchFamily="34" charset="0"/>
            </a:endParaRPr>
          </a:p>
          <a:p>
            <a:pPr lvl="1" eaLnBrk="1" hangingPunct="1">
              <a:lnSpc>
                <a:spcPct val="90000"/>
              </a:lnSpc>
              <a:defRPr/>
            </a:pPr>
            <a:r>
              <a:rPr lang="en-US" b="1" i="1" u="sng" dirty="0">
                <a:latin typeface="Georgia" panose="02040502050405020303" pitchFamily="18" charset="0"/>
                <a:cs typeface="Arial" pitchFamily="34" charset="0"/>
              </a:rPr>
              <a:t>Remember Size Matters in:</a:t>
            </a:r>
          </a:p>
          <a:p>
            <a:pPr lvl="1" eaLnBrk="1" hangingPunct="1">
              <a:lnSpc>
                <a:spcPct val="90000"/>
              </a:lnSpc>
              <a:defRPr/>
            </a:pPr>
            <a:endParaRPr lang="en-US" dirty="0">
              <a:latin typeface="Georgia" panose="02040502050405020303" pitchFamily="18" charset="0"/>
              <a:cs typeface="Arial" pitchFamily="34" charset="0"/>
            </a:endParaRPr>
          </a:p>
          <a:p>
            <a:pPr lvl="1" eaLnBrk="1" hangingPunct="1">
              <a:lnSpc>
                <a:spcPct val="90000"/>
              </a:lnSpc>
              <a:buFont typeface="Wingdings" pitchFamily="2" charset="2"/>
              <a:buChar char="Ø"/>
              <a:defRPr/>
            </a:pPr>
            <a:r>
              <a:rPr lang="en-US" sz="2000" dirty="0">
                <a:latin typeface="Georgia" panose="02040502050405020303" pitchFamily="18" charset="0"/>
                <a:cs typeface="Arial" pitchFamily="34" charset="0"/>
              </a:rPr>
              <a:t>Small Business Set-Asides (i.e. SDV, VOSB, Women, HUBZONE, VOB) and 8(a) Procurements</a:t>
            </a:r>
          </a:p>
          <a:p>
            <a:pPr lvl="1" eaLnBrk="1" hangingPunct="1">
              <a:lnSpc>
                <a:spcPct val="90000"/>
              </a:lnSpc>
              <a:defRPr/>
            </a:pPr>
            <a:endParaRPr lang="en-US" sz="2000" dirty="0">
              <a:latin typeface="Georgia" panose="02040502050405020303" pitchFamily="18" charset="0"/>
              <a:cs typeface="Arial" pitchFamily="34" charset="0"/>
            </a:endParaRPr>
          </a:p>
          <a:p>
            <a:pPr lvl="1" eaLnBrk="1" hangingPunct="1">
              <a:lnSpc>
                <a:spcPct val="90000"/>
              </a:lnSpc>
              <a:buFont typeface="Wingdings" pitchFamily="2" charset="2"/>
              <a:buChar char="Ø"/>
              <a:defRPr/>
            </a:pPr>
            <a:r>
              <a:rPr lang="en-US" sz="2000" dirty="0">
                <a:latin typeface="Georgia" panose="02040502050405020303" pitchFamily="18" charset="0"/>
                <a:cs typeface="Arial" pitchFamily="34" charset="0"/>
              </a:rPr>
              <a:t>An unrestricted procurement where you are claiming a 10% HUBZone Price Evaluation Preference</a:t>
            </a:r>
          </a:p>
          <a:p>
            <a:pPr lvl="1" eaLnBrk="1" hangingPunct="1">
              <a:lnSpc>
                <a:spcPct val="90000"/>
              </a:lnSpc>
              <a:defRPr/>
            </a:pPr>
            <a:endParaRPr lang="en-US" sz="2000" dirty="0">
              <a:latin typeface="Georgia" panose="02040502050405020303" pitchFamily="18" charset="0"/>
              <a:cs typeface="Arial" pitchFamily="34" charset="0"/>
            </a:endParaRPr>
          </a:p>
          <a:p>
            <a:pPr lvl="1" eaLnBrk="1" hangingPunct="1">
              <a:lnSpc>
                <a:spcPct val="90000"/>
              </a:lnSpc>
              <a:buFont typeface="Wingdings" pitchFamily="2" charset="2"/>
              <a:buChar char="Ø"/>
              <a:defRPr/>
            </a:pPr>
            <a:r>
              <a:rPr lang="en-US" sz="2000" dirty="0">
                <a:latin typeface="Georgia" panose="02040502050405020303" pitchFamily="18" charset="0"/>
                <a:cs typeface="Arial" pitchFamily="34" charset="0"/>
              </a:rPr>
              <a:t>The size standard of the solicitation</a:t>
            </a:r>
          </a:p>
          <a:p>
            <a:pPr lvl="1" eaLnBrk="1" hangingPunct="1">
              <a:lnSpc>
                <a:spcPct val="90000"/>
              </a:lnSpc>
              <a:buFont typeface="Wingdings" pitchFamily="2" charset="2"/>
              <a:buChar char="Ø"/>
              <a:defRPr/>
            </a:pPr>
            <a:endParaRPr lang="en-US" sz="2000" dirty="0">
              <a:latin typeface="Georgia" panose="02040502050405020303" pitchFamily="18" charset="0"/>
              <a:cs typeface="Arial" pitchFamily="34" charset="0"/>
            </a:endParaRPr>
          </a:p>
          <a:p>
            <a:pPr eaLnBrk="1" hangingPunct="1">
              <a:lnSpc>
                <a:spcPct val="90000"/>
              </a:lnSpc>
              <a:defRPr/>
            </a:pPr>
            <a:r>
              <a:rPr lang="en-US" sz="2000" dirty="0">
                <a:latin typeface="Georgia" panose="02040502050405020303" pitchFamily="18" charset="0"/>
                <a:cs typeface="Arial" pitchFamily="34" charset="0"/>
              </a:rPr>
              <a:t>A large business cannot be a JV participant on a Small Business/8(a) Set- aside Procurement (unless in an approved All Small Mentor Protégé arrangement)</a:t>
            </a:r>
          </a:p>
        </p:txBody>
      </p:sp>
      <p:sp>
        <p:nvSpPr>
          <p:cNvPr id="45059" name="Text Box 5">
            <a:extLst>
              <a:ext uri="{FF2B5EF4-FFF2-40B4-BE49-F238E27FC236}">
                <a16:creationId xmlns:a16="http://schemas.microsoft.com/office/drawing/2014/main" id="{C0113112-2906-4764-8A56-FB53A4C6873F}"/>
              </a:ext>
            </a:extLst>
          </p:cNvPr>
          <p:cNvSpPr txBox="1">
            <a:spLocks noChangeArrowheads="1"/>
          </p:cNvSpPr>
          <p:nvPr/>
        </p:nvSpPr>
        <p:spPr bwMode="auto">
          <a:xfrm>
            <a:off x="8534400" y="65500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12</a:t>
            </a:r>
          </a:p>
        </p:txBody>
      </p:sp>
    </p:spTree>
    <p:extLst>
      <p:ext uri="{BB962C8B-B14F-4D97-AF65-F5344CB8AC3E}">
        <p14:creationId xmlns:p14="http://schemas.microsoft.com/office/powerpoint/2010/main" val="2110317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5">
            <a:extLst>
              <a:ext uri="{FF2B5EF4-FFF2-40B4-BE49-F238E27FC236}">
                <a16:creationId xmlns:a16="http://schemas.microsoft.com/office/drawing/2014/main" id="{B0F3A0C3-AC0B-45EA-820F-CD1202CBEC3A}"/>
              </a:ext>
            </a:extLst>
          </p:cNvPr>
          <p:cNvSpPr>
            <a:spLocks noGrp="1"/>
          </p:cNvSpPr>
          <p:nvPr>
            <p:ph sz="half" idx="1"/>
          </p:nvPr>
        </p:nvSpPr>
        <p:spPr>
          <a:xfrm>
            <a:off x="152400" y="1447800"/>
            <a:ext cx="4191000" cy="4876800"/>
          </a:xfrm>
        </p:spPr>
        <p:txBody>
          <a:bodyPr/>
          <a:lstStyle/>
          <a:p>
            <a:pPr algn="ctr" eaLnBrk="1" hangingPunct="1">
              <a:lnSpc>
                <a:spcPct val="80000"/>
              </a:lnSpc>
              <a:buFontTx/>
              <a:buNone/>
            </a:pPr>
            <a:r>
              <a:rPr lang="en-US" altLang="en-US" sz="2000" dirty="0">
                <a:latin typeface="Georgia" panose="02040502050405020303" pitchFamily="18" charset="0"/>
                <a:cs typeface="Arial" panose="020B0604020202020204" pitchFamily="34" charset="0"/>
              </a:rPr>
              <a:t> </a:t>
            </a:r>
            <a:r>
              <a:rPr lang="en-US" altLang="en-US" sz="2400" b="1" dirty="0">
                <a:latin typeface="Georgia" panose="02040502050405020303" pitchFamily="18" charset="0"/>
                <a:cs typeface="Arial" panose="020B0604020202020204" pitchFamily="34" charset="0"/>
              </a:rPr>
              <a:t>Definitions</a:t>
            </a:r>
          </a:p>
          <a:p>
            <a:pPr algn="ctr" eaLnBrk="1" hangingPunct="1">
              <a:lnSpc>
                <a:spcPct val="80000"/>
              </a:lnSpc>
              <a:buFontTx/>
              <a:buNone/>
            </a:pPr>
            <a:endParaRPr lang="en-US" altLang="en-US" sz="1800" u="sng" dirty="0">
              <a:latin typeface="Georgia" panose="02040502050405020303" pitchFamily="18" charset="0"/>
              <a:cs typeface="Arial" panose="020B0604020202020204" pitchFamily="34" charset="0"/>
            </a:endParaRPr>
          </a:p>
          <a:p>
            <a:pPr algn="ctr" eaLnBrk="1" hangingPunct="1">
              <a:lnSpc>
                <a:spcPct val="80000"/>
              </a:lnSpc>
              <a:buFontTx/>
              <a:buNone/>
            </a:pPr>
            <a:r>
              <a:rPr lang="en-US" altLang="en-US" sz="1800" u="sng" dirty="0">
                <a:latin typeface="Georgia" panose="02040502050405020303" pitchFamily="18" charset="0"/>
                <a:cs typeface="Arial" panose="020B0604020202020204" pitchFamily="34" charset="0"/>
              </a:rPr>
              <a:t>SDVOSB is eligible for award if…</a:t>
            </a:r>
          </a:p>
          <a:p>
            <a:pPr eaLnBrk="1" hangingPunct="1">
              <a:lnSpc>
                <a:spcPct val="80000"/>
              </a:lnSpc>
              <a:buFontTx/>
              <a:buNone/>
            </a:pPr>
            <a:r>
              <a:rPr lang="en-US" altLang="en-US" sz="1800" dirty="0">
                <a:latin typeface="Georgia" panose="02040502050405020303" pitchFamily="18" charset="0"/>
                <a:cs typeface="Arial" panose="020B0604020202020204" pitchFamily="34" charset="0"/>
              </a:rPr>
              <a:t>-Disability is service-connected as defined in 38 U.S.C. 101(16)</a:t>
            </a:r>
          </a:p>
          <a:p>
            <a:pPr eaLnBrk="1" hangingPunct="1">
              <a:lnSpc>
                <a:spcPct val="80000"/>
              </a:lnSpc>
              <a:buFontTx/>
              <a:buNone/>
            </a:pPr>
            <a:r>
              <a:rPr lang="en-US" altLang="en-US" sz="1800" dirty="0">
                <a:latin typeface="Georgia" panose="02040502050405020303" pitchFamily="18" charset="0"/>
                <a:cs typeface="Arial" panose="020B0604020202020204" pitchFamily="34" charset="0"/>
              </a:rPr>
              <a:t>-One or more Service-connected Veterans-</a:t>
            </a:r>
          </a:p>
          <a:p>
            <a:pPr lvl="1" eaLnBrk="1" hangingPunct="1">
              <a:lnSpc>
                <a:spcPct val="80000"/>
              </a:lnSpc>
              <a:buFontTx/>
              <a:buNone/>
            </a:pPr>
            <a:r>
              <a:rPr lang="en-US" altLang="en-US" sz="1800" dirty="0">
                <a:latin typeface="Georgia" panose="02040502050405020303" pitchFamily="18" charset="0"/>
                <a:cs typeface="Arial" panose="020B0604020202020204" pitchFamily="34" charset="0"/>
              </a:rPr>
              <a:t>--Own 51% or more of the firm</a:t>
            </a:r>
          </a:p>
          <a:p>
            <a:pPr lvl="1" eaLnBrk="1" hangingPunct="1">
              <a:lnSpc>
                <a:spcPct val="80000"/>
              </a:lnSpc>
              <a:buFontTx/>
              <a:buNone/>
            </a:pPr>
            <a:r>
              <a:rPr lang="en-US" altLang="en-US" sz="1800" dirty="0">
                <a:latin typeface="Georgia" panose="02040502050405020303" pitchFamily="18" charset="0"/>
                <a:cs typeface="Arial" panose="020B0604020202020204" pitchFamily="34" charset="0"/>
              </a:rPr>
              <a:t>--Manage and control the daily operations of the firm, or in the case of a service-disabled veteran with permanent and severe disability, the spouse or permanent caregiver of such veteran</a:t>
            </a:r>
          </a:p>
          <a:p>
            <a:pPr eaLnBrk="1" hangingPunct="1">
              <a:lnSpc>
                <a:spcPct val="80000"/>
              </a:lnSpc>
              <a:buFontTx/>
              <a:buNone/>
            </a:pPr>
            <a:r>
              <a:rPr lang="en-US" altLang="en-US" sz="1800" dirty="0">
                <a:latin typeface="Georgia" panose="02040502050405020303" pitchFamily="18" charset="0"/>
                <a:cs typeface="Arial" panose="020B0604020202020204" pitchFamily="34" charset="0"/>
              </a:rPr>
              <a:t>-Firm meets the small business size standard under relevant industry (NAICS) Code</a:t>
            </a:r>
          </a:p>
          <a:p>
            <a:pPr eaLnBrk="1" hangingPunct="1">
              <a:lnSpc>
                <a:spcPct val="80000"/>
              </a:lnSpc>
              <a:buFontTx/>
              <a:buNone/>
            </a:pPr>
            <a:r>
              <a:rPr lang="en-US" altLang="en-US" sz="1800" dirty="0">
                <a:latin typeface="Georgia" panose="02040502050405020303" pitchFamily="18" charset="0"/>
                <a:cs typeface="Arial" panose="020B0604020202020204" pitchFamily="34" charset="0"/>
              </a:rPr>
              <a:t>-Listed in VIP (means they are verified)</a:t>
            </a:r>
          </a:p>
          <a:p>
            <a:pPr eaLnBrk="1" hangingPunct="1">
              <a:lnSpc>
                <a:spcPct val="80000"/>
              </a:lnSpc>
              <a:buFontTx/>
              <a:buNone/>
            </a:pPr>
            <a:endParaRPr lang="en-US" altLang="en-US" sz="1800" dirty="0">
              <a:latin typeface="Georgia" panose="02040502050405020303" pitchFamily="18" charset="0"/>
            </a:endParaRPr>
          </a:p>
          <a:p>
            <a:pPr algn="ctr" eaLnBrk="1" hangingPunct="1">
              <a:lnSpc>
                <a:spcPct val="80000"/>
              </a:lnSpc>
              <a:buFontTx/>
              <a:buNone/>
            </a:pPr>
            <a:endParaRPr lang="en-US" altLang="en-US" sz="1800" dirty="0">
              <a:latin typeface="Georgia" panose="02040502050405020303" pitchFamily="18" charset="0"/>
            </a:endParaRPr>
          </a:p>
          <a:p>
            <a:pPr eaLnBrk="1" hangingPunct="1"/>
            <a:endParaRPr lang="en-US" altLang="en-US" dirty="0">
              <a:latin typeface="Georgia" panose="02040502050405020303" pitchFamily="18" charset="0"/>
            </a:endParaRPr>
          </a:p>
        </p:txBody>
      </p:sp>
      <p:sp>
        <p:nvSpPr>
          <p:cNvPr id="18436" name="Content Placeholder 6">
            <a:extLst>
              <a:ext uri="{FF2B5EF4-FFF2-40B4-BE49-F238E27FC236}">
                <a16:creationId xmlns:a16="http://schemas.microsoft.com/office/drawing/2014/main" id="{47D1381E-11F7-4D87-8107-090EDB1F0433}"/>
              </a:ext>
            </a:extLst>
          </p:cNvPr>
          <p:cNvSpPr>
            <a:spLocks noGrp="1"/>
          </p:cNvSpPr>
          <p:nvPr>
            <p:ph sz="half" idx="2"/>
          </p:nvPr>
        </p:nvSpPr>
        <p:spPr>
          <a:xfrm>
            <a:off x="4572000" y="2057400"/>
            <a:ext cx="4419600" cy="3657600"/>
          </a:xfrm>
        </p:spPr>
        <p:txBody>
          <a:bodyPr>
            <a:normAutofit fontScale="85000" lnSpcReduction="20000"/>
          </a:bodyPr>
          <a:lstStyle/>
          <a:p>
            <a:pPr algn="ctr" eaLnBrk="1" hangingPunct="1">
              <a:lnSpc>
                <a:spcPct val="80000"/>
              </a:lnSpc>
              <a:buFontTx/>
              <a:buNone/>
              <a:defRPr/>
            </a:pPr>
            <a:r>
              <a:rPr lang="en-US" sz="2100" u="sng" dirty="0">
                <a:latin typeface="Georgia" panose="02040502050405020303" pitchFamily="18" charset="0"/>
                <a:cs typeface="Arial" charset="0"/>
              </a:rPr>
              <a:t>VOSB is eligible for award if…</a:t>
            </a:r>
          </a:p>
          <a:p>
            <a:pPr algn="ctr" eaLnBrk="1" hangingPunct="1">
              <a:lnSpc>
                <a:spcPct val="80000"/>
              </a:lnSpc>
              <a:buFontTx/>
              <a:buNone/>
              <a:defRPr/>
            </a:pPr>
            <a:endParaRPr lang="en-US" sz="2100" u="sng" dirty="0">
              <a:latin typeface="Georgia" panose="02040502050405020303" pitchFamily="18" charset="0"/>
              <a:cs typeface="Arial" charset="0"/>
            </a:endParaRPr>
          </a:p>
          <a:p>
            <a:pPr eaLnBrk="1" hangingPunct="1">
              <a:lnSpc>
                <a:spcPct val="80000"/>
              </a:lnSpc>
              <a:buFontTx/>
              <a:buNone/>
              <a:defRPr/>
            </a:pPr>
            <a:r>
              <a:rPr lang="en-US" sz="2100" dirty="0">
                <a:latin typeface="Georgia" panose="02040502050405020303" pitchFamily="18" charset="0"/>
                <a:cs typeface="Arial" charset="0"/>
              </a:rPr>
              <a:t>-One or more veterans—</a:t>
            </a:r>
          </a:p>
          <a:p>
            <a:pPr lvl="1" eaLnBrk="1" hangingPunct="1">
              <a:lnSpc>
                <a:spcPct val="80000"/>
              </a:lnSpc>
              <a:buFontTx/>
              <a:buNone/>
              <a:defRPr/>
            </a:pPr>
            <a:r>
              <a:rPr lang="en-US" sz="2100" dirty="0">
                <a:latin typeface="Georgia" panose="02040502050405020303" pitchFamily="18" charset="0"/>
                <a:cs typeface="Arial" charset="0"/>
              </a:rPr>
              <a:t>--Own 51% or more of the firm</a:t>
            </a:r>
          </a:p>
          <a:p>
            <a:pPr lvl="1" eaLnBrk="1" hangingPunct="1">
              <a:lnSpc>
                <a:spcPct val="80000"/>
              </a:lnSpc>
              <a:buFontTx/>
              <a:buNone/>
              <a:defRPr/>
            </a:pPr>
            <a:r>
              <a:rPr lang="en-US" sz="2100" dirty="0">
                <a:latin typeface="Georgia" panose="02040502050405020303" pitchFamily="18" charset="0"/>
                <a:cs typeface="Arial" charset="0"/>
              </a:rPr>
              <a:t>--Manage and control the daily operations of the firm</a:t>
            </a:r>
          </a:p>
          <a:p>
            <a:pPr lvl="1" eaLnBrk="1" hangingPunct="1">
              <a:lnSpc>
                <a:spcPct val="80000"/>
              </a:lnSpc>
              <a:buFontTx/>
              <a:buNone/>
              <a:defRPr/>
            </a:pPr>
            <a:endParaRPr lang="en-US" sz="2100" dirty="0">
              <a:latin typeface="Georgia" panose="02040502050405020303" pitchFamily="18" charset="0"/>
              <a:cs typeface="Arial" charset="0"/>
            </a:endParaRPr>
          </a:p>
          <a:p>
            <a:pPr eaLnBrk="1" hangingPunct="1">
              <a:lnSpc>
                <a:spcPct val="80000"/>
              </a:lnSpc>
              <a:buFontTx/>
              <a:buNone/>
              <a:defRPr/>
            </a:pPr>
            <a:r>
              <a:rPr lang="en-US" sz="2100" dirty="0">
                <a:latin typeface="Georgia" panose="02040502050405020303" pitchFamily="18" charset="0"/>
                <a:cs typeface="Arial" charset="0"/>
              </a:rPr>
              <a:t>-Firm meets the small business size standard under relevant industry</a:t>
            </a:r>
          </a:p>
          <a:p>
            <a:pPr eaLnBrk="1" hangingPunct="1">
              <a:lnSpc>
                <a:spcPct val="80000"/>
              </a:lnSpc>
              <a:buFontTx/>
              <a:buNone/>
              <a:defRPr/>
            </a:pPr>
            <a:r>
              <a:rPr lang="en-US" sz="2100" dirty="0">
                <a:latin typeface="Georgia" panose="02040502050405020303" pitchFamily="18" charset="0"/>
                <a:cs typeface="Arial" charset="0"/>
              </a:rPr>
              <a:t>      (NAICS) Code</a:t>
            </a:r>
          </a:p>
          <a:p>
            <a:pPr eaLnBrk="1" hangingPunct="1">
              <a:lnSpc>
                <a:spcPct val="80000"/>
              </a:lnSpc>
              <a:buFontTx/>
              <a:buNone/>
              <a:defRPr/>
            </a:pPr>
            <a:endParaRPr lang="en-US" sz="2100" dirty="0">
              <a:latin typeface="Georgia" panose="02040502050405020303" pitchFamily="18" charset="0"/>
              <a:cs typeface="Arial" charset="0"/>
            </a:endParaRPr>
          </a:p>
          <a:p>
            <a:pPr eaLnBrk="1" hangingPunct="1">
              <a:lnSpc>
                <a:spcPct val="80000"/>
              </a:lnSpc>
              <a:buFontTx/>
              <a:buNone/>
              <a:defRPr/>
            </a:pPr>
            <a:r>
              <a:rPr lang="en-US" sz="2100" dirty="0">
                <a:latin typeface="Georgia" panose="02040502050405020303" pitchFamily="18" charset="0"/>
                <a:cs typeface="Arial" charset="0"/>
              </a:rPr>
              <a:t>-Listed in VIP (means they are verified)</a:t>
            </a:r>
          </a:p>
          <a:p>
            <a:pPr eaLnBrk="1" hangingPunct="1">
              <a:lnSpc>
                <a:spcPct val="80000"/>
              </a:lnSpc>
              <a:buFontTx/>
              <a:buNone/>
              <a:defRPr/>
            </a:pPr>
            <a:endParaRPr lang="en-US" sz="1900" dirty="0">
              <a:latin typeface="Georgia" panose="02040502050405020303" pitchFamily="18" charset="0"/>
            </a:endParaRPr>
          </a:p>
          <a:p>
            <a:pPr eaLnBrk="1" hangingPunct="1">
              <a:lnSpc>
                <a:spcPct val="80000"/>
              </a:lnSpc>
              <a:buFontTx/>
              <a:buNone/>
              <a:defRPr/>
            </a:pPr>
            <a:endParaRPr lang="en-US" sz="1900" dirty="0">
              <a:latin typeface="Georgia" panose="02040502050405020303" pitchFamily="18" charset="0"/>
            </a:endParaRPr>
          </a:p>
          <a:p>
            <a:pPr eaLnBrk="1" hangingPunct="1">
              <a:lnSpc>
                <a:spcPct val="80000"/>
              </a:lnSpc>
              <a:buFontTx/>
              <a:buNone/>
              <a:defRPr/>
            </a:pPr>
            <a:endParaRPr lang="en-US" sz="1900" dirty="0">
              <a:latin typeface="Georgia" panose="02040502050405020303" pitchFamily="18" charset="0"/>
            </a:endParaRPr>
          </a:p>
          <a:p>
            <a:pPr algn="ctr" eaLnBrk="1" hangingPunct="1">
              <a:lnSpc>
                <a:spcPct val="80000"/>
              </a:lnSpc>
              <a:buFontTx/>
              <a:buNone/>
              <a:defRPr/>
            </a:pPr>
            <a:endParaRPr lang="en-US" sz="1800" dirty="0">
              <a:latin typeface="Georgia" panose="02040502050405020303" pitchFamily="18" charset="0"/>
            </a:endParaRPr>
          </a:p>
          <a:p>
            <a:pPr algn="ctr" eaLnBrk="1" hangingPunct="1">
              <a:lnSpc>
                <a:spcPct val="80000"/>
              </a:lnSpc>
              <a:buFontTx/>
              <a:buNone/>
              <a:defRPr/>
            </a:pPr>
            <a:br>
              <a:rPr lang="en-US" sz="1800" dirty="0">
                <a:latin typeface="Georgia" panose="02040502050405020303" pitchFamily="18" charset="0"/>
              </a:rPr>
            </a:br>
            <a:endParaRPr lang="en-US" sz="1800" dirty="0">
              <a:latin typeface="Georgia" panose="02040502050405020303" pitchFamily="18" charset="0"/>
            </a:endParaRPr>
          </a:p>
          <a:p>
            <a:pPr algn="ctr" eaLnBrk="1" hangingPunct="1">
              <a:lnSpc>
                <a:spcPct val="80000"/>
              </a:lnSpc>
              <a:buFontTx/>
              <a:buNone/>
              <a:defRPr/>
            </a:pPr>
            <a:endParaRPr lang="en-US" sz="1800" dirty="0">
              <a:latin typeface="Georgia" panose="02040502050405020303" pitchFamily="18" charset="0"/>
            </a:endParaRPr>
          </a:p>
          <a:p>
            <a:pPr algn="ctr" eaLnBrk="1" hangingPunct="1">
              <a:lnSpc>
                <a:spcPct val="80000"/>
              </a:lnSpc>
              <a:buFontTx/>
              <a:buNone/>
              <a:defRPr/>
            </a:pPr>
            <a:endParaRPr lang="en-US" sz="1800" dirty="0">
              <a:latin typeface="Georgia" panose="02040502050405020303" pitchFamily="18" charset="0"/>
            </a:endParaRPr>
          </a:p>
        </p:txBody>
      </p:sp>
      <p:cxnSp>
        <p:nvCxnSpPr>
          <p:cNvPr id="10" name="Straight Connector 9">
            <a:extLst>
              <a:ext uri="{FF2B5EF4-FFF2-40B4-BE49-F238E27FC236}">
                <a16:creationId xmlns:a16="http://schemas.microsoft.com/office/drawing/2014/main" id="{FF242182-3992-46F3-898B-B4F7B5AC7BA6}"/>
              </a:ext>
            </a:extLst>
          </p:cNvPr>
          <p:cNvCxnSpPr/>
          <p:nvPr/>
        </p:nvCxnSpPr>
        <p:spPr>
          <a:xfrm>
            <a:off x="4419600" y="1295400"/>
            <a:ext cx="0" cy="472440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6085" name="Text Box 5">
            <a:extLst>
              <a:ext uri="{FF2B5EF4-FFF2-40B4-BE49-F238E27FC236}">
                <a16:creationId xmlns:a16="http://schemas.microsoft.com/office/drawing/2014/main" id="{4943D289-1528-485F-91A5-C627B123D7DC}"/>
              </a:ext>
            </a:extLst>
          </p:cNvPr>
          <p:cNvSpPr txBox="1">
            <a:spLocks noChangeArrowheads="1"/>
          </p:cNvSpPr>
          <p:nvPr/>
        </p:nvSpPr>
        <p:spPr bwMode="auto">
          <a:xfrm>
            <a:off x="8610600" y="6550025"/>
            <a:ext cx="53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13</a:t>
            </a:r>
          </a:p>
        </p:txBody>
      </p:sp>
    </p:spTree>
    <p:extLst>
      <p:ext uri="{BB962C8B-B14F-4D97-AF65-F5344CB8AC3E}">
        <p14:creationId xmlns:p14="http://schemas.microsoft.com/office/powerpoint/2010/main" val="1059035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E9FEB7-0F63-46A0-B52C-B46C0BA509F0}"/>
              </a:ext>
            </a:extLst>
          </p:cNvPr>
          <p:cNvSpPr txBox="1">
            <a:spLocks/>
          </p:cNvSpPr>
          <p:nvPr/>
        </p:nvSpPr>
        <p:spPr>
          <a:xfrm>
            <a:off x="508000" y="1775069"/>
            <a:ext cx="8407400" cy="4241800"/>
          </a:xfrm>
          <a:prstGeom prst="rect">
            <a:avLst/>
          </a:prstGeom>
        </p:spPr>
        <p:txBody>
          <a:bodyPr/>
          <a:lstStyle/>
          <a:p>
            <a:pPr marL="548640">
              <a:spcBef>
                <a:spcPts val="0"/>
              </a:spcBef>
              <a:spcAft>
                <a:spcPts val="0"/>
              </a:spcAft>
              <a:buFont typeface="Arial" charset="0"/>
              <a:buNone/>
              <a:defRPr/>
            </a:pPr>
            <a:endParaRPr lang="en-US" sz="1800" dirty="0">
              <a:latin typeface="Georgia" panose="02040502050405020303" pitchFamily="18" charset="0"/>
              <a:cs typeface="Arial" pitchFamily="34" charset="0"/>
            </a:endParaRPr>
          </a:p>
          <a:p>
            <a:pPr marL="548640">
              <a:spcBef>
                <a:spcPts val="0"/>
              </a:spcBef>
              <a:spcAft>
                <a:spcPts val="0"/>
              </a:spcAft>
              <a:buFont typeface="Arial" charset="0"/>
              <a:buNone/>
              <a:defRPr/>
            </a:pPr>
            <a:endParaRPr lang="en-US" sz="1800" dirty="0">
              <a:latin typeface="Georgia" panose="02040502050405020303" pitchFamily="18" charset="0"/>
              <a:cs typeface="Arial" pitchFamily="34" charset="0"/>
            </a:endParaRPr>
          </a:p>
          <a:p>
            <a:pPr marL="548640">
              <a:spcBef>
                <a:spcPts val="0"/>
              </a:spcBef>
              <a:spcAft>
                <a:spcPts val="0"/>
              </a:spcAft>
              <a:buFont typeface="Arial" charset="0"/>
              <a:buChar char="•"/>
              <a:defRPr/>
            </a:pPr>
            <a:r>
              <a:rPr lang="en-US" sz="2000" u="sng" dirty="0">
                <a:latin typeface="Georgia" panose="02040502050405020303" pitchFamily="18" charset="0"/>
                <a:cs typeface="Arial" pitchFamily="34" charset="0"/>
              </a:rPr>
              <a:t>Socioeconomic status </a:t>
            </a:r>
            <a:r>
              <a:rPr lang="en-US" sz="2000" dirty="0">
                <a:latin typeface="Georgia" panose="02040502050405020303" pitchFamily="18" charset="0"/>
                <a:cs typeface="Arial" pitchFamily="34" charset="0"/>
              </a:rPr>
              <a:t>protests (not </a:t>
            </a:r>
            <a:r>
              <a:rPr lang="en-US" sz="2000" u="sng" dirty="0">
                <a:latin typeface="Georgia" panose="02040502050405020303" pitchFamily="18" charset="0"/>
                <a:cs typeface="Arial" pitchFamily="34" charset="0"/>
              </a:rPr>
              <a:t>size</a:t>
            </a:r>
            <a:r>
              <a:rPr lang="en-US" sz="2000" dirty="0">
                <a:latin typeface="Georgia" panose="02040502050405020303" pitchFamily="18" charset="0"/>
                <a:cs typeface="Arial" pitchFamily="34" charset="0"/>
              </a:rPr>
              <a:t> status protests) for </a:t>
            </a:r>
          </a:p>
          <a:p>
            <a:pPr marL="548640">
              <a:spcBef>
                <a:spcPts val="0"/>
              </a:spcBef>
              <a:spcAft>
                <a:spcPts val="0"/>
              </a:spcAft>
              <a:buFont typeface="Arial" charset="0"/>
              <a:buNone/>
              <a:defRPr/>
            </a:pPr>
            <a:r>
              <a:rPr lang="en-US" sz="2000" dirty="0">
                <a:latin typeface="Georgia" panose="02040502050405020303" pitchFamily="18" charset="0"/>
                <a:cs typeface="Arial" pitchFamily="34" charset="0"/>
              </a:rPr>
              <a:t>   SDVOSB/VOSB are decided by the Executive Director (ED), </a:t>
            </a:r>
          </a:p>
          <a:p>
            <a:pPr marL="548640">
              <a:spcBef>
                <a:spcPts val="0"/>
              </a:spcBef>
              <a:spcAft>
                <a:spcPts val="0"/>
              </a:spcAft>
              <a:buFont typeface="Arial" charset="0"/>
              <a:buNone/>
              <a:defRPr/>
            </a:pPr>
            <a:r>
              <a:rPr lang="en-US" sz="2000" dirty="0">
                <a:latin typeface="Georgia" panose="02040502050405020303" pitchFamily="18" charset="0"/>
                <a:cs typeface="Arial" pitchFamily="34" charset="0"/>
              </a:rPr>
              <a:t>   VA Office of Small and Disadvantaged Business Utilization (OSDBU) whether raised by the contracting officer or an offeror.</a:t>
            </a:r>
          </a:p>
          <a:p>
            <a:pPr marL="548640">
              <a:spcBef>
                <a:spcPts val="0"/>
              </a:spcBef>
              <a:spcAft>
                <a:spcPts val="0"/>
              </a:spcAft>
              <a:buFont typeface="Arial" charset="0"/>
              <a:buNone/>
              <a:defRPr/>
            </a:pPr>
            <a:endParaRPr lang="en-US" sz="2000" dirty="0">
              <a:latin typeface="Georgia" panose="02040502050405020303" pitchFamily="18" charset="0"/>
              <a:cs typeface="Arial" pitchFamily="34" charset="0"/>
            </a:endParaRPr>
          </a:p>
          <a:p>
            <a:pPr marL="548640">
              <a:spcBef>
                <a:spcPts val="0"/>
              </a:spcBef>
              <a:spcAft>
                <a:spcPts val="0"/>
              </a:spcAft>
              <a:buFont typeface="Arial" charset="0"/>
              <a:buChar char="•"/>
              <a:defRPr/>
            </a:pPr>
            <a:r>
              <a:rPr lang="en-US" sz="2000" dirty="0">
                <a:latin typeface="Georgia" panose="02040502050405020303" pitchFamily="18" charset="0"/>
                <a:cs typeface="Arial" pitchFamily="34" charset="0"/>
              </a:rPr>
              <a:t>The OSDBU ED’s decision may be appealed to the SBA Office of Hearings and Appeals.</a:t>
            </a:r>
          </a:p>
          <a:p>
            <a:pPr marL="548640">
              <a:spcBef>
                <a:spcPts val="0"/>
              </a:spcBef>
              <a:spcAft>
                <a:spcPts val="0"/>
              </a:spcAft>
              <a:buFont typeface="Arial" charset="0"/>
              <a:buNone/>
              <a:defRPr/>
            </a:pPr>
            <a:endParaRPr lang="en-US" sz="2000" dirty="0">
              <a:latin typeface="Georgia" panose="02040502050405020303" pitchFamily="18" charset="0"/>
              <a:cs typeface="Arial" pitchFamily="34" charset="0"/>
            </a:endParaRPr>
          </a:p>
          <a:p>
            <a:pPr marL="548640">
              <a:spcBef>
                <a:spcPts val="0"/>
              </a:spcBef>
              <a:spcAft>
                <a:spcPts val="0"/>
              </a:spcAft>
              <a:buFont typeface="Arial" charset="0"/>
              <a:buChar char="•"/>
              <a:defRPr/>
            </a:pPr>
            <a:r>
              <a:rPr lang="en-US" sz="2000" dirty="0">
                <a:latin typeface="Georgia" panose="02040502050405020303" pitchFamily="18" charset="0"/>
                <a:cs typeface="Arial" pitchFamily="34" charset="0"/>
              </a:rPr>
              <a:t>OSDBU will decide socioeconomic status protests until execution of an interagency agreement with the Small Business Administration</a:t>
            </a:r>
            <a:r>
              <a:rPr lang="en-US" sz="1800" dirty="0">
                <a:latin typeface="Georgia" panose="02040502050405020303" pitchFamily="18" charset="0"/>
                <a:cs typeface="Arial" pitchFamily="34" charset="0"/>
              </a:rPr>
              <a:t>.</a:t>
            </a:r>
          </a:p>
        </p:txBody>
      </p:sp>
      <p:sp>
        <p:nvSpPr>
          <p:cNvPr id="4" name="Title 1">
            <a:extLst>
              <a:ext uri="{FF2B5EF4-FFF2-40B4-BE49-F238E27FC236}">
                <a16:creationId xmlns:a16="http://schemas.microsoft.com/office/drawing/2014/main" id="{DEC9DE5C-D2C6-4355-B8EF-D1CFE1F14464}"/>
              </a:ext>
            </a:extLst>
          </p:cNvPr>
          <p:cNvSpPr txBox="1">
            <a:spLocks/>
          </p:cNvSpPr>
          <p:nvPr/>
        </p:nvSpPr>
        <p:spPr>
          <a:xfrm>
            <a:off x="1524000" y="685800"/>
            <a:ext cx="6362700" cy="1054100"/>
          </a:xfrm>
          <a:prstGeom prst="rect">
            <a:avLst/>
          </a:prstGeom>
        </p:spPr>
        <p:txBody>
          <a:bodyPr/>
          <a:lstStyle/>
          <a:p>
            <a:pPr algn="ctr">
              <a:defRPr/>
            </a:pPr>
            <a:endParaRPr lang="en-US" dirty="0">
              <a:solidFill>
                <a:schemeClr val="accent1">
                  <a:lumMod val="75000"/>
                </a:schemeClr>
              </a:solidFill>
              <a:latin typeface="Georgia" panose="02040502050405020303" pitchFamily="18" charset="0"/>
              <a:ea typeface="+mj-ea"/>
              <a:cs typeface="Arial" pitchFamily="34" charset="0"/>
            </a:endParaRPr>
          </a:p>
          <a:p>
            <a:pPr algn="ctr">
              <a:defRPr/>
            </a:pPr>
            <a:endParaRPr lang="en-US" dirty="0">
              <a:solidFill>
                <a:schemeClr val="accent1">
                  <a:lumMod val="75000"/>
                </a:schemeClr>
              </a:solidFill>
              <a:latin typeface="Georgia" panose="02040502050405020303" pitchFamily="18" charset="0"/>
              <a:ea typeface="+mj-ea"/>
              <a:cs typeface="Arial" pitchFamily="34" charset="0"/>
            </a:endParaRPr>
          </a:p>
          <a:p>
            <a:pPr algn="ctr">
              <a:defRPr/>
            </a:pPr>
            <a:r>
              <a:rPr lang="en-US" b="1" dirty="0">
                <a:latin typeface="Georgia" panose="02040502050405020303" pitchFamily="18" charset="0"/>
                <a:ea typeface="+mj-ea"/>
                <a:cs typeface="Arial" pitchFamily="34" charset="0"/>
              </a:rPr>
              <a:t>SDVOSB/VOSB </a:t>
            </a:r>
            <a:br>
              <a:rPr lang="en-US" b="1" dirty="0">
                <a:latin typeface="Georgia" panose="02040502050405020303" pitchFamily="18" charset="0"/>
                <a:ea typeface="+mj-ea"/>
                <a:cs typeface="Arial" pitchFamily="34" charset="0"/>
              </a:rPr>
            </a:br>
            <a:r>
              <a:rPr lang="en-US" b="1" dirty="0">
                <a:latin typeface="Georgia" panose="02040502050405020303" pitchFamily="18" charset="0"/>
                <a:ea typeface="+mj-ea"/>
                <a:cs typeface="Arial" pitchFamily="34" charset="0"/>
              </a:rPr>
              <a:t>Small Business Status Protests</a:t>
            </a:r>
            <a:br>
              <a:rPr lang="en-US" b="1" dirty="0">
                <a:latin typeface="Georgia" panose="02040502050405020303" pitchFamily="18" charset="0"/>
                <a:ea typeface="+mj-ea"/>
                <a:cs typeface="Arial" pitchFamily="34" charset="0"/>
              </a:rPr>
            </a:br>
            <a:r>
              <a:rPr lang="en-US" b="1" u="sng" dirty="0">
                <a:latin typeface="Georgia" panose="02040502050405020303" pitchFamily="18" charset="0"/>
                <a:ea typeface="+mj-ea"/>
                <a:cs typeface="Arial" pitchFamily="34" charset="0"/>
              </a:rPr>
              <a:t>VAAR 819.307</a:t>
            </a:r>
          </a:p>
          <a:p>
            <a:pPr algn="ctr">
              <a:defRPr/>
            </a:pPr>
            <a:endParaRPr lang="en-US" u="sng" dirty="0">
              <a:solidFill>
                <a:schemeClr val="accent1">
                  <a:lumMod val="75000"/>
                </a:schemeClr>
              </a:solidFill>
              <a:latin typeface="Georgia" panose="02040502050405020303" pitchFamily="18" charset="0"/>
              <a:ea typeface="+mj-ea"/>
              <a:cs typeface="Arial" pitchFamily="34" charset="0"/>
            </a:endParaRPr>
          </a:p>
          <a:p>
            <a:pPr algn="ctr">
              <a:defRPr/>
            </a:pPr>
            <a:endParaRPr lang="en-US" u="sng" dirty="0">
              <a:solidFill>
                <a:schemeClr val="accent1">
                  <a:lumMod val="75000"/>
                </a:schemeClr>
              </a:solidFill>
              <a:latin typeface="Georgia" panose="02040502050405020303" pitchFamily="18" charset="0"/>
              <a:ea typeface="+mj-ea"/>
              <a:cs typeface="Arial" pitchFamily="34" charset="0"/>
            </a:endParaRPr>
          </a:p>
          <a:p>
            <a:pPr algn="ctr">
              <a:defRPr/>
            </a:pPr>
            <a:endParaRPr lang="en-US" u="sng" dirty="0">
              <a:solidFill>
                <a:schemeClr val="accent1">
                  <a:lumMod val="75000"/>
                </a:schemeClr>
              </a:solidFill>
              <a:latin typeface="Georgia" panose="02040502050405020303" pitchFamily="18" charset="0"/>
              <a:ea typeface="+mj-ea"/>
              <a:cs typeface="Arial" pitchFamily="34" charset="0"/>
            </a:endParaRPr>
          </a:p>
        </p:txBody>
      </p:sp>
      <p:sp>
        <p:nvSpPr>
          <p:cNvPr id="48132" name="Text Box 5">
            <a:extLst>
              <a:ext uri="{FF2B5EF4-FFF2-40B4-BE49-F238E27FC236}">
                <a16:creationId xmlns:a16="http://schemas.microsoft.com/office/drawing/2014/main" id="{07B5FCF1-FD9C-4AA4-B291-DB5E94D8205C}"/>
              </a:ext>
            </a:extLst>
          </p:cNvPr>
          <p:cNvSpPr txBox="1">
            <a:spLocks noChangeArrowheads="1"/>
          </p:cNvSpPr>
          <p:nvPr/>
        </p:nvSpPr>
        <p:spPr bwMode="auto">
          <a:xfrm>
            <a:off x="8686800" y="6550025"/>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14</a:t>
            </a:r>
          </a:p>
        </p:txBody>
      </p:sp>
    </p:spTree>
    <p:extLst>
      <p:ext uri="{BB962C8B-B14F-4D97-AF65-F5344CB8AC3E}">
        <p14:creationId xmlns:p14="http://schemas.microsoft.com/office/powerpoint/2010/main" val="3393877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3FB62E9-4EFC-4E81-BBFA-D82EE49E71D8}"/>
              </a:ext>
            </a:extLst>
          </p:cNvPr>
          <p:cNvSpPr>
            <a:spLocks noGrp="1" noChangeArrowheads="1"/>
          </p:cNvSpPr>
          <p:nvPr>
            <p:ph type="title"/>
          </p:nvPr>
        </p:nvSpPr>
        <p:spPr>
          <a:xfrm>
            <a:off x="304800" y="1143000"/>
            <a:ext cx="8229600" cy="1143000"/>
          </a:xfrm>
        </p:spPr>
        <p:txBody>
          <a:bodyPr anchor="t">
            <a:normAutofit fontScale="90000"/>
          </a:bodyPr>
          <a:lstStyle/>
          <a:p>
            <a:pPr eaLnBrk="1" hangingPunct="1">
              <a:defRPr/>
            </a:pPr>
            <a:br>
              <a:rPr lang="en-US" sz="2800" b="1" dirty="0">
                <a:latin typeface="Georgia" panose="02040502050405020303" pitchFamily="18" charset="0"/>
              </a:rPr>
            </a:br>
            <a:r>
              <a:rPr lang="en-US" sz="2800" b="1" dirty="0">
                <a:latin typeface="Georgia" panose="02040502050405020303" pitchFamily="18" charset="0"/>
              </a:rPr>
              <a:t>Teaming/Joint Ventures Under All Small Mentor -Protégé Programs</a:t>
            </a:r>
          </a:p>
        </p:txBody>
      </p:sp>
      <p:sp>
        <p:nvSpPr>
          <p:cNvPr id="20483" name="Rectangle 3">
            <a:extLst>
              <a:ext uri="{FF2B5EF4-FFF2-40B4-BE49-F238E27FC236}">
                <a16:creationId xmlns:a16="http://schemas.microsoft.com/office/drawing/2014/main" id="{0D2B8FD8-0B30-4D2A-8589-B7461E9C8DC6}"/>
              </a:ext>
            </a:extLst>
          </p:cNvPr>
          <p:cNvSpPr>
            <a:spLocks noGrp="1" noChangeArrowheads="1"/>
          </p:cNvSpPr>
          <p:nvPr>
            <p:ph idx="1"/>
          </p:nvPr>
        </p:nvSpPr>
        <p:spPr>
          <a:xfrm>
            <a:off x="762000" y="2514600"/>
            <a:ext cx="7848600" cy="3048000"/>
          </a:xfrm>
        </p:spPr>
        <p:txBody>
          <a:bodyPr>
            <a:normAutofit fontScale="92500" lnSpcReduction="10000"/>
          </a:bodyPr>
          <a:lstStyle/>
          <a:p>
            <a:pPr marL="609600" indent="-609600" eaLnBrk="1" hangingPunct="1">
              <a:buClr>
                <a:schemeClr val="bg2"/>
              </a:buClr>
              <a:buFont typeface="Wingdings" pitchFamily="2" charset="2"/>
              <a:buNone/>
              <a:defRPr/>
            </a:pPr>
            <a:r>
              <a:rPr lang="en-US" sz="2500" dirty="0">
                <a:latin typeface="Georgia" panose="02040502050405020303" pitchFamily="18" charset="0"/>
              </a:rPr>
              <a:t>A.	Broad exclusion from affiliation</a:t>
            </a:r>
          </a:p>
          <a:p>
            <a:pPr marL="609600" indent="-609600" eaLnBrk="1" hangingPunct="1">
              <a:buClr>
                <a:schemeClr val="bg2"/>
              </a:buClr>
              <a:buFont typeface="Wingdings" pitchFamily="2" charset="2"/>
              <a:buNone/>
              <a:defRPr/>
            </a:pPr>
            <a:endParaRPr lang="en-US" sz="2500" dirty="0">
              <a:latin typeface="Georgia" panose="02040502050405020303" pitchFamily="18" charset="0"/>
            </a:endParaRPr>
          </a:p>
          <a:p>
            <a:pPr marL="609600" indent="-609600" eaLnBrk="1" hangingPunct="1">
              <a:buClr>
                <a:schemeClr val="bg2"/>
              </a:buClr>
              <a:buFont typeface="Wingdings" pitchFamily="2" charset="2"/>
              <a:buNone/>
              <a:defRPr/>
            </a:pPr>
            <a:r>
              <a:rPr lang="en-US" sz="2500" dirty="0">
                <a:latin typeface="Georgia" panose="02040502050405020303" pitchFamily="18" charset="0"/>
              </a:rPr>
              <a:t>B.	Ostensible subcontractor rule not </a:t>
            </a:r>
          </a:p>
          <a:p>
            <a:pPr marL="609600" indent="-609600" eaLnBrk="1" hangingPunct="1">
              <a:buClr>
                <a:schemeClr val="bg2"/>
              </a:buClr>
              <a:buFont typeface="Wingdings" pitchFamily="2" charset="2"/>
              <a:buNone/>
              <a:defRPr/>
            </a:pPr>
            <a:r>
              <a:rPr lang="en-US" sz="2500" dirty="0">
                <a:latin typeface="Georgia" panose="02040502050405020303" pitchFamily="18" charset="0"/>
              </a:rPr>
              <a:t>	applicable on prime/sub relation</a:t>
            </a:r>
          </a:p>
          <a:p>
            <a:pPr marL="609600" indent="-609600" eaLnBrk="1" hangingPunct="1">
              <a:buClr>
                <a:schemeClr val="bg2"/>
              </a:buClr>
              <a:buFont typeface="Wingdings" pitchFamily="2" charset="2"/>
              <a:buNone/>
              <a:defRPr/>
            </a:pPr>
            <a:endParaRPr lang="en-US" sz="2500" dirty="0">
              <a:latin typeface="Georgia" panose="02040502050405020303" pitchFamily="18" charset="0"/>
            </a:endParaRPr>
          </a:p>
          <a:p>
            <a:pPr marL="609600" indent="-609600" eaLnBrk="1" hangingPunct="1">
              <a:buClr>
                <a:schemeClr val="bg2"/>
              </a:buClr>
              <a:buFont typeface="Wingdings" pitchFamily="2" charset="2"/>
              <a:buNone/>
              <a:defRPr/>
            </a:pPr>
            <a:r>
              <a:rPr lang="en-US" sz="2500" dirty="0">
                <a:latin typeface="Georgia" panose="02040502050405020303" pitchFamily="18" charset="0"/>
              </a:rPr>
              <a:t>C.	Small protégés may joint venture with their mentors, </a:t>
            </a:r>
            <a:r>
              <a:rPr lang="en-US" sz="2500" u="sng" dirty="0">
                <a:latin typeface="Georgia" panose="02040502050405020303" pitchFamily="18" charset="0"/>
              </a:rPr>
              <a:t>regardless of</a:t>
            </a:r>
            <a:r>
              <a:rPr lang="en-US" sz="2500" dirty="0">
                <a:latin typeface="Georgia" panose="02040502050405020303" pitchFamily="18" charset="0"/>
              </a:rPr>
              <a:t> </a:t>
            </a:r>
            <a:r>
              <a:rPr lang="en-US" sz="2500" u="sng" dirty="0">
                <a:latin typeface="Georgia" panose="02040502050405020303" pitchFamily="18" charset="0"/>
              </a:rPr>
              <a:t>the size of the mentor</a:t>
            </a:r>
            <a:r>
              <a:rPr lang="en-US" sz="2500" dirty="0">
                <a:latin typeface="Georgia" panose="02040502050405020303" pitchFamily="18" charset="0"/>
              </a:rPr>
              <a:t>.</a:t>
            </a:r>
            <a:endParaRPr lang="en-US" sz="2500" u="sng" dirty="0">
              <a:latin typeface="Georgia" panose="02040502050405020303" pitchFamily="18" charset="0"/>
            </a:endParaRPr>
          </a:p>
          <a:p>
            <a:pPr marL="609600" indent="-609600" eaLnBrk="1" hangingPunct="1">
              <a:buClr>
                <a:schemeClr val="bg2"/>
              </a:buClr>
              <a:buFont typeface="Wingdings" pitchFamily="2" charset="2"/>
              <a:buNone/>
              <a:defRPr/>
            </a:pPr>
            <a:r>
              <a:rPr lang="en-US" sz="2500" dirty="0"/>
              <a:t>				</a:t>
            </a:r>
          </a:p>
        </p:txBody>
      </p:sp>
      <p:sp>
        <p:nvSpPr>
          <p:cNvPr id="49156" name="Text Box 5">
            <a:extLst>
              <a:ext uri="{FF2B5EF4-FFF2-40B4-BE49-F238E27FC236}">
                <a16:creationId xmlns:a16="http://schemas.microsoft.com/office/drawing/2014/main" id="{63F825F3-704A-4731-B2AE-48D8B674FCEE}"/>
              </a:ext>
            </a:extLst>
          </p:cNvPr>
          <p:cNvSpPr txBox="1">
            <a:spLocks noChangeArrowheads="1"/>
          </p:cNvSpPr>
          <p:nvPr/>
        </p:nvSpPr>
        <p:spPr bwMode="auto">
          <a:xfrm>
            <a:off x="8077200" y="61722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a:solidFill>
                  <a:schemeClr val="bg2"/>
                </a:solidFill>
                <a:latin typeface="Times New Roman" panose="02020603050405020304" pitchFamily="18" charset="0"/>
              </a:rPr>
              <a:t>10</a:t>
            </a:r>
          </a:p>
        </p:txBody>
      </p:sp>
      <p:sp>
        <p:nvSpPr>
          <p:cNvPr id="49157" name="Text Box 5">
            <a:extLst>
              <a:ext uri="{FF2B5EF4-FFF2-40B4-BE49-F238E27FC236}">
                <a16:creationId xmlns:a16="http://schemas.microsoft.com/office/drawing/2014/main" id="{776E031B-0D7E-4124-9241-17FEDF413FA7}"/>
              </a:ext>
            </a:extLst>
          </p:cNvPr>
          <p:cNvSpPr txBox="1">
            <a:spLocks noChangeArrowheads="1"/>
          </p:cNvSpPr>
          <p:nvPr/>
        </p:nvSpPr>
        <p:spPr bwMode="auto">
          <a:xfrm>
            <a:off x="8763000" y="6550025"/>
            <a:ext cx="381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18</a:t>
            </a:r>
          </a:p>
        </p:txBody>
      </p:sp>
    </p:spTree>
    <p:extLst>
      <p:ext uri="{BB962C8B-B14F-4D97-AF65-F5344CB8AC3E}">
        <p14:creationId xmlns:p14="http://schemas.microsoft.com/office/powerpoint/2010/main" val="233608236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7BFA24-5934-4284-891D-323CA79A4209}"/>
              </a:ext>
            </a:extLst>
          </p:cNvPr>
          <p:cNvSpPr>
            <a:spLocks noGrp="1"/>
          </p:cNvSpPr>
          <p:nvPr>
            <p:ph idx="1"/>
          </p:nvPr>
        </p:nvSpPr>
        <p:spPr>
          <a:xfrm>
            <a:off x="457200" y="1066800"/>
            <a:ext cx="8229600" cy="4525963"/>
          </a:xfrm>
        </p:spPr>
        <p:txBody>
          <a:bodyPr rtlCol="0">
            <a:normAutofit/>
          </a:bodyPr>
          <a:lstStyle/>
          <a:p>
            <a:pPr eaLnBrk="1" fontAlgn="auto" hangingPunct="1">
              <a:spcAft>
                <a:spcPts val="0"/>
              </a:spcAft>
              <a:buClr>
                <a:schemeClr val="tx1">
                  <a:lumMod val="95000"/>
                  <a:lumOff val="5000"/>
                </a:schemeClr>
              </a:buClr>
              <a:buFont typeface="Arial" panose="020B0604020202020204" pitchFamily="34" charset="0"/>
              <a:buNone/>
              <a:defRPr/>
            </a:pPr>
            <a:endParaRPr lang="en-US" sz="2400" b="1" i="1" u="sng" dirty="0">
              <a:solidFill>
                <a:srgbClr val="0070C0"/>
              </a:solidFill>
              <a:latin typeface="Georgia" panose="02040502050405020303" pitchFamily="18" charset="0"/>
            </a:endParaRPr>
          </a:p>
          <a:p>
            <a:pPr eaLnBrk="1" fontAlgn="auto" hangingPunct="1">
              <a:spcAft>
                <a:spcPts val="0"/>
              </a:spcAft>
              <a:buClr>
                <a:schemeClr val="tx1">
                  <a:lumMod val="95000"/>
                  <a:lumOff val="5000"/>
                </a:schemeClr>
              </a:buClr>
              <a:buFont typeface="Arial" panose="020B0604020202020204" pitchFamily="34" charset="0"/>
              <a:buNone/>
              <a:defRPr/>
            </a:pPr>
            <a:r>
              <a:rPr lang="en-US" sz="2400" b="1" i="1" u="sng" dirty="0">
                <a:latin typeface="Georgia" panose="02040502050405020303" pitchFamily="18" charset="0"/>
              </a:rPr>
              <a:t>General References</a:t>
            </a:r>
            <a:endParaRPr lang="en-US" sz="2400" b="1" i="1" dirty="0">
              <a:latin typeface="Georgia" panose="02040502050405020303" pitchFamily="18" charset="0"/>
            </a:endParaRPr>
          </a:p>
          <a:p>
            <a:pPr eaLnBrk="1" fontAlgn="auto" hangingPunct="1">
              <a:spcAft>
                <a:spcPts val="0"/>
              </a:spcAft>
              <a:buClr>
                <a:schemeClr val="tx1">
                  <a:lumMod val="95000"/>
                  <a:lumOff val="5000"/>
                </a:schemeClr>
              </a:buClr>
              <a:buFont typeface="Arial" charset="0"/>
              <a:buNone/>
              <a:defRPr/>
            </a:pPr>
            <a:endParaRPr lang="en-US" sz="2400" b="1" i="1" dirty="0">
              <a:latin typeface="Georgia" panose="02040502050405020303" pitchFamily="18" charset="0"/>
            </a:endParaRPr>
          </a:p>
          <a:p>
            <a:pPr eaLnBrk="1" fontAlgn="auto" hangingPunct="1">
              <a:spcAft>
                <a:spcPts val="0"/>
              </a:spcAft>
              <a:buClr>
                <a:schemeClr val="tx1">
                  <a:lumMod val="95000"/>
                  <a:lumOff val="5000"/>
                </a:schemeClr>
              </a:buClr>
              <a:defRPr/>
            </a:pPr>
            <a:r>
              <a:rPr lang="en-US" sz="2400" b="1" i="1" dirty="0">
                <a:latin typeface="Georgia" panose="02040502050405020303" pitchFamily="18" charset="0"/>
              </a:rPr>
              <a:t>13 CFR 121.103, What is Affiliation?</a:t>
            </a:r>
          </a:p>
          <a:p>
            <a:pPr eaLnBrk="1" fontAlgn="auto" hangingPunct="1">
              <a:spcAft>
                <a:spcPts val="0"/>
              </a:spcAft>
              <a:buClr>
                <a:schemeClr val="tx1">
                  <a:lumMod val="95000"/>
                  <a:lumOff val="5000"/>
                </a:schemeClr>
              </a:buClr>
              <a:defRPr/>
            </a:pPr>
            <a:endParaRPr lang="en-US" sz="2400" b="1" i="1" dirty="0">
              <a:latin typeface="Georgia" panose="02040502050405020303" pitchFamily="18" charset="0"/>
            </a:endParaRPr>
          </a:p>
          <a:p>
            <a:pPr marL="0" indent="0" eaLnBrk="1" fontAlgn="auto" hangingPunct="1">
              <a:spcAft>
                <a:spcPts val="0"/>
              </a:spcAft>
              <a:buClr>
                <a:schemeClr val="tx1">
                  <a:lumMod val="95000"/>
                  <a:lumOff val="5000"/>
                </a:schemeClr>
              </a:buClr>
              <a:buFont typeface="Arial" panose="020B0604020202020204" pitchFamily="34" charset="0"/>
              <a:buNone/>
              <a:defRPr/>
            </a:pPr>
            <a:endParaRPr lang="en-US" sz="2400" b="1" i="1" dirty="0">
              <a:latin typeface="Georgia" panose="02040502050405020303" pitchFamily="18" charset="0"/>
            </a:endParaRPr>
          </a:p>
          <a:p>
            <a:pPr eaLnBrk="1" fontAlgn="auto" hangingPunct="1">
              <a:spcAft>
                <a:spcPts val="0"/>
              </a:spcAft>
              <a:buClr>
                <a:schemeClr val="tx1">
                  <a:lumMod val="95000"/>
                  <a:lumOff val="5000"/>
                </a:schemeClr>
              </a:buClr>
              <a:defRPr/>
            </a:pPr>
            <a:r>
              <a:rPr lang="en-US" sz="2400" b="1" i="1" dirty="0">
                <a:latin typeface="Georgia" panose="02040502050405020303" pitchFamily="18" charset="0"/>
              </a:rPr>
              <a:t>13 CFR 125.9, SBA’s small business mentor-protege program</a:t>
            </a:r>
          </a:p>
          <a:p>
            <a:pPr eaLnBrk="1" fontAlgn="auto" hangingPunct="1">
              <a:spcAft>
                <a:spcPts val="0"/>
              </a:spcAft>
              <a:buClr>
                <a:schemeClr val="tx1">
                  <a:lumMod val="95000"/>
                  <a:lumOff val="5000"/>
                </a:schemeClr>
              </a:buClr>
              <a:buFont typeface="Arial" charset="0"/>
              <a:buNone/>
              <a:defRPr/>
            </a:pPr>
            <a:endParaRPr lang="en-US" sz="2400" b="1" i="1" dirty="0">
              <a:solidFill>
                <a:srgbClr val="0070C0"/>
              </a:solidFill>
              <a:latin typeface="Georgia" panose="02040502050405020303" pitchFamily="18" charset="0"/>
            </a:endParaRPr>
          </a:p>
          <a:p>
            <a:pPr eaLnBrk="1" fontAlgn="auto" hangingPunct="1">
              <a:spcAft>
                <a:spcPts val="0"/>
              </a:spcAft>
              <a:buClr>
                <a:schemeClr val="tx1">
                  <a:lumMod val="95000"/>
                  <a:lumOff val="5000"/>
                </a:schemeClr>
              </a:buClr>
              <a:defRPr/>
            </a:pPr>
            <a:endParaRPr lang="en-US" sz="2400" b="1" i="1" dirty="0">
              <a:solidFill>
                <a:srgbClr val="0070C0"/>
              </a:solidFill>
              <a:latin typeface="Georgia" panose="02040502050405020303" pitchFamily="18" charset="0"/>
            </a:endParaRPr>
          </a:p>
        </p:txBody>
      </p:sp>
      <p:sp>
        <p:nvSpPr>
          <p:cNvPr id="51203" name="Text Box 5">
            <a:extLst>
              <a:ext uri="{FF2B5EF4-FFF2-40B4-BE49-F238E27FC236}">
                <a16:creationId xmlns:a16="http://schemas.microsoft.com/office/drawing/2014/main" id="{7C2AF6C2-F39F-428F-A079-9204AB53FB93}"/>
              </a:ext>
            </a:extLst>
          </p:cNvPr>
          <p:cNvSpPr txBox="1">
            <a:spLocks noChangeArrowheads="1"/>
          </p:cNvSpPr>
          <p:nvPr/>
        </p:nvSpPr>
        <p:spPr bwMode="auto">
          <a:xfrm>
            <a:off x="8686800" y="6550025"/>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002060"/>
                </a:solidFill>
                <a:latin typeface="Times New Roman" panose="02020603050405020304" pitchFamily="18" charset="0"/>
              </a:rPr>
              <a:t>20</a:t>
            </a:r>
          </a:p>
        </p:txBody>
      </p:sp>
    </p:spTree>
    <p:extLst>
      <p:ext uri="{BB962C8B-B14F-4D97-AF65-F5344CB8AC3E}">
        <p14:creationId xmlns:p14="http://schemas.microsoft.com/office/powerpoint/2010/main" val="313097152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D18C4-F345-E240-A1BE-8B5B186688EA}"/>
              </a:ext>
            </a:extLst>
          </p:cNvPr>
          <p:cNvSpPr>
            <a:spLocks noGrp="1"/>
          </p:cNvSpPr>
          <p:nvPr>
            <p:ph type="ctrTitle"/>
          </p:nvPr>
        </p:nvSpPr>
        <p:spPr>
          <a:xfrm>
            <a:off x="723314" y="1600200"/>
            <a:ext cx="8077200" cy="1678073"/>
          </a:xfrm>
        </p:spPr>
        <p:txBody>
          <a:bodyPr>
            <a:normAutofit/>
          </a:bodyPr>
          <a:lstStyle/>
          <a:p>
            <a:pPr algn="ctr"/>
            <a:br>
              <a:rPr lang="en-US" dirty="0"/>
            </a:br>
            <a:r>
              <a:rPr lang="en-US" dirty="0"/>
              <a:t>SAC Contracting Team</a:t>
            </a:r>
          </a:p>
        </p:txBody>
      </p:sp>
      <p:sp>
        <p:nvSpPr>
          <p:cNvPr id="4" name="TextBox 3"/>
          <p:cNvSpPr txBox="1"/>
          <p:nvPr/>
        </p:nvSpPr>
        <p:spPr>
          <a:xfrm>
            <a:off x="169223" y="4847359"/>
            <a:ext cx="5254832" cy="1059873"/>
          </a:xfrm>
          <a:prstGeom prst="rect">
            <a:avLst/>
          </a:prstGeom>
        </p:spPr>
        <p:txBody>
          <a:bodyPr vert="horz" wrap="square" lIns="89154" tIns="0" rIns="34290" bIns="0" rtlCol="0" anchor="b" anchorCtr="0">
            <a:normAutofit/>
          </a:bodyPr>
          <a:lstStyle/>
          <a:p>
            <a:endParaRPr lang="en-US" dirty="0"/>
          </a:p>
        </p:txBody>
      </p:sp>
      <p:sp>
        <p:nvSpPr>
          <p:cNvPr id="7" name="Subtitle 2">
            <a:extLst>
              <a:ext uri="{FF2B5EF4-FFF2-40B4-BE49-F238E27FC236}">
                <a16:creationId xmlns:a16="http://schemas.microsoft.com/office/drawing/2014/main" id="{DE59D582-D93D-4F94-9BAF-64B0F49EFEEA}"/>
              </a:ext>
            </a:extLst>
          </p:cNvPr>
          <p:cNvSpPr>
            <a:spLocks noGrp="1"/>
          </p:cNvSpPr>
          <p:nvPr>
            <p:ph type="subTitle" idx="1"/>
          </p:nvPr>
        </p:nvSpPr>
        <p:spPr/>
        <p:txBody>
          <a:bodyPr/>
          <a:lstStyle/>
          <a:p>
            <a:pPr algn="ctr"/>
            <a:endParaRPr lang="en-US" sz="2800" dirty="0"/>
          </a:p>
          <a:p>
            <a:pPr algn="ctr"/>
            <a:r>
              <a:rPr lang="en-US" sz="2000" i="1" dirty="0"/>
              <a:t>LeShanna Calahan, Contracting Officer</a:t>
            </a:r>
          </a:p>
          <a:p>
            <a:pPr algn="ctr"/>
            <a:r>
              <a:rPr lang="en-US" sz="2000" i="1" dirty="0"/>
              <a:t> Strategic Acquisition Center (SAC)</a:t>
            </a:r>
          </a:p>
        </p:txBody>
      </p:sp>
    </p:spTree>
    <p:extLst>
      <p:ext uri="{BB962C8B-B14F-4D97-AF65-F5344CB8AC3E}">
        <p14:creationId xmlns:p14="http://schemas.microsoft.com/office/powerpoint/2010/main" val="1093031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D52E1-0760-4469-B183-856BDD5357AE}"/>
              </a:ext>
            </a:extLst>
          </p:cNvPr>
          <p:cNvSpPr>
            <a:spLocks noGrp="1"/>
          </p:cNvSpPr>
          <p:nvPr>
            <p:ph type="title"/>
          </p:nvPr>
        </p:nvSpPr>
        <p:spPr/>
        <p:txBody>
          <a:bodyPr/>
          <a:lstStyle/>
          <a:p>
            <a:pPr algn="ctr"/>
            <a:r>
              <a:rPr lang="en-US" sz="3200" dirty="0"/>
              <a:t>Status of Requirement</a:t>
            </a:r>
          </a:p>
        </p:txBody>
      </p:sp>
      <p:sp>
        <p:nvSpPr>
          <p:cNvPr id="3" name="Content Placeholder 2">
            <a:extLst>
              <a:ext uri="{FF2B5EF4-FFF2-40B4-BE49-F238E27FC236}">
                <a16:creationId xmlns:a16="http://schemas.microsoft.com/office/drawing/2014/main" id="{B80AD0D8-20D1-4281-81CF-619ACE739A83}"/>
              </a:ext>
            </a:extLst>
          </p:cNvPr>
          <p:cNvSpPr>
            <a:spLocks noGrp="1"/>
          </p:cNvSpPr>
          <p:nvPr>
            <p:ph idx="1"/>
          </p:nvPr>
        </p:nvSpPr>
        <p:spPr>
          <a:xfrm>
            <a:off x="990600" y="1447800"/>
            <a:ext cx="7696200" cy="4876800"/>
          </a:xfrm>
        </p:spPr>
        <p:txBody>
          <a:bodyPr/>
          <a:lstStyle/>
          <a:p>
            <a:r>
              <a:rPr lang="en-US" sz="2500" dirty="0">
                <a:solidFill>
                  <a:schemeClr val="tx1"/>
                </a:solidFill>
              </a:rPr>
              <a:t>Assessing the Market</a:t>
            </a:r>
          </a:p>
          <a:p>
            <a:pPr marL="0" indent="0">
              <a:buNone/>
            </a:pPr>
            <a:endParaRPr lang="en-US" sz="2500" dirty="0">
              <a:solidFill>
                <a:schemeClr val="tx1"/>
              </a:solidFill>
            </a:endParaRPr>
          </a:p>
          <a:p>
            <a:r>
              <a:rPr lang="en-US" sz="2500" dirty="0">
                <a:solidFill>
                  <a:schemeClr val="tx1"/>
                </a:solidFill>
              </a:rPr>
              <a:t>Ensure our requirement is understood by the Industry and consistent Industry Standards</a:t>
            </a:r>
          </a:p>
          <a:p>
            <a:endParaRPr lang="en-US" sz="2500" dirty="0">
              <a:solidFill>
                <a:schemeClr val="tx1"/>
              </a:solidFill>
            </a:endParaRPr>
          </a:p>
          <a:p>
            <a:r>
              <a:rPr lang="en-US" sz="2500" dirty="0">
                <a:solidFill>
                  <a:schemeClr val="tx1"/>
                </a:solidFill>
              </a:rPr>
              <a:t>Determining Capable Sources that can meet all requirements</a:t>
            </a:r>
          </a:p>
          <a:p>
            <a:endParaRPr lang="en-US" sz="2500" dirty="0">
              <a:solidFill>
                <a:schemeClr val="tx1"/>
              </a:solidFill>
            </a:endParaRPr>
          </a:p>
          <a:p>
            <a:r>
              <a:rPr lang="en-US" sz="2500" dirty="0">
                <a:solidFill>
                  <a:schemeClr val="tx1"/>
                </a:solidFill>
              </a:rPr>
              <a:t>No Current Acquisition Strategy</a:t>
            </a:r>
          </a:p>
          <a:p>
            <a:endParaRPr lang="en-US" dirty="0"/>
          </a:p>
          <a:p>
            <a:endParaRPr lang="en-US" dirty="0"/>
          </a:p>
        </p:txBody>
      </p:sp>
      <p:sp>
        <p:nvSpPr>
          <p:cNvPr id="4" name="Footer Placeholder 3">
            <a:extLst>
              <a:ext uri="{FF2B5EF4-FFF2-40B4-BE49-F238E27FC236}">
                <a16:creationId xmlns:a16="http://schemas.microsoft.com/office/drawing/2014/main" id="{38092755-3B30-4476-A75B-9E5345FD76BD}"/>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0109AA6-6288-42D3-931E-B80286054063}"/>
              </a:ext>
            </a:extLst>
          </p:cNvPr>
          <p:cNvSpPr>
            <a:spLocks noGrp="1"/>
          </p:cNvSpPr>
          <p:nvPr>
            <p:ph type="sldNum" sz="quarter" idx="12"/>
          </p:nvPr>
        </p:nvSpPr>
        <p:spPr/>
        <p:txBody>
          <a:bodyPr/>
          <a:lstStyle/>
          <a:p>
            <a:fld id="{A829F25A-84D3-4F9E-BD6A-3ADD05BBF9F6}" type="slidenum">
              <a:rPr lang="en-US" altLang="en-US" smtClean="0"/>
              <a:pPr/>
              <a:t>29</a:t>
            </a:fld>
            <a:endParaRPr lang="en-US" altLang="en-US"/>
          </a:p>
        </p:txBody>
      </p:sp>
    </p:spTree>
    <p:extLst>
      <p:ext uri="{BB962C8B-B14F-4D97-AF65-F5344CB8AC3E}">
        <p14:creationId xmlns:p14="http://schemas.microsoft.com/office/powerpoint/2010/main" val="1382253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D2AB3-30BD-4D05-921C-E63EECF89880}"/>
              </a:ext>
            </a:extLst>
          </p:cNvPr>
          <p:cNvSpPr>
            <a:spLocks noGrp="1"/>
          </p:cNvSpPr>
          <p:nvPr>
            <p:ph type="title"/>
          </p:nvPr>
        </p:nvSpPr>
        <p:spPr>
          <a:xfrm>
            <a:off x="457200" y="76200"/>
            <a:ext cx="8229600" cy="1290637"/>
          </a:xfrm>
        </p:spPr>
        <p:txBody>
          <a:bodyPr/>
          <a:lstStyle/>
          <a:p>
            <a:r>
              <a:rPr lang="en-US" dirty="0">
                <a:solidFill>
                  <a:schemeClr val="bg1"/>
                </a:solidFill>
                <a:latin typeface="Georgia" panose="02040502050405020303" pitchFamily="18" charset="0"/>
              </a:rPr>
              <a:t>Contracting Team</a:t>
            </a:r>
            <a:endParaRPr lang="en-US" dirty="0">
              <a:latin typeface="Georgia" panose="02040502050405020303" pitchFamily="18" charset="0"/>
            </a:endParaRPr>
          </a:p>
        </p:txBody>
      </p:sp>
      <p:sp>
        <p:nvSpPr>
          <p:cNvPr id="3" name="Content Placeholder 2">
            <a:extLst>
              <a:ext uri="{FF2B5EF4-FFF2-40B4-BE49-F238E27FC236}">
                <a16:creationId xmlns:a16="http://schemas.microsoft.com/office/drawing/2014/main" id="{D009D659-B9F9-4848-A12B-FD7552BDC682}"/>
              </a:ext>
            </a:extLst>
          </p:cNvPr>
          <p:cNvSpPr>
            <a:spLocks noGrp="1"/>
          </p:cNvSpPr>
          <p:nvPr>
            <p:ph idx="1"/>
          </p:nvPr>
        </p:nvSpPr>
        <p:spPr/>
        <p:txBody>
          <a:bodyPr/>
          <a:lstStyle/>
          <a:p>
            <a:r>
              <a:rPr lang="en-US" sz="2500" dirty="0">
                <a:latin typeface="Georgia" panose="02040502050405020303" pitchFamily="18" charset="0"/>
              </a:rPr>
              <a:t>LeShanna Calahan, Contracting Officer</a:t>
            </a:r>
          </a:p>
          <a:p>
            <a:pPr marL="0" indent="0">
              <a:buNone/>
            </a:pPr>
            <a:r>
              <a:rPr lang="en-US" sz="2500" dirty="0">
                <a:latin typeface="Georgia" panose="02040502050405020303" pitchFamily="18" charset="0"/>
              </a:rPr>
              <a:t>     </a:t>
            </a:r>
            <a:r>
              <a:rPr lang="en-US" sz="2500" dirty="0">
                <a:latin typeface="Georgia" panose="02040502050405020303" pitchFamily="18" charset="0"/>
                <a:hlinkClick r:id="rId2"/>
              </a:rPr>
              <a:t>leshanna.Calahan@va.gov</a:t>
            </a:r>
            <a:r>
              <a:rPr lang="en-US" sz="2500" dirty="0">
                <a:latin typeface="Georgia" panose="02040502050405020303" pitchFamily="18" charset="0"/>
              </a:rPr>
              <a:t> </a:t>
            </a:r>
          </a:p>
          <a:p>
            <a:pPr marL="0" indent="0">
              <a:buNone/>
            </a:pPr>
            <a:endParaRPr lang="en-US" sz="2500" dirty="0">
              <a:latin typeface="Georgia" panose="02040502050405020303" pitchFamily="18" charset="0"/>
            </a:endParaRPr>
          </a:p>
          <a:p>
            <a:r>
              <a:rPr lang="en-US" sz="2500" dirty="0">
                <a:latin typeface="Georgia" panose="02040502050405020303" pitchFamily="18" charset="0"/>
              </a:rPr>
              <a:t>Antonio Ross, Contract Specialist</a:t>
            </a:r>
          </a:p>
          <a:p>
            <a:pPr marL="0" indent="0">
              <a:buNone/>
            </a:pPr>
            <a:r>
              <a:rPr lang="en-US" sz="2500" dirty="0">
                <a:latin typeface="Georgia" panose="02040502050405020303" pitchFamily="18" charset="0"/>
              </a:rPr>
              <a:t>     </a:t>
            </a:r>
            <a:r>
              <a:rPr lang="en-US" sz="2500" dirty="0">
                <a:latin typeface="Georgia" panose="02040502050405020303" pitchFamily="18" charset="0"/>
                <a:hlinkClick r:id="rId3"/>
              </a:rPr>
              <a:t>antonio.ross@va.gov</a:t>
            </a:r>
            <a:r>
              <a:rPr lang="en-US" sz="2500" dirty="0">
                <a:latin typeface="Georgia" panose="02040502050405020303" pitchFamily="18" charset="0"/>
              </a:rPr>
              <a:t>  </a:t>
            </a:r>
          </a:p>
          <a:p>
            <a:pPr marL="0" indent="0">
              <a:buNone/>
            </a:pPr>
            <a:endParaRPr lang="en-US" sz="2500" dirty="0">
              <a:latin typeface="Georgia" panose="02040502050405020303" pitchFamily="18" charset="0"/>
            </a:endParaRPr>
          </a:p>
          <a:p>
            <a:r>
              <a:rPr lang="en-US" sz="2500" dirty="0">
                <a:latin typeface="Georgia" panose="02040502050405020303" pitchFamily="18" charset="0"/>
              </a:rPr>
              <a:t>Ignacio Reyes, Contact Specialist</a:t>
            </a:r>
          </a:p>
          <a:p>
            <a:pPr marL="0" indent="0">
              <a:buNone/>
            </a:pPr>
            <a:r>
              <a:rPr lang="en-US" sz="2500" dirty="0">
                <a:latin typeface="Georgia" panose="02040502050405020303" pitchFamily="18" charset="0"/>
              </a:rPr>
              <a:t>     </a:t>
            </a:r>
            <a:r>
              <a:rPr lang="en-US" sz="2500" dirty="0">
                <a:latin typeface="Georgia" panose="02040502050405020303" pitchFamily="18" charset="0"/>
                <a:hlinkClick r:id="rId4"/>
              </a:rPr>
              <a:t>Ignacio.reyes3@va.gov</a:t>
            </a:r>
            <a:r>
              <a:rPr lang="en-US" sz="2500" dirty="0">
                <a:latin typeface="Georgia" panose="02040502050405020303" pitchFamily="18" charset="0"/>
              </a:rPr>
              <a:t> </a:t>
            </a:r>
          </a:p>
          <a:p>
            <a:endParaRPr lang="en-US" dirty="0"/>
          </a:p>
          <a:p>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71A9AF29-C740-4DDC-91DA-9DC91D44A179}"/>
              </a:ext>
            </a:extLst>
          </p:cNvPr>
          <p:cNvSpPr>
            <a:spLocks noGrp="1"/>
          </p:cNvSpPr>
          <p:nvPr>
            <p:ph type="sldNum" sz="quarter" idx="10"/>
          </p:nvPr>
        </p:nvSpPr>
        <p:spPr/>
        <p:txBody>
          <a:bodyPr/>
          <a:lstStyle/>
          <a:p>
            <a:pPr>
              <a:defRPr/>
            </a:pPr>
            <a:fld id="{8D012013-490D-4636-BE78-D22F6266D2FE}" type="slidenum">
              <a:rPr lang="en-US" smtClean="0"/>
              <a:pPr>
                <a:defRPr/>
              </a:pPr>
              <a:t>30</a:t>
            </a:fld>
            <a:endParaRPr lang="en-US" dirty="0"/>
          </a:p>
        </p:txBody>
      </p:sp>
    </p:spTree>
    <p:extLst>
      <p:ext uri="{BB962C8B-B14F-4D97-AF65-F5344CB8AC3E}">
        <p14:creationId xmlns:p14="http://schemas.microsoft.com/office/powerpoint/2010/main" val="335920246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758580-52BD-4C14-8651-25549D646D60}"/>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sz="7000" dirty="0">
                <a:solidFill>
                  <a:schemeClr val="tx1"/>
                </a:solidFill>
              </a:rPr>
              <a:t>Thank You !!</a:t>
            </a:r>
          </a:p>
        </p:txBody>
      </p:sp>
      <p:sp>
        <p:nvSpPr>
          <p:cNvPr id="4" name="Footer Placeholder 3">
            <a:extLst>
              <a:ext uri="{FF2B5EF4-FFF2-40B4-BE49-F238E27FC236}">
                <a16:creationId xmlns:a16="http://schemas.microsoft.com/office/drawing/2014/main" id="{3A0FCDF1-3901-42BC-93F0-A92DA1CB223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76CB093A-73BC-4BF0-8332-DFC475BFA757}"/>
              </a:ext>
            </a:extLst>
          </p:cNvPr>
          <p:cNvSpPr>
            <a:spLocks noGrp="1"/>
          </p:cNvSpPr>
          <p:nvPr>
            <p:ph type="sldNum" sz="quarter" idx="12"/>
          </p:nvPr>
        </p:nvSpPr>
        <p:spPr/>
        <p:txBody>
          <a:bodyPr/>
          <a:lstStyle/>
          <a:p>
            <a:fld id="{A829F25A-84D3-4F9E-BD6A-3ADD05BBF9F6}" type="slidenum">
              <a:rPr lang="en-US" altLang="en-US" smtClean="0"/>
              <a:pPr/>
              <a:t>31</a:t>
            </a:fld>
            <a:endParaRPr lang="en-US" altLang="en-US"/>
          </a:p>
        </p:txBody>
      </p:sp>
    </p:spTree>
    <p:extLst>
      <p:ext uri="{BB962C8B-B14F-4D97-AF65-F5344CB8AC3E}">
        <p14:creationId xmlns:p14="http://schemas.microsoft.com/office/powerpoint/2010/main" val="3996601321"/>
      </p:ext>
    </p:extLst>
  </p:cSld>
  <p:clrMapOvr>
    <a:masterClrMapping/>
  </p:clrMapOvr>
</p:sld>
</file>

<file path=ppt/theme/theme1.xml><?xml version="1.0" encoding="utf-8"?>
<a:theme xmlns:a="http://schemas.openxmlformats.org/drawingml/2006/main" name="PSAS Briefing Deck 2017 (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549824E2E8204FA3AAC274EE51FFB9" ma:contentTypeVersion="2" ma:contentTypeDescription="Create a new document." ma:contentTypeScope="" ma:versionID="d8f354dcd1c4dcd7f7eb7084dd52eb98">
  <xsd:schema xmlns:xsd="http://www.w3.org/2001/XMLSchema" xmlns:xs="http://www.w3.org/2001/XMLSchema" xmlns:p="http://schemas.microsoft.com/office/2006/metadata/properties" targetNamespace="http://schemas.microsoft.com/office/2006/metadata/properties" ma:root="true" ma:fieldsID="23878fdd68904339d3eceb6e49a2254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95ED6F-CE77-43FD-BB83-02868EC5B4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C46EE5A-68F9-479C-856E-C18B79810EED}">
  <ds:schemaRefs>
    <ds:schemaRef ds:uri="http://schemas.microsoft.com/office/2006/documentManagement/types"/>
    <ds:schemaRef ds:uri="http://purl.org/dc/elements/1.1/"/>
    <ds:schemaRef ds:uri="http://purl.org/dc/terms/"/>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8AE93711-48C7-4AC6-B422-5D415EA462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PSAS Briefing Deck 2017 (4)</Template>
  <TotalTime>3864</TotalTime>
  <Words>1894</Words>
  <Application>Microsoft Office PowerPoint</Application>
  <PresentationFormat>On-screen Show (4:3)</PresentationFormat>
  <Paragraphs>320</Paragraphs>
  <Slides>31</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ＭＳ Ｐゴシック</vt:lpstr>
      <vt:lpstr>Arial</vt:lpstr>
      <vt:lpstr>Calibri</vt:lpstr>
      <vt:lpstr>Georgia</vt:lpstr>
      <vt:lpstr>Times New Roman</vt:lpstr>
      <vt:lpstr>Wingdings</vt:lpstr>
      <vt:lpstr>ヒラギノ角ゴ Pro W3</vt:lpstr>
      <vt:lpstr>PSAS Briefing Deck 2017 (4)</vt:lpstr>
      <vt:lpstr>Prosthetic and Sensory Aids Service Briefing to Dental Implant Industry</vt:lpstr>
      <vt:lpstr>Discussion Topics</vt:lpstr>
      <vt:lpstr>Prosthetic and Sensory aids service  (psas) Overview:</vt:lpstr>
      <vt:lpstr>PSAS SERVICES / DEVICES / BENEFITS</vt:lpstr>
      <vt:lpstr>PowerPoint Presentation</vt:lpstr>
      <vt:lpstr>Implant Pre-authorization Procurement Process </vt:lpstr>
      <vt:lpstr> Overview of the Requirement – Let’s Talk About Dental Implants </vt:lpstr>
      <vt:lpstr>Background</vt:lpstr>
      <vt:lpstr>Background</vt:lpstr>
      <vt:lpstr>Implant Prevalence FY 08-17</vt:lpstr>
      <vt:lpstr>Variance in Implant Prevalence </vt:lpstr>
      <vt:lpstr>What are we seeking?</vt:lpstr>
      <vt:lpstr>What are we seeking?</vt:lpstr>
      <vt:lpstr>PowerPoint Presentation</vt:lpstr>
      <vt:lpstr>   Joint venture agreements  for compliance with  FAR, VAAR, and Federal regulations          </vt:lpstr>
      <vt:lpstr>Office of Small &amp; Disadvantaged Business Utilization</vt:lpstr>
      <vt:lpstr>PowerPoint Presentation</vt:lpstr>
      <vt:lpstr>         Joint Ventures VAAR 819.7003</vt:lpstr>
      <vt:lpstr>                    </vt:lpstr>
      <vt:lpstr>PowerPoint Presentation</vt:lpstr>
      <vt:lpstr>PowerPoint Presentation</vt:lpstr>
      <vt:lpstr>PowerPoint Presentation</vt:lpstr>
      <vt:lpstr>PowerPoint Presentation</vt:lpstr>
      <vt:lpstr>PowerPoint Presentation</vt:lpstr>
      <vt:lpstr>PowerPoint Presentation</vt:lpstr>
      <vt:lpstr> Teaming/Joint Ventures Under All Small Mentor -Protégé Programs</vt:lpstr>
      <vt:lpstr>PowerPoint Presentation</vt:lpstr>
      <vt:lpstr> SAC Contracting Team</vt:lpstr>
      <vt:lpstr>Status of Requirement</vt:lpstr>
      <vt:lpstr>Contracting Team</vt:lpstr>
      <vt:lpstr>PowerPoint Presentation</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Prosthetic and Sensory Aids Service Briefing</dc:title>
  <dc:creator>APA</dc:creator>
  <cp:lastModifiedBy>Ross, Antonio</cp:lastModifiedBy>
  <cp:revision>107</cp:revision>
  <cp:lastPrinted>2018-05-14T19:16:27Z</cp:lastPrinted>
  <dcterms:created xsi:type="dcterms:W3CDTF">2017-03-09T14:31:56Z</dcterms:created>
  <dcterms:modified xsi:type="dcterms:W3CDTF">2018-10-17T21:33:46Z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0x0101006A549824E2E8204FA3AAC274EE51FFB9</vt:lpwstr>
  </property>
</Properties>
</file>