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5"/>
  </p:notesMasterIdLst>
  <p:handoutMasterIdLst>
    <p:handoutMasterId r:id="rId16"/>
  </p:handoutMasterIdLst>
  <p:sldIdLst>
    <p:sldId id="620" r:id="rId5"/>
    <p:sldId id="256" r:id="rId6"/>
    <p:sldId id="261" r:id="rId7"/>
    <p:sldId id="621" r:id="rId8"/>
    <p:sldId id="262" r:id="rId9"/>
    <p:sldId id="266" r:id="rId10"/>
    <p:sldId id="260" r:id="rId11"/>
    <p:sldId id="263" r:id="rId12"/>
    <p:sldId id="265" r:id="rId13"/>
    <p:sldId id="570" r:id="rId14"/>
  </p:sldIdLst>
  <p:sldSz cx="9144000" cy="6858000" type="screen4x3"/>
  <p:notesSz cx="6858000" cy="9199563"/>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extLst>
    <p:ext uri="{EFAFB233-063F-42B5-8137-9DF3F51BA10A}">
      <p15:sldGuideLst xmlns:p15="http://schemas.microsoft.com/office/powerpoint/2012/main">
        <p15:guide id="1" orient="horz">
          <p15:clr>
            <a:srgbClr val="A4A3A4"/>
          </p15:clr>
        </p15:guide>
        <p15:guide id="2" pos="5759">
          <p15:clr>
            <a:srgbClr val="A4A3A4"/>
          </p15:clr>
        </p15:guide>
      </p15:sldGuideLst>
    </p:ext>
    <p:ext uri="{2D200454-40CA-4A62-9FC3-DE9A4176ACB9}">
      <p15:notesGuideLst xmlns:p15="http://schemas.microsoft.com/office/powerpoint/2012/main">
        <p15:guide id="1" orient="horz" pos="2894" userDrawn="1">
          <p15:clr>
            <a:srgbClr val="A4A3A4"/>
          </p15:clr>
        </p15:guide>
        <p15:guide id="2" pos="2204" userDrawn="1">
          <p15:clr>
            <a:srgbClr val="A4A3A4"/>
          </p15:clr>
        </p15:guide>
        <p15:guide id="3" orient="horz" pos="2879" userDrawn="1">
          <p15:clr>
            <a:srgbClr val="A4A3A4"/>
          </p15:clr>
        </p15:guide>
        <p15:guide id="4" pos="2197" userDrawn="1">
          <p15:clr>
            <a:srgbClr val="A4A3A4"/>
          </p15:clr>
        </p15:guide>
        <p15:guide id="5" orient="horz" pos="2912" userDrawn="1">
          <p15:clr>
            <a:srgbClr val="A4A3A4"/>
          </p15:clr>
        </p15:guide>
        <p15:guide id="6" orient="horz" pos="2898" userDrawn="1">
          <p15:clr>
            <a:srgbClr val="A4A3A4"/>
          </p15:clr>
        </p15:guide>
        <p15:guide id="7" pos="2167" userDrawn="1">
          <p15:clr>
            <a:srgbClr val="A4A3A4"/>
          </p15:clr>
        </p15:guide>
        <p15:guide id="8"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partment of Veterans Affairs" initials="DoVA" lastIdx="9" clrIdx="0"/>
  <p:cmAuthor id="1" name="Department of Veterans Affairs" initials="TL" lastIdx="5"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FFFF"/>
    <a:srgbClr val="174782"/>
    <a:srgbClr val="00FF00"/>
    <a:srgbClr val="66FF66"/>
    <a:srgbClr val="FFFF33"/>
    <a:srgbClr val="FF53FF"/>
    <a:srgbClr val="E0A3FF"/>
    <a:srgbClr val="FF9F3F"/>
    <a:srgbClr val="AEFF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72" autoAdjust="0"/>
    <p:restoredTop sz="79041" autoAdjust="0"/>
  </p:normalViewPr>
  <p:slideViewPr>
    <p:cSldViewPr snapToGrid="0">
      <p:cViewPr varScale="1">
        <p:scale>
          <a:sx n="97" d="100"/>
          <a:sy n="97" d="100"/>
        </p:scale>
        <p:origin x="1278" y="90"/>
      </p:cViewPr>
      <p:guideLst>
        <p:guide orient="horz"/>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80" d="100"/>
          <a:sy n="80" d="100"/>
        </p:scale>
        <p:origin x="-2304" y="-72"/>
      </p:cViewPr>
      <p:guideLst>
        <p:guide orient="horz" pos="2894"/>
        <p:guide pos="2204"/>
        <p:guide orient="horz" pos="2879"/>
        <p:guide pos="2197"/>
        <p:guide orient="horz" pos="2912"/>
        <p:guide orient="horz" pos="2898"/>
        <p:guide pos="2167"/>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71592" cy="459349"/>
          </a:xfrm>
          <a:prstGeom prst="rect">
            <a:avLst/>
          </a:prstGeom>
        </p:spPr>
        <p:txBody>
          <a:bodyPr vert="horz" wrap="square" lIns="91038" tIns="45519" rIns="91038" bIns="45519" numCol="1" anchor="t" anchorCtr="0" compatLnSpc="1">
            <a:prstTxWarp prst="textNoShape">
              <a:avLst/>
            </a:prstTxWarp>
          </a:bodyPr>
          <a:lstStyle>
            <a:lvl1pPr>
              <a:defRPr sz="1200">
                <a:latin typeface="Georgia" charset="0"/>
                <a:ea typeface="ヒラギノ角ゴ Pro W3" charset="-128"/>
                <a:cs typeface="+mn-cs"/>
              </a:defRPr>
            </a:lvl1pPr>
          </a:lstStyle>
          <a:p>
            <a:pPr>
              <a:defRPr/>
            </a:pPr>
            <a:endParaRPr lang="en-US"/>
          </a:p>
        </p:txBody>
      </p:sp>
      <p:sp>
        <p:nvSpPr>
          <p:cNvPr id="3" name="Date Placeholder 2"/>
          <p:cNvSpPr>
            <a:spLocks noGrp="1"/>
          </p:cNvSpPr>
          <p:nvPr>
            <p:ph type="dt" sz="quarter" idx="1"/>
          </p:nvPr>
        </p:nvSpPr>
        <p:spPr>
          <a:xfrm>
            <a:off x="3884854" y="0"/>
            <a:ext cx="2971592" cy="459349"/>
          </a:xfrm>
          <a:prstGeom prst="rect">
            <a:avLst/>
          </a:prstGeom>
        </p:spPr>
        <p:txBody>
          <a:bodyPr vert="horz" wrap="square" lIns="91038" tIns="45519" rIns="91038" bIns="45519" numCol="1" anchor="t" anchorCtr="0" compatLnSpc="1">
            <a:prstTxWarp prst="textNoShape">
              <a:avLst/>
            </a:prstTxWarp>
          </a:bodyPr>
          <a:lstStyle>
            <a:lvl1pPr algn="r">
              <a:defRPr sz="1200">
                <a:latin typeface="Georgia" pitchFamily="18" charset="0"/>
                <a:ea typeface="ヒラギノ角ゴ Pro W3" charset="-128"/>
                <a:cs typeface="+mn-cs"/>
              </a:defRPr>
            </a:lvl1pPr>
          </a:lstStyle>
          <a:p>
            <a:pPr>
              <a:defRPr/>
            </a:pPr>
            <a:fld id="{C4A1701C-3A80-49B7-A421-2256CA6AFE1F}" type="datetime1">
              <a:rPr lang="en-US"/>
              <a:pPr>
                <a:defRPr/>
              </a:pPr>
              <a:t>10/30/2019</a:t>
            </a:fld>
            <a:endParaRPr lang="en-US"/>
          </a:p>
        </p:txBody>
      </p:sp>
      <p:sp>
        <p:nvSpPr>
          <p:cNvPr id="4" name="Footer Placeholder 3"/>
          <p:cNvSpPr>
            <a:spLocks noGrp="1"/>
          </p:cNvSpPr>
          <p:nvPr>
            <p:ph type="ftr" sz="quarter" idx="2"/>
          </p:nvPr>
        </p:nvSpPr>
        <p:spPr>
          <a:xfrm>
            <a:off x="2" y="8738642"/>
            <a:ext cx="2971592" cy="459349"/>
          </a:xfrm>
          <a:prstGeom prst="rect">
            <a:avLst/>
          </a:prstGeom>
        </p:spPr>
        <p:txBody>
          <a:bodyPr vert="horz" wrap="square" lIns="91038" tIns="45519" rIns="91038" bIns="45519" numCol="1" anchor="b" anchorCtr="0" compatLnSpc="1">
            <a:prstTxWarp prst="textNoShape">
              <a:avLst/>
            </a:prstTxWarp>
          </a:bodyPr>
          <a:lstStyle>
            <a:lvl1pPr>
              <a:defRPr sz="1200">
                <a:latin typeface="Georgia" charset="0"/>
                <a:ea typeface="ヒラギノ角ゴ Pro W3" charset="-128"/>
                <a:cs typeface="+mn-cs"/>
              </a:defRPr>
            </a:lvl1pPr>
          </a:lstStyle>
          <a:p>
            <a:pPr>
              <a:defRPr/>
            </a:pPr>
            <a:endParaRPr lang="en-US"/>
          </a:p>
        </p:txBody>
      </p:sp>
      <p:sp>
        <p:nvSpPr>
          <p:cNvPr id="5" name="Slide Number Placeholder 4"/>
          <p:cNvSpPr>
            <a:spLocks noGrp="1"/>
          </p:cNvSpPr>
          <p:nvPr>
            <p:ph type="sldNum" sz="quarter" idx="3"/>
          </p:nvPr>
        </p:nvSpPr>
        <p:spPr>
          <a:xfrm>
            <a:off x="3884854" y="8738642"/>
            <a:ext cx="2971592" cy="459349"/>
          </a:xfrm>
          <a:prstGeom prst="rect">
            <a:avLst/>
          </a:prstGeom>
        </p:spPr>
        <p:txBody>
          <a:bodyPr vert="horz" wrap="square" lIns="91038" tIns="45519" rIns="91038" bIns="45519" numCol="1" anchor="b" anchorCtr="0" compatLnSpc="1">
            <a:prstTxWarp prst="textNoShape">
              <a:avLst/>
            </a:prstTxWarp>
          </a:bodyPr>
          <a:lstStyle>
            <a:lvl1pPr algn="r">
              <a:defRPr sz="1200">
                <a:latin typeface="Georgia" pitchFamily="18" charset="0"/>
                <a:ea typeface="ヒラギノ角ゴ Pro W3" charset="-128"/>
                <a:cs typeface="+mn-cs"/>
              </a:defRPr>
            </a:lvl1pPr>
          </a:lstStyle>
          <a:p>
            <a:pPr>
              <a:defRPr/>
            </a:pPr>
            <a:fld id="{4D50FBAC-DA63-4DA6-8AE3-136CD8FFD2AA}" type="slidenum">
              <a:rPr lang="en-US"/>
              <a:pPr>
                <a:defRPr/>
              </a:pPr>
              <a:t>‹#›</a:t>
            </a:fld>
            <a:endParaRPr lang="en-US"/>
          </a:p>
        </p:txBody>
      </p:sp>
    </p:spTree>
    <p:extLst>
      <p:ext uri="{BB962C8B-B14F-4D97-AF65-F5344CB8AC3E}">
        <p14:creationId xmlns:p14="http://schemas.microsoft.com/office/powerpoint/2010/main" val="35614235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71592" cy="459349"/>
          </a:xfrm>
          <a:prstGeom prst="rect">
            <a:avLst/>
          </a:prstGeom>
        </p:spPr>
        <p:txBody>
          <a:bodyPr vert="horz" wrap="square" lIns="92622" tIns="46311" rIns="92622" bIns="46311" numCol="1" anchor="t" anchorCtr="0" compatLnSpc="1">
            <a:prstTxWarp prst="textNoShape">
              <a:avLst/>
            </a:prstTxWarp>
          </a:bodyPr>
          <a:lstStyle>
            <a:lvl1pPr>
              <a:defRPr sz="1200">
                <a:latin typeface="Georgia"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854" y="0"/>
            <a:ext cx="2971592" cy="459349"/>
          </a:xfrm>
          <a:prstGeom prst="rect">
            <a:avLst/>
          </a:prstGeom>
        </p:spPr>
        <p:txBody>
          <a:bodyPr vert="horz" wrap="square" lIns="92622" tIns="46311" rIns="92622" bIns="46311" numCol="1" anchor="t" anchorCtr="0" compatLnSpc="1">
            <a:prstTxWarp prst="textNoShape">
              <a:avLst/>
            </a:prstTxWarp>
          </a:bodyPr>
          <a:lstStyle>
            <a:lvl1pPr algn="r">
              <a:defRPr sz="1200">
                <a:latin typeface="Georgia" pitchFamily="18" charset="0"/>
                <a:ea typeface="ヒラギノ角ゴ Pro W3" charset="-128"/>
                <a:cs typeface="+mn-cs"/>
              </a:defRPr>
            </a:lvl1pPr>
          </a:lstStyle>
          <a:p>
            <a:pPr>
              <a:defRPr/>
            </a:pPr>
            <a:fld id="{D6DAF49A-045A-4EE2-87C8-167FB842D4E0}" type="datetime1">
              <a:rPr lang="en-US"/>
              <a:pPr>
                <a:defRPr/>
              </a:pPr>
              <a:t>10/30/2019</a:t>
            </a:fld>
            <a:endParaRPr lang="en-US"/>
          </a:p>
        </p:txBody>
      </p:sp>
      <p:sp>
        <p:nvSpPr>
          <p:cNvPr id="4" name="Slide Image Placeholder 3"/>
          <p:cNvSpPr>
            <a:spLocks noGrp="1" noRot="1" noChangeAspect="1"/>
          </p:cNvSpPr>
          <p:nvPr>
            <p:ph type="sldImg" idx="2"/>
          </p:nvPr>
        </p:nvSpPr>
        <p:spPr>
          <a:xfrm>
            <a:off x="1128713" y="690563"/>
            <a:ext cx="4600575" cy="3449637"/>
          </a:xfrm>
          <a:prstGeom prst="rect">
            <a:avLst/>
          </a:prstGeom>
          <a:noFill/>
          <a:ln w="12700">
            <a:solidFill>
              <a:prstClr val="black"/>
            </a:solidFill>
          </a:ln>
        </p:spPr>
        <p:txBody>
          <a:bodyPr vert="horz" wrap="square" lIns="92622" tIns="46311" rIns="92622" bIns="46311" numCol="1" anchor="ctr" anchorCtr="0" compatLnSpc="1">
            <a:prstTxWarp prst="textNoShape">
              <a:avLst/>
            </a:prstTxWarp>
          </a:bodyPr>
          <a:lstStyle/>
          <a:p>
            <a:pPr lvl="0"/>
            <a:endParaRPr lang="en-US" noProof="0" dirty="0"/>
          </a:p>
        </p:txBody>
      </p:sp>
      <p:sp>
        <p:nvSpPr>
          <p:cNvPr id="5" name="Notes Placeholder 4"/>
          <p:cNvSpPr>
            <a:spLocks noGrp="1"/>
          </p:cNvSpPr>
          <p:nvPr>
            <p:ph type="body" sz="quarter" idx="3"/>
          </p:nvPr>
        </p:nvSpPr>
        <p:spPr>
          <a:xfrm>
            <a:off x="686112" y="4370109"/>
            <a:ext cx="5485778" cy="4138860"/>
          </a:xfrm>
          <a:prstGeom prst="rect">
            <a:avLst/>
          </a:prstGeom>
        </p:spPr>
        <p:txBody>
          <a:bodyPr vert="horz" wrap="square" lIns="92622" tIns="46311" rIns="92622" bIns="46311"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2" y="8738642"/>
            <a:ext cx="2971592" cy="459349"/>
          </a:xfrm>
          <a:prstGeom prst="rect">
            <a:avLst/>
          </a:prstGeom>
        </p:spPr>
        <p:txBody>
          <a:bodyPr vert="horz" wrap="square" lIns="92622" tIns="46311" rIns="92622" bIns="46311" numCol="1" anchor="b" anchorCtr="0" compatLnSpc="1">
            <a:prstTxWarp prst="textNoShape">
              <a:avLst/>
            </a:prstTxWarp>
          </a:bodyPr>
          <a:lstStyle>
            <a:lvl1pPr>
              <a:defRPr sz="1200">
                <a:latin typeface="Georgia"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854" y="8738642"/>
            <a:ext cx="2971592" cy="459349"/>
          </a:xfrm>
          <a:prstGeom prst="rect">
            <a:avLst/>
          </a:prstGeom>
        </p:spPr>
        <p:txBody>
          <a:bodyPr vert="horz" wrap="square" lIns="92622" tIns="46311" rIns="92622" bIns="46311" numCol="1" anchor="b" anchorCtr="0" compatLnSpc="1">
            <a:prstTxWarp prst="textNoShape">
              <a:avLst/>
            </a:prstTxWarp>
          </a:bodyPr>
          <a:lstStyle>
            <a:lvl1pPr algn="r">
              <a:defRPr sz="1200">
                <a:latin typeface="Georgia" pitchFamily="18" charset="0"/>
                <a:ea typeface="ヒラギノ角ゴ Pro W3" charset="-128"/>
                <a:cs typeface="+mn-cs"/>
              </a:defRPr>
            </a:lvl1pPr>
          </a:lstStyle>
          <a:p>
            <a:pPr>
              <a:defRPr/>
            </a:pPr>
            <a:fld id="{1BBB6041-8FEF-43D3-A431-769F7C96659E}" type="slidenum">
              <a:rPr lang="en-US"/>
              <a:pPr>
                <a:defRPr/>
              </a:pPr>
              <a:t>‹#›</a:t>
            </a:fld>
            <a:endParaRPr lang="en-US"/>
          </a:p>
        </p:txBody>
      </p:sp>
    </p:spTree>
    <p:extLst>
      <p:ext uri="{BB962C8B-B14F-4D97-AF65-F5344CB8AC3E}">
        <p14:creationId xmlns:p14="http://schemas.microsoft.com/office/powerpoint/2010/main" val="38952275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Georgia"/>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Georgia"/>
        <a:ea typeface="ヒラギノ角ゴ Pro W3" charset="-128"/>
        <a:cs typeface="ヒラギノ角ゴ Pro W3" charset="0"/>
      </a:defRPr>
    </a:lvl2pPr>
    <a:lvl3pPr marL="914400" algn="l" rtl="0" eaLnBrk="0" fontAlgn="base" hangingPunct="0">
      <a:spcBef>
        <a:spcPct val="30000"/>
      </a:spcBef>
      <a:spcAft>
        <a:spcPct val="0"/>
      </a:spcAft>
      <a:defRPr sz="1200" kern="1200">
        <a:solidFill>
          <a:schemeClr val="tx1"/>
        </a:solidFill>
        <a:latin typeface="Georgia"/>
        <a:ea typeface="MS PGothic" pitchFamily="34" charset="-128"/>
        <a:cs typeface="ヒラギノ角ゴ Pro W3"/>
      </a:defRPr>
    </a:lvl3pPr>
    <a:lvl4pPr marL="1371600" algn="l" rtl="0" eaLnBrk="0" fontAlgn="base" hangingPunct="0">
      <a:spcBef>
        <a:spcPct val="30000"/>
      </a:spcBef>
      <a:spcAft>
        <a:spcPct val="0"/>
      </a:spcAft>
      <a:defRPr sz="1200" kern="1200">
        <a:solidFill>
          <a:schemeClr val="tx1"/>
        </a:solidFill>
        <a:latin typeface="Georgia"/>
        <a:ea typeface="MS PGothic" pitchFamily="34" charset="-128"/>
        <a:cs typeface="ヒラギノ角ゴ Pro W3"/>
      </a:defRPr>
    </a:lvl4pPr>
    <a:lvl5pPr marL="1828800" algn="l" rtl="0" eaLnBrk="0" fontAlgn="base" hangingPunct="0">
      <a:spcBef>
        <a:spcPct val="30000"/>
      </a:spcBef>
      <a:spcAft>
        <a:spcPct val="0"/>
      </a:spcAft>
      <a:defRPr sz="1200" kern="1200">
        <a:solidFill>
          <a:schemeClr val="tx1"/>
        </a:solidFill>
        <a:latin typeface="Georgia"/>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B6041-8FEF-43D3-A431-769F7C96659E}" type="slidenum">
              <a:rPr kumimoji="0" lang="en-US" sz="1200" b="0" i="0" u="none" strike="noStrike" kern="1200" cap="none" spc="0" normalizeH="0" baseline="0" noProof="0" smtClean="0">
                <a:ln>
                  <a:noFill/>
                </a:ln>
                <a:solidFill>
                  <a:prstClr val="black"/>
                </a:solidFill>
                <a:effectLst/>
                <a:uLnTx/>
                <a:uFillTx/>
                <a:latin typeface="Georgia" pitchFamily="18" charset="0"/>
                <a:ea typeface="ヒラギノ角ゴ Pro W3"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Georgia" pitchFamily="18" charset="0"/>
              <a:ea typeface="ヒラギノ角ゴ Pro W3" charset="-128"/>
              <a:cs typeface="+mn-cs"/>
            </a:endParaRPr>
          </a:p>
        </p:txBody>
      </p:sp>
    </p:spTree>
    <p:extLst>
      <p:ext uri="{BB962C8B-B14F-4D97-AF65-F5344CB8AC3E}">
        <p14:creationId xmlns:p14="http://schemas.microsoft.com/office/powerpoint/2010/main" val="2379657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BBB6041-8FEF-43D3-A431-769F7C96659E}" type="slidenum">
              <a:rPr lang="en-US" smtClean="0"/>
              <a:pPr>
                <a:defRPr/>
              </a:pPr>
              <a:t>10</a:t>
            </a:fld>
            <a:endParaRPr lang="en-US"/>
          </a:p>
        </p:txBody>
      </p:sp>
    </p:spTree>
    <p:extLst>
      <p:ext uri="{BB962C8B-B14F-4D97-AF65-F5344CB8AC3E}">
        <p14:creationId xmlns:p14="http://schemas.microsoft.com/office/powerpoint/2010/main" val="38705328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solidFill>
                  <a:schemeClr val="bg1"/>
                </a:solidFill>
                <a:latin typeface="Georgia"/>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bg1">
                    <a:lumMod val="75000"/>
                  </a:schemeClr>
                </a:solidFill>
                <a:latin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8"/>
          <p:cNvSpPr>
            <a:spLocks noGrp="1"/>
          </p:cNvSpPr>
          <p:nvPr>
            <p:ph type="dt" sz="half" idx="10"/>
          </p:nvPr>
        </p:nvSpPr>
        <p:spPr/>
        <p:txBody>
          <a:bodyPr/>
          <a:lstStyle>
            <a:lvl1pPr>
              <a:defRPr/>
            </a:lvl1pPr>
          </a:lstStyle>
          <a:p>
            <a:pPr>
              <a:defRPr/>
            </a:pPr>
            <a:r>
              <a:rPr lang="en-US"/>
              <a:t>DATE</a:t>
            </a:r>
          </a:p>
        </p:txBody>
      </p:sp>
      <p:sp>
        <p:nvSpPr>
          <p:cNvPr id="5" name="Footer Placeholder 9"/>
          <p:cNvSpPr>
            <a:spLocks noGrp="1"/>
          </p:cNvSpPr>
          <p:nvPr>
            <p:ph type="ftr" sz="quarter" idx="11"/>
          </p:nvPr>
        </p:nvSpPr>
        <p:spPr/>
        <p:txBody>
          <a:bodyPr/>
          <a:lstStyle>
            <a:lvl1pPr>
              <a:defRPr/>
            </a:lvl1pPr>
          </a:lstStyle>
          <a:p>
            <a:pPr>
              <a:defRPr/>
            </a:pPr>
            <a:r>
              <a:rPr lang="en-US"/>
              <a:t>DOCUMENT TYPE/STATUS</a:t>
            </a:r>
          </a:p>
        </p:txBody>
      </p:sp>
      <p:sp>
        <p:nvSpPr>
          <p:cNvPr id="6" name="Slide Number Placeholder 10"/>
          <p:cNvSpPr>
            <a:spLocks noGrp="1"/>
          </p:cNvSpPr>
          <p:nvPr>
            <p:ph type="sldNum" sz="quarter" idx="12"/>
          </p:nvPr>
        </p:nvSpPr>
        <p:spPr/>
        <p:txBody>
          <a:bodyPr/>
          <a:lstStyle>
            <a:lvl1pPr>
              <a:defRPr/>
            </a:lvl1pPr>
          </a:lstStyle>
          <a:p>
            <a:pPr>
              <a:defRPr/>
            </a:pPr>
            <a:fld id="{F673221A-0008-49CE-89D9-8A86DA71527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90600" y="198438"/>
            <a:ext cx="7696200" cy="487362"/>
          </a:xfrm>
          <a:prstGeom prst="rect">
            <a:avLst/>
          </a:prstGeom>
        </p:spPr>
        <p:txBody>
          <a:bodyPr vert="horz"/>
          <a:lstStyle>
            <a:lvl1pPr algn="l">
              <a:defRPr sz="2200" cap="all" baseline="0">
                <a:solidFill>
                  <a:schemeClr val="bg1"/>
                </a:solidFill>
                <a:latin typeface="Georgia"/>
              </a:defRPr>
            </a:lvl1pPr>
          </a:lstStyle>
          <a:p>
            <a:r>
              <a:rPr lang="en-US"/>
              <a:t>Click to edit Master title style</a:t>
            </a:r>
            <a:endParaRPr lang="en-US" dirty="0"/>
          </a:p>
        </p:txBody>
      </p:sp>
      <p:sp>
        <p:nvSpPr>
          <p:cNvPr id="6" name="Content Placeholder 2"/>
          <p:cNvSpPr>
            <a:spLocks noGrp="1"/>
          </p:cNvSpPr>
          <p:nvPr>
            <p:ph idx="1"/>
          </p:nvPr>
        </p:nvSpPr>
        <p:spPr>
          <a:xfrm>
            <a:off x="457200" y="1600200"/>
            <a:ext cx="8229600" cy="4525963"/>
          </a:xfrm>
          <a:prstGeom prst="rect">
            <a:avLst/>
          </a:prstGeom>
        </p:spPr>
        <p:txBody>
          <a:bodyPr/>
          <a:lstStyle>
            <a:lvl1pPr>
              <a:defRPr>
                <a:solidFill>
                  <a:srgbClr val="174782"/>
                </a:solidFill>
                <a:latin typeface="Georgia"/>
              </a:defRPr>
            </a:lvl1pPr>
            <a:lvl2pPr>
              <a:defRPr>
                <a:latin typeface="Georgia"/>
              </a:defRPr>
            </a:lvl2pPr>
            <a:lvl3pPr>
              <a:defRPr>
                <a:latin typeface="Georgia"/>
              </a:defRPr>
            </a:lvl3pPr>
            <a:lvl4pPr>
              <a:defRPr>
                <a:latin typeface="Georgia"/>
              </a:defRPr>
            </a:lvl4pPr>
            <a:lvl5pPr>
              <a:defRPr>
                <a:latin typeface="Georgi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8"/>
          <p:cNvSpPr>
            <a:spLocks noGrp="1"/>
          </p:cNvSpPr>
          <p:nvPr>
            <p:ph type="dt" sz="half" idx="10"/>
          </p:nvPr>
        </p:nvSpPr>
        <p:spPr/>
        <p:txBody>
          <a:bodyPr/>
          <a:lstStyle>
            <a:lvl1pPr>
              <a:defRPr/>
            </a:lvl1pPr>
          </a:lstStyle>
          <a:p>
            <a:pPr>
              <a:defRPr/>
            </a:pPr>
            <a:r>
              <a:rPr lang="en-US"/>
              <a:t>DATE</a:t>
            </a:r>
          </a:p>
        </p:txBody>
      </p:sp>
      <p:sp>
        <p:nvSpPr>
          <p:cNvPr id="5" name="Footer Placeholder 9"/>
          <p:cNvSpPr>
            <a:spLocks noGrp="1"/>
          </p:cNvSpPr>
          <p:nvPr>
            <p:ph type="ftr" sz="quarter" idx="11"/>
          </p:nvPr>
        </p:nvSpPr>
        <p:spPr/>
        <p:txBody>
          <a:bodyPr/>
          <a:lstStyle>
            <a:lvl1pPr>
              <a:defRPr/>
            </a:lvl1pPr>
          </a:lstStyle>
          <a:p>
            <a:pPr>
              <a:defRPr/>
            </a:pPr>
            <a:r>
              <a:rPr lang="en-US"/>
              <a:t>DOCUMENT TYPE/STATUS</a:t>
            </a:r>
          </a:p>
        </p:txBody>
      </p:sp>
      <p:sp>
        <p:nvSpPr>
          <p:cNvPr id="7" name="Slide Number Placeholder 10"/>
          <p:cNvSpPr>
            <a:spLocks noGrp="1"/>
          </p:cNvSpPr>
          <p:nvPr>
            <p:ph type="sldNum" sz="quarter" idx="12"/>
          </p:nvPr>
        </p:nvSpPr>
        <p:spPr/>
        <p:txBody>
          <a:bodyPr/>
          <a:lstStyle>
            <a:lvl1pPr>
              <a:defRPr/>
            </a:lvl1pPr>
          </a:lstStyle>
          <a:p>
            <a:pPr>
              <a:defRPr/>
            </a:pPr>
            <a:fld id="{6B864F98-A3F4-4225-9B73-C923C3F85F3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0705"/>
            <a:ext cx="8229600" cy="1143000"/>
          </a:xfrm>
          <a:prstGeom prst="rect">
            <a:avLst/>
          </a:prstGeo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1273705"/>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8"/>
          <p:cNvSpPr>
            <a:spLocks noGrp="1"/>
          </p:cNvSpPr>
          <p:nvPr>
            <p:ph type="dt" sz="half" idx="10"/>
          </p:nvPr>
        </p:nvSpPr>
        <p:spPr/>
        <p:txBody>
          <a:bodyPr/>
          <a:lstStyle>
            <a:lvl1pPr>
              <a:defRPr/>
            </a:lvl1pPr>
          </a:lstStyle>
          <a:p>
            <a:pPr>
              <a:defRPr/>
            </a:pPr>
            <a:r>
              <a:rPr lang="en-US"/>
              <a:t>DATE</a:t>
            </a:r>
          </a:p>
        </p:txBody>
      </p:sp>
      <p:sp>
        <p:nvSpPr>
          <p:cNvPr id="5" name="Footer Placeholder 9"/>
          <p:cNvSpPr>
            <a:spLocks noGrp="1"/>
          </p:cNvSpPr>
          <p:nvPr>
            <p:ph type="ftr" sz="quarter" idx="11"/>
          </p:nvPr>
        </p:nvSpPr>
        <p:spPr/>
        <p:txBody>
          <a:bodyPr/>
          <a:lstStyle>
            <a:lvl1pPr>
              <a:defRPr/>
            </a:lvl1pPr>
          </a:lstStyle>
          <a:p>
            <a:pPr>
              <a:defRPr/>
            </a:pPr>
            <a:r>
              <a:rPr lang="en-US"/>
              <a:t>DOCUMENT TYPE/STATUS</a:t>
            </a:r>
          </a:p>
        </p:txBody>
      </p:sp>
      <p:sp>
        <p:nvSpPr>
          <p:cNvPr id="6" name="Slide Number Placeholder 10"/>
          <p:cNvSpPr>
            <a:spLocks noGrp="1"/>
          </p:cNvSpPr>
          <p:nvPr>
            <p:ph type="sldNum" sz="quarter" idx="12"/>
          </p:nvPr>
        </p:nvSpPr>
        <p:spPr/>
        <p:txBody>
          <a:bodyPr/>
          <a:lstStyle>
            <a:lvl1pPr>
              <a:defRPr/>
            </a:lvl1pPr>
          </a:lstStyle>
          <a:p>
            <a:pPr>
              <a:defRPr/>
            </a:pPr>
            <a:fld id="{953D45C7-AFA8-4622-8BFA-D400F3569C1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8"/>
          <p:cNvSpPr>
            <a:spLocks noGrp="1"/>
          </p:cNvSpPr>
          <p:nvPr>
            <p:ph type="dt" sz="half" idx="10"/>
          </p:nvPr>
        </p:nvSpPr>
        <p:spPr/>
        <p:txBody>
          <a:bodyPr/>
          <a:lstStyle>
            <a:lvl1pPr>
              <a:defRPr/>
            </a:lvl1pPr>
          </a:lstStyle>
          <a:p>
            <a:pPr>
              <a:defRPr/>
            </a:pPr>
            <a:r>
              <a:rPr lang="en-US"/>
              <a:t>DATE</a:t>
            </a:r>
          </a:p>
        </p:txBody>
      </p:sp>
      <p:sp>
        <p:nvSpPr>
          <p:cNvPr id="3" name="Footer Placeholder 9"/>
          <p:cNvSpPr>
            <a:spLocks noGrp="1"/>
          </p:cNvSpPr>
          <p:nvPr>
            <p:ph type="ftr" sz="quarter" idx="11"/>
          </p:nvPr>
        </p:nvSpPr>
        <p:spPr/>
        <p:txBody>
          <a:bodyPr/>
          <a:lstStyle>
            <a:lvl1pPr>
              <a:defRPr/>
            </a:lvl1pPr>
          </a:lstStyle>
          <a:p>
            <a:pPr>
              <a:defRPr/>
            </a:pPr>
            <a:r>
              <a:rPr lang="en-US"/>
              <a:t>DOCUMENT TYPE/STATUS</a:t>
            </a:r>
          </a:p>
        </p:txBody>
      </p:sp>
      <p:sp>
        <p:nvSpPr>
          <p:cNvPr id="4" name="Slide Number Placeholder 10"/>
          <p:cNvSpPr>
            <a:spLocks noGrp="1"/>
          </p:cNvSpPr>
          <p:nvPr>
            <p:ph type="sldNum" sz="quarter" idx="12"/>
          </p:nvPr>
        </p:nvSpPr>
        <p:spPr/>
        <p:txBody>
          <a:bodyPr/>
          <a:lstStyle>
            <a:lvl1pPr>
              <a:defRPr/>
            </a:lvl1pPr>
          </a:lstStyle>
          <a:p>
            <a:pPr>
              <a:defRPr/>
            </a:pPr>
            <a:fld id="{F33254E7-20DF-4EEC-B4C6-77997BC2924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solidFill>
                  <a:prstClr val="black">
                    <a:tint val="75000"/>
                  </a:prstClr>
                </a:solidFill>
              </a:rPr>
              <a:t>DATE</a:t>
            </a:r>
          </a:p>
        </p:txBody>
      </p:sp>
      <p:sp>
        <p:nvSpPr>
          <p:cNvPr id="4" name="Footer Placeholder 3"/>
          <p:cNvSpPr>
            <a:spLocks noGrp="1"/>
          </p:cNvSpPr>
          <p:nvPr>
            <p:ph type="ftr" sz="quarter" idx="11"/>
          </p:nvPr>
        </p:nvSpPr>
        <p:spPr/>
        <p:txBody>
          <a:bodyPr/>
          <a:lstStyle/>
          <a:p>
            <a:r>
              <a:rPr lang="en-US">
                <a:solidFill>
                  <a:prstClr val="black">
                    <a:tint val="75000"/>
                  </a:prstClr>
                </a:solidFill>
              </a:rPr>
              <a:t>DOCUMENT TYPE/STATUS</a:t>
            </a:r>
          </a:p>
        </p:txBody>
      </p:sp>
      <p:sp>
        <p:nvSpPr>
          <p:cNvPr id="5" name="Slide Number Placeholder 4"/>
          <p:cNvSpPr>
            <a:spLocks noGrp="1"/>
          </p:cNvSpPr>
          <p:nvPr>
            <p:ph type="sldNum" sz="quarter" idx="12"/>
          </p:nvPr>
        </p:nvSpPr>
        <p:spPr/>
        <p:txBody>
          <a:bodyPr/>
          <a:lstStyle/>
          <a:p>
            <a:fld id="{65DB31B4-4655-594E-908F-791C6CD479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13671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Date Placeholder 8"/>
          <p:cNvSpPr>
            <a:spLocks noGrp="1"/>
          </p:cNvSpPr>
          <p:nvPr>
            <p:ph type="dt" sz="half" idx="2"/>
          </p:nvPr>
        </p:nvSpPr>
        <p:spPr>
          <a:xfrm>
            <a:off x="457200" y="6553200"/>
            <a:ext cx="2133600" cy="304800"/>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bg1"/>
                </a:solidFill>
                <a:latin typeface="Arial" charset="0"/>
                <a:ea typeface="ヒラギノ角ゴ Pro W3" charset="0"/>
                <a:cs typeface="ヒラギノ角ゴ Pro W3" charset="0"/>
              </a:defRPr>
            </a:lvl1pPr>
          </a:lstStyle>
          <a:p>
            <a:pPr>
              <a:defRPr/>
            </a:pPr>
            <a:r>
              <a:rPr lang="en-US"/>
              <a:t>DATE</a:t>
            </a:r>
          </a:p>
        </p:txBody>
      </p:sp>
      <p:sp>
        <p:nvSpPr>
          <p:cNvPr id="8" name="Footer Placeholder 9"/>
          <p:cNvSpPr>
            <a:spLocks noGrp="1"/>
          </p:cNvSpPr>
          <p:nvPr>
            <p:ph type="ftr" sz="quarter" idx="3"/>
          </p:nvPr>
        </p:nvSpPr>
        <p:spPr>
          <a:xfrm>
            <a:off x="2971800" y="6553200"/>
            <a:ext cx="3886200" cy="304800"/>
          </a:xfrm>
          <a:prstGeom prst="rect">
            <a:avLst/>
          </a:prstGeom>
        </p:spPr>
        <p:txBody>
          <a:bodyPr vert="horz" wrap="square" lIns="91440" tIns="45720" rIns="91440" bIns="45720" numCol="1" anchor="ctr" anchorCtr="0" compatLnSpc="1">
            <a:prstTxWarp prst="textNoShape">
              <a:avLst/>
            </a:prstTxWarp>
          </a:bodyPr>
          <a:lstStyle>
            <a:lvl1pPr algn="ctr">
              <a:defRPr sz="1000" b="1">
                <a:solidFill>
                  <a:schemeClr val="bg1"/>
                </a:solidFill>
                <a:latin typeface="Georgia" charset="0"/>
                <a:ea typeface="ヒラギノ角ゴ Pro W3" charset="-128"/>
                <a:cs typeface="ヒラギノ角ゴ Pro W3" charset="-128"/>
              </a:defRPr>
            </a:lvl1pPr>
          </a:lstStyle>
          <a:p>
            <a:pPr>
              <a:defRPr/>
            </a:pPr>
            <a:r>
              <a:rPr lang="en-US"/>
              <a:t>DOCUMENT TYPE/STATUS</a:t>
            </a:r>
          </a:p>
        </p:txBody>
      </p:sp>
      <p:sp>
        <p:nvSpPr>
          <p:cNvPr id="9" name="Slide Number Placeholder 10"/>
          <p:cNvSpPr>
            <a:spLocks noGrp="1"/>
          </p:cNvSpPr>
          <p:nvPr>
            <p:ph type="sldNum" sz="quarter" idx="4"/>
          </p:nvPr>
        </p:nvSpPr>
        <p:spPr>
          <a:xfrm>
            <a:off x="6553200" y="6553200"/>
            <a:ext cx="2133600" cy="304800"/>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bg1"/>
                </a:solidFill>
                <a:latin typeface="Arial" pitchFamily="34" charset="0"/>
                <a:ea typeface="ヒラギノ角ゴ Pro W3" charset="-128"/>
                <a:cs typeface="+mn-cs"/>
              </a:defRPr>
            </a:lvl1pPr>
          </a:lstStyle>
          <a:p>
            <a:pPr>
              <a:defRPr/>
            </a:pPr>
            <a:fld id="{A687B29D-AAB7-4F84-A803-086484AB6C6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7" r:id="rId1"/>
    <p:sldLayoutId id="2147483676" r:id="rId2"/>
    <p:sldLayoutId id="2147483675" r:id="rId3"/>
    <p:sldLayoutId id="2147483674" r:id="rId4"/>
    <p:sldLayoutId id="2147483680" r:id="rId5"/>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128"/>
          <a:cs typeface="ヒラギノ角ゴ Pro W3" charset="-128"/>
        </a:defRPr>
      </a:lvl1pPr>
      <a:lvl2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2pPr>
      <a:lvl3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3pPr>
      <a:lvl4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4pPr>
      <a:lvl5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charset="-128"/>
          <a:cs typeface="ヒラギノ角ゴ Pro W3"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charset="-128"/>
          <a:cs typeface="ヒラギノ角ゴ Pro W3"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ヒラギノ角ゴ Pro W3"/>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ヒラギノ角ゴ Pro W3"/>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128"/>
          <a:cs typeface="ヒラギノ角ゴ Pro W3"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s://vaww.va.gov/directory/guide/home.asp?isFlash=1"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br>
              <a:rPr lang="en-US" sz="3600" spc="75" dirty="0"/>
            </a:br>
            <a:r>
              <a:rPr lang="en-US" sz="3600" spc="75" dirty="0"/>
              <a:t>Tamara Potwora</a:t>
            </a:r>
            <a:br>
              <a:rPr lang="en-US" sz="2700" dirty="0"/>
            </a:br>
            <a:endParaRPr lang="en-US" sz="1200" dirty="0"/>
          </a:p>
        </p:txBody>
      </p:sp>
      <p:sp>
        <p:nvSpPr>
          <p:cNvPr id="7" name="Subtitle 6"/>
          <p:cNvSpPr>
            <a:spLocks noGrp="1"/>
          </p:cNvSpPr>
          <p:nvPr>
            <p:ph type="subTitle" idx="1"/>
          </p:nvPr>
        </p:nvSpPr>
        <p:spPr/>
        <p:txBody>
          <a:bodyPr/>
          <a:lstStyle/>
          <a:p>
            <a:r>
              <a:rPr lang="en-US" sz="1500" dirty="0"/>
              <a:t>Contract Specialist </a:t>
            </a:r>
          </a:p>
          <a:p>
            <a:r>
              <a:rPr lang="en-US" sz="1500" dirty="0"/>
              <a:t>Veterans Health Administration</a:t>
            </a:r>
          </a:p>
          <a:p>
            <a:r>
              <a:rPr lang="en-US" sz="1500" dirty="0"/>
              <a:t>NCO 20 Health Care Resources </a:t>
            </a:r>
          </a:p>
          <a:p>
            <a:endParaRPr lang="en-US" sz="1500" dirty="0"/>
          </a:p>
        </p:txBody>
      </p:sp>
      <p:sp>
        <p:nvSpPr>
          <p:cNvPr id="3" name="Slide Number Placeholder 2"/>
          <p:cNvSpPr>
            <a:spLocks noGrp="1"/>
          </p:cNvSpPr>
          <p:nvPr>
            <p:ph type="sldNum" sz="quarter" idx="12"/>
          </p:nvPr>
        </p:nvSpPr>
        <p:spPr/>
        <p:txBody>
          <a:bodyPr/>
          <a:lstStyle/>
          <a:p>
            <a:pPr fontAlgn="base">
              <a:spcBef>
                <a:spcPct val="0"/>
              </a:spcBef>
              <a:spcAft>
                <a:spcPct val="0"/>
              </a:spcAft>
              <a:defRPr/>
            </a:pPr>
            <a:fld id="{F673221A-0008-49CE-89D9-8A86DA715273}" type="slidenum">
              <a:rPr lang="en-US">
                <a:solidFill>
                  <a:prstClr val="white"/>
                </a:solidFill>
              </a:rPr>
              <a:pPr fontAlgn="base">
                <a:spcBef>
                  <a:spcPct val="0"/>
                </a:spcBef>
                <a:spcAft>
                  <a:spcPct val="0"/>
                </a:spcAft>
                <a:defRPr/>
              </a:pPr>
              <a:t>1</a:t>
            </a:fld>
            <a:endParaRPr lang="en-US">
              <a:solidFill>
                <a:prstClr val="white"/>
              </a:solidFill>
            </a:endParaRPr>
          </a:p>
        </p:txBody>
      </p:sp>
    </p:spTree>
    <p:extLst>
      <p:ext uri="{BB962C8B-B14F-4D97-AF65-F5344CB8AC3E}">
        <p14:creationId xmlns:p14="http://schemas.microsoft.com/office/powerpoint/2010/main" val="29372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5CDA2-3495-4112-AF2F-AC802CB8F8D9}"/>
              </a:ext>
            </a:extLst>
          </p:cNvPr>
          <p:cNvSpPr>
            <a:spLocks noGrp="1"/>
          </p:cNvSpPr>
          <p:nvPr>
            <p:ph type="ctrTitle"/>
          </p:nvPr>
        </p:nvSpPr>
        <p:spPr/>
        <p:txBody>
          <a:bodyPr/>
          <a:lstStyle/>
          <a:p>
            <a:r>
              <a:rPr lang="en-US" dirty="0">
                <a:latin typeface="Arial" panose="020B0604020202020204" pitchFamily="34" charset="0"/>
                <a:cs typeface="Arial" panose="020B0604020202020204" pitchFamily="34" charset="0"/>
              </a:rPr>
              <a:t>Industry Day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36C26020Q0023</a:t>
            </a:r>
          </a:p>
        </p:txBody>
      </p:sp>
      <p:sp>
        <p:nvSpPr>
          <p:cNvPr id="3" name="Subtitle 2">
            <a:extLst>
              <a:ext uri="{FF2B5EF4-FFF2-40B4-BE49-F238E27FC236}">
                <a16:creationId xmlns:a16="http://schemas.microsoft.com/office/drawing/2014/main" id="{E576BC26-5B6B-4DBB-95A5-C3E916CB8BD6}"/>
              </a:ext>
            </a:extLst>
          </p:cNvPr>
          <p:cNvSpPr>
            <a:spLocks noGrp="1"/>
          </p:cNvSpPr>
          <p:nvPr>
            <p:ph type="subTitle" idx="1"/>
          </p:nvPr>
        </p:nvSpPr>
        <p:spPr/>
        <p:txBody>
          <a:bodyPr>
            <a:noAutofit/>
          </a:bodyPr>
          <a:lstStyle/>
          <a:p>
            <a:r>
              <a:rPr lang="en-US" sz="2700" dirty="0">
                <a:latin typeface="Arial" panose="020B0604020202020204" pitchFamily="34" charset="0"/>
                <a:cs typeface="Arial" panose="020B0604020202020204" pitchFamily="34" charset="0"/>
              </a:rPr>
              <a:t>Primary Care Physicians </a:t>
            </a:r>
          </a:p>
          <a:p>
            <a:r>
              <a:rPr lang="en-US" sz="2700" dirty="0">
                <a:latin typeface="Arial" panose="020B0604020202020204" pitchFamily="34" charset="0"/>
                <a:cs typeface="Arial" panose="020B0604020202020204" pitchFamily="34" charset="0"/>
              </a:rPr>
              <a:t>For </a:t>
            </a:r>
          </a:p>
          <a:p>
            <a:r>
              <a:rPr lang="en-US" sz="2700" dirty="0">
                <a:latin typeface="Arial" panose="020B0604020202020204" pitchFamily="34" charset="0"/>
                <a:cs typeface="Arial" panose="020B0604020202020204" pitchFamily="34" charset="0"/>
              </a:rPr>
              <a:t>VISN 20</a:t>
            </a:r>
          </a:p>
        </p:txBody>
      </p:sp>
    </p:spTree>
    <p:extLst>
      <p:ext uri="{BB962C8B-B14F-4D97-AF65-F5344CB8AC3E}">
        <p14:creationId xmlns:p14="http://schemas.microsoft.com/office/powerpoint/2010/main" val="371246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5C4BC4-4563-45BF-9300-960D1CEF8EA4}"/>
              </a:ext>
            </a:extLst>
          </p:cNvPr>
          <p:cNvSpPr>
            <a:spLocks noGrp="1"/>
          </p:cNvSpPr>
          <p:nvPr>
            <p:ph type="title"/>
          </p:nvPr>
        </p:nvSpPr>
        <p:spPr/>
        <p:txBody>
          <a:bodyPr>
            <a:normAutofit fontScale="90000"/>
          </a:bodyPr>
          <a:lstStyle/>
          <a:p>
            <a:pPr algn="ctr"/>
            <a:r>
              <a:rPr lang="en-US" u="sng" dirty="0"/>
              <a:t>Services Required</a:t>
            </a:r>
            <a:r>
              <a:rPr lang="en-US" i="1" dirty="0"/>
              <a:t>  </a:t>
            </a:r>
            <a:r>
              <a:rPr lang="en-US" dirty="0">
                <a:effectLst/>
              </a:rPr>
              <a:t> </a:t>
            </a:r>
            <a:r>
              <a:rPr lang="en-US" i="1" dirty="0"/>
              <a:t> </a:t>
            </a:r>
            <a:br>
              <a:rPr lang="en-US" i="1" dirty="0"/>
            </a:br>
            <a:endParaRPr lang="en-US" dirty="0"/>
          </a:p>
        </p:txBody>
      </p:sp>
      <p:sp>
        <p:nvSpPr>
          <p:cNvPr id="5" name="Content Placeholder 4">
            <a:extLst>
              <a:ext uri="{FF2B5EF4-FFF2-40B4-BE49-F238E27FC236}">
                <a16:creationId xmlns:a16="http://schemas.microsoft.com/office/drawing/2014/main" id="{F7D4A325-680B-49C0-8D07-115135616105}"/>
              </a:ext>
            </a:extLst>
          </p:cNvPr>
          <p:cNvSpPr>
            <a:spLocks noGrp="1"/>
          </p:cNvSpPr>
          <p:nvPr>
            <p:ph idx="1"/>
          </p:nvPr>
        </p:nvSpPr>
        <p:spPr/>
        <p:txBody>
          <a:bodyPr/>
          <a:lstStyle/>
          <a:p>
            <a:pPr marL="0" indent="0">
              <a:buNone/>
            </a:pPr>
            <a:r>
              <a:rPr lang="en-US" dirty="0"/>
              <a:t>The Contractor shall provide physicians who are Board Certified /Board Eligible in Internal Medicine to provide Primary Care Physician Services on site in accordance with the specifications contained herein to beneficiaries of the Department of Veterans Affairs (VA and the VISN 20 stations, their divisions or campuses, and their associated clinics.</a:t>
            </a:r>
          </a:p>
        </p:txBody>
      </p:sp>
    </p:spTree>
    <p:extLst>
      <p:ext uri="{BB962C8B-B14F-4D97-AF65-F5344CB8AC3E}">
        <p14:creationId xmlns:p14="http://schemas.microsoft.com/office/powerpoint/2010/main" val="1864464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5C4BC4-4563-45BF-9300-960D1CEF8EA4}"/>
              </a:ext>
            </a:extLst>
          </p:cNvPr>
          <p:cNvSpPr>
            <a:spLocks noGrp="1"/>
          </p:cNvSpPr>
          <p:nvPr>
            <p:ph type="title"/>
          </p:nvPr>
        </p:nvSpPr>
        <p:spPr/>
        <p:txBody>
          <a:bodyPr>
            <a:normAutofit fontScale="90000"/>
          </a:bodyPr>
          <a:lstStyle/>
          <a:p>
            <a:pPr algn="ctr"/>
            <a:r>
              <a:rPr lang="en-US" u="sng" dirty="0"/>
              <a:t>Deliverable Physician</a:t>
            </a:r>
            <a:r>
              <a:rPr lang="en-US" i="1" dirty="0"/>
              <a:t> </a:t>
            </a:r>
            <a:br>
              <a:rPr lang="en-US" i="1" dirty="0"/>
            </a:br>
            <a:endParaRPr lang="en-US" dirty="0"/>
          </a:p>
        </p:txBody>
      </p:sp>
      <p:sp>
        <p:nvSpPr>
          <p:cNvPr id="5" name="Content Placeholder 4">
            <a:extLst>
              <a:ext uri="{FF2B5EF4-FFF2-40B4-BE49-F238E27FC236}">
                <a16:creationId xmlns:a16="http://schemas.microsoft.com/office/drawing/2014/main" id="{F7D4A325-680B-49C0-8D07-115135616105}"/>
              </a:ext>
            </a:extLst>
          </p:cNvPr>
          <p:cNvSpPr>
            <a:spLocks noGrp="1"/>
          </p:cNvSpPr>
          <p:nvPr>
            <p:ph idx="1"/>
          </p:nvPr>
        </p:nvSpPr>
        <p:spPr/>
        <p:txBody>
          <a:bodyPr/>
          <a:lstStyle/>
          <a:p>
            <a:r>
              <a:rPr lang="en-US" sz="1800" dirty="0"/>
              <a:t>The Primary Care Physicians shall have responsibility for treating outpatients presenting with complex medical needs and medication assessment </a:t>
            </a:r>
          </a:p>
          <a:p>
            <a:r>
              <a:rPr lang="en-US" sz="1800" dirty="0"/>
              <a:t>The Physicians shall consult with referring providers to determine need for hospitalization at this facility or transfer the patient to another facility and shall be responsible for coordinating interdisciplinary care.</a:t>
            </a:r>
          </a:p>
          <a:p>
            <a:r>
              <a:rPr lang="en-US" sz="1800" dirty="0"/>
              <a:t>The Physicians shall complete all appropriate documentation of services in the Electronic Health Record Management (EHRM) including all required clinical reminders and encounter completion documentation.</a:t>
            </a:r>
          </a:p>
          <a:p>
            <a:r>
              <a:rPr lang="en-US" sz="1800" dirty="0"/>
              <a:t>Be board eligible (defined as having successfully completed a residency within the past 4 years) or board certified in Internal Medicine.  Board certification is highly preferred.</a:t>
            </a:r>
          </a:p>
          <a:p>
            <a:r>
              <a:rPr lang="en-US" sz="1800" dirty="0"/>
              <a:t>Current American Heart Association BLS and ACLS.</a:t>
            </a:r>
          </a:p>
          <a:p>
            <a:r>
              <a:rPr lang="en-US" sz="1800" dirty="0"/>
              <a:t>Will be required to be credentialed  and successfully complete a VA Background Investigation.</a:t>
            </a:r>
          </a:p>
          <a:p>
            <a:r>
              <a:rPr lang="en-US" sz="1800" dirty="0"/>
              <a:t>Minimum twelve months experience in Internal Medicine.</a:t>
            </a:r>
          </a:p>
          <a:p>
            <a:endParaRPr lang="en-US" sz="1800" dirty="0"/>
          </a:p>
          <a:p>
            <a:endParaRPr lang="en-US" dirty="0"/>
          </a:p>
        </p:txBody>
      </p:sp>
    </p:spTree>
    <p:extLst>
      <p:ext uri="{BB962C8B-B14F-4D97-AF65-F5344CB8AC3E}">
        <p14:creationId xmlns:p14="http://schemas.microsoft.com/office/powerpoint/2010/main" val="1551002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5CDA2-3495-4112-AF2F-AC802CB8F8D9}"/>
              </a:ext>
            </a:extLst>
          </p:cNvPr>
          <p:cNvSpPr>
            <a:spLocks noGrp="1"/>
          </p:cNvSpPr>
          <p:nvPr>
            <p:ph type="ctrTitle"/>
          </p:nvPr>
        </p:nvSpPr>
        <p:spPr/>
        <p:txBody>
          <a:bodyPr/>
          <a:lstStyle/>
          <a:p>
            <a:r>
              <a:rPr lang="en-US" dirty="0">
                <a:latin typeface="Arial" panose="020B0604020202020204" pitchFamily="34" charset="0"/>
                <a:cs typeface="Arial" panose="020B0604020202020204" pitchFamily="34" charset="0"/>
              </a:rPr>
              <a:t>Period of Performance</a:t>
            </a:r>
          </a:p>
        </p:txBody>
      </p:sp>
      <p:sp>
        <p:nvSpPr>
          <p:cNvPr id="3" name="Subtitle 2">
            <a:extLst>
              <a:ext uri="{FF2B5EF4-FFF2-40B4-BE49-F238E27FC236}">
                <a16:creationId xmlns:a16="http://schemas.microsoft.com/office/drawing/2014/main" id="{E576BC26-5B6B-4DBB-95A5-C3E916CB8BD6}"/>
              </a:ext>
            </a:extLst>
          </p:cNvPr>
          <p:cNvSpPr>
            <a:spLocks noGrp="1"/>
          </p:cNvSpPr>
          <p:nvPr>
            <p:ph type="subTitle" idx="1"/>
          </p:nvPr>
        </p:nvSpPr>
        <p:spPr/>
        <p:txBody>
          <a:bodyPr>
            <a:noAutofit/>
          </a:bodyPr>
          <a:lstStyle/>
          <a:p>
            <a:pPr marL="0" indent="0" algn="ctr">
              <a:buNone/>
            </a:pPr>
            <a:r>
              <a:rPr lang="en-US" sz="4000" dirty="0">
                <a:latin typeface="Arial" panose="020B0604020202020204" pitchFamily="34" charset="0"/>
                <a:cs typeface="Arial" panose="020B0604020202020204" pitchFamily="34" charset="0"/>
              </a:rPr>
              <a:t>Estimated 04/01/2020 through 03/31/2025</a:t>
            </a:r>
          </a:p>
        </p:txBody>
      </p:sp>
    </p:spTree>
    <p:extLst>
      <p:ext uri="{BB962C8B-B14F-4D97-AF65-F5344CB8AC3E}">
        <p14:creationId xmlns:p14="http://schemas.microsoft.com/office/powerpoint/2010/main" val="373150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9068F-2153-47FC-9597-CF9414368888}"/>
              </a:ext>
            </a:extLst>
          </p:cNvPr>
          <p:cNvSpPr>
            <a:spLocks noGrp="1"/>
          </p:cNvSpPr>
          <p:nvPr>
            <p:ph type="title"/>
          </p:nvPr>
        </p:nvSpPr>
        <p:spPr/>
        <p:txBody>
          <a:bodyPr/>
          <a:lstStyle/>
          <a:p>
            <a:pPr algn="ctr"/>
            <a:r>
              <a:rPr lang="en-US" dirty="0"/>
              <a:t>Procurement Specifics</a:t>
            </a:r>
          </a:p>
        </p:txBody>
      </p:sp>
      <p:sp>
        <p:nvSpPr>
          <p:cNvPr id="3" name="Content Placeholder 2">
            <a:extLst>
              <a:ext uri="{FF2B5EF4-FFF2-40B4-BE49-F238E27FC236}">
                <a16:creationId xmlns:a16="http://schemas.microsoft.com/office/drawing/2014/main" id="{29D09274-CB0D-49D5-AB51-0C3774E98EF2}"/>
              </a:ext>
            </a:extLst>
          </p:cNvPr>
          <p:cNvSpPr>
            <a:spLocks noGrp="1"/>
          </p:cNvSpPr>
          <p:nvPr>
            <p:ph idx="1"/>
          </p:nvPr>
        </p:nvSpPr>
        <p:spPr/>
        <p:txBody>
          <a:bodyPr>
            <a:normAutofit fontScale="85000" lnSpcReduction="20000"/>
          </a:bodyPr>
          <a:lstStyle/>
          <a:p>
            <a:r>
              <a:rPr lang="en-US" dirty="0"/>
              <a:t>The results of the RFI will help to determine which business size the solicitation will be available to.</a:t>
            </a:r>
          </a:p>
          <a:p>
            <a:r>
              <a:rPr lang="en-US" dirty="0"/>
              <a:t>It is anticipated that there will be multiple awards.</a:t>
            </a:r>
          </a:p>
          <a:p>
            <a:pPr lvl="1"/>
            <a:r>
              <a:rPr lang="en-US" dirty="0"/>
              <a:t>There may be up to as many as 16 awards.</a:t>
            </a:r>
          </a:p>
          <a:p>
            <a:pPr lvl="1"/>
            <a:r>
              <a:rPr lang="en-US" dirty="0"/>
              <a:t>The orders will be completed among the awarded contracts as the services are required in accordance with the terms and conditions.</a:t>
            </a:r>
          </a:p>
          <a:p>
            <a:r>
              <a:rPr lang="en-US" dirty="0"/>
              <a:t>Current contract that supplies physicians for most of the listed stations:</a:t>
            </a:r>
          </a:p>
          <a:p>
            <a:pPr lvl="1"/>
            <a:r>
              <a:rPr lang="en-US" dirty="0"/>
              <a:t> VA260-15-F-0092 </a:t>
            </a:r>
          </a:p>
          <a:p>
            <a:pPr lvl="1"/>
            <a:r>
              <a:rPr lang="en-US" dirty="0"/>
              <a:t>AB Staffing LLC </a:t>
            </a:r>
          </a:p>
          <a:p>
            <a:pPr lvl="1"/>
            <a:r>
              <a:rPr lang="en-US" dirty="0"/>
              <a:t>Award amount $38,812,800.00</a:t>
            </a:r>
          </a:p>
          <a:p>
            <a:pPr marL="342900" lvl="1" indent="0">
              <a:buNone/>
            </a:pPr>
            <a:endParaRPr lang="en-US" dirty="0"/>
          </a:p>
        </p:txBody>
      </p:sp>
    </p:spTree>
    <p:extLst>
      <p:ext uri="{BB962C8B-B14F-4D97-AF65-F5344CB8AC3E}">
        <p14:creationId xmlns:p14="http://schemas.microsoft.com/office/powerpoint/2010/main" val="2295420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5CDA2-3495-4112-AF2F-AC802CB8F8D9}"/>
              </a:ext>
            </a:extLst>
          </p:cNvPr>
          <p:cNvSpPr>
            <a:spLocks noGrp="1"/>
          </p:cNvSpPr>
          <p:nvPr>
            <p:ph type="title"/>
          </p:nvPr>
        </p:nvSpPr>
        <p:spPr/>
        <p:txBody>
          <a:bodyPr>
            <a:normAutofit/>
          </a:bodyPr>
          <a:lstStyle/>
          <a:p>
            <a:r>
              <a:rPr lang="en-US" dirty="0"/>
              <a:t>Stations Requiring Services</a:t>
            </a:r>
            <a:endParaRPr lang="en-US"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E576BC26-5B6B-4DBB-95A5-C3E916CB8BD6}"/>
              </a:ext>
            </a:extLst>
          </p:cNvPr>
          <p:cNvSpPr>
            <a:spLocks noGrp="1"/>
          </p:cNvSpPr>
          <p:nvPr>
            <p:ph idx="1"/>
          </p:nvPr>
        </p:nvSpPr>
        <p:spPr/>
        <p:txBody>
          <a:bodyPr>
            <a:noAutofit/>
          </a:bodyPr>
          <a:lstStyle/>
          <a:p>
            <a:pPr algn="l"/>
            <a:r>
              <a:rPr lang="en-US" sz="1200" dirty="0">
                <a:latin typeface="Arial" panose="020B0604020202020204" pitchFamily="34" charset="0"/>
                <a:cs typeface="Arial" panose="020B0604020202020204" pitchFamily="34" charset="0"/>
              </a:rPr>
              <a:t>VA Portland Health Care System 				Portland, OR  and Vancouver, WA	</a:t>
            </a:r>
            <a:br>
              <a:rPr lang="en-US" sz="1200" dirty="0">
                <a:latin typeface="Arial" panose="020B0604020202020204" pitchFamily="34" charset="0"/>
                <a:cs typeface="Arial" panose="020B0604020202020204" pitchFamily="34" charset="0"/>
              </a:rPr>
            </a:b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VA Puget Sound Health Care System 			Seattle, WA and Tacoma, WA</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VA Southern Oregon Rehabilitation Center			White City, OR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Roseburg VA Health Care System				Roseburg, OR</a:t>
            </a:r>
            <a:br>
              <a:rPr lang="en-US" sz="1200" dirty="0">
                <a:latin typeface="Arial" panose="020B0604020202020204" pitchFamily="34" charset="0"/>
                <a:cs typeface="Arial" panose="020B0604020202020204" pitchFamily="34" charset="0"/>
              </a:rPr>
            </a:b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Jonathan M. Wainwright Memorial VA Medical Center 	Walla Walla, WA</a:t>
            </a:r>
            <a:br>
              <a:rPr lang="en-US" sz="1200" dirty="0">
                <a:latin typeface="Arial" panose="020B0604020202020204" pitchFamily="34" charset="0"/>
                <a:cs typeface="Arial" panose="020B0604020202020204" pitchFamily="34" charset="0"/>
              </a:rPr>
            </a:b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Mann-Grandstaff VA Medical Center 			Spokane, WA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Boise VA Medical Center 					Boise, ID </a:t>
            </a:r>
            <a:r>
              <a:rPr lang="en-US" sz="2700" dirty="0"/>
              <a:t>	</a:t>
            </a:r>
          </a:p>
          <a:p>
            <a:pPr algn="l"/>
            <a:r>
              <a:rPr lang="en-US" sz="1200" dirty="0">
                <a:latin typeface="Arial" panose="020B0604020202020204" pitchFamily="34" charset="0"/>
                <a:cs typeface="Arial" panose="020B0604020202020204" pitchFamily="34" charset="0"/>
              </a:rPr>
              <a:t>For complete listing of associated clinics:</a:t>
            </a:r>
          </a:p>
          <a:p>
            <a:pPr algn="l"/>
            <a:r>
              <a:rPr lang="en-US" sz="1200" dirty="0">
                <a:latin typeface="Arial" panose="020B0604020202020204" pitchFamily="34" charset="0"/>
                <a:cs typeface="Arial" panose="020B0604020202020204" pitchFamily="34" charset="0"/>
                <a:hlinkClick r:id="rId2"/>
              </a:rPr>
              <a:t>https://vaww.va.gov/directory/guide/home.asp?isFlash=1</a:t>
            </a:r>
            <a:endParaRPr lang="en-US" sz="1200" dirty="0">
              <a:latin typeface="Arial" panose="020B0604020202020204" pitchFamily="34" charset="0"/>
              <a:cs typeface="Arial" panose="020B0604020202020204" pitchFamily="34" charset="0"/>
            </a:endParaRPr>
          </a:p>
          <a:p>
            <a:pPr algn="l"/>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1399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5CDA2-3495-4112-AF2F-AC802CB8F8D9}"/>
              </a:ext>
            </a:extLst>
          </p:cNvPr>
          <p:cNvSpPr>
            <a:spLocks noGrp="1"/>
          </p:cNvSpPr>
          <p:nvPr>
            <p:ph type="ctrTitle"/>
          </p:nvPr>
        </p:nvSpPr>
        <p:spPr>
          <a:xfrm>
            <a:off x="1143000" y="1699023"/>
            <a:ext cx="7312742" cy="817421"/>
          </a:xfrm>
        </p:spPr>
        <p:txBody>
          <a:bodyPr>
            <a:normAutofit fontScale="90000"/>
          </a:bodyPr>
          <a:lstStyle/>
          <a:p>
            <a:r>
              <a:rPr lang="en-US" sz="2700" dirty="0">
                <a:latin typeface="Arial" panose="020B0604020202020204" pitchFamily="34" charset="0"/>
                <a:cs typeface="Arial" panose="020B0604020202020204" pitchFamily="34" charset="0"/>
              </a:rPr>
              <a:t>Anticipated Line Items for each station for each year.</a:t>
            </a:r>
          </a:p>
        </p:txBody>
      </p:sp>
      <p:sp>
        <p:nvSpPr>
          <p:cNvPr id="3" name="Subtitle 2">
            <a:extLst>
              <a:ext uri="{FF2B5EF4-FFF2-40B4-BE49-F238E27FC236}">
                <a16:creationId xmlns:a16="http://schemas.microsoft.com/office/drawing/2014/main" id="{E576BC26-5B6B-4DBB-95A5-C3E916CB8BD6}"/>
              </a:ext>
            </a:extLst>
          </p:cNvPr>
          <p:cNvSpPr>
            <a:spLocks noGrp="1"/>
          </p:cNvSpPr>
          <p:nvPr>
            <p:ph type="subTitle" idx="1"/>
          </p:nvPr>
        </p:nvSpPr>
        <p:spPr>
          <a:xfrm>
            <a:off x="1143000" y="2936773"/>
            <a:ext cx="6858000" cy="2077679"/>
          </a:xfrm>
        </p:spPr>
        <p:txBody>
          <a:bodyPr>
            <a:noAutofit/>
          </a:bodyPr>
          <a:lstStyle/>
          <a:p>
            <a:pPr marL="557213" indent="-557213" algn="l">
              <a:buFont typeface="+mj-lt"/>
              <a:buAutoNum type="arabicPeriod"/>
            </a:pPr>
            <a:r>
              <a:rPr lang="en-US" sz="2700" dirty="0">
                <a:latin typeface="Arial" panose="020B0604020202020204" pitchFamily="34" charset="0"/>
                <a:cs typeface="Arial" panose="020B0604020202020204" pitchFamily="34" charset="0"/>
              </a:rPr>
              <a:t>Physician Services (Hours)</a:t>
            </a:r>
          </a:p>
          <a:p>
            <a:pPr marL="557213" indent="-557213" algn="l">
              <a:buFont typeface="+mj-lt"/>
              <a:buAutoNum type="arabicPeriod"/>
            </a:pPr>
            <a:r>
              <a:rPr lang="en-US" sz="2700" dirty="0">
                <a:latin typeface="Arial" panose="020B0604020202020204" pitchFamily="34" charset="0"/>
                <a:cs typeface="Arial" panose="020B0604020202020204" pitchFamily="34" charset="0"/>
              </a:rPr>
              <a:t>Travel (Day) in accordance with GSA travel regulations</a:t>
            </a:r>
          </a:p>
        </p:txBody>
      </p:sp>
    </p:spTree>
    <p:extLst>
      <p:ext uri="{BB962C8B-B14F-4D97-AF65-F5344CB8AC3E}">
        <p14:creationId xmlns:p14="http://schemas.microsoft.com/office/powerpoint/2010/main" val="1634372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C45AB-2340-4835-8C66-8440DD1CCC2D}"/>
              </a:ext>
            </a:extLst>
          </p:cNvPr>
          <p:cNvSpPr>
            <a:spLocks noGrp="1"/>
          </p:cNvSpPr>
          <p:nvPr>
            <p:ph type="title"/>
          </p:nvPr>
        </p:nvSpPr>
        <p:spPr/>
        <p:txBody>
          <a:bodyPr/>
          <a:lstStyle/>
          <a:p>
            <a:pPr algn="ctr"/>
            <a:r>
              <a:rPr lang="en-US" b="1" dirty="0"/>
              <a:t>Anticipated Milestones</a:t>
            </a:r>
          </a:p>
        </p:txBody>
      </p:sp>
      <p:sp>
        <p:nvSpPr>
          <p:cNvPr id="3" name="Content Placeholder 2">
            <a:extLst>
              <a:ext uri="{FF2B5EF4-FFF2-40B4-BE49-F238E27FC236}">
                <a16:creationId xmlns:a16="http://schemas.microsoft.com/office/drawing/2014/main" id="{FD94B99D-7FE3-4348-9183-30C548D55FCE}"/>
              </a:ext>
            </a:extLst>
          </p:cNvPr>
          <p:cNvSpPr>
            <a:spLocks noGrp="1"/>
          </p:cNvSpPr>
          <p:nvPr>
            <p:ph idx="1"/>
          </p:nvPr>
        </p:nvSpPr>
        <p:spPr/>
        <p:txBody>
          <a:bodyPr/>
          <a:lstStyle/>
          <a:p>
            <a:r>
              <a:rPr lang="en-US" sz="3300" dirty="0"/>
              <a:t>Solicitation issued December of 2019</a:t>
            </a:r>
          </a:p>
          <a:p>
            <a:r>
              <a:rPr lang="en-US" sz="3300" dirty="0"/>
              <a:t>Proposals Due January of 2020</a:t>
            </a:r>
          </a:p>
          <a:p>
            <a:r>
              <a:rPr lang="en-US" sz="3300" dirty="0"/>
              <a:t>Award Contracts March of 2020</a:t>
            </a:r>
          </a:p>
          <a:p>
            <a:pPr marL="0" indent="0">
              <a:buNone/>
            </a:pPr>
            <a:endParaRPr lang="en-US" dirty="0"/>
          </a:p>
        </p:txBody>
      </p:sp>
    </p:spTree>
    <p:extLst>
      <p:ext uri="{BB962C8B-B14F-4D97-AF65-F5344CB8AC3E}">
        <p14:creationId xmlns:p14="http://schemas.microsoft.com/office/powerpoint/2010/main" val="3136096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Q&amp;A Discussion</a:t>
            </a:r>
          </a:p>
        </p:txBody>
      </p:sp>
      <p:sp>
        <p:nvSpPr>
          <p:cNvPr id="6" name="Slide Number Placeholder 5"/>
          <p:cNvSpPr>
            <a:spLocks noGrp="1"/>
          </p:cNvSpPr>
          <p:nvPr>
            <p:ph type="sldNum" sz="quarter" idx="12"/>
          </p:nvPr>
        </p:nvSpPr>
        <p:spPr/>
        <p:txBody>
          <a:bodyPr/>
          <a:lstStyle/>
          <a:p>
            <a:pPr>
              <a:defRPr/>
            </a:pPr>
            <a:fld id="{953D45C7-AFA8-4622-8BFA-D400F3569C1E}" type="slidenum">
              <a:rPr lang="en-US" smtClean="0"/>
              <a:pPr>
                <a:defRPr/>
              </a:pPr>
              <a:t>10</a:t>
            </a:fld>
            <a:endParaRPr lang="en-US"/>
          </a:p>
        </p:txBody>
      </p:sp>
    </p:spTree>
    <p:extLst>
      <p:ext uri="{BB962C8B-B14F-4D97-AF65-F5344CB8AC3E}">
        <p14:creationId xmlns:p14="http://schemas.microsoft.com/office/powerpoint/2010/main" val="2978008466"/>
      </p:ext>
    </p:extLst>
  </p:cSld>
  <p:clrMapOvr>
    <a:masterClrMapping/>
  </p:clrMapOvr>
</p:sld>
</file>

<file path=ppt/theme/theme1.xml><?xml version="1.0" encoding="utf-8"?>
<a:theme xmlns:a="http://schemas.openxmlformats.org/drawingml/2006/main" name="VHA P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escription0 xmlns="1952ec72-ab23-462a-ac47-cddf884211b5">This briefing is for Theresa's presentation at the VVA Leadership Conference on July 20th. Copies of the presentations are requested by April 29th in order to be included in the hard copies of the binders for participants. </Description0>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4F6C66BDB2FC54CABBC663AAAA4ADAF" ma:contentTypeVersion="8" ma:contentTypeDescription="Create a new document." ma:contentTypeScope="" ma:versionID="0d6570cac50b3c2d471bb292cf7ed604">
  <xsd:schema xmlns:xsd="http://www.w3.org/2001/XMLSchema" xmlns:xs="http://www.w3.org/2001/XMLSchema" xmlns:p="http://schemas.microsoft.com/office/2006/metadata/properties" xmlns:ns2="1952ec72-ab23-462a-ac47-cddf884211b5" targetNamespace="http://schemas.microsoft.com/office/2006/metadata/properties" ma:root="true" ma:fieldsID="00a26f0344cf3930538ddfb26ad9fabb" ns2:_="">
    <xsd:import namespace="1952ec72-ab23-462a-ac47-cddf884211b5"/>
    <xsd:element name="properties">
      <xsd:complexType>
        <xsd:sequence>
          <xsd:element name="documentManagement">
            <xsd:complexType>
              <xsd:all>
                <xsd:element ref="ns2:Description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52ec72-ab23-462a-ac47-cddf884211b5" elementFormDefault="qualified">
    <xsd:import namespace="http://schemas.microsoft.com/office/2006/documentManagement/types"/>
    <xsd:import namespace="http://schemas.microsoft.com/office/infopath/2007/PartnerControls"/>
    <xsd:element name="Description0" ma:index="9" ma:displayName="Description" ma:description="Documents are posted to this folder for the sole purpose of preserving information on document version control and the review process.  NO document should be checked out of this folder to be revised, updated or modified.  &#10;The final, approved version of these documents will be placed in the appropriate folder on the VCHIO SharePoint site" ma:internalName="Description0">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F1D5EE-73E2-459A-96B3-4A4EA4CA2C3F}">
  <ds:schemaRefs>
    <ds:schemaRef ds:uri="http://schemas.microsoft.com/sharepoint/v3/contenttype/forms"/>
  </ds:schemaRefs>
</ds:datastoreItem>
</file>

<file path=customXml/itemProps2.xml><?xml version="1.0" encoding="utf-8"?>
<ds:datastoreItem xmlns:ds="http://schemas.openxmlformats.org/officeDocument/2006/customXml" ds:itemID="{938CB78C-3138-4755-84EC-BDA5BCEB9846}">
  <ds:schemaRefs>
    <ds:schemaRef ds:uri="http://www.w3.org/XML/1998/namespace"/>
    <ds:schemaRef ds:uri="http://schemas.microsoft.com/office/2006/documentManagement/types"/>
    <ds:schemaRef ds:uri="http://purl.org/dc/elements/1.1/"/>
    <ds:schemaRef ds:uri="http://schemas.microsoft.com/office/infopath/2007/PartnerControls"/>
    <ds:schemaRef ds:uri="http://purl.org/dc/terms/"/>
    <ds:schemaRef ds:uri="http://schemas.openxmlformats.org/package/2006/metadata/core-properties"/>
    <ds:schemaRef ds:uri="1952ec72-ab23-462a-ac47-cddf884211b5"/>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70EF83D1-7D98-48A3-A8EF-C88EEEA84B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52ec72-ab23-462a-ac47-cddf884211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VHA PP</Template>
  <TotalTime>5648</TotalTime>
  <Words>365</Words>
  <Application>Microsoft Office PowerPoint</Application>
  <PresentationFormat>On-screen Show (4:3)</PresentationFormat>
  <Paragraphs>45</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Georgia</vt:lpstr>
      <vt:lpstr>VHA PP</vt:lpstr>
      <vt:lpstr> Tamara Potwora </vt:lpstr>
      <vt:lpstr>Industry Day  36C26020Q0023</vt:lpstr>
      <vt:lpstr>Services Required     </vt:lpstr>
      <vt:lpstr>Deliverable Physician  </vt:lpstr>
      <vt:lpstr>Period of Performance</vt:lpstr>
      <vt:lpstr>Procurement Specifics</vt:lpstr>
      <vt:lpstr>Stations Requiring Services</vt:lpstr>
      <vt:lpstr>Anticipated Line Items for each station for each year.</vt:lpstr>
      <vt:lpstr>Anticipated Milestones</vt:lpstr>
      <vt:lpstr>Q&amp;A Discussion</vt:lpstr>
    </vt:vector>
  </TitlesOfParts>
  <Company>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Office</dc:title>
  <dc:creator>Prince-Wheeler, Latriece R.</dc:creator>
  <cp:lastModifiedBy>Potwora, Tamara L (NCO20)</cp:lastModifiedBy>
  <cp:revision>172</cp:revision>
  <cp:lastPrinted>2016-03-21T15:24:26Z</cp:lastPrinted>
  <dcterms:created xsi:type="dcterms:W3CDTF">2015-05-15T19:58:17Z</dcterms:created>
  <dcterms:modified xsi:type="dcterms:W3CDTF">2019-10-30T23:10:51Z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0x01010054F6C66BDB2FC54CABBC663AAAA4ADAF</vt:lpwstr>
  </property>
</Properties>
</file>