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docProps/custom.xml" ContentType="application/vnd.openxmlformats-officedocument.custom-properties+xml"/>
  <Override PartName="/ppt/commentAuthors.xml" ContentType="application/vnd.openxmlformats-officedocument.presentationml.commentAuthors+xml"/>
  <Override PartName="/customXml/itemProps4.xml" ContentType="application/vnd.openxmlformats-officedocument.customXmlProperties+xml"/>
  <Override PartName="/ppt/slides/slide7.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1" r:id="rId5"/>
  </p:sldMasterIdLst>
  <p:sldIdLst>
    <p:sldId id="256" r:id="rId6"/>
    <p:sldId id="257" r:id="rId7"/>
    <p:sldId id="258" r:id="rId8"/>
    <p:sldId id="259" r:id="rId9"/>
    <p:sldId id="260" r:id="rId10"/>
    <p:sldId id="261" r:id="rId11"/>
    <p:sldId id="262"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21"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80" d="100"/>
          <a:sy n="80" d="100"/>
        </p:scale>
        <p:origin x="-858" y="5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4" name="Picture 7" descr="Top block is a close-up photo of red-white-blue flag pattern. Bottom block is a light blue circle-star pattern. Bottom right is the VA emblem-Excellence logo lock-up."/>
          <p:cNvPicPr>
            <a:picLocks noChangeAspect="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ctrTitle"/>
          </p:nvPr>
        </p:nvSpPr>
        <p:spPr>
          <a:xfrm>
            <a:off x="338880" y="3178162"/>
            <a:ext cx="7772400" cy="730127"/>
          </a:xfrm>
        </p:spPr>
        <p:txBody>
          <a:bodyPr>
            <a:normAutofit/>
          </a:bodyPr>
          <a:lstStyle>
            <a:lvl1pPr algn="l">
              <a:defRPr sz="2000" b="1">
                <a:latin typeface="Calibri"/>
                <a:cs typeface="Calibri"/>
              </a:defRPr>
            </a:lvl1pPr>
          </a:lstStyle>
          <a:p>
            <a:r>
              <a:rPr lang="en-US" smtClean="0"/>
              <a:t>Click to edit Master title style</a:t>
            </a:r>
            <a:endParaRPr lang="en-US" dirty="0"/>
          </a:p>
        </p:txBody>
      </p:sp>
      <p:sp>
        <p:nvSpPr>
          <p:cNvPr id="3" name="Subtitle 2"/>
          <p:cNvSpPr>
            <a:spLocks noGrp="1"/>
          </p:cNvSpPr>
          <p:nvPr>
            <p:ph type="subTitle" idx="1"/>
          </p:nvPr>
        </p:nvSpPr>
        <p:spPr>
          <a:xfrm>
            <a:off x="357696" y="4004454"/>
            <a:ext cx="7753584" cy="914813"/>
          </a:xfrm>
        </p:spPr>
        <p:txBody>
          <a:bodyPr>
            <a:noAutofit/>
          </a:bodyPr>
          <a:lstStyle>
            <a:lvl1pPr marL="0" indent="0" algn="l">
              <a:buNone/>
              <a:defRPr sz="1600">
                <a:solidFill>
                  <a:srgbClr val="FFFFFF"/>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rtlCol="0"/>
          <a:lstStyle>
            <a:lvl1pPr fontAlgn="auto">
              <a:spcBef>
                <a:spcPts val="0"/>
              </a:spcBef>
              <a:spcAft>
                <a:spcPts val="0"/>
              </a:spcAft>
              <a:defRPr>
                <a:solidFill>
                  <a:prstClr val="black">
                    <a:tint val="75000"/>
                  </a:prstClr>
                </a:solidFill>
                <a:latin typeface="Georgia"/>
                <a:cs typeface="Georgia"/>
              </a:defRPr>
            </a:lvl1pPr>
          </a:lstStyle>
          <a:p>
            <a:pPr>
              <a:defRPr/>
            </a:pPr>
            <a:fld id="{8A00F984-A96C-4C28-8308-BF58A335EB77}"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3" descr="Slide background with light blue circle-star pattern block behind title. Bottom left reads &quot;Veterans Health Administration.&quot;"/>
          <p:cNvPicPr>
            <a:picLocks noChangeAspect="1"/>
          </p:cNvPicPr>
          <p:nvPr userDrawn="1"/>
        </p:nvPicPr>
        <p:blipFill>
          <a:blip r:embed="rId4" cstate="print"/>
          <a:srcRect/>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457200" y="274638"/>
            <a:ext cx="8229600" cy="12906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457200" y="1849438"/>
            <a:ext cx="8229600" cy="4276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Slide Number Placeholder 5"/>
          <p:cNvSpPr>
            <a:spLocks noGrp="1"/>
          </p:cNvSpPr>
          <p:nvPr>
            <p:ph type="sldNum" sz="quarter" idx="4"/>
          </p:nvPr>
        </p:nvSpPr>
        <p:spPr>
          <a:xfrm>
            <a:off x="8583613" y="6249988"/>
            <a:ext cx="490537"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898989"/>
                </a:solidFill>
                <a:latin typeface="Georgia" pitchFamily="18" charset="0"/>
              </a:defRPr>
            </a:lvl1pPr>
          </a:lstStyle>
          <a:p>
            <a:pPr>
              <a:defRPr/>
            </a:pPr>
            <a:fld id="{F8564AC8-26A2-44EE-A650-9C896A7C173F}" type="slidenum">
              <a:rPr lang="en-US"/>
              <a:pPr>
                <a:defRPr/>
              </a:pPr>
              <a:t>‹#›</a:t>
            </a:fld>
            <a:endParaRPr lang="en-US" dirty="0"/>
          </a:p>
        </p:txBody>
      </p:sp>
      <p:sp>
        <p:nvSpPr>
          <p:cNvPr id="7" name="TextBox 6"/>
          <p:cNvSpPr txBox="1"/>
          <p:nvPr userDrawn="1"/>
        </p:nvSpPr>
        <p:spPr>
          <a:xfrm>
            <a:off x="457200" y="6284913"/>
            <a:ext cx="4311650" cy="276225"/>
          </a:xfrm>
          <a:prstGeom prst="rect">
            <a:avLst/>
          </a:prstGeom>
          <a:noFill/>
        </p:spPr>
        <p:txBody>
          <a:bodyPr>
            <a:spAutoFit/>
          </a:bodyPr>
          <a:lstStyle/>
          <a:p>
            <a:pPr defTabSz="457200" fontAlgn="auto">
              <a:spcBef>
                <a:spcPts val="0"/>
              </a:spcBef>
              <a:spcAft>
                <a:spcPts val="0"/>
              </a:spcAft>
              <a:defRPr/>
            </a:pPr>
            <a:r>
              <a:rPr lang="en-US" sz="1200" spc="100" dirty="0">
                <a:solidFill>
                  <a:prstClr val="white">
                    <a:lumMod val="65000"/>
                  </a:prstClr>
                </a:solidFill>
                <a:latin typeface="Calibri"/>
                <a:cs typeface="+mn-cs"/>
              </a:rPr>
              <a:t>VETERANS HEALTH ADMINISTRATION</a:t>
            </a:r>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Lst>
  <p:hf hdr="0" ftr="0" dt="0"/>
  <p:txStyles>
    <p:titleStyle>
      <a:lvl1pPr algn="l" defTabSz="457200" rtl="0" eaLnBrk="0" fontAlgn="base" hangingPunct="0">
        <a:spcBef>
          <a:spcPct val="0"/>
        </a:spcBef>
        <a:spcAft>
          <a:spcPct val="0"/>
        </a:spcAft>
        <a:defRPr sz="2400" kern="1200">
          <a:solidFill>
            <a:schemeClr val="bg1"/>
          </a:solidFill>
          <a:latin typeface="Georgia"/>
          <a:ea typeface="Georgia" pitchFamily="18" charset="0"/>
          <a:cs typeface="Georgia"/>
        </a:defRPr>
      </a:lvl1pPr>
      <a:lvl2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2pPr>
      <a:lvl3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3pPr>
      <a:lvl4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4pPr>
      <a:lvl5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5pPr>
      <a:lvl6pPr marL="4572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6pPr>
      <a:lvl7pPr marL="9144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7pPr>
      <a:lvl8pPr marL="13716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8pPr>
      <a:lvl9pPr marL="18288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9pPr>
    </p:titleStyle>
    <p:bodyStyle>
      <a:lvl1pPr marL="342900" indent="-342900" algn="l" defTabSz="457200" rtl="0" eaLnBrk="0" fontAlgn="base" hangingPunct="0">
        <a:spcBef>
          <a:spcPct val="20000"/>
        </a:spcBef>
        <a:spcAft>
          <a:spcPct val="0"/>
        </a:spcAft>
        <a:buFont typeface="Arial" charset="0"/>
        <a:buChar char="•"/>
        <a:defRPr kern="1200">
          <a:solidFill>
            <a:schemeClr val="tx1"/>
          </a:solidFill>
          <a:latin typeface="+mn-lt"/>
          <a:ea typeface="Georgia" pitchFamily="18" charset="0"/>
          <a:cs typeface="Georgia"/>
        </a:defRPr>
      </a:lvl1pPr>
      <a:lvl2pPr marL="742950" indent="-285750" algn="l" defTabSz="457200" rtl="0" eaLnBrk="0" fontAlgn="base" hangingPunct="0">
        <a:spcBef>
          <a:spcPct val="20000"/>
        </a:spcBef>
        <a:spcAft>
          <a:spcPct val="0"/>
        </a:spcAft>
        <a:buFont typeface="Arial" charset="0"/>
        <a:buChar char="–"/>
        <a:defRPr sz="1600" kern="1200">
          <a:solidFill>
            <a:schemeClr val="tx1"/>
          </a:solidFill>
          <a:latin typeface="+mn-lt"/>
          <a:ea typeface="Georgia" pitchFamily="18" charset="0"/>
          <a:cs typeface="Georgia"/>
        </a:defRPr>
      </a:lvl2pPr>
      <a:lvl3pPr marL="11430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orgia" pitchFamily="18" charset="0"/>
          <a:cs typeface="Georgia"/>
        </a:defRPr>
      </a:lvl3pPr>
      <a:lvl4pPr marL="1600200" indent="-228600" algn="l" defTabSz="457200" rtl="0" eaLnBrk="0" fontAlgn="base" hangingPunct="0">
        <a:spcBef>
          <a:spcPct val="20000"/>
        </a:spcBef>
        <a:spcAft>
          <a:spcPct val="0"/>
        </a:spcAft>
        <a:buFont typeface="Arial" charset="0"/>
        <a:buChar char="–"/>
        <a:defRPr sz="1200" kern="1200">
          <a:solidFill>
            <a:schemeClr val="tx1"/>
          </a:solidFill>
          <a:latin typeface="+mn-lt"/>
          <a:ea typeface="Georgia" pitchFamily="18" charset="0"/>
          <a:cs typeface="Georgia"/>
        </a:defRPr>
      </a:lvl4pPr>
      <a:lvl5pPr marL="2057400" indent="-228600" algn="l" defTabSz="457200" rtl="0" eaLnBrk="0" fontAlgn="base" hangingPunct="0">
        <a:spcBef>
          <a:spcPct val="20000"/>
        </a:spcBef>
        <a:spcAft>
          <a:spcPct val="0"/>
        </a:spcAft>
        <a:buFont typeface="Arial" charset="0"/>
        <a:buChar char="»"/>
        <a:defRPr sz="1200" kern="1200">
          <a:solidFill>
            <a:schemeClr val="tx1"/>
          </a:solidFill>
          <a:latin typeface="Georgia"/>
          <a:ea typeface="Georgia" pitchFamily="18" charset="0"/>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ubtitle 2"/>
          <p:cNvSpPr>
            <a:spLocks noGrp="1"/>
          </p:cNvSpPr>
          <p:nvPr>
            <p:ph type="subTitle" idx="1"/>
          </p:nvPr>
        </p:nvSpPr>
        <p:spPr>
          <a:xfrm>
            <a:off x="357188" y="4799013"/>
            <a:ext cx="7753350" cy="915987"/>
          </a:xfrm>
        </p:spPr>
        <p:txBody>
          <a:bodyPr/>
          <a:lstStyle/>
          <a:p>
            <a:pPr algn="ctr" eaLnBrk="1" hangingPunct="1">
              <a:buFont typeface="Wingdings 2" pitchFamily="18" charset="2"/>
              <a:buNone/>
            </a:pPr>
            <a:r>
              <a:rPr lang="en-US" sz="2400" dirty="0" smtClean="0">
                <a:cs typeface="Georgia" pitchFamily="18" charset="0"/>
              </a:rPr>
              <a:t>Craig Powell, Program Manager</a:t>
            </a:r>
          </a:p>
          <a:p>
            <a:pPr algn="ctr" eaLnBrk="1" hangingPunct="1"/>
            <a:r>
              <a:rPr lang="en-US" sz="2400" dirty="0" smtClean="0">
                <a:ea typeface="Calibri" pitchFamily="34" charset="0"/>
                <a:cs typeface="Calibri" pitchFamily="34" charset="0"/>
              </a:rPr>
              <a:t>Vendor Solutions Symposium</a:t>
            </a:r>
            <a:endParaRPr lang="en-US" sz="2400" dirty="0" smtClean="0">
              <a:cs typeface="Georgia" pitchFamily="18" charset="0"/>
            </a:endParaRPr>
          </a:p>
          <a:p>
            <a:pPr algn="ctr" eaLnBrk="1" hangingPunct="1">
              <a:buFont typeface="Wingdings 2" pitchFamily="18" charset="2"/>
              <a:buNone/>
            </a:pPr>
            <a:r>
              <a:rPr lang="en-US" sz="2400" dirty="0" smtClean="0">
                <a:cs typeface="Georgia" pitchFamily="18" charset="0"/>
              </a:rPr>
              <a:t>December 2012</a:t>
            </a:r>
          </a:p>
          <a:p>
            <a:pPr algn="ctr" eaLnBrk="1" hangingPunct="1"/>
            <a:r>
              <a:rPr lang="en-US" sz="2400" dirty="0" smtClean="0">
                <a:ea typeface="Calibri" pitchFamily="34" charset="0"/>
                <a:cs typeface="Calibri" pitchFamily="34" charset="0"/>
              </a:rPr>
              <a:t/>
            </a:r>
            <a:br>
              <a:rPr lang="en-US" sz="2400" dirty="0" smtClean="0">
                <a:ea typeface="Calibri" pitchFamily="34" charset="0"/>
                <a:cs typeface="Calibri" pitchFamily="34" charset="0"/>
              </a:rPr>
            </a:br>
            <a:endParaRPr lang="en-US" sz="2400" dirty="0" smtClean="0">
              <a:cs typeface="Georgia" pitchFamily="18" charset="0"/>
            </a:endParaRPr>
          </a:p>
          <a:p>
            <a:pPr algn="ctr" eaLnBrk="1" hangingPunct="1">
              <a:buFont typeface="Wingdings 2" pitchFamily="18" charset="2"/>
              <a:buNone/>
            </a:pPr>
            <a:endParaRPr lang="en-US" sz="2400" dirty="0" smtClean="0">
              <a:cs typeface="Georgia" pitchFamily="18" charset="0"/>
            </a:endParaRPr>
          </a:p>
        </p:txBody>
      </p:sp>
      <p:sp>
        <p:nvSpPr>
          <p:cNvPr id="5123" name="Title 1"/>
          <p:cNvSpPr>
            <a:spLocks noGrp="1"/>
          </p:cNvSpPr>
          <p:nvPr>
            <p:ph type="ctrTitle"/>
          </p:nvPr>
        </p:nvSpPr>
        <p:spPr>
          <a:xfrm>
            <a:off x="338138" y="4222750"/>
            <a:ext cx="7772400" cy="730250"/>
          </a:xfrm>
        </p:spPr>
        <p:txBody>
          <a:bodyPr>
            <a:normAutofit fontScale="90000"/>
          </a:bodyPr>
          <a:lstStyle/>
          <a:p>
            <a:pPr algn="ctr">
              <a:defRPr/>
            </a:pPr>
            <a:r>
              <a:rPr lang="en-US" sz="2800" dirty="0" smtClean="0">
                <a:latin typeface="Calibri" pitchFamily="34" charset="0"/>
                <a:cs typeface="Calibri" pitchFamily="34" charset="0"/>
              </a:rPr>
              <a:t>New Models of Care (NMOC)</a:t>
            </a:r>
            <a:br>
              <a:rPr lang="en-US" sz="2800" dirty="0" smtClean="0">
                <a:latin typeface="Calibri" pitchFamily="34" charset="0"/>
                <a:cs typeface="Calibri" pitchFamily="34" charset="0"/>
              </a:rPr>
            </a:br>
            <a:r>
              <a:rPr lang="en-US" sz="2800" dirty="0" smtClean="0">
                <a:latin typeface="Calibri" pitchFamily="34" charset="0"/>
                <a:cs typeface="Calibri" pitchFamily="34" charset="0"/>
              </a:rPr>
              <a:t>Expand Virtual Real-Time Medicine (Telehealth),</a:t>
            </a:r>
            <a:br>
              <a:rPr lang="en-US" sz="2800" dirty="0" smtClean="0">
                <a:latin typeface="Calibri" pitchFamily="34" charset="0"/>
                <a:cs typeface="Calibri" pitchFamily="34" charset="0"/>
              </a:rPr>
            </a:br>
            <a:r>
              <a:rPr lang="en-US" sz="2800" dirty="0" smtClean="0">
                <a:latin typeface="Calibri" pitchFamily="34" charset="0"/>
                <a:cs typeface="Calibri" pitchFamily="34" charset="0"/>
              </a:rPr>
              <a:t>Integrated Hospital Operations (IHOP)</a:t>
            </a:r>
            <a:br>
              <a:rPr lang="en-US" sz="2800" dirty="0" smtClean="0">
                <a:latin typeface="Calibri" pitchFamily="34" charset="0"/>
                <a:cs typeface="Calibri" pitchFamily="34" charset="0"/>
              </a:rPr>
            </a:br>
            <a:endParaRPr lang="en-US" sz="2800"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dirty="0" smtClean="0">
                <a:latin typeface="Georgia" pitchFamily="18" charset="0"/>
                <a:cs typeface="Georgia" pitchFamily="18" charset="0"/>
              </a:rPr>
              <a:t>Program Description – Three “Cylinders of Excellence”</a:t>
            </a:r>
          </a:p>
        </p:txBody>
      </p:sp>
      <p:sp>
        <p:nvSpPr>
          <p:cNvPr id="5123"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A5CC9C17-CF23-49D6-90FC-34AA6B88F85E}" type="slidenum">
              <a:rPr lang="en-US" smtClean="0">
                <a:solidFill>
                  <a:srgbClr val="898989"/>
                </a:solidFill>
                <a:latin typeface="Georgia" pitchFamily="18" charset="0"/>
                <a:cs typeface="Arial" charset="0"/>
              </a:rPr>
              <a:pPr fontAlgn="base">
                <a:spcBef>
                  <a:spcPct val="0"/>
                </a:spcBef>
                <a:spcAft>
                  <a:spcPct val="0"/>
                </a:spcAft>
              </a:pPr>
              <a:t>2</a:t>
            </a:fld>
            <a:endParaRPr lang="en-US" dirty="0" smtClean="0">
              <a:solidFill>
                <a:srgbClr val="898989"/>
              </a:solidFill>
              <a:latin typeface="Georgia" pitchFamily="18" charset="0"/>
              <a:cs typeface="Arial" charset="0"/>
            </a:endParaRPr>
          </a:p>
        </p:txBody>
      </p:sp>
      <p:sp>
        <p:nvSpPr>
          <p:cNvPr id="5124" name="Content Placeholder 4"/>
          <p:cNvSpPr>
            <a:spLocks noGrp="1"/>
          </p:cNvSpPr>
          <p:nvPr>
            <p:ph sz="half" idx="1"/>
          </p:nvPr>
        </p:nvSpPr>
        <p:spPr>
          <a:xfrm>
            <a:off x="457200" y="1924050"/>
            <a:ext cx="7924800" cy="4202113"/>
          </a:xfrm>
        </p:spPr>
        <p:txBody>
          <a:bodyPr>
            <a:normAutofit fontScale="92500" lnSpcReduction="10000"/>
          </a:bodyPr>
          <a:lstStyle/>
          <a:p>
            <a:r>
              <a:rPr lang="en-US" b="1" dirty="0" smtClean="0">
                <a:cs typeface="Georgia" pitchFamily="18" charset="0"/>
              </a:rPr>
              <a:t>Vista Imaging </a:t>
            </a:r>
          </a:p>
          <a:p>
            <a:pPr lvl="1"/>
            <a:r>
              <a:rPr lang="en-US" dirty="0" smtClean="0">
                <a:cs typeface="Georgia" pitchFamily="18" charset="0"/>
              </a:rPr>
              <a:t>Provides imaging functionality for document imaging, management, and integration to the medical record. It allows users to view and manipulate a wide variety of images from all specialties.  Also provides a standard, ONE-VA Health Level 7 (HL7) and Integrating the Healthcare Enterprise (IHE) compliant interface to deliver patient care  information to commercial Picture Archiving Communication Systems (PACS)</a:t>
            </a:r>
            <a:endParaRPr lang="en-US" b="1" dirty="0" smtClean="0">
              <a:cs typeface="Georgia" pitchFamily="18" charset="0"/>
            </a:endParaRPr>
          </a:p>
          <a:p>
            <a:r>
              <a:rPr lang="en-US" b="1" dirty="0" smtClean="0">
                <a:cs typeface="Georgia" pitchFamily="18" charset="0"/>
              </a:rPr>
              <a:t>Telehealth</a:t>
            </a:r>
          </a:p>
          <a:p>
            <a:pPr lvl="1"/>
            <a:r>
              <a:rPr lang="en-US" dirty="0" smtClean="0">
                <a:cs typeface="Georgia" pitchFamily="18" charset="0"/>
              </a:rPr>
              <a:t>Focuses on meeting the needs of Veterans for VA’s non-institutional care services. In 2005, the national Store and Forward Telehealth (SFT) network was developed to support screening for diabetic eye disease, and expanded in 2010 to include teledermatology. With the FY11-FY12 Telehealth Expansion Initiative, VA’s national Clinical Video Telehealth (CVT) network was formalized to deliver video-consultation services between VA Medical Centers and Community-Based Outpatient Clinics and expands services into the </a:t>
            </a:r>
            <a:r>
              <a:rPr lang="en-US" dirty="0" smtClean="0">
                <a:cs typeface="Georgia" pitchFamily="18" charset="0"/>
              </a:rPr>
              <a:t>home</a:t>
            </a:r>
            <a:endParaRPr lang="en-US" dirty="0" smtClean="0">
              <a:solidFill>
                <a:srgbClr val="FF0000"/>
              </a:solidFill>
              <a:cs typeface="Georgia" pitchFamily="18" charset="0"/>
            </a:endParaRPr>
          </a:p>
          <a:p>
            <a:r>
              <a:rPr lang="en-US" b="1" dirty="0" smtClean="0">
                <a:cs typeface="Georgia" pitchFamily="18" charset="0"/>
              </a:rPr>
              <a:t>Integrated Hospital Operations (IHOP); (formerly known as EVEAH)</a:t>
            </a:r>
          </a:p>
          <a:p>
            <a:pPr lvl="1"/>
            <a:r>
              <a:rPr lang="en-US" dirty="0" smtClean="0">
                <a:cs typeface="Georgia" pitchFamily="18" charset="0"/>
              </a:rPr>
              <a:t>Focuses on eliminating disparities in access to care wherever they exist within the VA system. VA will continue to focus on the gaps for underserved populations, and on expanding access so that every Veteran can get the care needed, at the right place and the right time </a:t>
            </a:r>
          </a:p>
          <a:p>
            <a:pPr lvl="1">
              <a:buNone/>
            </a:pPr>
            <a:endParaRPr lang="en-US" dirty="0" smtClean="0">
              <a:cs typeface="Georgia"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dirty="0" smtClean="0">
                <a:latin typeface="Georgia" pitchFamily="18" charset="0"/>
                <a:cs typeface="Georgia" pitchFamily="18" charset="0"/>
              </a:rPr>
              <a:t>Current Projects (What we are doing)</a:t>
            </a:r>
          </a:p>
        </p:txBody>
      </p:sp>
      <p:sp>
        <p:nvSpPr>
          <p:cNvPr id="6147"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A80EFF34-BE80-4383-A723-4AAF512A5811}" type="slidenum">
              <a:rPr lang="en-US" smtClean="0">
                <a:solidFill>
                  <a:srgbClr val="898989"/>
                </a:solidFill>
                <a:latin typeface="Georgia" pitchFamily="18" charset="0"/>
                <a:cs typeface="Arial" charset="0"/>
              </a:rPr>
              <a:pPr fontAlgn="base">
                <a:spcBef>
                  <a:spcPct val="0"/>
                </a:spcBef>
                <a:spcAft>
                  <a:spcPct val="0"/>
                </a:spcAft>
              </a:pPr>
              <a:t>3</a:t>
            </a:fld>
            <a:endParaRPr lang="en-US" dirty="0" smtClean="0">
              <a:solidFill>
                <a:srgbClr val="898989"/>
              </a:solidFill>
              <a:latin typeface="Georgia" pitchFamily="18" charset="0"/>
              <a:cs typeface="Arial" charset="0"/>
            </a:endParaRPr>
          </a:p>
        </p:txBody>
      </p:sp>
      <p:sp>
        <p:nvSpPr>
          <p:cNvPr id="6148" name="Content Placeholder 4"/>
          <p:cNvSpPr>
            <a:spLocks noGrp="1"/>
          </p:cNvSpPr>
          <p:nvPr>
            <p:ph sz="half" idx="1"/>
          </p:nvPr>
        </p:nvSpPr>
        <p:spPr>
          <a:xfrm>
            <a:off x="457200" y="1924050"/>
            <a:ext cx="7772400" cy="4202113"/>
          </a:xfrm>
        </p:spPr>
        <p:txBody>
          <a:bodyPr>
            <a:normAutofit/>
          </a:bodyPr>
          <a:lstStyle/>
          <a:p>
            <a:r>
              <a:rPr lang="en-US" b="1" dirty="0" smtClean="0">
                <a:cs typeface="Georgia" pitchFamily="18" charset="0"/>
              </a:rPr>
              <a:t>Vista Imaging </a:t>
            </a:r>
          </a:p>
          <a:p>
            <a:pPr lvl="1"/>
            <a:r>
              <a:rPr lang="en-US" dirty="0" smtClean="0">
                <a:cs typeface="Georgia" pitchFamily="18" charset="0"/>
              </a:rPr>
              <a:t>VA/DOD Image Sharing (VADOD)</a:t>
            </a:r>
          </a:p>
          <a:p>
            <a:pPr lvl="1"/>
            <a:r>
              <a:rPr lang="en-US" dirty="0" smtClean="0">
                <a:cs typeface="Georgia" pitchFamily="18" charset="0"/>
              </a:rPr>
              <a:t>Document and Ancillary Imaging (DAI)</a:t>
            </a:r>
          </a:p>
          <a:p>
            <a:pPr lvl="1"/>
            <a:r>
              <a:rPr lang="en-US" dirty="0" smtClean="0">
                <a:cs typeface="Georgia" pitchFamily="18" charset="0"/>
              </a:rPr>
              <a:t>Vista Imaging Storage Management Enhancements (VISME)</a:t>
            </a:r>
          </a:p>
          <a:p>
            <a:r>
              <a:rPr lang="en-US" b="1" dirty="0" smtClean="0">
                <a:cs typeface="Georgia" pitchFamily="18" charset="0"/>
              </a:rPr>
              <a:t>Integrated </a:t>
            </a:r>
            <a:r>
              <a:rPr lang="en-US" b="1" dirty="0" smtClean="0">
                <a:cs typeface="Georgia" pitchFamily="18" charset="0"/>
              </a:rPr>
              <a:t>Hospital Operations (IHOP)</a:t>
            </a:r>
          </a:p>
          <a:p>
            <a:pPr lvl="1"/>
            <a:r>
              <a:rPr lang="en-US" dirty="0" smtClean="0">
                <a:cs typeface="Georgia" pitchFamily="18" charset="0"/>
              </a:rPr>
              <a:t>Surgical Quality and Workflow Manager (SQWM)</a:t>
            </a:r>
          </a:p>
          <a:p>
            <a:pPr lvl="1"/>
            <a:r>
              <a:rPr lang="en-US" dirty="0" smtClean="0">
                <a:cs typeface="Georgia" pitchFamily="18" charset="0"/>
              </a:rPr>
              <a:t>Bed Management Solution (BMS)</a:t>
            </a:r>
          </a:p>
          <a:p>
            <a:pPr lvl="1"/>
            <a:r>
              <a:rPr lang="en-US" dirty="0" smtClean="0">
                <a:cs typeface="Georgia" pitchFamily="18" charset="0"/>
              </a:rPr>
              <a:t>Emergency Department Information Software (EDIS)</a:t>
            </a:r>
          </a:p>
          <a:p>
            <a:pPr lvl="1"/>
            <a:r>
              <a:rPr lang="fr-FR" dirty="0" smtClean="0">
                <a:cs typeface="Georgia" pitchFamily="18" charset="0"/>
              </a:rPr>
              <a:t>National Utilization  Management Integration (NUMI)</a:t>
            </a:r>
            <a:endParaRPr lang="en-US" dirty="0" smtClean="0">
              <a:cs typeface="Georgia" pitchFamily="18" charset="0"/>
            </a:endParaRPr>
          </a:p>
          <a:p>
            <a:r>
              <a:rPr lang="en-US" b="1" dirty="0" smtClean="0">
                <a:cs typeface="Georgia" pitchFamily="18" charset="0"/>
              </a:rPr>
              <a:t>Telehealth</a:t>
            </a:r>
          </a:p>
          <a:p>
            <a:pPr lvl="1"/>
            <a:r>
              <a:rPr lang="en-US" dirty="0" smtClean="0">
                <a:cs typeface="Georgia" pitchFamily="18" charset="0"/>
              </a:rPr>
              <a:t>Telemedicine Store &amp; Forward (TELMD)</a:t>
            </a:r>
          </a:p>
          <a:p>
            <a:pPr lvl="1"/>
            <a:r>
              <a:rPr lang="en-US" dirty="0" smtClean="0">
                <a:cs typeface="Georgia" pitchFamily="18" charset="0"/>
              </a:rPr>
              <a:t>Home Telehealth Capability Enhancements (HTCE)</a:t>
            </a:r>
          </a:p>
          <a:p>
            <a:pPr lvl="1"/>
            <a:endParaRPr lang="en-US" dirty="0" smtClean="0">
              <a:cs typeface="Georgia" pitchFamily="18" charset="0"/>
            </a:endParaRPr>
          </a:p>
          <a:p>
            <a:endParaRPr lang="en-US" dirty="0" smtClean="0">
              <a:cs typeface="Georgia"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dirty="0" smtClean="0">
                <a:latin typeface="Georgia" pitchFamily="18" charset="0"/>
                <a:cs typeface="Georgia" pitchFamily="18" charset="0"/>
              </a:rPr>
              <a:t>Technologies Utilized/ Capabilities Delivered</a:t>
            </a:r>
          </a:p>
        </p:txBody>
      </p:sp>
      <p:sp>
        <p:nvSpPr>
          <p:cNvPr id="7171"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D38746D5-AA15-4949-9D7B-28E63AF66FCC}" type="slidenum">
              <a:rPr lang="en-US" smtClean="0">
                <a:solidFill>
                  <a:srgbClr val="898989"/>
                </a:solidFill>
                <a:latin typeface="Georgia" pitchFamily="18" charset="0"/>
                <a:cs typeface="Arial" charset="0"/>
              </a:rPr>
              <a:pPr fontAlgn="base">
                <a:spcBef>
                  <a:spcPct val="0"/>
                </a:spcBef>
                <a:spcAft>
                  <a:spcPct val="0"/>
                </a:spcAft>
              </a:pPr>
              <a:t>4</a:t>
            </a:fld>
            <a:endParaRPr lang="en-US" dirty="0" smtClean="0">
              <a:solidFill>
                <a:srgbClr val="898989"/>
              </a:solidFill>
              <a:latin typeface="Georgia" pitchFamily="18" charset="0"/>
              <a:cs typeface="Arial" charset="0"/>
            </a:endParaRPr>
          </a:p>
        </p:txBody>
      </p:sp>
      <p:sp>
        <p:nvSpPr>
          <p:cNvPr id="7172" name="Content Placeholder 4"/>
          <p:cNvSpPr>
            <a:spLocks noGrp="1"/>
          </p:cNvSpPr>
          <p:nvPr>
            <p:ph sz="half" idx="1"/>
          </p:nvPr>
        </p:nvSpPr>
        <p:spPr>
          <a:xfrm>
            <a:off x="457200" y="1924050"/>
            <a:ext cx="8153400" cy="4202113"/>
          </a:xfrm>
        </p:spPr>
        <p:txBody>
          <a:bodyPr>
            <a:normAutofit fontScale="92500" lnSpcReduction="20000"/>
          </a:bodyPr>
          <a:lstStyle/>
          <a:p>
            <a:r>
              <a:rPr lang="en-US" b="1" dirty="0" smtClean="0">
                <a:cs typeface="Georgia" pitchFamily="18" charset="0"/>
              </a:rPr>
              <a:t>Vista Imaging </a:t>
            </a:r>
            <a:r>
              <a:rPr lang="en-US" dirty="0" smtClean="0">
                <a:cs typeface="Georgia" pitchFamily="18" charset="0"/>
              </a:rPr>
              <a:t>- storage, manipulation, searching, and sharing of over 2.5 billion medical images between all VA sites and with DOD</a:t>
            </a:r>
          </a:p>
          <a:p>
            <a:pPr lvl="1"/>
            <a:r>
              <a:rPr lang="en-US" dirty="0" smtClean="0">
                <a:cs typeface="Georgia" pitchFamily="18" charset="0"/>
              </a:rPr>
              <a:t>RAID</a:t>
            </a:r>
          </a:p>
          <a:p>
            <a:pPr lvl="1"/>
            <a:r>
              <a:rPr lang="en-US" dirty="0" smtClean="0">
                <a:cs typeface="Georgia" pitchFamily="18" charset="0"/>
              </a:rPr>
              <a:t>Optical Jukeboxes</a:t>
            </a:r>
          </a:p>
          <a:p>
            <a:pPr lvl="1"/>
            <a:r>
              <a:rPr lang="en-US" dirty="0" smtClean="0">
                <a:cs typeface="Georgia" pitchFamily="18" charset="0"/>
              </a:rPr>
              <a:t>NetApp storage (in progress)</a:t>
            </a:r>
          </a:p>
          <a:p>
            <a:r>
              <a:rPr lang="en-US" b="1" dirty="0" smtClean="0">
                <a:cs typeface="Georgia" pitchFamily="18" charset="0"/>
              </a:rPr>
              <a:t>Integrated Health Operations</a:t>
            </a:r>
          </a:p>
          <a:p>
            <a:pPr lvl="1"/>
            <a:r>
              <a:rPr lang="en-US" dirty="0" smtClean="0">
                <a:cs typeface="Georgia" pitchFamily="18" charset="0"/>
              </a:rPr>
              <a:t>High performance hosting environments for IHOP Systems </a:t>
            </a:r>
          </a:p>
          <a:p>
            <a:pPr lvl="1"/>
            <a:r>
              <a:rPr lang="en-US" dirty="0" smtClean="0">
                <a:cs typeface="Georgia" pitchFamily="18" charset="0"/>
              </a:rPr>
              <a:t>FISMA High requirements</a:t>
            </a:r>
          </a:p>
          <a:p>
            <a:r>
              <a:rPr lang="en-US" b="1" dirty="0" smtClean="0">
                <a:cs typeface="Georgia" pitchFamily="18" charset="0"/>
              </a:rPr>
              <a:t>Telehealth</a:t>
            </a:r>
            <a:endParaRPr lang="en-US" b="1" dirty="0" smtClean="0">
              <a:cs typeface="Georgia" pitchFamily="18" charset="0"/>
            </a:endParaRPr>
          </a:p>
          <a:p>
            <a:pPr lvl="1"/>
            <a:r>
              <a:rPr lang="en-US" dirty="0" smtClean="0">
                <a:cs typeface="Georgia" pitchFamily="18" charset="0"/>
              </a:rPr>
              <a:t>Clinical Video Telehealth (CVT)  - uses real-time, interactive video conferencing, sometimes with supportive peripheral technologies, that enables a clinician to assess, treat and provide care to a patient remotely. Scheduling system being developed on MS Dynamics Customer Relationship Management platform</a:t>
            </a:r>
          </a:p>
          <a:p>
            <a:pPr lvl="1"/>
            <a:r>
              <a:rPr lang="en-US" dirty="0" smtClean="0">
                <a:cs typeface="Georgia" pitchFamily="18" charset="0"/>
              </a:rPr>
              <a:t>Home Telehealth (HT) - uses health informatics, disease management and Home Telehealth technologies to support the care/case management of Veteran patients with chronic conditions (e.g. diabetes and chronic heart failure) in their homes and local communities</a:t>
            </a:r>
          </a:p>
          <a:p>
            <a:pPr lvl="1"/>
            <a:r>
              <a:rPr lang="en-US" dirty="0" smtClean="0">
                <a:cs typeface="Georgia" pitchFamily="18" charset="0"/>
              </a:rPr>
              <a:t>Store and Forward Telehealth (SFT) - technologies to acquire and store clinical information (e.g. data, image, sound and video) that is then forwarded to or retrieved by a provider at another location for clinical evaluation within the VA</a:t>
            </a:r>
          </a:p>
          <a:p>
            <a:endParaRPr lang="en-US" dirty="0" smtClean="0">
              <a:cs typeface="Georgia"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dirty="0" smtClean="0">
                <a:latin typeface="Georgia" pitchFamily="18" charset="0"/>
                <a:cs typeface="Georgia" pitchFamily="18" charset="0"/>
              </a:rPr>
              <a:t>Accomplishments to Date</a:t>
            </a:r>
          </a:p>
        </p:txBody>
      </p:sp>
      <p:sp>
        <p:nvSpPr>
          <p:cNvPr id="8195"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B88FB6C6-FFCD-4A94-9768-2CB364AB80C8}" type="slidenum">
              <a:rPr lang="en-US" smtClean="0">
                <a:solidFill>
                  <a:srgbClr val="898989"/>
                </a:solidFill>
                <a:latin typeface="Georgia" pitchFamily="18" charset="0"/>
                <a:cs typeface="Arial" charset="0"/>
              </a:rPr>
              <a:pPr fontAlgn="base">
                <a:spcBef>
                  <a:spcPct val="0"/>
                </a:spcBef>
                <a:spcAft>
                  <a:spcPct val="0"/>
                </a:spcAft>
              </a:pPr>
              <a:t>5</a:t>
            </a:fld>
            <a:endParaRPr lang="en-US" dirty="0" smtClean="0">
              <a:solidFill>
                <a:srgbClr val="898989"/>
              </a:solidFill>
              <a:latin typeface="Georgia" pitchFamily="18" charset="0"/>
              <a:cs typeface="Arial" charset="0"/>
            </a:endParaRPr>
          </a:p>
        </p:txBody>
      </p:sp>
      <p:sp>
        <p:nvSpPr>
          <p:cNvPr id="8196" name="Content Placeholder 4"/>
          <p:cNvSpPr>
            <a:spLocks noGrp="1"/>
          </p:cNvSpPr>
          <p:nvPr>
            <p:ph sz="half" idx="1"/>
          </p:nvPr>
        </p:nvSpPr>
        <p:spPr>
          <a:xfrm>
            <a:off x="381000" y="1905000"/>
            <a:ext cx="7772400" cy="4202113"/>
          </a:xfrm>
        </p:spPr>
        <p:txBody>
          <a:bodyPr>
            <a:normAutofit/>
          </a:bodyPr>
          <a:lstStyle/>
          <a:p>
            <a:r>
              <a:rPr lang="en-US" sz="2000" dirty="0" smtClean="0">
                <a:cs typeface="Georgia" pitchFamily="18" charset="0"/>
              </a:rPr>
              <a:t>Storing, manipulating, and sharing over 2.5 billion medical images</a:t>
            </a:r>
          </a:p>
          <a:p>
            <a:r>
              <a:rPr lang="en-US" sz="2000" dirty="0" smtClean="0">
                <a:cs typeface="Georgia" pitchFamily="18" charset="0"/>
              </a:rPr>
              <a:t>Over 200 Clinical Video Teleconference facilities implemented </a:t>
            </a:r>
          </a:p>
          <a:p>
            <a:r>
              <a:rPr lang="en-US" sz="2000" dirty="0" smtClean="0">
                <a:cs typeface="Georgia" pitchFamily="18" charset="0"/>
              </a:rPr>
              <a:t>Over 76,000 Veterans served by Home Telehealth</a:t>
            </a:r>
          </a:p>
          <a:p>
            <a:r>
              <a:rPr lang="en-US" sz="2000" dirty="0" smtClean="0">
                <a:cs typeface="Georgia" pitchFamily="18" charset="0"/>
              </a:rPr>
              <a:t>Telehealth growth estimated at 30%/year</a:t>
            </a:r>
          </a:p>
          <a:p>
            <a:r>
              <a:rPr lang="en-US" sz="2000" dirty="0" smtClean="0">
                <a:cs typeface="Georgia" pitchFamily="18" charset="0"/>
              </a:rPr>
              <a:t>EDIS delivered functionality enhancements for the Emergency Department (ED) staff, allowing them to view the status of a patient’s care, lab orders, admission dispositions, bed transfers, and out-of-ED care order statuses, on the projection board</a:t>
            </a:r>
          </a:p>
          <a:p>
            <a:endParaRPr lang="en-US" sz="2000" dirty="0" smtClean="0">
              <a:cs typeface="Georgia"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dirty="0" smtClean="0">
                <a:latin typeface="Georgia" pitchFamily="18" charset="0"/>
                <a:cs typeface="Georgia" pitchFamily="18" charset="0"/>
              </a:rPr>
              <a:t>Operations Related to the Vendor Community (Who will be using the product?)</a:t>
            </a:r>
          </a:p>
        </p:txBody>
      </p:sp>
      <p:sp>
        <p:nvSpPr>
          <p:cNvPr id="9219"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60C22365-1130-474F-8805-37A1183F6829}" type="slidenum">
              <a:rPr lang="en-US" smtClean="0">
                <a:solidFill>
                  <a:srgbClr val="898989"/>
                </a:solidFill>
                <a:latin typeface="Georgia" pitchFamily="18" charset="0"/>
                <a:cs typeface="Arial" charset="0"/>
              </a:rPr>
              <a:pPr fontAlgn="base">
                <a:spcBef>
                  <a:spcPct val="0"/>
                </a:spcBef>
                <a:spcAft>
                  <a:spcPct val="0"/>
                </a:spcAft>
              </a:pPr>
              <a:t>6</a:t>
            </a:fld>
            <a:endParaRPr lang="en-US" dirty="0" smtClean="0">
              <a:solidFill>
                <a:srgbClr val="898989"/>
              </a:solidFill>
              <a:latin typeface="Georgia" pitchFamily="18" charset="0"/>
              <a:cs typeface="Arial" charset="0"/>
            </a:endParaRPr>
          </a:p>
        </p:txBody>
      </p:sp>
      <p:sp>
        <p:nvSpPr>
          <p:cNvPr id="9220" name="Content Placeholder 4"/>
          <p:cNvSpPr>
            <a:spLocks noGrp="1"/>
          </p:cNvSpPr>
          <p:nvPr>
            <p:ph sz="half" idx="1"/>
          </p:nvPr>
        </p:nvSpPr>
        <p:spPr>
          <a:xfrm>
            <a:off x="457200" y="1924050"/>
            <a:ext cx="8153400" cy="4202113"/>
          </a:xfrm>
        </p:spPr>
        <p:txBody>
          <a:bodyPr>
            <a:normAutofit/>
          </a:bodyPr>
          <a:lstStyle/>
          <a:p>
            <a:r>
              <a:rPr lang="en-US" sz="1800" dirty="0" smtClean="0">
                <a:cs typeface="Georgia" pitchFamily="18" charset="0"/>
              </a:rPr>
              <a:t>Vista Imaging – all VA and some DOD clinicians performing diagnostics</a:t>
            </a:r>
          </a:p>
          <a:p>
            <a:r>
              <a:rPr lang="en-US" sz="1800" dirty="0" smtClean="0">
                <a:cs typeface="Georgia" pitchFamily="18" charset="0"/>
              </a:rPr>
              <a:t>Telemedicine Store and Forward - all VA clinicians</a:t>
            </a:r>
          </a:p>
          <a:p>
            <a:r>
              <a:rPr lang="en-US" sz="1800" dirty="0" smtClean="0">
                <a:cs typeface="Georgia" pitchFamily="18" charset="0"/>
              </a:rPr>
              <a:t>Home Telehealth – all non-institutional care Veterans</a:t>
            </a:r>
          </a:p>
          <a:p>
            <a:r>
              <a:rPr lang="en-US" sz="1800" dirty="0" smtClean="0">
                <a:cs typeface="Georgia" pitchFamily="18" charset="0"/>
              </a:rPr>
              <a:t>Clinical Video Telehealth – all VA medical sites and clinicians serving remote patients</a:t>
            </a:r>
          </a:p>
          <a:p>
            <a:r>
              <a:rPr lang="en-US" sz="1800" dirty="0" smtClean="0">
                <a:cs typeface="Georgia" pitchFamily="18" charset="0"/>
              </a:rPr>
              <a:t>EDIS – all VA Emergency Room staff</a:t>
            </a:r>
          </a:p>
          <a:p>
            <a:r>
              <a:rPr lang="en-US" sz="1800" dirty="0" smtClean="0">
                <a:cs typeface="Georgia" pitchFamily="18" charset="0"/>
              </a:rPr>
              <a:t>BMS – all VA Hospital staff</a:t>
            </a:r>
          </a:p>
          <a:p>
            <a:r>
              <a:rPr lang="en-US" sz="1800" dirty="0" smtClean="0">
                <a:cs typeface="Georgia" pitchFamily="18" charset="0"/>
              </a:rPr>
              <a:t>SQWM – all VA Surgical, Lab, and Pharmacy workflow participants</a:t>
            </a:r>
          </a:p>
          <a:p>
            <a:r>
              <a:rPr lang="en-US" sz="1800" dirty="0" smtClean="0">
                <a:cs typeface="Georgia" pitchFamily="18" charset="0"/>
              </a:rPr>
              <a:t>NUMI – all Quality Assurance and Utilization Management staff</a:t>
            </a:r>
          </a:p>
          <a:p>
            <a:endParaRPr lang="en-US" sz="1800" dirty="0" smtClean="0">
              <a:cs typeface="Georgia" pitchFamily="18" charset="0"/>
            </a:endParaRPr>
          </a:p>
          <a:p>
            <a:r>
              <a:rPr lang="en-US" sz="1800" b="1" dirty="0" smtClean="0">
                <a:cs typeface="Georgia" pitchFamily="18" charset="0"/>
              </a:rPr>
              <a:t>BIGGEST PAIN POINT – APPROVED AND RESPONSIVE HOSTING ENVIRONMENTS</a:t>
            </a:r>
          </a:p>
          <a:p>
            <a:endParaRPr lang="en-US" sz="1800" dirty="0" smtClean="0">
              <a:cs typeface="Georgia"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3"/>
          <p:cNvSpPr>
            <a:spLocks noGrp="1"/>
          </p:cNvSpPr>
          <p:nvPr>
            <p:ph type="ctrTitle"/>
          </p:nvPr>
        </p:nvSpPr>
        <p:spPr>
          <a:xfrm>
            <a:off x="338138" y="4070350"/>
            <a:ext cx="7772400" cy="730250"/>
          </a:xfrm>
        </p:spPr>
        <p:txBody>
          <a:bodyPr>
            <a:normAutofit fontScale="90000"/>
          </a:bodyPr>
          <a:lstStyle/>
          <a:p>
            <a:pPr eaLnBrk="1" hangingPunct="1">
              <a:defRPr/>
            </a:pPr>
            <a:r>
              <a:rPr lang="en-US" sz="3200" dirty="0" smtClean="0">
                <a:latin typeface="Calibri" pitchFamily="34" charset="0"/>
                <a:cs typeface="Calibri" pitchFamily="34" charset="0"/>
              </a:rPr>
              <a:t>Questions and Comments can be addressed this afternoon during the Q&amp;A Session</a:t>
            </a:r>
          </a:p>
        </p:txBody>
      </p:sp>
    </p:spTree>
  </p:cSld>
  <p:clrMapOvr>
    <a:masterClrMapping/>
  </p:clrMapOvr>
</p:sld>
</file>

<file path=ppt/theme/theme1.xml><?xml version="1.0" encoding="utf-8"?>
<a:theme xmlns:a="http://schemas.openxmlformats.org/drawingml/2006/main" name="1_Office Theme">
  <a:themeElements>
    <a:clrScheme name="Custom 5">
      <a:dk1>
        <a:sysClr val="windowText" lastClr="000000"/>
      </a:dk1>
      <a:lt1>
        <a:sysClr val="window" lastClr="FFFFFF"/>
      </a:lt1>
      <a:dk2>
        <a:srgbClr val="FFFFFE"/>
      </a:dk2>
      <a:lt2>
        <a:srgbClr val="FFFFFE"/>
      </a:lt2>
      <a:accent1>
        <a:srgbClr val="0083BE"/>
      </a:accent1>
      <a:accent2>
        <a:srgbClr val="78BE20"/>
      </a:accent2>
      <a:accent3>
        <a:srgbClr val="C4262E"/>
      </a:accent3>
      <a:accent4>
        <a:srgbClr val="FF7F32"/>
      </a:accent4>
      <a:accent5>
        <a:srgbClr val="F3CF45"/>
      </a:accent5>
      <a:accent6>
        <a:srgbClr val="FFFFFE"/>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E874A9304602E4CB0DFEA5A93B63807" ma:contentTypeVersion="0" ma:contentTypeDescription="Create a new document." ma:contentTypeScope="" ma:versionID="c83f35ca1e9ba3de921411872d41af9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4.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2B0B7133-103A-4203-95D6-EEC43B93F707}">
  <ds:schemaRefs>
    <ds:schemaRef ds:uri="http://schemas.microsoft.com/office/2006/metadata/longProperties"/>
  </ds:schemaRefs>
</ds:datastoreItem>
</file>

<file path=customXml/itemProps2.xml><?xml version="1.0" encoding="utf-8"?>
<ds:datastoreItem xmlns:ds="http://schemas.openxmlformats.org/officeDocument/2006/customXml" ds:itemID="{DEFA723B-BD1D-4E39-ABDE-AD8F39767B5D}">
  <ds:schemaRefs>
    <ds:schemaRef ds:uri="http://schemas.microsoft.com/sharepoint/v3/contenttype/forms"/>
  </ds:schemaRefs>
</ds:datastoreItem>
</file>

<file path=customXml/itemProps3.xml><?xml version="1.0" encoding="utf-8"?>
<ds:datastoreItem xmlns:ds="http://schemas.openxmlformats.org/officeDocument/2006/customXml" ds:itemID="{198487B9-51AE-4A59-837F-53C8C86ABE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4.xml><?xml version="1.0" encoding="utf-8"?>
<ds:datastoreItem xmlns:ds="http://schemas.openxmlformats.org/officeDocument/2006/customXml" ds:itemID="{F0663654-F6E4-4184-A6FA-36092E274C61}">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4150</TotalTime>
  <Words>696</Words>
  <Application>Microsoft Office PowerPoint</Application>
  <PresentationFormat>On-screen Show (4:3)</PresentationFormat>
  <Paragraphs>60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1_Office Theme</vt:lpstr>
      <vt:lpstr>New Models of Care (NMOC) Expand Virtual Real-Time Medicine (Telehealth), Integrated Hospital Operations (IHOP) </vt:lpstr>
      <vt:lpstr>Program Description – Three “Cylinders of Excellence”</vt:lpstr>
      <vt:lpstr>Current Projects (What we are doing)</vt:lpstr>
      <vt:lpstr>Technologies Utilized/ Capabilities Delivered</vt:lpstr>
      <vt:lpstr>Accomplishments to Date</vt:lpstr>
      <vt:lpstr>Operations Related to the Vendor Community (Who will be using the product?)</vt:lpstr>
      <vt:lpstr>Questions and Comments can be addressed this afternoon during the Q&amp;A Session</vt:lpstr>
    </vt:vector>
  </TitlesOfParts>
  <Company>Department of Veterans Affairs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Sub-Initiative</dc:title>
  <dc:creator>LocalUser</dc:creator>
  <cp:lastModifiedBy>Windows User</cp:lastModifiedBy>
  <cp:revision>43</cp:revision>
  <dcterms:created xsi:type="dcterms:W3CDTF">2011-01-18T17:46:26Z</dcterms:created>
  <dcterms:modified xsi:type="dcterms:W3CDTF">2012-12-04T16:37:35Z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 Initiative Name">
    <vt:lpwstr>New Models Master</vt:lpwstr>
  </property>
  <property fmtid="{D5CDD505-2E9C-101B-9397-08002B2CF9AE}" pid="3" name="ContentType">
    <vt:lpwstr>Document</vt:lpwstr>
  </property>
</Properties>
</file>