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66" r:id="rId5"/>
    <p:sldId id="341" r:id="rId6"/>
    <p:sldId id="265" r:id="rId7"/>
    <p:sldId id="413" r:id="rId8"/>
    <p:sldId id="371" r:id="rId9"/>
    <p:sldId id="374" r:id="rId10"/>
    <p:sldId id="377" r:id="rId11"/>
    <p:sldId id="375" r:id="rId12"/>
    <p:sldId id="404" r:id="rId13"/>
    <p:sldId id="412" r:id="rId14"/>
    <p:sldId id="405" r:id="rId15"/>
    <p:sldId id="406" r:id="rId16"/>
    <p:sldId id="407" r:id="rId17"/>
    <p:sldId id="414" r:id="rId18"/>
    <p:sldId id="408" r:id="rId19"/>
    <p:sldId id="409" r:id="rId20"/>
    <p:sldId id="411" r:id="rId21"/>
    <p:sldId id="403"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32" autoAdjust="0"/>
    <p:restoredTop sz="94005" autoAdjust="0"/>
  </p:normalViewPr>
  <p:slideViewPr>
    <p:cSldViewPr>
      <p:cViewPr>
        <p:scale>
          <a:sx n="80" d="100"/>
          <a:sy n="80" d="100"/>
        </p:scale>
        <p:origin x="-1104" y="29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1" tIns="46586" rIns="93171" bIns="46586"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71" tIns="46586" rIns="93171" bIns="46586" rtlCol="0"/>
          <a:lstStyle>
            <a:lvl1pPr algn="r">
              <a:defRPr sz="1200"/>
            </a:lvl1pPr>
          </a:lstStyle>
          <a:p>
            <a:fld id="{EE27F26E-7E3B-4654-932E-26E5AB8A7EE7}" type="datetimeFigureOut">
              <a:rPr lang="en-US" smtClean="0"/>
              <a:t>5/8/2018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1" tIns="46586" rIns="93171" bIns="46586" rtlCol="0" anchor="ctr"/>
          <a:lstStyle/>
          <a:p>
            <a:endParaRPr lang="en-US"/>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3171" tIns="46586" rIns="93171" bIns="465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1" tIns="46586" rIns="93171"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1" tIns="46586" rIns="93171" bIns="46586" rtlCol="0" anchor="b"/>
          <a:lstStyle>
            <a:lvl1pPr algn="r">
              <a:defRPr sz="1200"/>
            </a:lvl1pPr>
          </a:lstStyle>
          <a:p>
            <a:fld id="{9FA25237-547D-4439-BE80-2D2D0017DCAD}" type="slidenum">
              <a:rPr lang="en-US" smtClean="0"/>
              <a:t>‹#›</a:t>
            </a:fld>
            <a:endParaRPr lang="en-US"/>
          </a:p>
        </p:txBody>
      </p:sp>
    </p:spTree>
    <p:extLst>
      <p:ext uri="{BB962C8B-B14F-4D97-AF65-F5344CB8AC3E}">
        <p14:creationId xmlns:p14="http://schemas.microsoft.com/office/powerpoint/2010/main" val="595766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1</a:t>
            </a:fld>
            <a:endParaRPr lang="en-US"/>
          </a:p>
        </p:txBody>
      </p:sp>
    </p:spTree>
    <p:extLst>
      <p:ext uri="{BB962C8B-B14F-4D97-AF65-F5344CB8AC3E}">
        <p14:creationId xmlns:p14="http://schemas.microsoft.com/office/powerpoint/2010/main" val="4221339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Tree>
    <p:extLst>
      <p:ext uri="{BB962C8B-B14F-4D97-AF65-F5344CB8AC3E}">
        <p14:creationId xmlns:p14="http://schemas.microsoft.com/office/powerpoint/2010/main" val="1563497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3</a:t>
            </a:fld>
            <a:endParaRPr lang="en-US"/>
          </a:p>
        </p:txBody>
      </p:sp>
    </p:spTree>
    <p:extLst>
      <p:ext uri="{BB962C8B-B14F-4D97-AF65-F5344CB8AC3E}">
        <p14:creationId xmlns:p14="http://schemas.microsoft.com/office/powerpoint/2010/main" val="2296864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4</a:t>
            </a:fld>
            <a:endParaRPr lang="en-US"/>
          </a:p>
        </p:txBody>
      </p:sp>
    </p:spTree>
    <p:extLst>
      <p:ext uri="{BB962C8B-B14F-4D97-AF65-F5344CB8AC3E}">
        <p14:creationId xmlns:p14="http://schemas.microsoft.com/office/powerpoint/2010/main" val="2296864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5</a:t>
            </a:fld>
            <a:endParaRPr lang="en-US"/>
          </a:p>
        </p:txBody>
      </p:sp>
    </p:spTree>
    <p:extLst>
      <p:ext uri="{BB962C8B-B14F-4D97-AF65-F5344CB8AC3E}">
        <p14:creationId xmlns:p14="http://schemas.microsoft.com/office/powerpoint/2010/main" val="2211259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6</a:t>
            </a:fld>
            <a:endParaRPr lang="en-US"/>
          </a:p>
        </p:txBody>
      </p:sp>
    </p:spTree>
    <p:extLst>
      <p:ext uri="{BB962C8B-B14F-4D97-AF65-F5344CB8AC3E}">
        <p14:creationId xmlns:p14="http://schemas.microsoft.com/office/powerpoint/2010/main" val="1460407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7</a:t>
            </a:fld>
            <a:endParaRPr lang="en-US"/>
          </a:p>
        </p:txBody>
      </p:sp>
    </p:spTree>
    <p:extLst>
      <p:ext uri="{BB962C8B-B14F-4D97-AF65-F5344CB8AC3E}">
        <p14:creationId xmlns:p14="http://schemas.microsoft.com/office/powerpoint/2010/main" val="1785464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8</a:t>
            </a:fld>
            <a:endParaRPr lang="en-US"/>
          </a:p>
        </p:txBody>
      </p:sp>
    </p:spTree>
    <p:extLst>
      <p:ext uri="{BB962C8B-B14F-4D97-AF65-F5344CB8AC3E}">
        <p14:creationId xmlns:p14="http://schemas.microsoft.com/office/powerpoint/2010/main" val="1938657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9</a:t>
            </a:fld>
            <a:endParaRPr lang="en-US"/>
          </a:p>
        </p:txBody>
      </p:sp>
    </p:spTree>
    <p:extLst>
      <p:ext uri="{BB962C8B-B14F-4D97-AF65-F5344CB8AC3E}">
        <p14:creationId xmlns:p14="http://schemas.microsoft.com/office/powerpoint/2010/main" val="1938657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10</a:t>
            </a:fld>
            <a:endParaRPr lang="en-US"/>
          </a:p>
        </p:txBody>
      </p:sp>
    </p:spTree>
    <p:extLst>
      <p:ext uri="{BB962C8B-B14F-4D97-AF65-F5344CB8AC3E}">
        <p14:creationId xmlns:p14="http://schemas.microsoft.com/office/powerpoint/2010/main" val="1938657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11</a:t>
            </a:fld>
            <a:endParaRPr lang="en-US"/>
          </a:p>
        </p:txBody>
      </p:sp>
    </p:spTree>
    <p:extLst>
      <p:ext uri="{BB962C8B-B14F-4D97-AF65-F5344CB8AC3E}">
        <p14:creationId xmlns:p14="http://schemas.microsoft.com/office/powerpoint/2010/main" val="1938657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12</a:t>
            </a:fld>
            <a:endParaRPr lang="en-US"/>
          </a:p>
        </p:txBody>
      </p:sp>
    </p:spTree>
    <p:extLst>
      <p:ext uri="{BB962C8B-B14F-4D97-AF65-F5344CB8AC3E}">
        <p14:creationId xmlns:p14="http://schemas.microsoft.com/office/powerpoint/2010/main" val="1938657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13</a:t>
            </a:fld>
            <a:endParaRPr lang="en-US"/>
          </a:p>
        </p:txBody>
      </p:sp>
    </p:spTree>
    <p:extLst>
      <p:ext uri="{BB962C8B-B14F-4D97-AF65-F5344CB8AC3E}">
        <p14:creationId xmlns:p14="http://schemas.microsoft.com/office/powerpoint/2010/main" val="19386576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14</a:t>
            </a:fld>
            <a:endParaRPr lang="en-US"/>
          </a:p>
        </p:txBody>
      </p:sp>
    </p:spTree>
    <p:extLst>
      <p:ext uri="{BB962C8B-B14F-4D97-AF65-F5344CB8AC3E}">
        <p14:creationId xmlns:p14="http://schemas.microsoft.com/office/powerpoint/2010/main" val="1938657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15</a:t>
            </a:fld>
            <a:endParaRPr lang="en-US"/>
          </a:p>
        </p:txBody>
      </p:sp>
    </p:spTree>
    <p:extLst>
      <p:ext uri="{BB962C8B-B14F-4D97-AF65-F5344CB8AC3E}">
        <p14:creationId xmlns:p14="http://schemas.microsoft.com/office/powerpoint/2010/main" val="1938657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16</a:t>
            </a:fld>
            <a:endParaRPr lang="en-US"/>
          </a:p>
        </p:txBody>
      </p:sp>
    </p:spTree>
    <p:extLst>
      <p:ext uri="{BB962C8B-B14F-4D97-AF65-F5344CB8AC3E}">
        <p14:creationId xmlns:p14="http://schemas.microsoft.com/office/powerpoint/2010/main" val="1938657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17</a:t>
            </a:fld>
            <a:endParaRPr lang="en-US"/>
          </a:p>
        </p:txBody>
      </p:sp>
    </p:spTree>
    <p:extLst>
      <p:ext uri="{BB962C8B-B14F-4D97-AF65-F5344CB8AC3E}">
        <p14:creationId xmlns:p14="http://schemas.microsoft.com/office/powerpoint/2010/main" val="1938657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A25237-547D-4439-BE80-2D2D0017DCAD}" type="slidenum">
              <a:rPr lang="en-US" smtClean="0"/>
              <a:t>18</a:t>
            </a:fld>
            <a:endParaRPr lang="en-US"/>
          </a:p>
        </p:txBody>
      </p:sp>
    </p:spTree>
    <p:extLst>
      <p:ext uri="{BB962C8B-B14F-4D97-AF65-F5344CB8AC3E}">
        <p14:creationId xmlns:p14="http://schemas.microsoft.com/office/powerpoint/2010/main" val="4190162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381893B-E2E5-49F3-AD9F-A2A0D2B07713}" type="datetimeFigureOut">
              <a:rPr lang="en-US" smtClean="0"/>
              <a:t>5/8/2018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20309-5AE9-47A8-86B3-1EBF43F13231}" type="slidenum">
              <a:rPr lang="en-US" smtClean="0"/>
              <a:t>‹#›</a:t>
            </a:fld>
            <a:endParaRPr lang="en-US"/>
          </a:p>
        </p:txBody>
      </p:sp>
    </p:spTree>
    <p:extLst>
      <p:ext uri="{BB962C8B-B14F-4D97-AF65-F5344CB8AC3E}">
        <p14:creationId xmlns:p14="http://schemas.microsoft.com/office/powerpoint/2010/main" val="3428300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81893B-E2E5-49F3-AD9F-A2A0D2B07713}" type="datetimeFigureOut">
              <a:rPr lang="en-US" smtClean="0"/>
              <a:t>5/8/2018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20309-5AE9-47A8-86B3-1EBF43F13231}" type="slidenum">
              <a:rPr lang="en-US" smtClean="0"/>
              <a:t>‹#›</a:t>
            </a:fld>
            <a:endParaRPr lang="en-US"/>
          </a:p>
        </p:txBody>
      </p:sp>
    </p:spTree>
    <p:extLst>
      <p:ext uri="{BB962C8B-B14F-4D97-AF65-F5344CB8AC3E}">
        <p14:creationId xmlns:p14="http://schemas.microsoft.com/office/powerpoint/2010/main" val="35204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81893B-E2E5-49F3-AD9F-A2A0D2B07713}" type="datetimeFigureOut">
              <a:rPr lang="en-US" smtClean="0"/>
              <a:t>5/8/2018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20309-5AE9-47A8-86B3-1EBF43F13231}" type="slidenum">
              <a:rPr lang="en-US" smtClean="0"/>
              <a:t>‹#›</a:t>
            </a:fld>
            <a:endParaRPr lang="en-US"/>
          </a:p>
        </p:txBody>
      </p:sp>
    </p:spTree>
    <p:extLst>
      <p:ext uri="{BB962C8B-B14F-4D97-AF65-F5344CB8AC3E}">
        <p14:creationId xmlns:p14="http://schemas.microsoft.com/office/powerpoint/2010/main" val="3053035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381893B-E2E5-49F3-AD9F-A2A0D2B07713}" type="datetimeFigureOut">
              <a:rPr lang="en-US" smtClean="0"/>
              <a:t>5/8/2018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B20309-5AE9-47A8-86B3-1EBF43F13231}" type="slidenum">
              <a:rPr lang="en-US" smtClean="0"/>
              <a:t>‹#›</a:t>
            </a:fld>
            <a:endParaRPr lang="en-US"/>
          </a:p>
        </p:txBody>
      </p:sp>
    </p:spTree>
    <p:extLst>
      <p:ext uri="{BB962C8B-B14F-4D97-AF65-F5344CB8AC3E}">
        <p14:creationId xmlns:p14="http://schemas.microsoft.com/office/powerpoint/2010/main" val="3565309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81893B-E2E5-49F3-AD9F-A2A0D2B07713}" type="datetimeFigureOut">
              <a:rPr lang="en-US" smtClean="0"/>
              <a:t>5/8/2018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B20309-5AE9-47A8-86B3-1EBF43F13231}" type="slidenum">
              <a:rPr lang="en-US" smtClean="0"/>
              <a:t>‹#›</a:t>
            </a:fld>
            <a:endParaRPr lang="en-US"/>
          </a:p>
        </p:txBody>
      </p:sp>
    </p:spTree>
    <p:extLst>
      <p:ext uri="{BB962C8B-B14F-4D97-AF65-F5344CB8AC3E}">
        <p14:creationId xmlns:p14="http://schemas.microsoft.com/office/powerpoint/2010/main" val="1533084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81893B-E2E5-49F3-AD9F-A2A0D2B07713}" type="datetimeFigureOut">
              <a:rPr lang="en-US" smtClean="0"/>
              <a:t>5/8/2018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B20309-5AE9-47A8-86B3-1EBF43F13231}" type="slidenum">
              <a:rPr lang="en-US" smtClean="0"/>
              <a:t>‹#›</a:t>
            </a:fld>
            <a:endParaRPr lang="en-US"/>
          </a:p>
        </p:txBody>
      </p:sp>
    </p:spTree>
    <p:extLst>
      <p:ext uri="{BB962C8B-B14F-4D97-AF65-F5344CB8AC3E}">
        <p14:creationId xmlns:p14="http://schemas.microsoft.com/office/powerpoint/2010/main" val="3196117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81893B-E2E5-49F3-AD9F-A2A0D2B07713}" type="datetimeFigureOut">
              <a:rPr lang="en-US" smtClean="0"/>
              <a:t>5/8/2018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B20309-5AE9-47A8-86B3-1EBF43F13231}" type="slidenum">
              <a:rPr lang="en-US" smtClean="0"/>
              <a:t>‹#›</a:t>
            </a:fld>
            <a:endParaRPr lang="en-US"/>
          </a:p>
        </p:txBody>
      </p:sp>
    </p:spTree>
    <p:extLst>
      <p:ext uri="{BB962C8B-B14F-4D97-AF65-F5344CB8AC3E}">
        <p14:creationId xmlns:p14="http://schemas.microsoft.com/office/powerpoint/2010/main" val="2718765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81893B-E2E5-49F3-AD9F-A2A0D2B07713}" type="datetimeFigureOut">
              <a:rPr lang="en-US" smtClean="0"/>
              <a:t>5/8/2018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B20309-5AE9-47A8-86B3-1EBF43F13231}" type="slidenum">
              <a:rPr lang="en-US" smtClean="0"/>
              <a:t>‹#›</a:t>
            </a:fld>
            <a:endParaRPr lang="en-US"/>
          </a:p>
        </p:txBody>
      </p:sp>
    </p:spTree>
    <p:extLst>
      <p:ext uri="{BB962C8B-B14F-4D97-AF65-F5344CB8AC3E}">
        <p14:creationId xmlns:p14="http://schemas.microsoft.com/office/powerpoint/2010/main" val="1520001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81893B-E2E5-49F3-AD9F-A2A0D2B07713}" type="datetimeFigureOut">
              <a:rPr lang="en-US" smtClean="0"/>
              <a:t>5/8/2018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B20309-5AE9-47A8-86B3-1EBF43F13231}" type="slidenum">
              <a:rPr lang="en-US" smtClean="0"/>
              <a:t>‹#›</a:t>
            </a:fld>
            <a:endParaRPr lang="en-US"/>
          </a:p>
        </p:txBody>
      </p:sp>
    </p:spTree>
    <p:extLst>
      <p:ext uri="{BB962C8B-B14F-4D97-AF65-F5344CB8AC3E}">
        <p14:creationId xmlns:p14="http://schemas.microsoft.com/office/powerpoint/2010/main" val="2020395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81893B-E2E5-49F3-AD9F-A2A0D2B07713}" type="datetimeFigureOut">
              <a:rPr lang="en-US" smtClean="0"/>
              <a:t>5/8/2018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20309-5AE9-47A8-86B3-1EBF43F13231}" type="slidenum">
              <a:rPr lang="en-US" smtClean="0"/>
              <a:t>‹#›</a:t>
            </a:fld>
            <a:endParaRPr lang="en-US"/>
          </a:p>
        </p:txBody>
      </p:sp>
    </p:spTree>
    <p:extLst>
      <p:ext uri="{BB962C8B-B14F-4D97-AF65-F5344CB8AC3E}">
        <p14:creationId xmlns:p14="http://schemas.microsoft.com/office/powerpoint/2010/main" val="4294165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81893B-E2E5-49F3-AD9F-A2A0D2B07713}" type="datetimeFigureOut">
              <a:rPr lang="en-US" smtClean="0"/>
              <a:t>5/8/2018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20309-5AE9-47A8-86B3-1EBF43F13231}" type="slidenum">
              <a:rPr lang="en-US" smtClean="0"/>
              <a:t>‹#›</a:t>
            </a:fld>
            <a:endParaRPr lang="en-US"/>
          </a:p>
        </p:txBody>
      </p:sp>
    </p:spTree>
    <p:extLst>
      <p:ext uri="{BB962C8B-B14F-4D97-AF65-F5344CB8AC3E}">
        <p14:creationId xmlns:p14="http://schemas.microsoft.com/office/powerpoint/2010/main" val="3755428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81893B-E2E5-49F3-AD9F-A2A0D2B07713}" type="datetimeFigureOut">
              <a:rPr lang="en-US" smtClean="0"/>
              <a:t>5/8/2018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B20309-5AE9-47A8-86B3-1EBF43F13231}" type="slidenum">
              <a:rPr lang="en-US" smtClean="0"/>
              <a:t>‹#›</a:t>
            </a:fld>
            <a:endParaRPr lang="en-US"/>
          </a:p>
        </p:txBody>
      </p:sp>
    </p:spTree>
    <p:extLst>
      <p:ext uri="{BB962C8B-B14F-4D97-AF65-F5344CB8AC3E}">
        <p14:creationId xmlns:p14="http://schemas.microsoft.com/office/powerpoint/2010/main" val="16716424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Lawrence.toperoff@va.gov"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mailto:michelle.bailey@va.gov"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7993" y="347035"/>
            <a:ext cx="1635222" cy="580552"/>
          </a:xfrm>
          <a:prstGeom prst="rect">
            <a:avLst/>
          </a:prstGeom>
        </p:spPr>
      </p:pic>
      <p:sp>
        <p:nvSpPr>
          <p:cNvPr id="6" name="Rectangle 5"/>
          <p:cNvSpPr/>
          <p:nvPr/>
        </p:nvSpPr>
        <p:spPr>
          <a:xfrm>
            <a:off x="257992" y="5696909"/>
            <a:ext cx="8671261" cy="963989"/>
          </a:xfrm>
          <a:prstGeom prst="rect">
            <a:avLst/>
          </a:prstGeom>
          <a:solidFill>
            <a:srgbClr val="1F4E79"/>
          </a:solidFill>
          <a:ln>
            <a:solidFill>
              <a:srgbClr val="1F4E7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latin typeface="Arial" panose="020B0604020202020204" pitchFamily="34" charset="0"/>
              <a:cs typeface="Arial" panose="020B0604020202020204" pitchFamily="34" charset="0"/>
            </a:endParaRPr>
          </a:p>
        </p:txBody>
      </p:sp>
      <p:sp>
        <p:nvSpPr>
          <p:cNvPr id="3" name="TextBox 2"/>
          <p:cNvSpPr txBox="1"/>
          <p:nvPr/>
        </p:nvSpPr>
        <p:spPr>
          <a:xfrm>
            <a:off x="4789090" y="5794182"/>
            <a:ext cx="926664" cy="769441"/>
          </a:xfrm>
          <a:prstGeom prst="rect">
            <a:avLst/>
          </a:prstGeom>
          <a:noFill/>
        </p:spPr>
        <p:txBody>
          <a:bodyPr wrap="none" rtlCol="0">
            <a:spAutoFit/>
          </a:bodyPr>
          <a:lstStyle/>
          <a:p>
            <a:r>
              <a:rPr lang="en-US" sz="4400" b="1" dirty="0">
                <a:solidFill>
                  <a:schemeClr val="bg1"/>
                </a:solidFill>
                <a:latin typeface="Arial" panose="020B0604020202020204" pitchFamily="34" charset="0"/>
                <a:cs typeface="Arial" panose="020B0604020202020204" pitchFamily="34" charset="0"/>
              </a:rPr>
              <a:t>VA</a:t>
            </a:r>
          </a:p>
        </p:txBody>
      </p:sp>
      <p:cxnSp>
        <p:nvCxnSpPr>
          <p:cNvPr id="5" name="Straight Connector 4"/>
          <p:cNvCxnSpPr/>
          <p:nvPr/>
        </p:nvCxnSpPr>
        <p:spPr>
          <a:xfrm>
            <a:off x="5710070" y="5874527"/>
            <a:ext cx="0" cy="5657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descr="Color Seal "/>
          <p:cNvPicPr/>
          <p:nvPr/>
        </p:nvPicPr>
        <p:blipFill>
          <a:blip r:embed="rId4" cstate="print">
            <a:clrChange>
              <a:clrFrom>
                <a:srgbClr val="FDFDFD"/>
              </a:clrFrom>
              <a:clrTo>
                <a:srgbClr val="FDFDFD">
                  <a:alpha val="0"/>
                </a:srgbClr>
              </a:clrTo>
            </a:clrChange>
          </a:blip>
          <a:srcRect/>
          <a:stretch>
            <a:fillRect/>
          </a:stretch>
        </p:blipFill>
        <p:spPr bwMode="auto">
          <a:xfrm>
            <a:off x="5827335" y="5874527"/>
            <a:ext cx="691877" cy="674035"/>
          </a:xfrm>
          <a:prstGeom prst="rect">
            <a:avLst/>
          </a:prstGeom>
          <a:noFill/>
          <a:ln w="9525">
            <a:noFill/>
            <a:miter lim="800000"/>
            <a:headEnd/>
            <a:tailEnd/>
          </a:ln>
        </p:spPr>
      </p:pic>
      <p:sp>
        <p:nvSpPr>
          <p:cNvPr id="15" name="TextBox 14"/>
          <p:cNvSpPr txBox="1"/>
          <p:nvPr/>
        </p:nvSpPr>
        <p:spPr>
          <a:xfrm>
            <a:off x="6519212" y="5874527"/>
            <a:ext cx="2198038" cy="646331"/>
          </a:xfrm>
          <a:prstGeom prst="rect">
            <a:avLst/>
          </a:prstGeom>
          <a:noFill/>
        </p:spPr>
        <p:txBody>
          <a:bodyPr wrap="none" rtlCol="0">
            <a:spAutoFit/>
          </a:bodyPr>
          <a:lstStyle/>
          <a:p>
            <a:r>
              <a:rPr lang="en-US" b="1" dirty="0">
                <a:solidFill>
                  <a:schemeClr val="bg1"/>
                </a:solidFill>
                <a:latin typeface="Book Antiqua" panose="02040602050305030304" pitchFamily="18" charset="0"/>
                <a:cs typeface="Times New Roman" panose="02020603050405020304" pitchFamily="18" charset="0"/>
              </a:rPr>
              <a:t>U.S. Department</a:t>
            </a:r>
          </a:p>
          <a:p>
            <a:r>
              <a:rPr lang="en-US" b="1" dirty="0">
                <a:solidFill>
                  <a:schemeClr val="bg1"/>
                </a:solidFill>
                <a:latin typeface="Book Antiqua" panose="02040602050305030304" pitchFamily="18" charset="0"/>
                <a:cs typeface="Times New Roman" panose="02020603050405020304" pitchFamily="18" charset="0"/>
              </a:rPr>
              <a:t>of Veterans Affairs</a:t>
            </a:r>
          </a:p>
        </p:txBody>
      </p:sp>
      <p:grpSp>
        <p:nvGrpSpPr>
          <p:cNvPr id="19" name="Group 18"/>
          <p:cNvGrpSpPr/>
          <p:nvPr/>
        </p:nvGrpSpPr>
        <p:grpSpPr>
          <a:xfrm>
            <a:off x="1724658" y="449086"/>
            <a:ext cx="6276249" cy="2237161"/>
            <a:chOff x="1834220" y="2269807"/>
            <a:chExt cx="6276249" cy="2237161"/>
          </a:xfrm>
        </p:grpSpPr>
        <p:sp>
          <p:nvSpPr>
            <p:cNvPr id="16" name="TextBox 15"/>
            <p:cNvSpPr txBox="1"/>
            <p:nvPr/>
          </p:nvSpPr>
          <p:spPr>
            <a:xfrm>
              <a:off x="1834220" y="2798808"/>
              <a:ext cx="5380127" cy="1708160"/>
            </a:xfrm>
            <a:prstGeom prst="rect">
              <a:avLst/>
            </a:prstGeom>
            <a:noFill/>
          </p:spPr>
          <p:txBody>
            <a:bodyPr wrap="none" rtlCol="0">
              <a:spAutoFit/>
            </a:bodyPr>
            <a:lstStyle/>
            <a:p>
              <a:pPr algn="ctr"/>
              <a:r>
                <a:rPr lang="en-US" sz="6600" b="1" dirty="0">
                  <a:solidFill>
                    <a:srgbClr val="1F4E79"/>
                  </a:solidFill>
                  <a:latin typeface="Book Antiqua" panose="02040602050305030304" pitchFamily="18" charset="0"/>
                </a:rPr>
                <a:t>STRATEGIC</a:t>
              </a:r>
            </a:p>
            <a:p>
              <a:pPr algn="ctr"/>
              <a:r>
                <a:rPr lang="en-US" sz="3900" spc="300" dirty="0">
                  <a:solidFill>
                    <a:srgbClr val="1F4E79"/>
                  </a:solidFill>
                </a:rPr>
                <a:t>ACQUISITION CENTER</a:t>
              </a:r>
            </a:p>
          </p:txBody>
        </p:sp>
        <p:cxnSp>
          <p:nvCxnSpPr>
            <p:cNvPr id="18" name="Straight Connector 17"/>
            <p:cNvCxnSpPr/>
            <p:nvPr/>
          </p:nvCxnSpPr>
          <p:spPr>
            <a:xfrm>
              <a:off x="2003612" y="3805518"/>
              <a:ext cx="5210735" cy="2017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sp>
          <p:nvSpPr>
            <p:cNvPr id="21" name="5-Point Star 20"/>
            <p:cNvSpPr/>
            <p:nvPr/>
          </p:nvSpPr>
          <p:spPr>
            <a:xfrm>
              <a:off x="7470389" y="2269807"/>
              <a:ext cx="640080" cy="640080"/>
            </a:xfrm>
            <a:prstGeom prst="star5">
              <a:avLst/>
            </a:prstGeom>
            <a:solidFill>
              <a:srgbClr val="1F4E79"/>
            </a:solidFill>
            <a:ln w="19050">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5-Point Star 21"/>
            <p:cNvSpPr/>
            <p:nvPr/>
          </p:nvSpPr>
          <p:spPr>
            <a:xfrm>
              <a:off x="6985140" y="2563072"/>
              <a:ext cx="457200" cy="457200"/>
            </a:xfrm>
            <a:prstGeom prst="star5">
              <a:avLst/>
            </a:prstGeom>
            <a:solidFill>
              <a:srgbClr val="1F4E79"/>
            </a:solidFill>
            <a:ln w="19050">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5-Point Star 22"/>
            <p:cNvSpPr/>
            <p:nvPr/>
          </p:nvSpPr>
          <p:spPr>
            <a:xfrm>
              <a:off x="7486685" y="3013345"/>
              <a:ext cx="274320" cy="274320"/>
            </a:xfrm>
            <a:prstGeom prst="star5">
              <a:avLst/>
            </a:prstGeom>
            <a:solidFill>
              <a:srgbClr val="1F4E79"/>
            </a:solidFill>
            <a:ln w="19050">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extBox 3"/>
          <p:cNvSpPr txBox="1"/>
          <p:nvPr/>
        </p:nvSpPr>
        <p:spPr>
          <a:xfrm>
            <a:off x="1295401" y="3124200"/>
            <a:ext cx="7010400" cy="2369880"/>
          </a:xfrm>
          <a:prstGeom prst="rect">
            <a:avLst/>
          </a:prstGeom>
          <a:noFill/>
        </p:spPr>
        <p:txBody>
          <a:bodyPr wrap="square" rtlCol="0">
            <a:spAutoFit/>
          </a:bodyPr>
          <a:lstStyle/>
          <a:p>
            <a:pPr algn="ctr"/>
            <a:r>
              <a:rPr lang="en-US" sz="3200" dirty="0">
                <a:solidFill>
                  <a:srgbClr val="FF0000"/>
                </a:solidFill>
                <a:cs typeface="Arial" panose="020B0604020202020204" pitchFamily="34" charset="0"/>
              </a:rPr>
              <a:t>Virtual Pre-Proposal Conference</a:t>
            </a:r>
          </a:p>
          <a:p>
            <a:pPr algn="ctr"/>
            <a:r>
              <a:rPr lang="en-US" sz="3200" dirty="0">
                <a:solidFill>
                  <a:srgbClr val="FF0000"/>
                </a:solidFill>
                <a:cs typeface="Arial" panose="020B0604020202020204" pitchFamily="34" charset="0"/>
              </a:rPr>
              <a:t>Biologics and Biological Implants</a:t>
            </a:r>
          </a:p>
          <a:p>
            <a:pPr algn="ctr"/>
            <a:r>
              <a:rPr lang="en-US" sz="2400" dirty="0">
                <a:solidFill>
                  <a:srgbClr val="FF0000"/>
                </a:solidFill>
                <a:cs typeface="Arial" panose="020B0604020202020204" pitchFamily="34" charset="0"/>
              </a:rPr>
              <a:t>Solicitation 36C10G18R0003</a:t>
            </a:r>
          </a:p>
          <a:p>
            <a:pPr algn="ctr"/>
            <a:r>
              <a:rPr lang="en-US" sz="2400" dirty="0">
                <a:solidFill>
                  <a:srgbClr val="FF0000"/>
                </a:solidFill>
                <a:cs typeface="Arial" panose="020B0604020202020204" pitchFamily="34" charset="0"/>
              </a:rPr>
              <a:t>May 8, 2018</a:t>
            </a:r>
          </a:p>
          <a:p>
            <a:pPr algn="ctr"/>
            <a:endParaRPr lang="en-US" sz="3600" b="1" dirty="0">
              <a:solidFill>
                <a:srgbClr val="FF0000"/>
              </a:solidFill>
            </a:endParaRPr>
          </a:p>
        </p:txBody>
      </p:sp>
    </p:spTree>
    <p:extLst>
      <p:ext uri="{BB962C8B-B14F-4D97-AF65-F5344CB8AC3E}">
        <p14:creationId xmlns:p14="http://schemas.microsoft.com/office/powerpoint/2010/main" val="27007622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492345" y="2749623"/>
            <a:ext cx="8111328" cy="15811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 name="object 6"/>
          <p:cNvSpPr/>
          <p:nvPr/>
        </p:nvSpPr>
        <p:spPr>
          <a:xfrm>
            <a:off x="526472" y="607989"/>
            <a:ext cx="8077201" cy="145474"/>
          </a:xfrm>
          <a:custGeom>
            <a:avLst/>
            <a:gdLst/>
            <a:ahLst/>
            <a:cxnLst/>
            <a:rect l="l" t="t" r="r" b="b"/>
            <a:pathLst>
              <a:path w="8534400">
                <a:moveTo>
                  <a:pt x="0" y="0"/>
                </a:moveTo>
                <a:lnTo>
                  <a:pt x="8534400" y="0"/>
                </a:lnTo>
              </a:path>
            </a:pathLst>
          </a:custGeom>
          <a:ln w="57150">
            <a:solidFill>
              <a:srgbClr val="5B9BD5"/>
            </a:solidFill>
          </a:ln>
        </p:spPr>
        <p:txBody>
          <a:bodyPr wrap="square" lIns="0" tIns="0" rIns="0" bIns="0" rtlCol="0"/>
          <a:lstStyle/>
          <a:p>
            <a:endParaRPr sz="1600" dirty="0"/>
          </a:p>
        </p:txBody>
      </p:sp>
      <p:sp>
        <p:nvSpPr>
          <p:cNvPr id="13" name="TextBox 12"/>
          <p:cNvSpPr txBox="1"/>
          <p:nvPr/>
        </p:nvSpPr>
        <p:spPr>
          <a:xfrm>
            <a:off x="6842079" y="86934"/>
            <a:ext cx="1744388" cy="523220"/>
          </a:xfrm>
          <a:prstGeom prst="rect">
            <a:avLst/>
          </a:prstGeom>
          <a:noFill/>
        </p:spPr>
        <p:txBody>
          <a:bodyPr wrap="none" rtlCol="0">
            <a:spAutoFit/>
          </a:bodyPr>
          <a:lstStyle/>
          <a:p>
            <a:r>
              <a:rPr lang="en-US" sz="2800" b="1" dirty="0">
                <a:solidFill>
                  <a:srgbClr val="1F4E79"/>
                </a:solidFill>
              </a:rPr>
              <a:t>Our Vision</a:t>
            </a:r>
          </a:p>
        </p:txBody>
      </p:sp>
      <p:sp>
        <p:nvSpPr>
          <p:cNvPr id="2" name="Rectangle 1"/>
          <p:cNvSpPr/>
          <p:nvPr/>
        </p:nvSpPr>
        <p:spPr>
          <a:xfrm>
            <a:off x="563094" y="0"/>
            <a:ext cx="8190381" cy="3326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rgbClr val="1F4E79"/>
                </a:solidFill>
                <a:latin typeface="+mj-lt"/>
              </a:rPr>
              <a:t>A culture of:</a:t>
            </a:r>
          </a:p>
          <a:p>
            <a:pPr algn="ctr"/>
            <a:endParaRPr lang="en-US" sz="1000" b="1" dirty="0">
              <a:solidFill>
                <a:srgbClr val="1F4E79"/>
              </a:solidFill>
              <a:latin typeface="+mj-lt"/>
            </a:endParaRPr>
          </a:p>
          <a:p>
            <a:r>
              <a:rPr lang="en-US" sz="3600" b="1" dirty="0">
                <a:solidFill>
                  <a:srgbClr val="FF0000"/>
                </a:solidFill>
                <a:latin typeface="+mj-lt"/>
              </a:rPr>
              <a:t>Trust         Passion to Serve       Solutions</a:t>
            </a:r>
          </a:p>
        </p:txBody>
      </p:sp>
      <p:cxnSp>
        <p:nvCxnSpPr>
          <p:cNvPr id="17" name="Straight Connector 16"/>
          <p:cNvCxnSpPr/>
          <p:nvPr/>
        </p:nvCxnSpPr>
        <p:spPr>
          <a:xfrm flipH="1">
            <a:off x="492345" y="2648434"/>
            <a:ext cx="8111329" cy="0"/>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8" name="5-Point Star 7"/>
          <p:cNvSpPr>
            <a:spLocks noChangeAspect="1"/>
          </p:cNvSpPr>
          <p:nvPr/>
        </p:nvSpPr>
        <p:spPr>
          <a:xfrm>
            <a:off x="1795959" y="2168751"/>
            <a:ext cx="365760" cy="36576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3" name="5-Point Star 22"/>
          <p:cNvSpPr>
            <a:spLocks noChangeAspect="1"/>
          </p:cNvSpPr>
          <p:nvPr/>
        </p:nvSpPr>
        <p:spPr>
          <a:xfrm>
            <a:off x="5766161" y="2180247"/>
            <a:ext cx="365760" cy="36576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cxnSp>
        <p:nvCxnSpPr>
          <p:cNvPr id="24" name="Straight Connector 23"/>
          <p:cNvCxnSpPr/>
          <p:nvPr/>
        </p:nvCxnSpPr>
        <p:spPr>
          <a:xfrm flipH="1">
            <a:off x="492345" y="2057400"/>
            <a:ext cx="8111329" cy="0"/>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6402" y="2835347"/>
            <a:ext cx="2843213" cy="1403350"/>
          </a:xfrm>
          <a:prstGeom prst="rect">
            <a:avLst/>
          </a:prstGeom>
          <a:ln w="3175">
            <a:solidFill>
              <a:schemeClr val="tx1"/>
            </a:solidFill>
          </a:ln>
          <a:effectLst>
            <a:outerShdw blurRad="292100" dist="139700" dir="2700000" algn="tl" rotWithShape="0">
              <a:srgbClr val="333333">
                <a:alpha val="65000"/>
              </a:srgbClr>
            </a:outerShdw>
          </a:effectLst>
        </p:spPr>
      </p:pic>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4919" y="2835347"/>
            <a:ext cx="2231448" cy="1403350"/>
          </a:xfrm>
          <a:prstGeom prst="rect">
            <a:avLst/>
          </a:prstGeom>
          <a:ln w="3175">
            <a:solidFill>
              <a:schemeClr val="tx1"/>
            </a:solidFill>
          </a:ln>
          <a:effectLst>
            <a:outerShdw blurRad="292100" dist="139700" dir="2700000" algn="tl" rotWithShape="0">
              <a:srgbClr val="333333">
                <a:alpha val="65000"/>
              </a:srgbClr>
            </a:outerShdw>
          </a:effectLst>
        </p:spPr>
      </p:pic>
      <p:pic>
        <p:nvPicPr>
          <p:cNvPr id="30"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9721" y="2835347"/>
            <a:ext cx="2189203" cy="1403350"/>
          </a:xfrm>
          <a:prstGeom prst="rect">
            <a:avLst/>
          </a:prstGeom>
          <a:ln w="3175">
            <a:solidFill>
              <a:schemeClr val="tx1"/>
            </a:solidFill>
          </a:ln>
          <a:effectLst>
            <a:outerShdw blurRad="292100" dist="139700" dir="2700000" algn="tl" rotWithShape="0">
              <a:srgbClr val="333333">
                <a:alpha val="65000"/>
              </a:srgbClr>
            </a:outerShdw>
          </a:effectLst>
        </p:spPr>
      </p:pic>
      <p:sp>
        <p:nvSpPr>
          <p:cNvPr id="31" name="object 6"/>
          <p:cNvSpPr/>
          <p:nvPr/>
        </p:nvSpPr>
        <p:spPr>
          <a:xfrm>
            <a:off x="492345" y="4483423"/>
            <a:ext cx="8111328" cy="234287"/>
          </a:xfrm>
          <a:custGeom>
            <a:avLst/>
            <a:gdLst/>
            <a:ahLst/>
            <a:cxnLst/>
            <a:rect l="l" t="t" r="r" b="b"/>
            <a:pathLst>
              <a:path w="8534400">
                <a:moveTo>
                  <a:pt x="0" y="0"/>
                </a:moveTo>
                <a:lnTo>
                  <a:pt x="8534400" y="0"/>
                </a:lnTo>
              </a:path>
            </a:pathLst>
          </a:custGeom>
          <a:ln w="57150">
            <a:solidFill>
              <a:srgbClr val="5B9BD5"/>
            </a:solidFill>
          </a:ln>
        </p:spPr>
        <p:txBody>
          <a:bodyPr wrap="square" lIns="0" tIns="0" rIns="0" bIns="0" rtlCol="0"/>
          <a:lstStyle/>
          <a:p>
            <a:endParaRPr sz="1600" dirty="0"/>
          </a:p>
        </p:txBody>
      </p:sp>
      <p:sp>
        <p:nvSpPr>
          <p:cNvPr id="33" name="Freeform 32"/>
          <p:cNvSpPr/>
          <p:nvPr/>
        </p:nvSpPr>
        <p:spPr>
          <a:xfrm>
            <a:off x="2838450" y="1736374"/>
            <a:ext cx="2895600" cy="145237"/>
          </a:xfrm>
          <a:custGeom>
            <a:avLst/>
            <a:gdLst>
              <a:gd name="connsiteX0" fmla="*/ 0 w 2895600"/>
              <a:gd name="connsiteY0" fmla="*/ 145237 h 145237"/>
              <a:gd name="connsiteX1" fmla="*/ 1247775 w 2895600"/>
              <a:gd name="connsiteY1" fmla="*/ 11887 h 145237"/>
              <a:gd name="connsiteX2" fmla="*/ 2895600 w 2895600"/>
              <a:gd name="connsiteY2" fmla="*/ 11887 h 145237"/>
            </a:gdLst>
            <a:ahLst/>
            <a:cxnLst>
              <a:cxn ang="0">
                <a:pos x="connsiteX0" y="connsiteY0"/>
              </a:cxn>
              <a:cxn ang="0">
                <a:pos x="connsiteX1" y="connsiteY1"/>
              </a:cxn>
              <a:cxn ang="0">
                <a:pos x="connsiteX2" y="connsiteY2"/>
              </a:cxn>
            </a:cxnLst>
            <a:rect l="l" t="t" r="r" b="b"/>
            <a:pathLst>
              <a:path w="2895600" h="145237">
                <a:moveTo>
                  <a:pt x="0" y="145237"/>
                </a:moveTo>
                <a:cubicBezTo>
                  <a:pt x="382587" y="89674"/>
                  <a:pt x="765175" y="34112"/>
                  <a:pt x="1247775" y="11887"/>
                </a:cubicBezTo>
                <a:cubicBezTo>
                  <a:pt x="1730375" y="-10338"/>
                  <a:pt x="2627313" y="3950"/>
                  <a:pt x="2895600" y="11887"/>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4" name="Rectangle 33"/>
          <p:cNvSpPr/>
          <p:nvPr/>
        </p:nvSpPr>
        <p:spPr>
          <a:xfrm>
            <a:off x="492345" y="6012382"/>
            <a:ext cx="8111328" cy="381865"/>
          </a:xfrm>
          <a:prstGeom prst="rect">
            <a:avLst/>
          </a:prstGeom>
          <a:solidFill>
            <a:schemeClr val="accent1"/>
          </a:solidFill>
          <a:ln>
            <a:noFill/>
          </a:ln>
          <a:effectLst>
            <a:outerShdw blurRad="50800" dist="38100" dir="2700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latin typeface="Arial" panose="020B0604020202020204" pitchFamily="34" charset="0"/>
              <a:cs typeface="Arial" panose="020B0604020202020204" pitchFamily="34" charset="0"/>
            </a:endParaRPr>
          </a:p>
        </p:txBody>
      </p:sp>
      <p:sp>
        <p:nvSpPr>
          <p:cNvPr id="35" name="TextBox 34"/>
          <p:cNvSpPr txBox="1"/>
          <p:nvPr/>
        </p:nvSpPr>
        <p:spPr>
          <a:xfrm>
            <a:off x="639722" y="5941704"/>
            <a:ext cx="589841" cy="461665"/>
          </a:xfrm>
          <a:prstGeom prst="rect">
            <a:avLst/>
          </a:prstGeom>
          <a:noFill/>
        </p:spPr>
        <p:txBody>
          <a:bodyPr wrap="none" rtlCol="0">
            <a:spAutoFit/>
          </a:bodyPr>
          <a:lstStyle/>
          <a:p>
            <a:r>
              <a:rPr lang="en-US" sz="2400" b="1" dirty="0">
                <a:solidFill>
                  <a:schemeClr val="bg1"/>
                </a:solidFill>
                <a:latin typeface="Arial" panose="020B0604020202020204" pitchFamily="34" charset="0"/>
                <a:cs typeface="Arial" panose="020B0604020202020204" pitchFamily="34" charset="0"/>
              </a:rPr>
              <a:t>VA</a:t>
            </a:r>
          </a:p>
        </p:txBody>
      </p:sp>
      <p:cxnSp>
        <p:nvCxnSpPr>
          <p:cNvPr id="36" name="Straight Connector 35"/>
          <p:cNvCxnSpPr/>
          <p:nvPr/>
        </p:nvCxnSpPr>
        <p:spPr>
          <a:xfrm>
            <a:off x="1443624" y="5926710"/>
            <a:ext cx="0" cy="56574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7" name="Picture 36" descr="Color Seal "/>
          <p:cNvPicPr/>
          <p:nvPr/>
        </p:nvPicPr>
        <p:blipFill>
          <a:blip r:embed="rId6" cstate="print">
            <a:clrChange>
              <a:clrFrom>
                <a:srgbClr val="FDFDFD"/>
              </a:clrFrom>
              <a:clrTo>
                <a:srgbClr val="FDFDFD">
                  <a:alpha val="0"/>
                </a:srgbClr>
              </a:clrTo>
            </a:clrChange>
          </a:blip>
          <a:srcRect/>
          <a:stretch>
            <a:fillRect/>
          </a:stretch>
        </p:blipFill>
        <p:spPr bwMode="auto">
          <a:xfrm>
            <a:off x="1547276" y="5872564"/>
            <a:ext cx="691877" cy="674035"/>
          </a:xfrm>
          <a:prstGeom prst="rect">
            <a:avLst/>
          </a:prstGeom>
          <a:noFill/>
          <a:ln w="9525">
            <a:noFill/>
            <a:miter lim="800000"/>
            <a:headEnd/>
            <a:tailEnd/>
          </a:ln>
        </p:spPr>
      </p:pic>
      <p:sp>
        <p:nvSpPr>
          <p:cNvPr id="38" name="TextBox 37"/>
          <p:cNvSpPr txBox="1"/>
          <p:nvPr/>
        </p:nvSpPr>
        <p:spPr>
          <a:xfrm>
            <a:off x="2239153" y="6012382"/>
            <a:ext cx="626086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Strategic Acquisition Center</a:t>
            </a:r>
          </a:p>
        </p:txBody>
      </p:sp>
      <p:sp>
        <p:nvSpPr>
          <p:cNvPr id="4" name="TextBox 3"/>
          <p:cNvSpPr txBox="1"/>
          <p:nvPr/>
        </p:nvSpPr>
        <p:spPr>
          <a:xfrm>
            <a:off x="505474" y="4600566"/>
            <a:ext cx="8111328" cy="461665"/>
          </a:xfrm>
          <a:prstGeom prst="rect">
            <a:avLst/>
          </a:prstGeom>
          <a:solidFill>
            <a:schemeClr val="bg1">
              <a:lumMod val="75000"/>
            </a:schemeClr>
          </a:solidFill>
          <a:effectLst>
            <a:outerShdw blurRad="50800" dist="38100" dir="2700000" algn="tl" rotWithShape="0">
              <a:prstClr val="black">
                <a:alpha val="40000"/>
              </a:prstClr>
            </a:outerShdw>
          </a:effectLst>
        </p:spPr>
        <p:txBody>
          <a:bodyPr wrap="square" rtlCol="0">
            <a:spAutoFit/>
          </a:bodyPr>
          <a:lstStyle/>
          <a:p>
            <a:pPr algn="ctr"/>
            <a:r>
              <a:rPr lang="en-US" sz="1200" b="1" i="1" u="sng" dirty="0" smtClean="0"/>
              <a:t>Our Purpose</a:t>
            </a:r>
          </a:p>
          <a:p>
            <a:pPr algn="ctr"/>
            <a:r>
              <a:rPr lang="en-US" sz="1200" b="1" i="1" dirty="0" smtClean="0">
                <a:latin typeface="Segoe Script" panose="020B0504020000000003" pitchFamily="34" charset="0"/>
              </a:rPr>
              <a:t>“To </a:t>
            </a:r>
            <a:r>
              <a:rPr lang="en-US" sz="1200" b="1" i="1" dirty="0">
                <a:latin typeface="Segoe Script" panose="020B0504020000000003" pitchFamily="34" charset="0"/>
              </a:rPr>
              <a:t>care for him who shall have borne the battle and for his widow and his orphan" </a:t>
            </a:r>
          </a:p>
        </p:txBody>
      </p:sp>
      <p:sp>
        <p:nvSpPr>
          <p:cNvPr id="25" name="TextBox 24"/>
          <p:cNvSpPr txBox="1"/>
          <p:nvPr/>
        </p:nvSpPr>
        <p:spPr>
          <a:xfrm>
            <a:off x="509408" y="5171196"/>
            <a:ext cx="8111328" cy="553998"/>
          </a:xfrm>
          <a:prstGeom prst="rect">
            <a:avLst/>
          </a:prstGeom>
          <a:solidFill>
            <a:srgbClr val="1F4E79"/>
          </a:solidFill>
          <a:effectLst>
            <a:outerShdw blurRad="50800" dist="38100" dir="2700000" algn="tl" rotWithShape="0">
              <a:prstClr val="black">
                <a:alpha val="40000"/>
              </a:prstClr>
            </a:outerShdw>
          </a:effectLst>
        </p:spPr>
        <p:txBody>
          <a:bodyPr wrap="square" rtlCol="0">
            <a:spAutoFit/>
          </a:bodyPr>
          <a:lstStyle/>
          <a:p>
            <a:pPr algn="ctr"/>
            <a:r>
              <a:rPr lang="en-US" sz="1200" b="1" i="1" u="sng" dirty="0" smtClean="0">
                <a:solidFill>
                  <a:schemeClr val="bg1"/>
                </a:solidFill>
              </a:rPr>
              <a:t>Our Values</a:t>
            </a:r>
          </a:p>
          <a:p>
            <a:pPr algn="ctr"/>
            <a:r>
              <a:rPr lang="en-US" b="1" dirty="0" smtClean="0">
                <a:solidFill>
                  <a:schemeClr val="bg1"/>
                </a:solidFill>
              </a:rPr>
              <a:t>I CARE: INTEGRITY  COMMITMENT  ADVOCACY  RESPECT  EXCELLENCE</a:t>
            </a:r>
            <a:endParaRPr lang="en-US" sz="1100" b="1" i="1" dirty="0">
              <a:solidFill>
                <a:schemeClr val="bg1"/>
              </a:solidFill>
            </a:endParaRPr>
          </a:p>
        </p:txBody>
      </p:sp>
      <p:sp>
        <p:nvSpPr>
          <p:cNvPr id="26" name="Freeform 25"/>
          <p:cNvSpPr/>
          <p:nvPr/>
        </p:nvSpPr>
        <p:spPr>
          <a:xfrm>
            <a:off x="1145970" y="5653548"/>
            <a:ext cx="682830" cy="45719"/>
          </a:xfrm>
          <a:custGeom>
            <a:avLst/>
            <a:gdLst>
              <a:gd name="connsiteX0" fmla="*/ 0 w 2895600"/>
              <a:gd name="connsiteY0" fmla="*/ 145237 h 145237"/>
              <a:gd name="connsiteX1" fmla="*/ 1247775 w 2895600"/>
              <a:gd name="connsiteY1" fmla="*/ 11887 h 145237"/>
              <a:gd name="connsiteX2" fmla="*/ 2895600 w 2895600"/>
              <a:gd name="connsiteY2" fmla="*/ 11887 h 145237"/>
            </a:gdLst>
            <a:ahLst/>
            <a:cxnLst>
              <a:cxn ang="0">
                <a:pos x="connsiteX0" y="connsiteY0"/>
              </a:cxn>
              <a:cxn ang="0">
                <a:pos x="connsiteX1" y="connsiteY1"/>
              </a:cxn>
              <a:cxn ang="0">
                <a:pos x="connsiteX2" y="connsiteY2"/>
              </a:cxn>
            </a:cxnLst>
            <a:rect l="l" t="t" r="r" b="b"/>
            <a:pathLst>
              <a:path w="2895600" h="145237">
                <a:moveTo>
                  <a:pt x="0" y="145237"/>
                </a:moveTo>
                <a:cubicBezTo>
                  <a:pt x="382587" y="89674"/>
                  <a:pt x="765175" y="34112"/>
                  <a:pt x="1247775" y="11887"/>
                </a:cubicBezTo>
                <a:cubicBezTo>
                  <a:pt x="1730375" y="-10338"/>
                  <a:pt x="2627313" y="3950"/>
                  <a:pt x="2895600" y="11887"/>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Tree>
    <p:extLst>
      <p:ext uri="{BB962C8B-B14F-4D97-AF65-F5344CB8AC3E}">
        <p14:creationId xmlns:p14="http://schemas.microsoft.com/office/powerpoint/2010/main" val="900406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9" name="Group 8"/>
          <p:cNvGrpSpPr/>
          <p:nvPr/>
        </p:nvGrpSpPr>
        <p:grpSpPr>
          <a:xfrm>
            <a:off x="2054639" y="228600"/>
            <a:ext cx="555211" cy="471930"/>
            <a:chOff x="6777323" y="697312"/>
            <a:chExt cx="1125329" cy="1017858"/>
          </a:xfrm>
          <a:solidFill>
            <a:schemeClr val="accent1">
              <a:lumMod val="50000"/>
            </a:schemeClr>
          </a:solidFill>
        </p:grpSpPr>
        <p:sp>
          <p:nvSpPr>
            <p:cNvPr id="5" name="5-Point Star 4"/>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6" name="5-Point Star 5"/>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7" name="5-Point Star 6"/>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11" name="Straight Connector 10"/>
          <p:cNvCxnSpPr/>
          <p:nvPr/>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
        <p:nvSpPr>
          <p:cNvPr id="15" name="TextBox 14"/>
          <p:cNvSpPr txBox="1"/>
          <p:nvPr/>
        </p:nvSpPr>
        <p:spPr>
          <a:xfrm>
            <a:off x="2819400" y="304800"/>
            <a:ext cx="4343400" cy="707886"/>
          </a:xfrm>
          <a:prstGeom prst="rect">
            <a:avLst/>
          </a:prstGeom>
          <a:noFill/>
        </p:spPr>
        <p:txBody>
          <a:bodyPr wrap="square" rtlCol="0">
            <a:spAutoFit/>
          </a:bodyPr>
          <a:lstStyle/>
          <a:p>
            <a:pPr algn="ctr"/>
            <a:r>
              <a:rPr lang="en-US" sz="4000" dirty="0" smtClean="0">
                <a:latin typeface="Arial" panose="020B0604020202020204" pitchFamily="34" charset="0"/>
                <a:cs typeface="Arial" panose="020B0604020202020204" pitchFamily="34" charset="0"/>
              </a:rPr>
              <a:t>AGENDA</a:t>
            </a:r>
            <a:endParaRPr lang="en-US" sz="4000"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409" y="5562600"/>
            <a:ext cx="4721006" cy="1144174"/>
          </a:xfrm>
          <a:prstGeom prst="rect">
            <a:avLst/>
          </a:prstGeom>
        </p:spPr>
      </p:pic>
      <p:pic>
        <p:nvPicPr>
          <p:cNvPr id="2050" name="Picture 2" descr="C:\Users\vacoolives\AppData\Local\Microsoft\Windows\Temporary Internet Files\Content.IE5\ZETK56R8\5_SEO_Task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4038600"/>
            <a:ext cx="2133600" cy="195970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18926" y="1392615"/>
            <a:ext cx="2857674" cy="4031873"/>
          </a:xfrm>
          <a:prstGeom prst="rect">
            <a:avLst/>
          </a:prstGeom>
        </p:spPr>
        <p:txBody>
          <a:bodyPr wrap="square">
            <a:spAutoFit/>
          </a:bodyPr>
          <a:lstStyle/>
          <a:p>
            <a:pPr marL="342900" indent="-342900">
              <a:buFont typeface="Arial" panose="020B0604020202020204" pitchFamily="34" charset="0"/>
              <a:buChar char="•"/>
            </a:pPr>
            <a:r>
              <a:rPr lang="en-US" sz="2000" dirty="0"/>
              <a:t>Introductions </a:t>
            </a:r>
          </a:p>
          <a:p>
            <a:pPr marL="742950" lvl="1" indent="-285750">
              <a:buFont typeface="Arial" panose="020B0604020202020204" pitchFamily="34" charset="0"/>
              <a:buChar char="•"/>
            </a:pPr>
            <a:r>
              <a:rPr lang="en-US" sz="1600" dirty="0"/>
              <a:t>Government Team</a:t>
            </a:r>
          </a:p>
          <a:p>
            <a:pPr marL="342900" indent="-342900">
              <a:buFont typeface="Arial" panose="020B0604020202020204" pitchFamily="34" charset="0"/>
              <a:buChar char="•"/>
            </a:pPr>
            <a:r>
              <a:rPr lang="en-US" sz="2000" dirty="0"/>
              <a:t>Requirement</a:t>
            </a:r>
          </a:p>
          <a:p>
            <a:pPr marL="342900" indent="-342900">
              <a:buFont typeface="Arial" panose="020B0604020202020204" pitchFamily="34" charset="0"/>
              <a:buChar char="•"/>
            </a:pPr>
            <a:r>
              <a:rPr lang="en-US" sz="2000" dirty="0"/>
              <a:t>Scope of Work </a:t>
            </a:r>
          </a:p>
          <a:p>
            <a:pPr marL="342900" indent="-342900">
              <a:buFont typeface="Arial" panose="020B0604020202020204" pitchFamily="34" charset="0"/>
              <a:buChar char="•"/>
            </a:pPr>
            <a:r>
              <a:rPr lang="en-US" sz="2000" dirty="0"/>
              <a:t>Technical Industry Standard</a:t>
            </a:r>
          </a:p>
          <a:p>
            <a:pPr marL="800100" lvl="1" indent="-342900">
              <a:buFont typeface="Arial" panose="020B0604020202020204" pitchFamily="34" charset="0"/>
              <a:buChar char="•"/>
            </a:pPr>
            <a:r>
              <a:rPr lang="en-US" sz="2000" dirty="0"/>
              <a:t>Allograft</a:t>
            </a:r>
          </a:p>
          <a:p>
            <a:pPr marL="800100" lvl="1" indent="-342900">
              <a:buFont typeface="Arial" panose="020B0604020202020204" pitchFamily="34" charset="0"/>
              <a:buChar char="•"/>
            </a:pPr>
            <a:r>
              <a:rPr lang="en-US" sz="2000" dirty="0"/>
              <a:t>Xenograft</a:t>
            </a:r>
          </a:p>
          <a:p>
            <a:pPr marL="342900" indent="-342900">
              <a:buFont typeface="Arial" panose="020B0604020202020204" pitchFamily="34" charset="0"/>
              <a:buChar char="•"/>
            </a:pPr>
            <a:r>
              <a:rPr lang="en-US" sz="2000" dirty="0"/>
              <a:t>Delivery Requirements</a:t>
            </a:r>
          </a:p>
          <a:p>
            <a:pPr marL="342900" indent="-342900">
              <a:buFont typeface="Arial" panose="020B0604020202020204" pitchFamily="34" charset="0"/>
              <a:buChar char="•"/>
            </a:pPr>
            <a:r>
              <a:rPr lang="en-US" sz="2000" dirty="0"/>
              <a:t>Medical Surgical Prime Vendor Participation</a:t>
            </a:r>
          </a:p>
        </p:txBody>
      </p:sp>
      <p:sp>
        <p:nvSpPr>
          <p:cNvPr id="3" name="Rectangle 2"/>
          <p:cNvSpPr/>
          <p:nvPr/>
        </p:nvSpPr>
        <p:spPr>
          <a:xfrm>
            <a:off x="3581400" y="1392615"/>
            <a:ext cx="2895600" cy="3724096"/>
          </a:xfrm>
          <a:prstGeom prst="rect">
            <a:avLst/>
          </a:prstGeom>
        </p:spPr>
        <p:txBody>
          <a:bodyPr wrap="square">
            <a:spAutoFit/>
          </a:bodyPr>
          <a:lstStyle/>
          <a:p>
            <a:pPr marL="342900" indent="-342900">
              <a:buFont typeface="Arial" panose="020B0604020202020204" pitchFamily="34" charset="0"/>
              <a:buChar char="•"/>
            </a:pPr>
            <a:r>
              <a:rPr lang="en-US" sz="2000" dirty="0"/>
              <a:t>Evaluation </a:t>
            </a:r>
            <a:r>
              <a:rPr lang="en-US" sz="2000" dirty="0" smtClean="0"/>
              <a:t>Criteria</a:t>
            </a:r>
          </a:p>
          <a:p>
            <a:pPr marL="800100" lvl="1" indent="-342900">
              <a:buFont typeface="Arial" panose="020B0604020202020204" pitchFamily="34" charset="0"/>
              <a:buChar char="•"/>
            </a:pPr>
            <a:r>
              <a:rPr lang="en-US" sz="1600" dirty="0" smtClean="0"/>
              <a:t>Volume  </a:t>
            </a:r>
            <a:r>
              <a:rPr lang="en-US" sz="1600" dirty="0"/>
              <a:t>I – Solicitation </a:t>
            </a:r>
            <a:r>
              <a:rPr lang="en-US" sz="1600" dirty="0" smtClean="0"/>
              <a:t>Requirements</a:t>
            </a:r>
          </a:p>
          <a:p>
            <a:pPr marL="800100" lvl="1" indent="-342900">
              <a:buFont typeface="Arial" panose="020B0604020202020204" pitchFamily="34" charset="0"/>
              <a:buChar char="•"/>
            </a:pPr>
            <a:r>
              <a:rPr lang="en-US" sz="1600" dirty="0" smtClean="0"/>
              <a:t>Oral Presentation</a:t>
            </a:r>
          </a:p>
          <a:p>
            <a:pPr marL="800100" lvl="1" indent="-342900">
              <a:buFont typeface="Arial" panose="020B0604020202020204" pitchFamily="34" charset="0"/>
              <a:buChar char="•"/>
            </a:pPr>
            <a:r>
              <a:rPr lang="en-US" sz="1600" dirty="0" smtClean="0"/>
              <a:t>Volume  </a:t>
            </a:r>
            <a:r>
              <a:rPr lang="en-US" sz="1600" dirty="0"/>
              <a:t>II – Price </a:t>
            </a:r>
            <a:endParaRPr lang="en-US" sz="1600" dirty="0" smtClean="0"/>
          </a:p>
          <a:p>
            <a:pPr marL="800100" lvl="1" indent="-342900">
              <a:buFont typeface="Arial" panose="020B0604020202020204" pitchFamily="34" charset="0"/>
              <a:buChar char="•"/>
            </a:pPr>
            <a:r>
              <a:rPr lang="en-US" sz="1600" dirty="0" smtClean="0"/>
              <a:t>Volume </a:t>
            </a:r>
            <a:r>
              <a:rPr lang="en-US" sz="1600" dirty="0"/>
              <a:t>III – Small Business Subcontracting Plan </a:t>
            </a:r>
            <a:r>
              <a:rPr lang="en-US" sz="1600" dirty="0" smtClean="0"/>
              <a:t>(large business only)</a:t>
            </a:r>
          </a:p>
          <a:p>
            <a:pPr marL="800100" lvl="1" indent="-342900">
              <a:buFont typeface="Arial" panose="020B0604020202020204" pitchFamily="34" charset="0"/>
              <a:buChar char="•"/>
            </a:pPr>
            <a:r>
              <a:rPr lang="en-US" sz="1600" dirty="0" smtClean="0"/>
              <a:t>Volume </a:t>
            </a:r>
            <a:r>
              <a:rPr lang="en-US" sz="1600" dirty="0"/>
              <a:t>IV – SF1449, Amendments &amp; Other Documents</a:t>
            </a:r>
          </a:p>
          <a:p>
            <a:pPr marL="342900" indent="-342900">
              <a:buFont typeface="Arial" panose="020B0604020202020204" pitchFamily="34" charset="0"/>
              <a:buChar char="•"/>
            </a:pPr>
            <a:r>
              <a:rPr lang="en-US" sz="2000" dirty="0"/>
              <a:t>Acquisition Timeline</a:t>
            </a:r>
          </a:p>
          <a:p>
            <a:pPr marL="342900" indent="-342900">
              <a:buFont typeface="Arial" panose="020B0604020202020204" pitchFamily="34" charset="0"/>
              <a:buChar char="•"/>
            </a:pPr>
            <a:r>
              <a:rPr lang="en-US" sz="2000" dirty="0"/>
              <a:t>Questions</a:t>
            </a:r>
          </a:p>
        </p:txBody>
      </p:sp>
    </p:spTree>
    <p:extLst>
      <p:ext uri="{BB962C8B-B14F-4D97-AF65-F5344CB8AC3E}">
        <p14:creationId xmlns:p14="http://schemas.microsoft.com/office/powerpoint/2010/main" val="23895546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9" name="Group 8"/>
          <p:cNvGrpSpPr/>
          <p:nvPr/>
        </p:nvGrpSpPr>
        <p:grpSpPr>
          <a:xfrm>
            <a:off x="2054639" y="228600"/>
            <a:ext cx="555211" cy="471930"/>
            <a:chOff x="6777323" y="697312"/>
            <a:chExt cx="1125329" cy="1017858"/>
          </a:xfrm>
          <a:solidFill>
            <a:schemeClr val="accent1">
              <a:lumMod val="50000"/>
            </a:schemeClr>
          </a:solidFill>
        </p:grpSpPr>
        <p:sp>
          <p:nvSpPr>
            <p:cNvPr id="5" name="5-Point Star 4"/>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6" name="5-Point Star 5"/>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7" name="5-Point Star 6"/>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11" name="Straight Connector 10"/>
          <p:cNvCxnSpPr/>
          <p:nvPr/>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
        <p:nvSpPr>
          <p:cNvPr id="15" name="TextBox 14"/>
          <p:cNvSpPr txBox="1"/>
          <p:nvPr/>
        </p:nvSpPr>
        <p:spPr>
          <a:xfrm>
            <a:off x="2819400" y="0"/>
            <a:ext cx="5562600" cy="1200329"/>
          </a:xfrm>
          <a:prstGeom prst="rect">
            <a:avLst/>
          </a:prstGeom>
          <a:noFill/>
        </p:spPr>
        <p:txBody>
          <a:bodyPr wrap="square" rtlCol="0">
            <a:spAutoFit/>
          </a:bodyPr>
          <a:lstStyle/>
          <a:p>
            <a:pPr algn="ctr"/>
            <a:r>
              <a:rPr lang="en-US" sz="3600" dirty="0" smtClean="0">
                <a:latin typeface="Arial" panose="020B0604020202020204" pitchFamily="34" charset="0"/>
                <a:cs typeface="Arial" panose="020B0604020202020204" pitchFamily="34" charset="0"/>
              </a:rPr>
              <a:t>CONTRACTUAL DISCLAIMER</a:t>
            </a:r>
            <a:endParaRPr lang="en-US" sz="3600"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409" y="5562600"/>
            <a:ext cx="4721006" cy="1144174"/>
          </a:xfrm>
          <a:prstGeom prst="rect">
            <a:avLst/>
          </a:prstGeom>
        </p:spPr>
      </p:pic>
      <p:sp>
        <p:nvSpPr>
          <p:cNvPr id="10" name="Content Placeholder 9"/>
          <p:cNvSpPr>
            <a:spLocks noGrp="1"/>
          </p:cNvSpPr>
          <p:nvPr>
            <p:ph idx="1"/>
          </p:nvPr>
        </p:nvSpPr>
        <p:spPr/>
        <p:txBody>
          <a:bodyPr/>
          <a:lstStyle/>
          <a:p>
            <a:pPr marL="0" indent="0">
              <a:buNone/>
            </a:pPr>
            <a:r>
              <a:rPr lang="en-US" sz="2000" dirty="0">
                <a:cs typeface="Arial" panose="020B0604020202020204" pitchFamily="34" charset="0"/>
              </a:rPr>
              <a:t>The contents of this briefing </a:t>
            </a:r>
            <a:r>
              <a:rPr lang="en-US" sz="2000" b="1" u="sng" dirty="0">
                <a:cs typeface="Arial" panose="020B0604020202020204" pitchFamily="34" charset="0"/>
              </a:rPr>
              <a:t>does not </a:t>
            </a:r>
            <a:r>
              <a:rPr lang="en-US" sz="2000" dirty="0">
                <a:cs typeface="Arial" panose="020B0604020202020204" pitchFamily="34" charset="0"/>
              </a:rPr>
              <a:t>supersede the terms and conditions as written in the </a:t>
            </a:r>
            <a:r>
              <a:rPr lang="en-US" sz="2000" dirty="0" smtClean="0">
                <a:cs typeface="Arial" panose="020B0604020202020204" pitchFamily="34" charset="0"/>
              </a:rPr>
              <a:t>solicitation, nor does it reflect the Governments entire requirement. </a:t>
            </a:r>
            <a:r>
              <a:rPr lang="en-US" sz="2000" dirty="0">
                <a:cs typeface="Arial" panose="020B0604020202020204" pitchFamily="34" charset="0"/>
              </a:rPr>
              <a:t>Only an amendment to the solicitation </a:t>
            </a:r>
            <a:r>
              <a:rPr lang="en-US" sz="2000" dirty="0" smtClean="0">
                <a:cs typeface="Arial" panose="020B0604020202020204" pitchFamily="34" charset="0"/>
              </a:rPr>
              <a:t>containing </a:t>
            </a:r>
            <a:r>
              <a:rPr lang="en-US" sz="2000" dirty="0">
                <a:cs typeface="Arial" panose="020B0604020202020204" pitchFamily="34" charset="0"/>
              </a:rPr>
              <a:t>official changes to terms and </a:t>
            </a:r>
            <a:r>
              <a:rPr lang="en-US" sz="2000" dirty="0" smtClean="0">
                <a:cs typeface="Arial" panose="020B0604020202020204" pitchFamily="34" charset="0"/>
              </a:rPr>
              <a:t>conditions. </a:t>
            </a:r>
            <a:endParaRPr lang="en-US" sz="2000" dirty="0">
              <a:cs typeface="Arial" panose="020B0604020202020204" pitchFamily="34" charset="0"/>
            </a:endParaRPr>
          </a:p>
          <a:p>
            <a:endParaRPr lang="en-US" dirty="0"/>
          </a:p>
        </p:txBody>
      </p:sp>
    </p:spTree>
    <p:extLst>
      <p:ext uri="{BB962C8B-B14F-4D97-AF65-F5344CB8AC3E}">
        <p14:creationId xmlns:p14="http://schemas.microsoft.com/office/powerpoint/2010/main" val="5813246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t>LeShanna Calahan, Contracting Officer (SAC)</a:t>
            </a:r>
          </a:p>
          <a:p>
            <a:r>
              <a:rPr lang="en-US" sz="2800" dirty="0"/>
              <a:t>Lawrence Toperoff, Contract Specialist (SAC)</a:t>
            </a:r>
          </a:p>
          <a:p>
            <a:r>
              <a:rPr lang="en-US" sz="2800" dirty="0"/>
              <a:t>Michelle Bailey, Contract Specialist (SAC)</a:t>
            </a:r>
          </a:p>
          <a:p>
            <a:r>
              <a:rPr lang="en-US" sz="2800" dirty="0"/>
              <a:t>Rodney Hickson, Program Manager (PEO)</a:t>
            </a:r>
          </a:p>
          <a:p>
            <a:r>
              <a:rPr lang="en-US" sz="2800" dirty="0"/>
              <a:t>Audrey Ezell-Upchurch, Project Manager (PEO)</a:t>
            </a:r>
          </a:p>
          <a:p>
            <a:r>
              <a:rPr lang="en-US" sz="2800" dirty="0"/>
              <a:t>Stevie Dunk, Field Operations Manager (PSAS)</a:t>
            </a:r>
          </a:p>
          <a:p>
            <a:r>
              <a:rPr lang="en-US" sz="2800" dirty="0"/>
              <a:t>Joyce Edmondson, Clinical Prosthetics Liaison (PSAS) </a:t>
            </a:r>
          </a:p>
          <a:p>
            <a:endParaRPr lang="en-US" dirty="0"/>
          </a:p>
        </p:txBody>
      </p:sp>
      <p:sp>
        <p:nvSpPr>
          <p:cNvPr id="4" name="TextBox 3"/>
          <p:cNvSpPr txBox="1"/>
          <p:nvPr/>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cxnSp>
        <p:nvCxnSpPr>
          <p:cNvPr id="9" name="Straight Connector 8"/>
          <p:cNvCxnSpPr/>
          <p:nvPr/>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 name="Straight Connector 9"/>
          <p:cNvCxnSpPr/>
          <p:nvPr/>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grpSp>
        <p:nvGrpSpPr>
          <p:cNvPr id="13" name="Group 12"/>
          <p:cNvGrpSpPr/>
          <p:nvPr/>
        </p:nvGrpSpPr>
        <p:grpSpPr>
          <a:xfrm>
            <a:off x="2035589" y="213870"/>
            <a:ext cx="555211" cy="471930"/>
            <a:chOff x="6777323" y="697312"/>
            <a:chExt cx="1125329" cy="1017858"/>
          </a:xfrm>
          <a:solidFill>
            <a:schemeClr val="accent1">
              <a:lumMod val="50000"/>
            </a:schemeClr>
          </a:solidFill>
        </p:grpSpPr>
        <p:sp>
          <p:nvSpPr>
            <p:cNvPr id="14" name="5-Point Star 13"/>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6" name="5-Point Star 15"/>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7" name="5-Point Star 16"/>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             GOVERNMENT </a:t>
            </a:r>
            <a:r>
              <a:rPr lang="en-US" sz="4000" dirty="0">
                <a:latin typeface="Arial" panose="020B0604020202020204" pitchFamily="34" charset="0"/>
                <a:cs typeface="Arial" panose="020B0604020202020204" pitchFamily="34" charset="0"/>
              </a:rPr>
              <a:t>T</a:t>
            </a:r>
            <a:r>
              <a:rPr lang="en-US" sz="4000" dirty="0" smtClean="0">
                <a:latin typeface="Arial" panose="020B0604020202020204" pitchFamily="34" charset="0"/>
                <a:cs typeface="Arial" panose="020B0604020202020204" pitchFamily="34" charset="0"/>
              </a:rPr>
              <a:t>EAM</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47192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1000"/>
            <a:ext cx="7010400" cy="1143000"/>
          </a:xfrm>
        </p:spPr>
        <p:txBody>
          <a:bodyPr>
            <a:normAutofit/>
          </a:bodyPr>
          <a:lstStyle/>
          <a:p>
            <a:r>
              <a:rPr lang="en-US" sz="4000" dirty="0" smtClean="0">
                <a:latin typeface="Arial" panose="020B0604020202020204" pitchFamily="34" charset="0"/>
                <a:cs typeface="Arial" panose="020B0604020202020204" pitchFamily="34" charset="0"/>
              </a:rPr>
              <a:t>REQUIREMENT</a:t>
            </a:r>
            <a:endParaRPr lang="en-US" sz="4000" dirty="0">
              <a:latin typeface="Arial" panose="020B0604020202020204" pitchFamily="34" charset="0"/>
              <a:cs typeface="Arial" panose="020B0604020202020204" pitchFamily="34" charset="0"/>
            </a:endParaRPr>
          </a:p>
        </p:txBody>
      </p:sp>
      <p:sp>
        <p:nvSpPr>
          <p:cNvPr id="5" name="TextBox 4"/>
          <p:cNvSpPr txBox="1"/>
          <p:nvPr/>
        </p:nvSpPr>
        <p:spPr>
          <a:xfrm>
            <a:off x="381000" y="6096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cxnSp>
        <p:nvCxnSpPr>
          <p:cNvPr id="10" name="Straight Connector 9"/>
          <p:cNvCxnSpPr/>
          <p:nvPr/>
        </p:nvCxnSpPr>
        <p:spPr>
          <a:xfrm>
            <a:off x="571326" y="9382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p:nvCxnSpPr>
        <p:spPr>
          <a:xfrm>
            <a:off x="457200" y="1371600"/>
            <a:ext cx="8305800" cy="0"/>
          </a:xfrm>
          <a:prstGeom prst="line">
            <a:avLst/>
          </a:prstGeom>
        </p:spPr>
        <p:style>
          <a:lnRef idx="2">
            <a:schemeClr val="dk1"/>
          </a:lnRef>
          <a:fillRef idx="0">
            <a:schemeClr val="dk1"/>
          </a:fillRef>
          <a:effectRef idx="1">
            <a:schemeClr val="dk1"/>
          </a:effectRef>
          <a:fontRef idx="minor">
            <a:schemeClr val="tx1"/>
          </a:fontRef>
        </p:style>
      </p:cxn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409" y="5866226"/>
            <a:ext cx="4721006" cy="1144174"/>
          </a:xfrm>
          <a:prstGeom prst="rect">
            <a:avLst/>
          </a:prstGeom>
        </p:spPr>
      </p:pic>
      <p:grpSp>
        <p:nvGrpSpPr>
          <p:cNvPr id="17" name="Group 16"/>
          <p:cNvGrpSpPr/>
          <p:nvPr/>
        </p:nvGrpSpPr>
        <p:grpSpPr>
          <a:xfrm>
            <a:off x="2111789" y="304800"/>
            <a:ext cx="555211" cy="471930"/>
            <a:chOff x="6777323" y="697312"/>
            <a:chExt cx="1125329" cy="1017858"/>
          </a:xfrm>
          <a:solidFill>
            <a:schemeClr val="accent1">
              <a:lumMod val="50000"/>
            </a:schemeClr>
          </a:solidFill>
        </p:grpSpPr>
        <p:sp>
          <p:nvSpPr>
            <p:cNvPr id="18" name="5-Point Star 17"/>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5-Point Star 18"/>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0" name="5-Point Star 19"/>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3" name="Rectangle 2"/>
          <p:cNvSpPr/>
          <p:nvPr/>
        </p:nvSpPr>
        <p:spPr>
          <a:xfrm>
            <a:off x="457200" y="1600200"/>
            <a:ext cx="8305800" cy="4493538"/>
          </a:xfrm>
          <a:prstGeom prst="rect">
            <a:avLst/>
          </a:prstGeom>
        </p:spPr>
        <p:txBody>
          <a:bodyPr wrap="square">
            <a:spAutoFit/>
          </a:bodyPr>
          <a:lstStyle/>
          <a:p>
            <a:r>
              <a:rPr lang="en-US" dirty="0"/>
              <a:t>3.1.2 VHA PSAS have a need for biologics and biological implants. The objective of this procurement is to ensure availability and consistency of products for nationwide usage and to obtain volume-based, standardized pricing by establishing enterprise-wide IDIQ contracts. The Government desires to continue the practice of reducing costs by standardizing the ordering of products and sources of supply while, simultaneously, balancing clinician considerations for obtaining quality products. </a:t>
            </a:r>
            <a:endParaRPr lang="en-US" dirty="0" smtClean="0"/>
          </a:p>
          <a:p>
            <a:endParaRPr lang="en-US" dirty="0"/>
          </a:p>
          <a:p>
            <a:r>
              <a:rPr lang="en-US" dirty="0"/>
              <a:t>3.1.4 These biologics and biological implants are to be used in various surgeries, treatments, and medical procedures to treat, prevent, or diagnose diseases. Biologics and biologic implants will consist of allograft and xenograft tissue. </a:t>
            </a:r>
            <a:r>
              <a:rPr lang="en-US" dirty="0" smtClean="0"/>
              <a:t>Allografts are bone and soft tissue grafts taken from human cadavers of genetically non-identical member of the same species. Most human tissue and organ transplants are allografts. Xenografts are bone and soft-tissue grafts taken from animals, typically pigs and cows.  </a:t>
            </a:r>
            <a:r>
              <a:rPr lang="en-US" b="1" dirty="0" smtClean="0">
                <a:cs typeface="Arial" panose="020B0604020202020204" pitchFamily="34" charset="0"/>
              </a:rPr>
              <a:t>This requirement does </a:t>
            </a:r>
            <a:r>
              <a:rPr lang="en-US" b="1" u="sng" dirty="0" smtClean="0">
                <a:cs typeface="Arial" panose="020B0604020202020204" pitchFamily="34" charset="0"/>
              </a:rPr>
              <a:t>NOT</a:t>
            </a:r>
            <a:r>
              <a:rPr lang="en-US" b="1" dirty="0" smtClean="0">
                <a:cs typeface="Arial" panose="020B0604020202020204" pitchFamily="34" charset="0"/>
              </a:rPr>
              <a:t> include organs for transplant, virus</a:t>
            </a:r>
            <a:r>
              <a:rPr lang="en-US" b="1" smtClean="0">
                <a:cs typeface="Arial" panose="020B0604020202020204" pitchFamily="34" charset="0"/>
              </a:rPr>
              <a:t>, therapeutic serums, toxins, antitoxins, or vaccines.  </a:t>
            </a:r>
            <a:endParaRPr lang="en-US" b="1" dirty="0" smtClean="0">
              <a:cs typeface="Arial" panose="020B0604020202020204" pitchFamily="34" charset="0"/>
            </a:endParaRPr>
          </a:p>
          <a:p>
            <a:endParaRPr lang="en-US" sz="1600" dirty="0"/>
          </a:p>
        </p:txBody>
      </p:sp>
    </p:spTree>
    <p:extLst>
      <p:ext uri="{BB962C8B-B14F-4D97-AF65-F5344CB8AC3E}">
        <p14:creationId xmlns:p14="http://schemas.microsoft.com/office/powerpoint/2010/main" val="1483942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228600"/>
            <a:ext cx="70104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dirty="0" smtClean="0">
                <a:latin typeface="Arial" panose="020B0604020202020204" pitchFamily="34" charset="0"/>
                <a:cs typeface="Arial" panose="020B0604020202020204" pitchFamily="34" charset="0"/>
              </a:rPr>
              <a:t>SCOPE OF WORK</a:t>
            </a:r>
            <a:endParaRPr lang="en-US" sz="4000" dirty="0">
              <a:latin typeface="Arial" panose="020B0604020202020204" pitchFamily="34" charset="0"/>
              <a:cs typeface="Arial" panose="020B0604020202020204" pitchFamily="34" charset="0"/>
            </a:endParaRPr>
          </a:p>
        </p:txBody>
      </p:sp>
      <p:sp>
        <p:nvSpPr>
          <p:cNvPr id="5" name="TextBox 4"/>
          <p:cNvSpPr txBox="1"/>
          <p:nvPr/>
        </p:nvSpPr>
        <p:spPr>
          <a:xfrm>
            <a:off x="381000" y="6096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cxnSp>
        <p:nvCxnSpPr>
          <p:cNvPr id="10" name="Straight Connector 9"/>
          <p:cNvCxnSpPr/>
          <p:nvPr/>
        </p:nvCxnSpPr>
        <p:spPr>
          <a:xfrm>
            <a:off x="571326" y="9382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p:nvCxnSpPr>
        <p:spPr>
          <a:xfrm>
            <a:off x="457200" y="1371600"/>
            <a:ext cx="8305800" cy="0"/>
          </a:xfrm>
          <a:prstGeom prst="line">
            <a:avLst/>
          </a:prstGeom>
        </p:spPr>
        <p:style>
          <a:lnRef idx="2">
            <a:schemeClr val="dk1"/>
          </a:lnRef>
          <a:fillRef idx="0">
            <a:schemeClr val="dk1"/>
          </a:fillRef>
          <a:effectRef idx="1">
            <a:schemeClr val="dk1"/>
          </a:effectRef>
          <a:fontRef idx="minor">
            <a:schemeClr val="tx1"/>
          </a:fontRef>
        </p:style>
      </p:cxn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409" y="5562600"/>
            <a:ext cx="4721006" cy="1144174"/>
          </a:xfrm>
          <a:prstGeom prst="rect">
            <a:avLst/>
          </a:prstGeom>
        </p:spPr>
      </p:pic>
      <p:grpSp>
        <p:nvGrpSpPr>
          <p:cNvPr id="18" name="Group 17"/>
          <p:cNvGrpSpPr/>
          <p:nvPr/>
        </p:nvGrpSpPr>
        <p:grpSpPr>
          <a:xfrm>
            <a:off x="2187989" y="366270"/>
            <a:ext cx="555211" cy="471930"/>
            <a:chOff x="6777323" y="697312"/>
            <a:chExt cx="1125329" cy="1017858"/>
          </a:xfrm>
          <a:solidFill>
            <a:schemeClr val="accent1">
              <a:lumMod val="50000"/>
            </a:schemeClr>
          </a:solidFill>
        </p:grpSpPr>
        <p:sp>
          <p:nvSpPr>
            <p:cNvPr id="20" name="5-Point Star 19"/>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1" name="5-Point Star 20"/>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2" name="5-Point Star 21"/>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3" name="Rectangle 2"/>
          <p:cNvSpPr/>
          <p:nvPr/>
        </p:nvSpPr>
        <p:spPr>
          <a:xfrm>
            <a:off x="457200" y="1447800"/>
            <a:ext cx="8305800" cy="4524315"/>
          </a:xfrm>
          <a:prstGeom prst="rect">
            <a:avLst/>
          </a:prstGeom>
        </p:spPr>
        <p:txBody>
          <a:bodyPr wrap="square">
            <a:spAutoFit/>
          </a:bodyPr>
          <a:lstStyle/>
          <a:p>
            <a:r>
              <a:rPr lang="en-US" dirty="0"/>
              <a:t>3.2.1 The contractor shall provide an uninterrupted supply of products and delivery of biologics and biological Implants as specified in the contract. The contractor shall </a:t>
            </a:r>
            <a:r>
              <a:rPr lang="en-US" dirty="0" smtClean="0"/>
              <a:t>deliver </a:t>
            </a:r>
            <a:r>
              <a:rPr lang="en-US" dirty="0"/>
              <a:t>products in accordance with </a:t>
            </a:r>
            <a:r>
              <a:rPr lang="en-US" dirty="0" smtClean="0"/>
              <a:t>Normal, Expedited, Just-In-Time </a:t>
            </a:r>
            <a:r>
              <a:rPr lang="en-US" dirty="0"/>
              <a:t>(JIT</a:t>
            </a:r>
            <a:r>
              <a:rPr lang="en-US" dirty="0" smtClean="0"/>
              <a:t>) </a:t>
            </a:r>
            <a:r>
              <a:rPr lang="en-US" dirty="0"/>
              <a:t>and Consignment delivery methods as outlined in section B.5.6 (delivery requirements). The contractor shall conduct business operations that adhere to all applicable Federal, State, local laws and regulations. </a:t>
            </a:r>
            <a:endParaRPr lang="en-US" dirty="0" smtClean="0"/>
          </a:p>
          <a:p>
            <a:endParaRPr lang="en-US" dirty="0"/>
          </a:p>
          <a:p>
            <a:r>
              <a:rPr lang="en-US" dirty="0"/>
              <a:t>3.2.2 Purchases by the Government of products established under the resulting IDIQs shall be decentralized. The orders shall indicate the specific items ordered, item quantities, and all necessary delivery and payment procedures. </a:t>
            </a:r>
            <a:endParaRPr lang="en-US" dirty="0" smtClean="0"/>
          </a:p>
          <a:p>
            <a:endParaRPr lang="en-US" dirty="0"/>
          </a:p>
          <a:p>
            <a:r>
              <a:rPr lang="en-US" dirty="0"/>
              <a:t>3.2.3 The contractor shall </a:t>
            </a:r>
            <a:r>
              <a:rPr lang="en-US" dirty="0" smtClean="0"/>
              <a:t>be responsible </a:t>
            </a:r>
            <a:r>
              <a:rPr lang="en-US" dirty="0"/>
              <a:t>for providing a VA specific product catalog that will allow streamlined ordering for the PSAS, local VA Contracting Officers and/or appointed Ordering Officers (when authorized by VA policy for Prosthetic purchases). </a:t>
            </a:r>
            <a:endParaRPr lang="en-US" dirty="0" smtClean="0"/>
          </a:p>
          <a:p>
            <a:endParaRPr lang="en-US" dirty="0"/>
          </a:p>
          <a:p>
            <a:r>
              <a:rPr lang="en-US" dirty="0"/>
              <a:t>3.2.4 All VA issued orders shall comply with FAR 52.225-5 Trade Agreements</a:t>
            </a:r>
          </a:p>
        </p:txBody>
      </p:sp>
    </p:spTree>
    <p:extLst>
      <p:ext uri="{BB962C8B-B14F-4D97-AF65-F5344CB8AC3E}">
        <p14:creationId xmlns:p14="http://schemas.microsoft.com/office/powerpoint/2010/main" val="36968999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152400"/>
            <a:ext cx="6705600" cy="1143000"/>
          </a:xfrm>
        </p:spPr>
        <p:txBody>
          <a:bodyPr>
            <a:normAutofit fontScale="90000"/>
          </a:bodyPr>
          <a:lstStyle/>
          <a:p>
            <a:r>
              <a:rPr lang="en-US" dirty="0" smtClean="0">
                <a:latin typeface="Arial" panose="020B0604020202020204" pitchFamily="34" charset="0"/>
                <a:cs typeface="Arial" panose="020B0604020202020204" pitchFamily="34" charset="0"/>
              </a:rPr>
              <a:t>TECHNICAL </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INDUSTRY STANDARD </a:t>
            </a:r>
            <a:endParaRPr lang="en-US" dirty="0">
              <a:latin typeface="Arial" panose="020B0604020202020204" pitchFamily="34" charset="0"/>
              <a:cs typeface="Arial" panose="020B0604020202020204" pitchFamily="34" charset="0"/>
            </a:endParaRPr>
          </a:p>
        </p:txBody>
      </p:sp>
      <p:sp>
        <p:nvSpPr>
          <p:cNvPr id="5" name="TextBox 4"/>
          <p:cNvSpPr txBox="1"/>
          <p:nvPr/>
        </p:nvSpPr>
        <p:spPr>
          <a:xfrm>
            <a:off x="381000" y="6096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cxnSp>
        <p:nvCxnSpPr>
          <p:cNvPr id="10" name="Straight Connector 9"/>
          <p:cNvCxnSpPr/>
          <p:nvPr/>
        </p:nvCxnSpPr>
        <p:spPr>
          <a:xfrm>
            <a:off x="571326" y="9382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p:nvCxnSpPr>
        <p:spPr>
          <a:xfrm>
            <a:off x="457200" y="1371600"/>
            <a:ext cx="8305800" cy="0"/>
          </a:xfrm>
          <a:prstGeom prst="line">
            <a:avLst/>
          </a:prstGeom>
        </p:spPr>
        <p:style>
          <a:lnRef idx="2">
            <a:schemeClr val="dk1"/>
          </a:lnRef>
          <a:fillRef idx="0">
            <a:schemeClr val="dk1"/>
          </a:fillRef>
          <a:effectRef idx="1">
            <a:schemeClr val="dk1"/>
          </a:effectRef>
          <a:fontRef idx="minor">
            <a:schemeClr val="tx1"/>
          </a:fontRef>
        </p:style>
      </p:cxn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409" y="5562600"/>
            <a:ext cx="4721006" cy="1144174"/>
          </a:xfrm>
          <a:prstGeom prst="rect">
            <a:avLst/>
          </a:prstGeom>
        </p:spPr>
      </p:pic>
      <p:grpSp>
        <p:nvGrpSpPr>
          <p:cNvPr id="17" name="Group 16"/>
          <p:cNvGrpSpPr/>
          <p:nvPr/>
        </p:nvGrpSpPr>
        <p:grpSpPr>
          <a:xfrm>
            <a:off x="2187989" y="366270"/>
            <a:ext cx="555211" cy="471930"/>
            <a:chOff x="6777323" y="697312"/>
            <a:chExt cx="1125329" cy="1017858"/>
          </a:xfrm>
          <a:solidFill>
            <a:schemeClr val="accent1">
              <a:lumMod val="50000"/>
            </a:schemeClr>
          </a:solidFill>
        </p:grpSpPr>
        <p:sp>
          <p:nvSpPr>
            <p:cNvPr id="18" name="5-Point Star 17"/>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5-Point Star 18"/>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0" name="5-Point Star 19"/>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4" name="Rectangle 3"/>
          <p:cNvSpPr/>
          <p:nvPr/>
        </p:nvSpPr>
        <p:spPr>
          <a:xfrm>
            <a:off x="457200" y="1524000"/>
            <a:ext cx="8305800" cy="3785652"/>
          </a:xfrm>
          <a:prstGeom prst="rect">
            <a:avLst/>
          </a:prstGeom>
        </p:spPr>
        <p:txBody>
          <a:bodyPr wrap="square">
            <a:spAutoFit/>
          </a:bodyPr>
          <a:lstStyle/>
          <a:p>
            <a:r>
              <a:rPr lang="en-US" sz="2000" dirty="0"/>
              <a:t>3.1.5 All </a:t>
            </a:r>
            <a:r>
              <a:rPr lang="en-US" sz="2000" b="1" dirty="0"/>
              <a:t>allograft </a:t>
            </a:r>
            <a:r>
              <a:rPr lang="en-US" sz="2000" dirty="0"/>
              <a:t>products shall be Food and Drug Administration (FDA) approved and labeled in accordance with the</a:t>
            </a:r>
            <a:r>
              <a:rPr lang="en-US" sz="2000" b="1" dirty="0"/>
              <a:t> International Standard for Blood and Transplant (ISBT) 128, </a:t>
            </a:r>
            <a:r>
              <a:rPr lang="en-US" sz="2000" dirty="0"/>
              <a:t>which is the global standard for the identification, labeling, and information transfer of human allograft medical products. </a:t>
            </a:r>
            <a:r>
              <a:rPr lang="en-US" sz="2000" b="1" dirty="0"/>
              <a:t>Xenograft </a:t>
            </a:r>
            <a:r>
              <a:rPr lang="en-US" sz="2000" dirty="0"/>
              <a:t>products may use any of the three standards </a:t>
            </a:r>
            <a:r>
              <a:rPr lang="en-US" sz="2000" b="1" dirty="0"/>
              <a:t>(ISBT 128, GS1, and HIBCC) currently FDA approved Unique Device Identifiers (UDI) including GS1 and HIBCC</a:t>
            </a:r>
            <a:r>
              <a:rPr lang="en-US" sz="2000" dirty="0"/>
              <a:t>. </a:t>
            </a:r>
            <a:endParaRPr lang="en-US" sz="2000" dirty="0" smtClean="0"/>
          </a:p>
          <a:p>
            <a:endParaRPr lang="en-US" sz="2000" dirty="0"/>
          </a:p>
          <a:p>
            <a:r>
              <a:rPr lang="en-US" sz="2000" dirty="0"/>
              <a:t>Biological implants must be tracked from human donor or animal source at each step of distribution to implantation so that all patients who receive biological implants by the VA can be notified of a recall subject to the evaluation by appropriate medical personnel.</a:t>
            </a:r>
          </a:p>
        </p:txBody>
      </p:sp>
    </p:spTree>
    <p:extLst>
      <p:ext uri="{BB962C8B-B14F-4D97-AF65-F5344CB8AC3E}">
        <p14:creationId xmlns:p14="http://schemas.microsoft.com/office/powerpoint/2010/main" val="40583056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800" y="76200"/>
            <a:ext cx="5334000" cy="1143000"/>
          </a:xfrm>
        </p:spPr>
        <p:txBody>
          <a:bodyPr>
            <a:normAutofit fontScale="90000"/>
          </a:bodyPr>
          <a:lstStyle/>
          <a:p>
            <a:r>
              <a:rPr lang="en-US" sz="4000" dirty="0" smtClean="0">
                <a:latin typeface="Arial" panose="020B0604020202020204" pitchFamily="34" charset="0"/>
                <a:cs typeface="Arial" panose="020B0604020202020204" pitchFamily="34" charset="0"/>
              </a:rPr>
              <a:t>DELIVERY REQUIREMENTS</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r>
              <a:rPr lang="en-US" sz="1800" b="1" dirty="0"/>
              <a:t>5.6.3 Normal </a:t>
            </a:r>
            <a:r>
              <a:rPr lang="en-US" sz="1800" dirty="0"/>
              <a:t>- Facilities shall contact contractors at a minimum five (5) days prior to the anticipated date of surgery. The required biologics and biological implants shall be </a:t>
            </a:r>
            <a:r>
              <a:rPr lang="en-US" sz="1800" dirty="0" smtClean="0"/>
              <a:t> delivered </a:t>
            </a:r>
            <a:r>
              <a:rPr lang="en-US" sz="1800" dirty="0"/>
              <a:t>in the manner to comply with any sterilization and storage requirement, if necessary. </a:t>
            </a:r>
            <a:endParaRPr lang="en-US" sz="1800" dirty="0" smtClean="0"/>
          </a:p>
          <a:p>
            <a:endParaRPr lang="en-US" sz="1800" dirty="0"/>
          </a:p>
          <a:p>
            <a:r>
              <a:rPr lang="en-US" sz="1800" b="1" dirty="0"/>
              <a:t>5.6.4 Expedited </a:t>
            </a:r>
            <a:r>
              <a:rPr lang="en-US" sz="1800" dirty="0"/>
              <a:t>- This delivery method allows biologics and biological implant products to be delivered to facilities the same day of the surgery </a:t>
            </a:r>
            <a:r>
              <a:rPr lang="en-US" sz="1800" dirty="0" smtClean="0"/>
              <a:t> </a:t>
            </a:r>
            <a:r>
              <a:rPr lang="en-US" sz="1800" dirty="0"/>
              <a:t>when contractor is notified no later than 2:00 PM local time the day before the surgery. Implants shall arrive pre-packaged, pre-sterilized (ready to be implanted). The Government will pay the difference between normal delivery (five days) and expedited freight charges. The charge will be identified in the order and pre-approved. In emergency situations, the contractor must be capable of delivering within a few hours on the same day. The contractor must have the ability to receive and deliver the required products seven days per week. </a:t>
            </a:r>
            <a:endParaRPr lang="en-US" sz="1800" dirty="0" smtClean="0"/>
          </a:p>
        </p:txBody>
      </p:sp>
      <p:sp>
        <p:nvSpPr>
          <p:cNvPr id="5" name="TextBox 4"/>
          <p:cNvSpPr txBox="1"/>
          <p:nvPr/>
        </p:nvSpPr>
        <p:spPr>
          <a:xfrm>
            <a:off x="381000" y="6096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cxnSp>
        <p:nvCxnSpPr>
          <p:cNvPr id="10" name="Straight Connector 9"/>
          <p:cNvCxnSpPr/>
          <p:nvPr/>
        </p:nvCxnSpPr>
        <p:spPr>
          <a:xfrm>
            <a:off x="571326" y="9382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p:nvCxnSpPr>
        <p:spPr>
          <a:xfrm>
            <a:off x="457200" y="1371600"/>
            <a:ext cx="8305800" cy="0"/>
          </a:xfrm>
          <a:prstGeom prst="line">
            <a:avLst/>
          </a:prstGeom>
        </p:spPr>
        <p:style>
          <a:lnRef idx="2">
            <a:schemeClr val="dk1"/>
          </a:lnRef>
          <a:fillRef idx="0">
            <a:schemeClr val="dk1"/>
          </a:fillRef>
          <a:effectRef idx="1">
            <a:schemeClr val="dk1"/>
          </a:effectRef>
          <a:fontRef idx="minor">
            <a:schemeClr val="tx1"/>
          </a:fontRef>
        </p:style>
      </p:cxn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409" y="5562600"/>
            <a:ext cx="4721006" cy="1144174"/>
          </a:xfrm>
          <a:prstGeom prst="rect">
            <a:avLst/>
          </a:prstGeom>
        </p:spPr>
      </p:pic>
      <p:grpSp>
        <p:nvGrpSpPr>
          <p:cNvPr id="17" name="Group 16"/>
          <p:cNvGrpSpPr/>
          <p:nvPr/>
        </p:nvGrpSpPr>
        <p:grpSpPr>
          <a:xfrm>
            <a:off x="2187989" y="366270"/>
            <a:ext cx="555211" cy="471930"/>
            <a:chOff x="6777323" y="697312"/>
            <a:chExt cx="1125329" cy="1017858"/>
          </a:xfrm>
          <a:solidFill>
            <a:schemeClr val="accent1">
              <a:lumMod val="50000"/>
            </a:schemeClr>
          </a:solidFill>
        </p:grpSpPr>
        <p:sp>
          <p:nvSpPr>
            <p:cNvPr id="18" name="5-Point Star 17"/>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5-Point Star 18"/>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0" name="5-Point Star 19"/>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4" name="Rectangle 3"/>
          <p:cNvSpPr/>
          <p:nvPr/>
        </p:nvSpPr>
        <p:spPr>
          <a:xfrm>
            <a:off x="457200" y="1524000"/>
            <a:ext cx="8305800" cy="400110"/>
          </a:xfrm>
          <a:prstGeom prst="rect">
            <a:avLst/>
          </a:prstGeom>
        </p:spPr>
        <p:txBody>
          <a:bodyPr wrap="square">
            <a:spAutoFit/>
          </a:bodyPr>
          <a:lstStyle/>
          <a:p>
            <a:endParaRPr lang="en-US" sz="2000" dirty="0"/>
          </a:p>
        </p:txBody>
      </p:sp>
    </p:spTree>
    <p:extLst>
      <p:ext uri="{BB962C8B-B14F-4D97-AF65-F5344CB8AC3E}">
        <p14:creationId xmlns:p14="http://schemas.microsoft.com/office/powerpoint/2010/main" val="13500190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1711" y="76200"/>
            <a:ext cx="6336089" cy="1143000"/>
          </a:xfrm>
        </p:spPr>
        <p:txBody>
          <a:bodyPr>
            <a:normAutofit fontScale="90000"/>
          </a:bodyPr>
          <a:lstStyle/>
          <a:p>
            <a:r>
              <a:rPr lang="en-US" sz="4000" dirty="0" smtClean="0">
                <a:latin typeface="Arial" panose="020B0604020202020204" pitchFamily="34" charset="0"/>
                <a:cs typeface="Arial" panose="020B0604020202020204" pitchFamily="34" charset="0"/>
              </a:rPr>
              <a:t>DELIVERY REQUIREMENTS (CONT’D)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447800"/>
            <a:ext cx="8229600" cy="4525963"/>
          </a:xfrm>
        </p:spPr>
        <p:txBody>
          <a:bodyPr>
            <a:noAutofit/>
          </a:bodyPr>
          <a:lstStyle/>
          <a:p>
            <a:r>
              <a:rPr lang="en-US" sz="1600" b="1" dirty="0" smtClean="0">
                <a:cs typeface="Arial" panose="020B0604020202020204" pitchFamily="34" charset="0"/>
              </a:rPr>
              <a:t>5.6.5 </a:t>
            </a:r>
            <a:r>
              <a:rPr lang="en-US" sz="1600" b="1" dirty="0">
                <a:cs typeface="Arial" panose="020B0604020202020204" pitchFamily="34" charset="0"/>
              </a:rPr>
              <a:t>Just–In-Time </a:t>
            </a:r>
            <a:r>
              <a:rPr lang="en-US" sz="1600" dirty="0">
                <a:cs typeface="Arial" panose="020B0604020202020204" pitchFamily="34" charset="0"/>
              </a:rPr>
              <a:t>- The VAMC will call the sales representative when surgery is scheduled to discuss the case, make a product selection from contractor’s VA specific product catalog (outlined in the Attachment 3 - excel Price/Cost Schedule) and inform the sales representative of the surgery date and time. The sales representative will transport the biologics and biological implants necessary for surgery to the designated site at the scheduled time upon receipt of order. </a:t>
            </a:r>
            <a:endParaRPr lang="en-US" sz="1600" dirty="0" smtClean="0">
              <a:cs typeface="Arial" panose="020B0604020202020204" pitchFamily="34" charset="0"/>
            </a:endParaRPr>
          </a:p>
          <a:p>
            <a:endParaRPr lang="en-US" sz="1600" dirty="0">
              <a:cs typeface="Arial" panose="020B0604020202020204" pitchFamily="34" charset="0"/>
            </a:endParaRPr>
          </a:p>
          <a:p>
            <a:r>
              <a:rPr lang="en-US" sz="1600" b="1" dirty="0">
                <a:cs typeface="Arial" panose="020B0604020202020204" pitchFamily="34" charset="0"/>
              </a:rPr>
              <a:t>5.6.6 Consignment Agreement </a:t>
            </a:r>
            <a:r>
              <a:rPr lang="en-US" sz="1600" dirty="0">
                <a:cs typeface="Arial" panose="020B0604020202020204" pitchFamily="34" charset="0"/>
              </a:rPr>
              <a:t>– Under this contract Consignment Agreements will be used as an ordering method only. Incorporated in each consignment shall be a statement that VAMCs shall pay only for the "biologics and biologic implants" that are used. Consignment agreements shall only be established if proper storage is </a:t>
            </a:r>
            <a:r>
              <a:rPr lang="en-US" sz="1600" dirty="0" smtClean="0">
                <a:cs typeface="Arial" panose="020B0604020202020204" pitchFamily="34" charset="0"/>
              </a:rPr>
              <a:t>available at </a:t>
            </a:r>
            <a:r>
              <a:rPr lang="en-US" sz="1600" dirty="0">
                <a:cs typeface="Arial" panose="020B0604020202020204" pitchFamily="34" charset="0"/>
              </a:rPr>
              <a:t>the </a:t>
            </a:r>
            <a:r>
              <a:rPr lang="en-US" sz="1600" dirty="0" smtClean="0">
                <a:cs typeface="Arial" panose="020B0604020202020204" pitchFamily="34" charset="0"/>
              </a:rPr>
              <a:t>VAMC(s) as </a:t>
            </a:r>
            <a:r>
              <a:rPr lang="en-US" sz="1600" dirty="0">
                <a:cs typeface="Arial" panose="020B0604020202020204" pitchFamily="34" charset="0"/>
              </a:rPr>
              <a:t>specified in VHA PM Part 801.102 paragraph 3 definitions, a Consignment Agreement is an agreement for a specified period of time under which a vendor provides an item to the Department of Veterans Affairs, reimbursement for which is made only if and when use of the item is made by the Department of Veteran Affairs. Unused items are returned to the vendor at the end of the effective period of the agreement without reimbursement or other expense to the Government. Contractor can invoice for materials used in a surgery after receipt of a purchase (delivery) order. </a:t>
            </a:r>
          </a:p>
        </p:txBody>
      </p:sp>
      <p:sp>
        <p:nvSpPr>
          <p:cNvPr id="5" name="TextBox 4"/>
          <p:cNvSpPr txBox="1"/>
          <p:nvPr/>
        </p:nvSpPr>
        <p:spPr>
          <a:xfrm>
            <a:off x="381000" y="6096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cxnSp>
        <p:nvCxnSpPr>
          <p:cNvPr id="10" name="Straight Connector 9"/>
          <p:cNvCxnSpPr/>
          <p:nvPr/>
        </p:nvCxnSpPr>
        <p:spPr>
          <a:xfrm>
            <a:off x="571326" y="9382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p:nvCxnSpPr>
        <p:spPr>
          <a:xfrm>
            <a:off x="457200" y="1371600"/>
            <a:ext cx="8305800" cy="0"/>
          </a:xfrm>
          <a:prstGeom prst="line">
            <a:avLst/>
          </a:prstGeom>
        </p:spPr>
        <p:style>
          <a:lnRef idx="2">
            <a:schemeClr val="dk1"/>
          </a:lnRef>
          <a:fillRef idx="0">
            <a:schemeClr val="dk1"/>
          </a:fillRef>
          <a:effectRef idx="1">
            <a:schemeClr val="dk1"/>
          </a:effectRef>
          <a:fontRef idx="minor">
            <a:schemeClr val="tx1"/>
          </a:fontRef>
        </p:style>
      </p:cxn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409" y="5562600"/>
            <a:ext cx="4721006" cy="1144174"/>
          </a:xfrm>
          <a:prstGeom prst="rect">
            <a:avLst/>
          </a:prstGeom>
        </p:spPr>
      </p:pic>
      <p:grpSp>
        <p:nvGrpSpPr>
          <p:cNvPr id="17" name="Group 16"/>
          <p:cNvGrpSpPr/>
          <p:nvPr/>
        </p:nvGrpSpPr>
        <p:grpSpPr>
          <a:xfrm>
            <a:off x="2187989" y="366270"/>
            <a:ext cx="555211" cy="471930"/>
            <a:chOff x="6777323" y="697312"/>
            <a:chExt cx="1125329" cy="1017858"/>
          </a:xfrm>
          <a:solidFill>
            <a:schemeClr val="accent1">
              <a:lumMod val="50000"/>
            </a:schemeClr>
          </a:solidFill>
        </p:grpSpPr>
        <p:sp>
          <p:nvSpPr>
            <p:cNvPr id="18" name="5-Point Star 17"/>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5-Point Star 18"/>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0" name="5-Point Star 19"/>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4" name="Rectangle 3"/>
          <p:cNvSpPr/>
          <p:nvPr/>
        </p:nvSpPr>
        <p:spPr>
          <a:xfrm>
            <a:off x="457200" y="1444831"/>
            <a:ext cx="8305800" cy="400110"/>
          </a:xfrm>
          <a:prstGeom prst="rect">
            <a:avLst/>
          </a:prstGeom>
        </p:spPr>
        <p:txBody>
          <a:bodyPr wrap="square">
            <a:spAutoFit/>
          </a:bodyPr>
          <a:lstStyle/>
          <a:p>
            <a:endParaRPr lang="en-US" sz="2000" dirty="0"/>
          </a:p>
        </p:txBody>
      </p:sp>
    </p:spTree>
    <p:extLst>
      <p:ext uri="{BB962C8B-B14F-4D97-AF65-F5344CB8AC3E}">
        <p14:creationId xmlns:p14="http://schemas.microsoft.com/office/powerpoint/2010/main" val="4603964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152400"/>
            <a:ext cx="5867400" cy="1143000"/>
          </a:xfrm>
        </p:spPr>
        <p:txBody>
          <a:bodyPr>
            <a:normAutofit fontScale="90000"/>
          </a:bodyPr>
          <a:lstStyle/>
          <a:p>
            <a:r>
              <a:rPr lang="en-US" sz="4000" dirty="0" smtClean="0">
                <a:latin typeface="Arial" panose="020B0604020202020204" pitchFamily="34" charset="0"/>
                <a:cs typeface="Arial" panose="020B0604020202020204" pitchFamily="34" charset="0"/>
              </a:rPr>
              <a:t>MEDICAL SURGICAL PRIME VENDOR </a:t>
            </a:r>
            <a:endParaRPr lang="en-US" sz="4000" dirty="0">
              <a:latin typeface="Arial" panose="020B0604020202020204" pitchFamily="34" charset="0"/>
              <a:cs typeface="Arial" panose="020B0604020202020204" pitchFamily="34" charset="0"/>
            </a:endParaRPr>
          </a:p>
        </p:txBody>
      </p:sp>
      <p:sp>
        <p:nvSpPr>
          <p:cNvPr id="5" name="TextBox 4"/>
          <p:cNvSpPr txBox="1"/>
          <p:nvPr/>
        </p:nvSpPr>
        <p:spPr>
          <a:xfrm>
            <a:off x="381000" y="6096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cxnSp>
        <p:nvCxnSpPr>
          <p:cNvPr id="10" name="Straight Connector 9"/>
          <p:cNvCxnSpPr/>
          <p:nvPr/>
        </p:nvCxnSpPr>
        <p:spPr>
          <a:xfrm>
            <a:off x="571326" y="9382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p:nvCxnSpPr>
        <p:spPr>
          <a:xfrm>
            <a:off x="457200" y="1371600"/>
            <a:ext cx="8305800" cy="0"/>
          </a:xfrm>
          <a:prstGeom prst="line">
            <a:avLst/>
          </a:prstGeom>
        </p:spPr>
        <p:style>
          <a:lnRef idx="2">
            <a:schemeClr val="dk1"/>
          </a:lnRef>
          <a:fillRef idx="0">
            <a:schemeClr val="dk1"/>
          </a:fillRef>
          <a:effectRef idx="1">
            <a:schemeClr val="dk1"/>
          </a:effectRef>
          <a:fontRef idx="minor">
            <a:schemeClr val="tx1"/>
          </a:fontRef>
        </p:style>
      </p:cxn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409" y="5562600"/>
            <a:ext cx="4721006" cy="1144174"/>
          </a:xfrm>
          <a:prstGeom prst="rect">
            <a:avLst/>
          </a:prstGeom>
        </p:spPr>
      </p:pic>
      <p:grpSp>
        <p:nvGrpSpPr>
          <p:cNvPr id="17" name="Group 16"/>
          <p:cNvGrpSpPr/>
          <p:nvPr/>
        </p:nvGrpSpPr>
        <p:grpSpPr>
          <a:xfrm>
            <a:off x="2187989" y="366270"/>
            <a:ext cx="555211" cy="471930"/>
            <a:chOff x="6777323" y="697312"/>
            <a:chExt cx="1125329" cy="1017858"/>
          </a:xfrm>
          <a:solidFill>
            <a:schemeClr val="accent1">
              <a:lumMod val="50000"/>
            </a:schemeClr>
          </a:solidFill>
        </p:grpSpPr>
        <p:sp>
          <p:nvSpPr>
            <p:cNvPr id="18" name="5-Point Star 17"/>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5-Point Star 18"/>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0" name="5-Point Star 19"/>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4" name="Rectangle 3"/>
          <p:cNvSpPr/>
          <p:nvPr/>
        </p:nvSpPr>
        <p:spPr>
          <a:xfrm>
            <a:off x="457200" y="1524000"/>
            <a:ext cx="8305800" cy="400110"/>
          </a:xfrm>
          <a:prstGeom prst="rect">
            <a:avLst/>
          </a:prstGeom>
        </p:spPr>
        <p:txBody>
          <a:bodyPr wrap="square">
            <a:spAutoFit/>
          </a:bodyPr>
          <a:lstStyle/>
          <a:p>
            <a:endParaRPr lang="en-US" sz="2000" dirty="0"/>
          </a:p>
        </p:txBody>
      </p:sp>
      <p:sp>
        <p:nvSpPr>
          <p:cNvPr id="3" name="Rectangle 2"/>
          <p:cNvSpPr/>
          <p:nvPr/>
        </p:nvSpPr>
        <p:spPr>
          <a:xfrm>
            <a:off x="457200" y="1557278"/>
            <a:ext cx="8305800" cy="4247317"/>
          </a:xfrm>
          <a:prstGeom prst="rect">
            <a:avLst/>
          </a:prstGeom>
        </p:spPr>
        <p:txBody>
          <a:bodyPr wrap="square">
            <a:spAutoFit/>
          </a:bodyPr>
          <a:lstStyle/>
          <a:p>
            <a:pPr marL="742950" lvl="1" indent="-285750">
              <a:buFont typeface="Arial" panose="020B0604020202020204" pitchFamily="34" charset="0"/>
              <a:buChar char="•"/>
            </a:pPr>
            <a:r>
              <a:rPr lang="en-US" dirty="0">
                <a:solidFill>
                  <a:schemeClr val="dk1"/>
                </a:solidFill>
                <a:cs typeface="Arial" panose="020B0604020202020204" pitchFamily="34" charset="0"/>
              </a:rPr>
              <a:t>The Medical Surgical Prime Vendor Program (MSPV) is a process developed to support the distribution of commercial products through a distributor (Prime Vendor) to the VA facilities and other Government Agencies within a geographic region. A Prime Vendor is responsible for the maintenance of adequate inventory levels and for the delivery of a broad range of products produced by numerous suppliers to the Federal Government facilities upon request. Products eligible for distribution through the Prime Vendor programs are medical and surgical items, expendables, consumables, parts and accessories. </a:t>
            </a:r>
            <a:endParaRPr lang="en-US" dirty="0" smtClean="0">
              <a:solidFill>
                <a:schemeClr val="dk1"/>
              </a:solidFill>
              <a:cs typeface="Arial" panose="020B0604020202020204" pitchFamily="34" charset="0"/>
            </a:endParaRPr>
          </a:p>
          <a:p>
            <a:pPr lvl="1"/>
            <a:endParaRPr lang="en-US" dirty="0">
              <a:solidFill>
                <a:schemeClr val="dk1"/>
              </a:solidFill>
              <a:cs typeface="Arial" panose="020B0604020202020204" pitchFamily="34" charset="0"/>
            </a:endParaRPr>
          </a:p>
          <a:p>
            <a:pPr marL="742950" lvl="1" indent="-285750">
              <a:buFont typeface="Arial" panose="020B0604020202020204" pitchFamily="34" charset="0"/>
              <a:buChar char="•"/>
            </a:pPr>
            <a:r>
              <a:rPr lang="en-US" dirty="0">
                <a:solidFill>
                  <a:schemeClr val="dk1"/>
                </a:solidFill>
                <a:cs typeface="Arial" panose="020B0604020202020204" pitchFamily="34" charset="0"/>
              </a:rPr>
              <a:t>For those Offerors that elect to participate in the MSPV, all terms and conditions regarding time, quantity, method of delivery, payment terms, and chargeback agreements shall be determined between the awardee and the authorized Government Prime Vendor. Participation is subject to coordination and final approval by Government. </a:t>
            </a:r>
          </a:p>
        </p:txBody>
      </p:sp>
    </p:spTree>
    <p:extLst>
      <p:ext uri="{BB962C8B-B14F-4D97-AF65-F5344CB8AC3E}">
        <p14:creationId xmlns:p14="http://schemas.microsoft.com/office/powerpoint/2010/main" val="3666351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274638"/>
            <a:ext cx="5257800" cy="1143000"/>
          </a:xfrm>
        </p:spPr>
        <p:txBody>
          <a:bodyPr>
            <a:normAutofit fontScale="90000"/>
          </a:bodyPr>
          <a:lstStyle/>
          <a:p>
            <a:r>
              <a:rPr lang="en-US" sz="4000" dirty="0" smtClean="0">
                <a:latin typeface="Arial" panose="020B0604020202020204" pitchFamily="34" charset="0"/>
                <a:cs typeface="Arial" panose="020B0604020202020204" pitchFamily="34" charset="0"/>
              </a:rPr>
              <a:t>EVALUATION CRITIERIA</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r>
              <a:rPr lang="en-US" sz="2000" dirty="0" smtClean="0"/>
              <a:t>Volume I – Solicitation Requirements</a:t>
            </a:r>
          </a:p>
          <a:p>
            <a:pPr lvl="1"/>
            <a:r>
              <a:rPr lang="en-US" sz="2000" dirty="0" smtClean="0"/>
              <a:t>Literature Review</a:t>
            </a:r>
          </a:p>
          <a:p>
            <a:pPr lvl="1"/>
            <a:r>
              <a:rPr lang="en-US" sz="2000" dirty="0" smtClean="0"/>
              <a:t>Technical Acceptability Worksheet</a:t>
            </a:r>
          </a:p>
          <a:p>
            <a:pPr lvl="1"/>
            <a:r>
              <a:rPr lang="en-US" sz="2000" dirty="0" smtClean="0"/>
              <a:t>Geographical Coverage</a:t>
            </a:r>
          </a:p>
          <a:p>
            <a:pPr lvl="1"/>
            <a:r>
              <a:rPr lang="en-US" sz="2000" dirty="0" smtClean="0"/>
              <a:t>Qualification and Certifications of Representatives</a:t>
            </a:r>
          </a:p>
          <a:p>
            <a:pPr lvl="1"/>
            <a:r>
              <a:rPr lang="en-US" sz="2000" dirty="0" smtClean="0"/>
              <a:t>Training</a:t>
            </a:r>
          </a:p>
          <a:p>
            <a:pPr lvl="1"/>
            <a:r>
              <a:rPr lang="en-US" sz="2000" dirty="0" smtClean="0"/>
              <a:t>Notifications of Safety Recalls</a:t>
            </a:r>
          </a:p>
          <a:p>
            <a:pPr lvl="1"/>
            <a:r>
              <a:rPr lang="en-US" sz="2000" dirty="0" smtClean="0"/>
              <a:t>Certifications</a:t>
            </a:r>
          </a:p>
          <a:p>
            <a:pPr lvl="1"/>
            <a:r>
              <a:rPr lang="en-US" sz="2000" dirty="0" smtClean="0"/>
              <a:t>Supply Availability Assurance (Only for Non-Manufacturers)</a:t>
            </a:r>
          </a:p>
          <a:p>
            <a:pPr lvl="1"/>
            <a:r>
              <a:rPr lang="en-US" sz="2000" dirty="0" smtClean="0"/>
              <a:t>Litigation</a:t>
            </a:r>
          </a:p>
        </p:txBody>
      </p:sp>
      <p:sp>
        <p:nvSpPr>
          <p:cNvPr id="5" name="TextBox 4"/>
          <p:cNvSpPr txBox="1"/>
          <p:nvPr/>
        </p:nvSpPr>
        <p:spPr>
          <a:xfrm>
            <a:off x="381000" y="6096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cxnSp>
        <p:nvCxnSpPr>
          <p:cNvPr id="10" name="Straight Connector 9"/>
          <p:cNvCxnSpPr/>
          <p:nvPr/>
        </p:nvCxnSpPr>
        <p:spPr>
          <a:xfrm>
            <a:off x="571326" y="9382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p:nvCxnSpPr>
        <p:spPr>
          <a:xfrm>
            <a:off x="457200" y="1371600"/>
            <a:ext cx="8305800" cy="0"/>
          </a:xfrm>
          <a:prstGeom prst="line">
            <a:avLst/>
          </a:prstGeom>
        </p:spPr>
        <p:style>
          <a:lnRef idx="2">
            <a:schemeClr val="dk1"/>
          </a:lnRef>
          <a:fillRef idx="0">
            <a:schemeClr val="dk1"/>
          </a:fillRef>
          <a:effectRef idx="1">
            <a:schemeClr val="dk1"/>
          </a:effectRef>
          <a:fontRef idx="minor">
            <a:schemeClr val="tx1"/>
          </a:fontRef>
        </p:style>
      </p:cxn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409" y="5562600"/>
            <a:ext cx="4721006" cy="1144174"/>
          </a:xfrm>
          <a:prstGeom prst="rect">
            <a:avLst/>
          </a:prstGeom>
        </p:spPr>
      </p:pic>
      <p:grpSp>
        <p:nvGrpSpPr>
          <p:cNvPr id="17" name="Group 16"/>
          <p:cNvGrpSpPr/>
          <p:nvPr/>
        </p:nvGrpSpPr>
        <p:grpSpPr>
          <a:xfrm>
            <a:off x="2187989" y="366270"/>
            <a:ext cx="555211" cy="471930"/>
            <a:chOff x="6777323" y="697312"/>
            <a:chExt cx="1125329" cy="1017858"/>
          </a:xfrm>
          <a:solidFill>
            <a:schemeClr val="accent1">
              <a:lumMod val="50000"/>
            </a:schemeClr>
          </a:solidFill>
        </p:grpSpPr>
        <p:sp>
          <p:nvSpPr>
            <p:cNvPr id="18" name="5-Point Star 17"/>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5-Point Star 18"/>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0" name="5-Point Star 19"/>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4" name="Rectangle 3"/>
          <p:cNvSpPr/>
          <p:nvPr/>
        </p:nvSpPr>
        <p:spPr>
          <a:xfrm>
            <a:off x="457200" y="1524000"/>
            <a:ext cx="8305800" cy="400110"/>
          </a:xfrm>
          <a:prstGeom prst="rect">
            <a:avLst/>
          </a:prstGeom>
        </p:spPr>
        <p:txBody>
          <a:bodyPr wrap="square">
            <a:spAutoFit/>
          </a:bodyPr>
          <a:lstStyle/>
          <a:p>
            <a:endParaRPr lang="en-US" sz="2000" dirty="0"/>
          </a:p>
        </p:txBody>
      </p:sp>
    </p:spTree>
    <p:extLst>
      <p:ext uri="{BB962C8B-B14F-4D97-AF65-F5344CB8AC3E}">
        <p14:creationId xmlns:p14="http://schemas.microsoft.com/office/powerpoint/2010/main" val="35758347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274638"/>
            <a:ext cx="5410200" cy="1143000"/>
          </a:xfrm>
        </p:spPr>
        <p:txBody>
          <a:bodyPr>
            <a:normAutofit fontScale="90000"/>
          </a:bodyPr>
          <a:lstStyle/>
          <a:p>
            <a:r>
              <a:rPr lang="en-US" sz="4000" dirty="0" smtClean="0">
                <a:latin typeface="Arial" panose="020B0604020202020204" pitchFamily="34" charset="0"/>
                <a:cs typeface="Arial" panose="020B0604020202020204" pitchFamily="34" charset="0"/>
              </a:rPr>
              <a:t>EVALUATION CRITIERA (CONT’D)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25000" lnSpcReduction="20000"/>
          </a:bodyPr>
          <a:lstStyle/>
          <a:p>
            <a:r>
              <a:rPr lang="en-US" sz="6400" dirty="0" smtClean="0"/>
              <a:t>Oral Presentation</a:t>
            </a:r>
          </a:p>
          <a:p>
            <a:pPr lvl="1"/>
            <a:r>
              <a:rPr lang="en-US" sz="5100" u="sng" dirty="0" smtClean="0"/>
              <a:t>Time </a:t>
            </a:r>
            <a:r>
              <a:rPr lang="en-US" sz="5100" u="sng" dirty="0"/>
              <a:t>Limit</a:t>
            </a:r>
            <a:r>
              <a:rPr lang="en-US" sz="5100" dirty="0"/>
              <a:t> – The offeror’s oral presentation shall not exceed 45 minutes. The Contracting Officer or his/her delegate reserves the right to terminate the oral presentation if it overruns the prescribed time limit. During the oral presentation, the Technical Evaluation Team (TET) members will not interrupt the offeror to ask questions (except to request the repetition of inaudible words or statements or the explanation of terms that are unknown to them) or otherwise engage the offeror in any dialogue. A question and answer period will follow and shall not exceed 15 minutes and may cover the entire proposal. These questions will not constitute “discussions” as defined in FAR 15.306</a:t>
            </a:r>
            <a:r>
              <a:rPr lang="en-US" sz="5100" dirty="0" smtClean="0"/>
              <a:t>.</a:t>
            </a:r>
          </a:p>
          <a:p>
            <a:pPr lvl="1"/>
            <a:r>
              <a:rPr lang="en-US" sz="5500" dirty="0" smtClean="0"/>
              <a:t> </a:t>
            </a:r>
            <a:r>
              <a:rPr lang="en-US" sz="5500" u="sng" dirty="0"/>
              <a:t>Offeror Attendees</a:t>
            </a:r>
            <a:r>
              <a:rPr lang="en-US" sz="5500" dirty="0"/>
              <a:t> – A maximum of 3 (three) presenters will be allowed into the presentation room at any one time. </a:t>
            </a:r>
            <a:endParaRPr lang="en-US" sz="5500" dirty="0" smtClean="0"/>
          </a:p>
          <a:p>
            <a:pPr lvl="1"/>
            <a:r>
              <a:rPr lang="en-US" sz="5500" u="sng" dirty="0" smtClean="0"/>
              <a:t>Topics</a:t>
            </a:r>
            <a:r>
              <a:rPr lang="en-US" sz="5500" dirty="0" smtClean="0"/>
              <a:t> </a:t>
            </a:r>
            <a:r>
              <a:rPr lang="en-US" sz="5500" dirty="0"/>
              <a:t>– The offeror’s oral presentation shall address the product literature of proposed schedule of supplies offered (Volume I – Solicitation Requirements). The oral presentation shall be organized in logical fashion (i.e. group items by product family).  The oral presentation shall demonstrate how the offer meets all the minimum requirements of the solicitation</a:t>
            </a:r>
            <a:r>
              <a:rPr lang="en-US" sz="5500" dirty="0" smtClean="0"/>
              <a:t>.</a:t>
            </a:r>
          </a:p>
          <a:p>
            <a:pPr lvl="1"/>
            <a:r>
              <a:rPr lang="en-US" sz="5500" dirty="0" smtClean="0"/>
              <a:t> </a:t>
            </a:r>
            <a:r>
              <a:rPr lang="en-US" sz="5500" u="sng" dirty="0"/>
              <a:t>Presentation Media</a:t>
            </a:r>
            <a:r>
              <a:rPr lang="en-US" sz="5500" dirty="0"/>
              <a:t> – Offerors are free to structure their oral presentations using 8½ ” x 11” view-graphs (slides, transparencies) or computer-generated media. If the offeror chooses to utilize an electronic projection, they must provide their own equipment. An overhead projector will be available at the oral presentation site. The number of view-graphs (or other media) should be reasonable for the stated time limits for presentation. Use of these visual aids is at the offeror’s </a:t>
            </a:r>
            <a:r>
              <a:rPr lang="en-US" sz="5500" dirty="0" smtClean="0"/>
              <a:t>discretion.</a:t>
            </a:r>
          </a:p>
          <a:p>
            <a:pPr lvl="1"/>
            <a:r>
              <a:rPr lang="en-US" sz="5500" u="sng" dirty="0" smtClean="0"/>
              <a:t>Paper </a:t>
            </a:r>
            <a:r>
              <a:rPr lang="en-US" sz="5500" u="sng" dirty="0"/>
              <a:t>and Electronic Copies</a:t>
            </a:r>
            <a:r>
              <a:rPr lang="en-US" sz="5500" dirty="0"/>
              <a:t> – The offeror shall submit a preliminary version of their planned Oral Presentation materials as part of their written submission by the due date and time in the solicitation. 10 printed color copies of the final presentation shall be provided to the Government when the offeror begins their presentation. The offeror shall also provide  one electronic copy of the final presentation by email to </a:t>
            </a:r>
            <a:r>
              <a:rPr lang="en-US" sz="5500" u="sng" dirty="0">
                <a:hlinkClick r:id="rId3"/>
              </a:rPr>
              <a:t>Lawrence.toperoff@va.gov</a:t>
            </a:r>
            <a:r>
              <a:rPr lang="en-US" sz="5500" dirty="0"/>
              <a:t> copy to </a:t>
            </a:r>
            <a:r>
              <a:rPr lang="en-US" sz="5500" u="sng" dirty="0">
                <a:hlinkClick r:id="rId4"/>
              </a:rPr>
              <a:t>michelle.bailey@va.gov</a:t>
            </a:r>
            <a:r>
              <a:rPr lang="en-US" sz="5500" dirty="0"/>
              <a:t> .</a:t>
            </a:r>
          </a:p>
          <a:p>
            <a:pPr marL="0" indent="0">
              <a:buNone/>
            </a:pPr>
            <a:endParaRPr lang="en-US" sz="5500" dirty="0"/>
          </a:p>
          <a:p>
            <a:endParaRPr lang="en-US" sz="2800" dirty="0"/>
          </a:p>
        </p:txBody>
      </p:sp>
      <p:sp>
        <p:nvSpPr>
          <p:cNvPr id="5" name="TextBox 4"/>
          <p:cNvSpPr txBox="1"/>
          <p:nvPr/>
        </p:nvSpPr>
        <p:spPr>
          <a:xfrm>
            <a:off x="381000" y="6096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cxnSp>
        <p:nvCxnSpPr>
          <p:cNvPr id="10" name="Straight Connector 9"/>
          <p:cNvCxnSpPr/>
          <p:nvPr/>
        </p:nvCxnSpPr>
        <p:spPr>
          <a:xfrm>
            <a:off x="571326" y="9382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p:nvCxnSpPr>
        <p:spPr>
          <a:xfrm>
            <a:off x="457200" y="1371600"/>
            <a:ext cx="8305800" cy="0"/>
          </a:xfrm>
          <a:prstGeom prst="line">
            <a:avLst/>
          </a:prstGeom>
        </p:spPr>
        <p:style>
          <a:lnRef idx="2">
            <a:schemeClr val="dk1"/>
          </a:lnRef>
          <a:fillRef idx="0">
            <a:schemeClr val="dk1"/>
          </a:fillRef>
          <a:effectRef idx="1">
            <a:schemeClr val="dk1"/>
          </a:effectRef>
          <a:fontRef idx="minor">
            <a:schemeClr val="tx1"/>
          </a:fontRef>
        </p:style>
      </p:cxnSp>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79409" y="5562600"/>
            <a:ext cx="4721006" cy="1144174"/>
          </a:xfrm>
          <a:prstGeom prst="rect">
            <a:avLst/>
          </a:prstGeom>
        </p:spPr>
      </p:pic>
      <p:grpSp>
        <p:nvGrpSpPr>
          <p:cNvPr id="17" name="Group 16"/>
          <p:cNvGrpSpPr/>
          <p:nvPr/>
        </p:nvGrpSpPr>
        <p:grpSpPr>
          <a:xfrm>
            <a:off x="2187989" y="366270"/>
            <a:ext cx="555211" cy="471930"/>
            <a:chOff x="6777323" y="697312"/>
            <a:chExt cx="1125329" cy="1017858"/>
          </a:xfrm>
          <a:solidFill>
            <a:schemeClr val="accent1">
              <a:lumMod val="50000"/>
            </a:schemeClr>
          </a:solidFill>
        </p:grpSpPr>
        <p:sp>
          <p:nvSpPr>
            <p:cNvPr id="18" name="5-Point Star 17"/>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5-Point Star 18"/>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0" name="5-Point Star 19"/>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4" name="Rectangle 3"/>
          <p:cNvSpPr/>
          <p:nvPr/>
        </p:nvSpPr>
        <p:spPr>
          <a:xfrm>
            <a:off x="457200" y="1524000"/>
            <a:ext cx="8305800" cy="400110"/>
          </a:xfrm>
          <a:prstGeom prst="rect">
            <a:avLst/>
          </a:prstGeom>
        </p:spPr>
        <p:txBody>
          <a:bodyPr wrap="square">
            <a:spAutoFit/>
          </a:bodyPr>
          <a:lstStyle/>
          <a:p>
            <a:endParaRPr lang="en-US" sz="2000" dirty="0"/>
          </a:p>
        </p:txBody>
      </p:sp>
    </p:spTree>
    <p:extLst>
      <p:ext uri="{BB962C8B-B14F-4D97-AF65-F5344CB8AC3E}">
        <p14:creationId xmlns:p14="http://schemas.microsoft.com/office/powerpoint/2010/main" val="40240830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274638"/>
            <a:ext cx="5410200" cy="1143000"/>
          </a:xfrm>
        </p:spPr>
        <p:txBody>
          <a:bodyPr>
            <a:normAutofit fontScale="90000"/>
          </a:bodyPr>
          <a:lstStyle/>
          <a:p>
            <a:r>
              <a:rPr lang="en-US" sz="4000" dirty="0" smtClean="0">
                <a:latin typeface="Arial" panose="020B0604020202020204" pitchFamily="34" charset="0"/>
                <a:cs typeface="Arial" panose="020B0604020202020204" pitchFamily="34" charset="0"/>
              </a:rPr>
              <a:t>EVALUATION CRITIERIA (CONT’D)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25000" lnSpcReduction="20000"/>
          </a:bodyPr>
          <a:lstStyle/>
          <a:p>
            <a:r>
              <a:rPr lang="en-US" sz="7200" dirty="0" smtClean="0"/>
              <a:t>Volume II – Price</a:t>
            </a:r>
          </a:p>
          <a:p>
            <a:pPr marL="0" indent="0">
              <a:buNone/>
            </a:pPr>
            <a:endParaRPr lang="en-US" sz="7200" dirty="0" smtClean="0"/>
          </a:p>
          <a:p>
            <a:pPr lvl="1"/>
            <a:r>
              <a:rPr lang="en-US" sz="6800" b="1" dirty="0"/>
              <a:t>IDIQ PRICING PRICE/COST/ SCHEDULE</a:t>
            </a:r>
            <a:r>
              <a:rPr lang="en-US" sz="6800" dirty="0"/>
              <a:t>: The offeror shall complete Attachment 3 – Excel Price Cost Schedule columns (B-F, H-V) and TAB – MSPV Participation. If a contract line item is being offered at no cost the offeror must indicate in excel price/cost schedule (as no charge “NC”). </a:t>
            </a:r>
            <a:endParaRPr lang="en-US" sz="6800" dirty="0" smtClean="0"/>
          </a:p>
          <a:p>
            <a:endParaRPr lang="en-US" sz="7200" dirty="0"/>
          </a:p>
          <a:p>
            <a:pPr lvl="1"/>
            <a:r>
              <a:rPr lang="en-US" sz="6800" dirty="0"/>
              <a:t>The offeror shall provide Most Favored Customer (MFC) price, Most Favored Government (MFG) price, commercial catalog price, proposed price without SLA, SLA fee, and proposed price with SLA. The MFC/MFG is the commercial/Government customer who receives the best net price regardless of terms and conditions. Definitions are contained in Attachment 3. All offered pricing is to be inclusive of shipping charges per clause 52.247-34 FOB Destination</a:t>
            </a:r>
            <a:r>
              <a:rPr lang="en-US" sz="6800" dirty="0" smtClean="0"/>
              <a:t>.</a:t>
            </a:r>
          </a:p>
          <a:p>
            <a:endParaRPr lang="en-US" sz="7200" dirty="0"/>
          </a:p>
          <a:p>
            <a:pPr lvl="1"/>
            <a:r>
              <a:rPr lang="en-US" sz="6800" b="1" dirty="0"/>
              <a:t>PRICE SUPPORT DATA AND VETERANS AFFAIRS INSPECTOR GENERAL AUDIT</a:t>
            </a:r>
            <a:r>
              <a:rPr lang="en-US" sz="6800" dirty="0"/>
              <a:t>: The offeror will be asked to provide other than cost or pricing data in the form of random sample of invoices to support the reasonableness of the offered items, in the form of commercial invoices, if a VA IG audit is not required. A random sample of invoices will be requested after proposal submission, as part of discussions.</a:t>
            </a:r>
            <a:endParaRPr lang="en-US" sz="6800" dirty="0" smtClean="0"/>
          </a:p>
          <a:p>
            <a:endParaRPr lang="en-US" dirty="0"/>
          </a:p>
        </p:txBody>
      </p:sp>
      <p:sp>
        <p:nvSpPr>
          <p:cNvPr id="5" name="TextBox 4"/>
          <p:cNvSpPr txBox="1"/>
          <p:nvPr/>
        </p:nvSpPr>
        <p:spPr>
          <a:xfrm>
            <a:off x="381000" y="6096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cxnSp>
        <p:nvCxnSpPr>
          <p:cNvPr id="10" name="Straight Connector 9"/>
          <p:cNvCxnSpPr/>
          <p:nvPr/>
        </p:nvCxnSpPr>
        <p:spPr>
          <a:xfrm>
            <a:off x="571326" y="9382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p:nvCxnSpPr>
        <p:spPr>
          <a:xfrm>
            <a:off x="457200" y="1371600"/>
            <a:ext cx="8305800" cy="0"/>
          </a:xfrm>
          <a:prstGeom prst="line">
            <a:avLst/>
          </a:prstGeom>
        </p:spPr>
        <p:style>
          <a:lnRef idx="2">
            <a:schemeClr val="dk1"/>
          </a:lnRef>
          <a:fillRef idx="0">
            <a:schemeClr val="dk1"/>
          </a:fillRef>
          <a:effectRef idx="1">
            <a:schemeClr val="dk1"/>
          </a:effectRef>
          <a:fontRef idx="minor">
            <a:schemeClr val="tx1"/>
          </a:fontRef>
        </p:style>
      </p:cxn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409" y="5562600"/>
            <a:ext cx="4721006" cy="1144174"/>
          </a:xfrm>
          <a:prstGeom prst="rect">
            <a:avLst/>
          </a:prstGeom>
        </p:spPr>
      </p:pic>
      <p:grpSp>
        <p:nvGrpSpPr>
          <p:cNvPr id="17" name="Group 16"/>
          <p:cNvGrpSpPr/>
          <p:nvPr/>
        </p:nvGrpSpPr>
        <p:grpSpPr>
          <a:xfrm>
            <a:off x="2187989" y="366270"/>
            <a:ext cx="555211" cy="471930"/>
            <a:chOff x="6777323" y="697312"/>
            <a:chExt cx="1125329" cy="1017858"/>
          </a:xfrm>
          <a:solidFill>
            <a:schemeClr val="accent1">
              <a:lumMod val="50000"/>
            </a:schemeClr>
          </a:solidFill>
        </p:grpSpPr>
        <p:sp>
          <p:nvSpPr>
            <p:cNvPr id="18" name="5-Point Star 17"/>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5-Point Star 18"/>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0" name="5-Point Star 19"/>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4" name="Rectangle 3"/>
          <p:cNvSpPr/>
          <p:nvPr/>
        </p:nvSpPr>
        <p:spPr>
          <a:xfrm>
            <a:off x="457200" y="1524000"/>
            <a:ext cx="8305800" cy="400110"/>
          </a:xfrm>
          <a:prstGeom prst="rect">
            <a:avLst/>
          </a:prstGeom>
        </p:spPr>
        <p:txBody>
          <a:bodyPr wrap="square">
            <a:spAutoFit/>
          </a:bodyPr>
          <a:lstStyle/>
          <a:p>
            <a:endParaRPr lang="en-US" sz="2000" dirty="0"/>
          </a:p>
        </p:txBody>
      </p:sp>
    </p:spTree>
    <p:extLst>
      <p:ext uri="{BB962C8B-B14F-4D97-AF65-F5344CB8AC3E}">
        <p14:creationId xmlns:p14="http://schemas.microsoft.com/office/powerpoint/2010/main" val="3993754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74638"/>
            <a:ext cx="5638800" cy="1143000"/>
          </a:xfrm>
        </p:spPr>
        <p:txBody>
          <a:bodyPr>
            <a:normAutofit fontScale="90000"/>
          </a:bodyPr>
          <a:lstStyle/>
          <a:p>
            <a:r>
              <a:rPr lang="en-US" sz="4000" dirty="0" smtClean="0">
                <a:latin typeface="Arial" panose="020B0604020202020204" pitchFamily="34" charset="0"/>
                <a:cs typeface="Arial" panose="020B0604020202020204" pitchFamily="34" charset="0"/>
              </a:rPr>
              <a:t>EVALUATION CRITIERIA (CONT’D)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dirty="0" smtClean="0"/>
              <a:t>Volume III – Small Business Subcontracting Plan </a:t>
            </a:r>
          </a:p>
          <a:p>
            <a:pPr lvl="1"/>
            <a:r>
              <a:rPr lang="en-US" sz="2000" dirty="0"/>
              <a:t>Each Large Business offeror shall provide a Small Business Subcontracting Plan that contains all of the elements required by FAR 52.219-9 or approved plan. If the large business does not have an approved Master Plan or approved Commercial Plan, then an Individual subcontracting plan must be submitted that includes an assurance that small businesses will be given the maximum practicable opportunity to participate in contract performance. </a:t>
            </a:r>
          </a:p>
        </p:txBody>
      </p:sp>
      <p:sp>
        <p:nvSpPr>
          <p:cNvPr id="5" name="TextBox 4"/>
          <p:cNvSpPr txBox="1"/>
          <p:nvPr/>
        </p:nvSpPr>
        <p:spPr>
          <a:xfrm>
            <a:off x="381000" y="6096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cxnSp>
        <p:nvCxnSpPr>
          <p:cNvPr id="10" name="Straight Connector 9"/>
          <p:cNvCxnSpPr/>
          <p:nvPr/>
        </p:nvCxnSpPr>
        <p:spPr>
          <a:xfrm>
            <a:off x="571326" y="9382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p:nvCxnSpPr>
        <p:spPr>
          <a:xfrm>
            <a:off x="457200" y="1371600"/>
            <a:ext cx="8305800" cy="0"/>
          </a:xfrm>
          <a:prstGeom prst="line">
            <a:avLst/>
          </a:prstGeom>
        </p:spPr>
        <p:style>
          <a:lnRef idx="2">
            <a:schemeClr val="dk1"/>
          </a:lnRef>
          <a:fillRef idx="0">
            <a:schemeClr val="dk1"/>
          </a:fillRef>
          <a:effectRef idx="1">
            <a:schemeClr val="dk1"/>
          </a:effectRef>
          <a:fontRef idx="minor">
            <a:schemeClr val="tx1"/>
          </a:fontRef>
        </p:style>
      </p:cxn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409" y="5562600"/>
            <a:ext cx="4721006" cy="1144174"/>
          </a:xfrm>
          <a:prstGeom prst="rect">
            <a:avLst/>
          </a:prstGeom>
        </p:spPr>
      </p:pic>
      <p:grpSp>
        <p:nvGrpSpPr>
          <p:cNvPr id="17" name="Group 16"/>
          <p:cNvGrpSpPr/>
          <p:nvPr/>
        </p:nvGrpSpPr>
        <p:grpSpPr>
          <a:xfrm>
            <a:off x="2187989" y="366270"/>
            <a:ext cx="555211" cy="471930"/>
            <a:chOff x="6777323" y="697312"/>
            <a:chExt cx="1125329" cy="1017858"/>
          </a:xfrm>
          <a:solidFill>
            <a:schemeClr val="accent1">
              <a:lumMod val="50000"/>
            </a:schemeClr>
          </a:solidFill>
        </p:grpSpPr>
        <p:sp>
          <p:nvSpPr>
            <p:cNvPr id="18" name="5-Point Star 17"/>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5-Point Star 18"/>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0" name="5-Point Star 19"/>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4" name="Rectangle 3"/>
          <p:cNvSpPr/>
          <p:nvPr/>
        </p:nvSpPr>
        <p:spPr>
          <a:xfrm>
            <a:off x="457200" y="1524000"/>
            <a:ext cx="8305800" cy="400110"/>
          </a:xfrm>
          <a:prstGeom prst="rect">
            <a:avLst/>
          </a:prstGeom>
        </p:spPr>
        <p:txBody>
          <a:bodyPr wrap="square">
            <a:spAutoFit/>
          </a:bodyPr>
          <a:lstStyle/>
          <a:p>
            <a:endParaRPr lang="en-US" sz="2000" dirty="0"/>
          </a:p>
        </p:txBody>
      </p:sp>
    </p:spTree>
    <p:extLst>
      <p:ext uri="{BB962C8B-B14F-4D97-AF65-F5344CB8AC3E}">
        <p14:creationId xmlns:p14="http://schemas.microsoft.com/office/powerpoint/2010/main" val="33665238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panose="020B0604020202020204" pitchFamily="34" charset="0"/>
                <a:cs typeface="Arial" panose="020B0604020202020204" pitchFamily="34" charset="0"/>
              </a:rPr>
              <a:t>			EVALUATION CRITIERIA      			(CONT’D)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85000" lnSpcReduction="10000"/>
          </a:bodyPr>
          <a:lstStyle/>
          <a:p>
            <a:r>
              <a:rPr lang="en-US" sz="2100" dirty="0" smtClean="0"/>
              <a:t>Volume IV – SF1449, Amendments, and Other Documents</a:t>
            </a:r>
          </a:p>
          <a:p>
            <a:pPr lvl="1"/>
            <a:r>
              <a:rPr lang="en-US" sz="2100" dirty="0" smtClean="0"/>
              <a:t>Signed </a:t>
            </a:r>
            <a:r>
              <a:rPr lang="en-US" sz="2100" dirty="0"/>
              <a:t>Standard Form (SF1449) and Acknowledgement of Amendment(s), if any. An official authorized to bind the firm shall sign the SF 1449, all amendment(s) (SF30s), and all certifications requiring original signature. An </a:t>
            </a:r>
            <a:r>
              <a:rPr lang="en-US" sz="2100" dirty="0" smtClean="0"/>
              <a:t>Acrobat </a:t>
            </a:r>
            <a:r>
              <a:rPr lang="en-US" sz="2100" dirty="0"/>
              <a:t>PDF file shall be created to capture the signatures for submission. Proposal shall remain valid for 120 days after proposal submission. </a:t>
            </a:r>
          </a:p>
          <a:p>
            <a:pPr lvl="1"/>
            <a:r>
              <a:rPr lang="en-US" sz="2100" dirty="0" smtClean="0"/>
              <a:t>52.204-5 </a:t>
            </a:r>
            <a:r>
              <a:rPr lang="en-US" sz="2100" dirty="0"/>
              <a:t>Women-Owned Business (Other Than Small Business) (OCT </a:t>
            </a:r>
            <a:r>
              <a:rPr lang="en-US" sz="2100" dirty="0" smtClean="0"/>
              <a:t>2014)</a:t>
            </a:r>
          </a:p>
          <a:p>
            <a:pPr lvl="1"/>
            <a:r>
              <a:rPr lang="en-US" sz="2100" dirty="0" smtClean="0"/>
              <a:t>52.209-2 </a:t>
            </a:r>
            <a:r>
              <a:rPr lang="en-US" sz="2100" dirty="0"/>
              <a:t>Prohibition on Contracting with Inverted Domestic Corporation Representation (NOV 2015) </a:t>
            </a:r>
            <a:endParaRPr lang="en-US" sz="2100" dirty="0" smtClean="0"/>
          </a:p>
          <a:p>
            <a:pPr lvl="1"/>
            <a:r>
              <a:rPr lang="en-US" sz="2100" dirty="0" smtClean="0"/>
              <a:t>52.209-5 </a:t>
            </a:r>
            <a:r>
              <a:rPr lang="en-US" sz="2100" dirty="0"/>
              <a:t>Certification Regarding Responsibility Matters (OCT 2015). </a:t>
            </a:r>
            <a:endParaRPr lang="en-US" sz="2100" dirty="0" smtClean="0"/>
          </a:p>
          <a:p>
            <a:pPr lvl="1"/>
            <a:r>
              <a:rPr lang="en-US" sz="2100" dirty="0" smtClean="0"/>
              <a:t>52.209-7 </a:t>
            </a:r>
            <a:r>
              <a:rPr lang="en-US" sz="2100" dirty="0"/>
              <a:t>Information Regarding Responsibility Matters (JUL 2013). </a:t>
            </a:r>
            <a:endParaRPr lang="en-US" sz="2100" dirty="0" smtClean="0"/>
          </a:p>
          <a:p>
            <a:pPr lvl="1"/>
            <a:r>
              <a:rPr lang="en-US" sz="2100" dirty="0" smtClean="0"/>
              <a:t>52.209-11 </a:t>
            </a:r>
            <a:r>
              <a:rPr lang="en-US" sz="2100" dirty="0"/>
              <a:t>Representation by Corporation Regarding Delinquent Tax Liability or a Felony Conviction Under any Federal (FEB 2016). </a:t>
            </a:r>
            <a:endParaRPr lang="en-US" sz="2100" dirty="0" smtClean="0"/>
          </a:p>
          <a:p>
            <a:pPr lvl="1"/>
            <a:r>
              <a:rPr lang="en-US" sz="2100" dirty="0" smtClean="0"/>
              <a:t> </a:t>
            </a:r>
            <a:r>
              <a:rPr lang="en-US" sz="2100" dirty="0"/>
              <a:t>Completed provision 52.212-3, Representations and Certifications, if not completed in System for Award Management (SAM). All offerors shall be certified in SAM (www.sam.gov ) under NAICS code 339113. </a:t>
            </a:r>
          </a:p>
          <a:p>
            <a:pPr marL="914400" lvl="2" indent="0">
              <a:buNone/>
            </a:pPr>
            <a:endParaRPr lang="en-US" sz="1400" dirty="0" smtClean="0"/>
          </a:p>
          <a:p>
            <a:endParaRPr lang="en-US" dirty="0"/>
          </a:p>
        </p:txBody>
      </p:sp>
      <p:sp>
        <p:nvSpPr>
          <p:cNvPr id="5" name="TextBox 4"/>
          <p:cNvSpPr txBox="1"/>
          <p:nvPr/>
        </p:nvSpPr>
        <p:spPr>
          <a:xfrm>
            <a:off x="381000" y="6096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cxnSp>
        <p:nvCxnSpPr>
          <p:cNvPr id="10" name="Straight Connector 9"/>
          <p:cNvCxnSpPr/>
          <p:nvPr/>
        </p:nvCxnSpPr>
        <p:spPr>
          <a:xfrm>
            <a:off x="571326" y="9382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p:nvCxnSpPr>
        <p:spPr>
          <a:xfrm>
            <a:off x="457200" y="1371600"/>
            <a:ext cx="8305800" cy="0"/>
          </a:xfrm>
          <a:prstGeom prst="line">
            <a:avLst/>
          </a:prstGeom>
        </p:spPr>
        <p:style>
          <a:lnRef idx="2">
            <a:schemeClr val="dk1"/>
          </a:lnRef>
          <a:fillRef idx="0">
            <a:schemeClr val="dk1"/>
          </a:fillRef>
          <a:effectRef idx="1">
            <a:schemeClr val="dk1"/>
          </a:effectRef>
          <a:fontRef idx="minor">
            <a:schemeClr val="tx1"/>
          </a:fontRef>
        </p:style>
      </p:cxn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409" y="5562600"/>
            <a:ext cx="4721006" cy="1144174"/>
          </a:xfrm>
          <a:prstGeom prst="rect">
            <a:avLst/>
          </a:prstGeom>
        </p:spPr>
      </p:pic>
      <p:grpSp>
        <p:nvGrpSpPr>
          <p:cNvPr id="17" name="Group 16"/>
          <p:cNvGrpSpPr/>
          <p:nvPr/>
        </p:nvGrpSpPr>
        <p:grpSpPr>
          <a:xfrm>
            <a:off x="2187989" y="366270"/>
            <a:ext cx="555211" cy="471930"/>
            <a:chOff x="6777323" y="697312"/>
            <a:chExt cx="1125329" cy="1017858"/>
          </a:xfrm>
          <a:solidFill>
            <a:schemeClr val="accent1">
              <a:lumMod val="50000"/>
            </a:schemeClr>
          </a:solidFill>
        </p:grpSpPr>
        <p:sp>
          <p:nvSpPr>
            <p:cNvPr id="18" name="5-Point Star 17"/>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5-Point Star 18"/>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0" name="5-Point Star 19"/>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4" name="Rectangle 3"/>
          <p:cNvSpPr/>
          <p:nvPr/>
        </p:nvSpPr>
        <p:spPr>
          <a:xfrm>
            <a:off x="457200" y="1524000"/>
            <a:ext cx="8305800" cy="400110"/>
          </a:xfrm>
          <a:prstGeom prst="rect">
            <a:avLst/>
          </a:prstGeom>
        </p:spPr>
        <p:txBody>
          <a:bodyPr wrap="square">
            <a:spAutoFit/>
          </a:bodyPr>
          <a:lstStyle/>
          <a:p>
            <a:endParaRPr lang="en-US" sz="2000" dirty="0"/>
          </a:p>
        </p:txBody>
      </p:sp>
    </p:spTree>
    <p:extLst>
      <p:ext uri="{BB962C8B-B14F-4D97-AF65-F5344CB8AC3E}">
        <p14:creationId xmlns:p14="http://schemas.microsoft.com/office/powerpoint/2010/main" val="40494879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                 ACQUISTION TIMELINE</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200" dirty="0" smtClean="0"/>
              <a:t>Next Steps</a:t>
            </a:r>
          </a:p>
          <a:p>
            <a:pPr lvl="1"/>
            <a:r>
              <a:rPr lang="en-US" sz="2200" dirty="0" smtClean="0"/>
              <a:t>Amend Solicitation </a:t>
            </a:r>
          </a:p>
          <a:p>
            <a:pPr lvl="2"/>
            <a:r>
              <a:rPr lang="en-US" sz="2200" dirty="0"/>
              <a:t>Pre-Proposal Conference Slides</a:t>
            </a:r>
          </a:p>
          <a:p>
            <a:pPr lvl="2"/>
            <a:r>
              <a:rPr lang="en-US" sz="2200" dirty="0"/>
              <a:t>Oral Presentation Instructions </a:t>
            </a:r>
          </a:p>
          <a:p>
            <a:pPr lvl="2"/>
            <a:r>
              <a:rPr lang="en-US" sz="2200" dirty="0"/>
              <a:t>Revise Government Response to Industry Questions</a:t>
            </a:r>
          </a:p>
          <a:p>
            <a:pPr lvl="1"/>
            <a:r>
              <a:rPr lang="en-US" sz="2200" dirty="0" smtClean="0"/>
              <a:t>Solicitation Closes </a:t>
            </a:r>
          </a:p>
          <a:p>
            <a:pPr lvl="2"/>
            <a:r>
              <a:rPr lang="en-US" sz="2200" dirty="0"/>
              <a:t>May 21, 2018 </a:t>
            </a:r>
          </a:p>
          <a:p>
            <a:pPr lvl="1"/>
            <a:r>
              <a:rPr lang="en-US" sz="2200" dirty="0" smtClean="0"/>
              <a:t>Oral Presentation Tentatively Schedule</a:t>
            </a:r>
          </a:p>
          <a:p>
            <a:pPr lvl="2"/>
            <a:r>
              <a:rPr lang="en-US" sz="2200" dirty="0" smtClean="0"/>
              <a:t>Dates: June 18</a:t>
            </a:r>
            <a:r>
              <a:rPr lang="en-US" sz="2200" baseline="30000" dirty="0" smtClean="0"/>
              <a:t>th</a:t>
            </a:r>
            <a:r>
              <a:rPr lang="en-US" sz="2200" dirty="0" smtClean="0"/>
              <a:t> – 28</a:t>
            </a:r>
            <a:r>
              <a:rPr lang="en-US" sz="2200" baseline="30000" dirty="0" smtClean="0"/>
              <a:t>th</a:t>
            </a:r>
            <a:endParaRPr lang="en-US" sz="2200" dirty="0" smtClean="0"/>
          </a:p>
          <a:p>
            <a:pPr lvl="2"/>
            <a:r>
              <a:rPr lang="en-US" sz="2200" dirty="0" smtClean="0"/>
              <a:t>Locations:  Orlando, Florida</a:t>
            </a:r>
          </a:p>
          <a:p>
            <a:pPr lvl="1"/>
            <a:r>
              <a:rPr lang="en-US" sz="2200" dirty="0"/>
              <a:t>Anticipate all award by September 30, 2018</a:t>
            </a:r>
          </a:p>
          <a:p>
            <a:pPr lvl="1"/>
            <a:endParaRPr lang="en-US" dirty="0" smtClean="0"/>
          </a:p>
          <a:p>
            <a:pPr lvl="2"/>
            <a:endParaRPr lang="en-US" dirty="0" smtClean="0"/>
          </a:p>
          <a:p>
            <a:pPr lvl="2"/>
            <a:endParaRPr lang="en-US" dirty="0" smtClean="0"/>
          </a:p>
        </p:txBody>
      </p:sp>
      <p:sp>
        <p:nvSpPr>
          <p:cNvPr id="5" name="TextBox 4"/>
          <p:cNvSpPr txBox="1"/>
          <p:nvPr/>
        </p:nvSpPr>
        <p:spPr>
          <a:xfrm>
            <a:off x="381000" y="6096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cxnSp>
        <p:nvCxnSpPr>
          <p:cNvPr id="10" name="Straight Connector 9"/>
          <p:cNvCxnSpPr/>
          <p:nvPr/>
        </p:nvCxnSpPr>
        <p:spPr>
          <a:xfrm>
            <a:off x="571326" y="9382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p:nvCxnSpPr>
        <p:spPr>
          <a:xfrm>
            <a:off x="457200" y="1371600"/>
            <a:ext cx="8305800" cy="0"/>
          </a:xfrm>
          <a:prstGeom prst="line">
            <a:avLst/>
          </a:prstGeom>
        </p:spPr>
        <p:style>
          <a:lnRef idx="2">
            <a:schemeClr val="dk1"/>
          </a:lnRef>
          <a:fillRef idx="0">
            <a:schemeClr val="dk1"/>
          </a:fillRef>
          <a:effectRef idx="1">
            <a:schemeClr val="dk1"/>
          </a:effectRef>
          <a:fontRef idx="minor">
            <a:schemeClr val="tx1"/>
          </a:fontRef>
        </p:style>
      </p:cxn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409" y="5562600"/>
            <a:ext cx="4721006" cy="1144174"/>
          </a:xfrm>
          <a:prstGeom prst="rect">
            <a:avLst/>
          </a:prstGeom>
        </p:spPr>
      </p:pic>
      <p:grpSp>
        <p:nvGrpSpPr>
          <p:cNvPr id="17" name="Group 16"/>
          <p:cNvGrpSpPr/>
          <p:nvPr/>
        </p:nvGrpSpPr>
        <p:grpSpPr>
          <a:xfrm>
            <a:off x="2187989" y="366270"/>
            <a:ext cx="555211" cy="471930"/>
            <a:chOff x="6777323" y="697312"/>
            <a:chExt cx="1125329" cy="1017858"/>
          </a:xfrm>
          <a:solidFill>
            <a:schemeClr val="accent1">
              <a:lumMod val="50000"/>
            </a:schemeClr>
          </a:solidFill>
        </p:grpSpPr>
        <p:sp>
          <p:nvSpPr>
            <p:cNvPr id="18" name="5-Point Star 17"/>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5-Point Star 18"/>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0" name="5-Point Star 19"/>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sp>
        <p:nvSpPr>
          <p:cNvPr id="4" name="Rectangle 3"/>
          <p:cNvSpPr/>
          <p:nvPr/>
        </p:nvSpPr>
        <p:spPr>
          <a:xfrm>
            <a:off x="457200" y="1524000"/>
            <a:ext cx="8305800" cy="400110"/>
          </a:xfrm>
          <a:prstGeom prst="rect">
            <a:avLst/>
          </a:prstGeom>
        </p:spPr>
        <p:txBody>
          <a:bodyPr wrap="square">
            <a:spAutoFit/>
          </a:bodyPr>
          <a:lstStyle/>
          <a:p>
            <a:endParaRPr lang="en-US" sz="2000" dirty="0"/>
          </a:p>
        </p:txBody>
      </p:sp>
    </p:spTree>
    <p:extLst>
      <p:ext uri="{BB962C8B-B14F-4D97-AF65-F5344CB8AC3E}">
        <p14:creationId xmlns:p14="http://schemas.microsoft.com/office/powerpoint/2010/main" val="10613185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3" name="Group 2"/>
          <p:cNvGrpSpPr/>
          <p:nvPr/>
        </p:nvGrpSpPr>
        <p:grpSpPr>
          <a:xfrm>
            <a:off x="2054639" y="228600"/>
            <a:ext cx="555211" cy="471930"/>
            <a:chOff x="6777323" y="697312"/>
            <a:chExt cx="1125329" cy="1017858"/>
          </a:xfrm>
          <a:solidFill>
            <a:schemeClr val="accent1">
              <a:lumMod val="50000"/>
            </a:schemeClr>
          </a:solidFill>
        </p:grpSpPr>
        <p:sp>
          <p:nvSpPr>
            <p:cNvPr id="4" name="5-Point Star 3"/>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5" name="5-Point Star 4"/>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6" name="5-Point Star 5"/>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7" name="Straight Connector 6"/>
          <p:cNvCxnSpPr/>
          <p:nvPr/>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8" name="Straight Connector 7"/>
          <p:cNvCxnSpPr/>
          <p:nvPr/>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
        <p:nvSpPr>
          <p:cNvPr id="14" name="Title 13"/>
          <p:cNvSpPr>
            <a:spLocks noGrp="1"/>
          </p:cNvSpPr>
          <p:nvPr>
            <p:ph type="ctrTitle"/>
          </p:nvPr>
        </p:nvSpPr>
        <p:spPr>
          <a:xfrm>
            <a:off x="685800" y="2720975"/>
            <a:ext cx="7772400" cy="1470025"/>
          </a:xfrm>
        </p:spPr>
        <p:txBody>
          <a:bodyPr/>
          <a:lstStyle/>
          <a:p>
            <a:r>
              <a:rPr lang="en-US" dirty="0" smtClean="0"/>
              <a:t>QUESTIONS</a:t>
            </a:r>
            <a:endParaRPr lang="en-US" dirty="0"/>
          </a:p>
        </p:txBody>
      </p:sp>
    </p:spTree>
    <p:extLst>
      <p:ext uri="{BB962C8B-B14F-4D97-AF65-F5344CB8AC3E}">
        <p14:creationId xmlns:p14="http://schemas.microsoft.com/office/powerpoint/2010/main" val="8712343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E2597402BF3E4F938F39302301AEAC" ma:contentTypeVersion="0" ma:contentTypeDescription="Create a new document." ma:contentTypeScope="" ma:versionID="87dabaf70e1050d8dcb293c3adb26e43">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EC36C0-B59E-4458-A95C-28DF584AFD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B813098B-5C1C-43C1-9A34-32DA2AC658FE}">
  <ds:schemaRefs>
    <ds:schemaRef ds:uri="http://schemas.microsoft.com/office/2006/documentManagement/types"/>
    <ds:schemaRef ds:uri="http://schemas.microsoft.com/office/infopath/2007/PartnerControls"/>
    <ds:schemaRef ds:uri="http://purl.org/dc/dcmitype/"/>
    <ds:schemaRef ds:uri="http://purl.org/dc/elements/1.1/"/>
    <ds:schemaRef ds:uri="http://www.w3.org/XML/1998/namespace"/>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EBF4CE74-B5BE-41A0-A31C-39C1959F8B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19706</TotalTime>
  <Words>2261</Words>
  <Application>Microsoft Office PowerPoint</Application>
  <PresentationFormat>On-screen Show (4:3)</PresentationFormat>
  <Paragraphs>176</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             GOVERNMENT TEAM</vt:lpstr>
      <vt:lpstr>REQUIREMENT</vt:lpstr>
      <vt:lpstr>PowerPoint Presentation</vt:lpstr>
      <vt:lpstr>TECHNICAL  INDUSTRY STANDARD </vt:lpstr>
      <vt:lpstr>DELIVERY REQUIREMENTS</vt:lpstr>
      <vt:lpstr>DELIVERY REQUIREMENTS (CONT’D)</vt:lpstr>
      <vt:lpstr>MEDICAL SURGICAL PRIME VENDOR </vt:lpstr>
      <vt:lpstr>EVALUATION CRITIERIA</vt:lpstr>
      <vt:lpstr>EVALUATION CRITIERA (CONT’D)</vt:lpstr>
      <vt:lpstr>EVALUATION CRITIERIA (CONT’D)</vt:lpstr>
      <vt:lpstr>EVALUATION CRITIERIA (CONT’D)</vt:lpstr>
      <vt:lpstr>   EVALUATION CRITIERIA         (CONT’D)</vt:lpstr>
      <vt:lpstr>                 ACQUISTION TIMELINE</vt:lpstr>
      <vt:lpstr>QUESTIONS</vt:lpstr>
    </vt:vector>
  </TitlesOfParts>
  <Company>Dept. of Veterans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Oliver, Shareia</dc:creator>
  <cp:lastModifiedBy>Department of Veterans Affairs</cp:lastModifiedBy>
  <cp:revision>215</cp:revision>
  <cp:lastPrinted>2016-12-07T21:08:11Z</cp:lastPrinted>
  <dcterms:created xsi:type="dcterms:W3CDTF">2016-04-20T14:40:35Z</dcterms:created>
  <dcterms:modified xsi:type="dcterms:W3CDTF">2018-05-08T15:20:06Z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0x01010087E2597402BF3E4F938F39302301AEAC</vt:lpwstr>
  </property>
</Properties>
</file>