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webextensions/taskpanes.xml" ContentType="application/vnd.ms-office.webextensiontaskpanes+xml"/>
  <Override PartName="/ppt/webextensions/webextension1.xml" ContentType="application/vnd.ms-office.webextension+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Lst>
  <p:notesMasterIdLst>
    <p:notesMasterId r:id="rId26"/>
  </p:notesMasterIdLst>
  <p:handoutMasterIdLst>
    <p:handoutMasterId r:id="rId27"/>
  </p:handoutMasterIdLst>
  <p:sldIdLst>
    <p:sldId id="316" r:id="rId6"/>
    <p:sldId id="317" r:id="rId7"/>
    <p:sldId id="318" r:id="rId8"/>
    <p:sldId id="319" r:id="rId9"/>
    <p:sldId id="320" r:id="rId10"/>
    <p:sldId id="321" r:id="rId11"/>
    <p:sldId id="334" r:id="rId12"/>
    <p:sldId id="322" r:id="rId13"/>
    <p:sldId id="332" r:id="rId14"/>
    <p:sldId id="333" r:id="rId15"/>
    <p:sldId id="323" r:id="rId16"/>
    <p:sldId id="324" r:id="rId17"/>
    <p:sldId id="325" r:id="rId18"/>
    <p:sldId id="326" r:id="rId19"/>
    <p:sldId id="335" r:id="rId20"/>
    <p:sldId id="336" r:id="rId21"/>
    <p:sldId id="327" r:id="rId22"/>
    <p:sldId id="328" r:id="rId23"/>
    <p:sldId id="329" r:id="rId24"/>
    <p:sldId id="330" r:id="rId2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4EBF1A0-7A30-4C71-874B-4750BB6B2AAF}">
          <p14:sldIdLst>
            <p14:sldId id="316"/>
            <p14:sldId id="317"/>
            <p14:sldId id="318"/>
            <p14:sldId id="319"/>
            <p14:sldId id="320"/>
            <p14:sldId id="321"/>
            <p14:sldId id="334"/>
            <p14:sldId id="322"/>
            <p14:sldId id="332"/>
            <p14:sldId id="333"/>
            <p14:sldId id="323"/>
            <p14:sldId id="324"/>
            <p14:sldId id="325"/>
            <p14:sldId id="326"/>
            <p14:sldId id="335"/>
            <p14:sldId id="336"/>
            <p14:sldId id="327"/>
            <p14:sldId id="328"/>
            <p14:sldId id="329"/>
            <p14:sldId id="330"/>
          </p14:sldIdLst>
        </p14:section>
      </p14:sectionLst>
    </p:ext>
    <p:ext uri="{EFAFB233-063F-42B5-8137-9DF3F51BA10A}">
      <p15:sldGuideLst xmlns="" xmlns:p15="http://schemas.microsoft.com/office/powerpoint/2012/main">
        <p15:guide id="1" orient="horz" pos="576" userDrawn="1">
          <p15:clr>
            <a:srgbClr val="A4A3A4"/>
          </p15:clr>
        </p15:guide>
        <p15:guide id="2" pos="2880">
          <p15:clr>
            <a:srgbClr val="A4A3A4"/>
          </p15:clr>
        </p15:guide>
      </p15:sldGuideLst>
    </p:ext>
    <p:ext uri="{2D200454-40CA-4A62-9FC3-DE9A4176ACB9}">
      <p15:notesGuideLst xmlns=""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Avi E Moses" initials="AEM" lastIdx="1" clrIdx="6">
    <p:extLst/>
  </p:cmAuthor>
  <p:cmAuthor id="1" name="Qualliotine, Amy" initials="AQ" lastIdx="16" clrIdx="0">
    <p:extLst/>
  </p:cmAuthor>
  <p:cmAuthor id="2" name="Nadler, Jessica" initials="JN" lastIdx="27" clrIdx="1">
    <p:extLst/>
  </p:cmAuthor>
  <p:cmAuthor id="3" name="Bricoli, Cristina" initials="CB" lastIdx="6" clrIdx="2">
    <p:extLst/>
  </p:cmAuthor>
  <p:cmAuthor id="4" name="Department of Veterans Affairs" initials="DoVA" lastIdx="1" clrIdx="3"/>
  <p:cmAuthor id="5" name="Cogar, Dana [USA]" initials="DLC" lastIdx="16" clrIdx="4">
    <p:extLst/>
  </p:cmAuthor>
  <p:cmAuthor id="6" name="Department of Veterans Affairs" initials=""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8B1A"/>
    <a:srgbClr val="F3CF45"/>
    <a:srgbClr val="CCECFF"/>
    <a:srgbClr val="CCFF33"/>
    <a:srgbClr val="66CCFF"/>
    <a:srgbClr val="6B9646"/>
    <a:srgbClr val="00AAE7"/>
    <a:srgbClr val="69BE28"/>
    <a:srgbClr val="772432"/>
    <a:srgbClr val="FF58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706" autoAdjust="0"/>
    <p:restoredTop sz="98120" autoAdjust="0"/>
  </p:normalViewPr>
  <p:slideViewPr>
    <p:cSldViewPr>
      <p:cViewPr>
        <p:scale>
          <a:sx n="110" d="100"/>
          <a:sy n="110" d="100"/>
        </p:scale>
        <p:origin x="-139" y="-58"/>
      </p:cViewPr>
      <p:guideLst>
        <p:guide orient="horz" pos="576"/>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2736"/>
    </p:cViewPr>
  </p:sorterViewPr>
  <p:notesViewPr>
    <p:cSldViewPr>
      <p:cViewPr varScale="1">
        <p:scale>
          <a:sx n="131" d="100"/>
          <a:sy n="131" d="100"/>
        </p:scale>
        <p:origin x="2016"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EE1C0B1C-802A-3C44-B8E2-BD6783D63959}" type="datetimeFigureOut">
              <a:rPr lang="en-US" smtClean="0"/>
              <a:t>1/6/2017</a:t>
            </a:fld>
            <a:endParaRPr lang="en-US" dirty="0"/>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21F2B118-5350-A04D-9FE9-6EF314EEF8A0}" type="slidenum">
              <a:rPr lang="en-US" smtClean="0"/>
              <a:t>‹#›</a:t>
            </a:fld>
            <a:endParaRPr lang="en-US" dirty="0"/>
          </a:p>
        </p:txBody>
      </p:sp>
    </p:spTree>
    <p:extLst>
      <p:ext uri="{BB962C8B-B14F-4D97-AF65-F5344CB8AC3E}">
        <p14:creationId xmlns:p14="http://schemas.microsoft.com/office/powerpoint/2010/main" val="10071560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A08DF29A-66A4-475A-8653-03A89E6416C6}" type="datetimeFigureOut">
              <a:rPr lang="en-US" smtClean="0"/>
              <a:t>1/6/2017</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6C8C2CAC-63AC-4147-8F63-E2517E1BB837}" type="slidenum">
              <a:rPr lang="en-US" smtClean="0"/>
              <a:t>‹#›</a:t>
            </a:fld>
            <a:endParaRPr lang="en-US" dirty="0"/>
          </a:p>
        </p:txBody>
      </p:sp>
    </p:spTree>
    <p:extLst>
      <p:ext uri="{BB962C8B-B14F-4D97-AF65-F5344CB8AC3E}">
        <p14:creationId xmlns:p14="http://schemas.microsoft.com/office/powerpoint/2010/main" val="30380477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C8C2CAC-63AC-4147-8F63-E2517E1BB837}" type="slidenum">
              <a:rPr lang="en-US" smtClean="0"/>
              <a:t>1</a:t>
            </a:fld>
            <a:endParaRPr lang="en-US" dirty="0"/>
          </a:p>
        </p:txBody>
      </p:sp>
    </p:spTree>
    <p:extLst>
      <p:ext uri="{BB962C8B-B14F-4D97-AF65-F5344CB8AC3E}">
        <p14:creationId xmlns:p14="http://schemas.microsoft.com/office/powerpoint/2010/main" val="7135469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DB86838-BA92-4A39-A235-F30DAABFD11C}"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20444134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95018632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811"/>
            <a:ext cx="8229600" cy="4525963"/>
          </a:xfrm>
        </p:spPr>
        <p:txBody>
          <a:bodyPr>
            <a:normAutofit/>
          </a:bodyPr>
          <a:lstStyle>
            <a:lvl1pPr>
              <a:defRPr sz="2000">
                <a:solidFill>
                  <a:schemeClr val="tx2"/>
                </a:solidFill>
              </a:defRPr>
            </a:lvl1pPr>
            <a:lvl2pPr>
              <a:defRPr sz="2000">
                <a:solidFill>
                  <a:schemeClr val="tx2"/>
                </a:solidFill>
              </a:defRPr>
            </a:lvl2pPr>
            <a:lvl3pPr>
              <a:defRPr sz="2000">
                <a:solidFill>
                  <a:schemeClr val="tx2"/>
                </a:solidFill>
              </a:defRPr>
            </a:lvl3pPr>
            <a:lvl4pPr>
              <a:defRPr sz="2000">
                <a:solidFill>
                  <a:schemeClr val="tx2"/>
                </a:solidFill>
              </a:defRPr>
            </a:lvl4pPr>
            <a:lvl5pPr>
              <a:defRPr sz="2000">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
        <p:nvSpPr>
          <p:cNvPr id="8" name="Rectangle 7"/>
          <p:cNvSpPr/>
          <p:nvPr userDrawn="1"/>
        </p:nvSpPr>
        <p:spPr>
          <a:xfrm>
            <a:off x="0" y="0"/>
            <a:ext cx="9144000" cy="506626"/>
          </a:xfrm>
          <a:prstGeom prst="rect">
            <a:avLst/>
          </a:prstGeom>
          <a:solidFill>
            <a:srgbClr val="003F72"/>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0" y="1"/>
            <a:ext cx="9144000" cy="506626"/>
          </a:xfrm>
        </p:spPr>
        <p:txBody>
          <a:bodyPr>
            <a:normAutofit/>
          </a:bodyPr>
          <a:lstStyle>
            <a:lvl1pPr>
              <a:defRPr sz="2800" b="1">
                <a:solidFill>
                  <a:schemeClr val="bg1"/>
                </a:solidFill>
                <a:latin typeface="+mn-lt"/>
              </a:defRPr>
            </a:lvl1pPr>
          </a:lstStyle>
          <a:p>
            <a:r>
              <a:rPr lang="en-US" dirty="0" smtClean="0"/>
              <a:t>Click to edit Master title style</a:t>
            </a:r>
            <a:endParaRPr lang="en-US" dirty="0"/>
          </a:p>
        </p:txBody>
      </p:sp>
    </p:spTree>
    <p:extLst>
      <p:ext uri="{BB962C8B-B14F-4D97-AF65-F5344CB8AC3E}">
        <p14:creationId xmlns:p14="http://schemas.microsoft.com/office/powerpoint/2010/main" val="296471561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
        <p:nvSpPr>
          <p:cNvPr id="7" name="Rectangle 6"/>
          <p:cNvSpPr/>
          <p:nvPr userDrawn="1"/>
        </p:nvSpPr>
        <p:spPr>
          <a:xfrm>
            <a:off x="0" y="0"/>
            <a:ext cx="9144000" cy="506626"/>
          </a:xfrm>
          <a:prstGeom prst="rect">
            <a:avLst/>
          </a:prstGeom>
          <a:solidFill>
            <a:srgbClr val="003F72"/>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457200" y="-304800"/>
            <a:ext cx="8229600" cy="1143000"/>
          </a:xfrm>
        </p:spPr>
        <p:txBody>
          <a:bodyPr>
            <a:normAutofit/>
          </a:bodyPr>
          <a:lstStyle>
            <a:lvl1pPr>
              <a:defRPr sz="2800" b="1">
                <a:solidFill>
                  <a:schemeClr val="bg1"/>
                </a:solidFill>
                <a:latin typeface="+mn-lt"/>
              </a:defRPr>
            </a:lvl1pPr>
          </a:lstStyle>
          <a:p>
            <a:r>
              <a:rPr lang="en-US" dirty="0" smtClean="0"/>
              <a:t>Click to edit Master title style</a:t>
            </a:r>
            <a:endParaRPr lang="en-US" dirty="0"/>
          </a:p>
        </p:txBody>
      </p:sp>
    </p:spTree>
    <p:extLst>
      <p:ext uri="{BB962C8B-B14F-4D97-AF65-F5344CB8AC3E}">
        <p14:creationId xmlns:p14="http://schemas.microsoft.com/office/powerpoint/2010/main" val="281791840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
        <p:nvSpPr>
          <p:cNvPr id="7" name="Rectangle 6"/>
          <p:cNvSpPr/>
          <p:nvPr userDrawn="1"/>
        </p:nvSpPr>
        <p:spPr>
          <a:xfrm>
            <a:off x="0" y="0"/>
            <a:ext cx="9144000" cy="506626"/>
          </a:xfrm>
          <a:prstGeom prst="rect">
            <a:avLst/>
          </a:prstGeom>
          <a:solidFill>
            <a:srgbClr val="003F72"/>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457200" y="1981200"/>
            <a:ext cx="8229600" cy="1143000"/>
          </a:xfrm>
        </p:spPr>
        <p:txBody>
          <a:bodyPr>
            <a:normAutofit/>
          </a:bodyPr>
          <a:lstStyle>
            <a:lvl1pPr>
              <a:defRPr sz="3600" b="1">
                <a:solidFill>
                  <a:schemeClr val="tx1">
                    <a:lumMod val="95000"/>
                    <a:lumOff val="5000"/>
                  </a:schemeClr>
                </a:solidFill>
                <a:latin typeface="+mn-lt"/>
              </a:defRPr>
            </a:lvl1pPr>
          </a:lstStyle>
          <a:p>
            <a:r>
              <a:rPr lang="en-US" dirty="0" smtClean="0"/>
              <a:t>Click to edit Master title style</a:t>
            </a:r>
            <a:endParaRPr lang="en-US" dirty="0"/>
          </a:p>
        </p:txBody>
      </p:sp>
    </p:spTree>
    <p:extLst>
      <p:ext uri="{BB962C8B-B14F-4D97-AF65-F5344CB8AC3E}">
        <p14:creationId xmlns:p14="http://schemas.microsoft.com/office/powerpoint/2010/main" val="120911173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90452025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60419042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defTabSz="457200"/>
            <a:endParaRPr lang="en-US" dirty="0">
              <a:solidFill>
                <a:srgbClr val="000000"/>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defTabSz="457200"/>
            <a:endParaRPr lang="en-US" dirty="0">
              <a:solidFill>
                <a:srgbClr val="000000"/>
              </a:solidFill>
            </a:endParaRPr>
          </a:p>
        </p:txBody>
      </p:sp>
      <p:sp>
        <p:nvSpPr>
          <p:cNvPr id="6" name="Slide Number Placeholder 5"/>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65076158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defTabSz="457200"/>
            <a:endParaRPr lang="en-US" dirty="0">
              <a:solidFill>
                <a:srgbClr val="000000"/>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defTabSz="457200"/>
            <a:endParaRPr lang="en-US" dirty="0">
              <a:solidFill>
                <a:srgbClr val="000000"/>
              </a:solidFill>
            </a:endParaRPr>
          </a:p>
        </p:txBody>
      </p:sp>
      <p:sp>
        <p:nvSpPr>
          <p:cNvPr id="6" name="Slide Number Placeholder 5"/>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35810860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Rectangle 7"/>
          <p:cNvSpPr/>
          <p:nvPr/>
        </p:nvSpPr>
        <p:spPr>
          <a:xfrm>
            <a:off x="0" y="6135305"/>
            <a:ext cx="9144000" cy="731838"/>
          </a:xfrm>
          <a:prstGeom prst="rect">
            <a:avLst/>
          </a:prstGeom>
          <a:solidFill>
            <a:srgbClr val="17355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endParaRPr>
          </a:p>
        </p:txBody>
      </p:sp>
      <p:pic>
        <p:nvPicPr>
          <p:cNvPr id="9" name="Picture 8" descr="3. VA-PRIMARY-HORIZONTAL-WHITE-VECTOR2.png"/>
          <p:cNvPicPr>
            <a:picLocks noChangeAspect="1"/>
          </p:cNvPicPr>
          <p:nvPr/>
        </p:nvPicPr>
        <p:blipFill>
          <a:blip r:embed="rId10" cstate="email">
            <a:extLst>
              <a:ext uri="{28A0092B-C50C-407E-A947-70E740481C1C}">
                <a14:useLocalDpi xmlns:a14="http://schemas.microsoft.com/office/drawing/2010/main" val="0"/>
              </a:ext>
            </a:extLst>
          </a:blip>
          <a:stretch>
            <a:fillRect/>
          </a:stretch>
        </p:blipFill>
        <p:spPr>
          <a:xfrm>
            <a:off x="6290974" y="6266034"/>
            <a:ext cx="2209800" cy="491986"/>
          </a:xfrm>
          <a:prstGeom prst="rect">
            <a:avLst/>
          </a:prstGeom>
        </p:spPr>
      </p:pic>
      <p:sp>
        <p:nvSpPr>
          <p:cNvPr id="6" name="Slide Number Placeholder 5"/>
          <p:cNvSpPr>
            <a:spLocks noGrp="1"/>
          </p:cNvSpPr>
          <p:nvPr userDrawn="1">
            <p:ph type="sldNum" sz="quarter" idx="4"/>
          </p:nvPr>
        </p:nvSpPr>
        <p:spPr>
          <a:xfrm>
            <a:off x="6937830" y="6400138"/>
            <a:ext cx="2133600" cy="365125"/>
          </a:xfrm>
          <a:prstGeom prst="rect">
            <a:avLst/>
          </a:prstGeom>
        </p:spPr>
        <p:txBody>
          <a:bodyPr vert="horz" lIns="91440" tIns="45720" rIns="91440" bIns="45720" rtlCol="0" anchor="ctr"/>
          <a:lstStyle>
            <a:lvl1pPr algn="r">
              <a:defRPr sz="1200">
                <a:solidFill>
                  <a:schemeClr val="bg1"/>
                </a:solidFill>
              </a:defRPr>
            </a:lvl1pPr>
          </a:lstStyle>
          <a:p>
            <a:pPr defTabSz="457200"/>
            <a:fld id="{D983F1FA-211D-3044-9E35-958DFBC26156}" type="slidenum">
              <a:rPr lang="en-US" smtClean="0">
                <a:solidFill>
                  <a:prstClr val="white"/>
                </a:solidFill>
              </a:rPr>
              <a:pPr defTabSz="457200"/>
              <a:t>‹#›</a:t>
            </a:fld>
            <a:endParaRPr lang="en-US" dirty="0">
              <a:solidFill>
                <a:prstClr val="white"/>
              </a:solidFill>
            </a:endParaRPr>
          </a:p>
        </p:txBody>
      </p:sp>
      <p:pic>
        <p:nvPicPr>
          <p:cNvPr id="12" name="Picture 11"/>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467591" y="6248400"/>
            <a:ext cx="1930400" cy="582368"/>
          </a:xfrm>
          <a:prstGeom prst="rect">
            <a:avLst/>
          </a:prstGeom>
        </p:spPr>
      </p:pic>
    </p:spTree>
    <p:extLst>
      <p:ext uri="{BB962C8B-B14F-4D97-AF65-F5344CB8AC3E}">
        <p14:creationId xmlns:p14="http://schemas.microsoft.com/office/powerpoint/2010/main" val="37302076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70" r:id="rId4"/>
    <p:sldLayoutId id="2147483664" r:id="rId5"/>
    <p:sldLayoutId id="2147483665" r:id="rId6"/>
    <p:sldLayoutId id="2147483666" r:id="rId7"/>
    <p:sldLayoutId id="2147483667" r:id="rId8"/>
  </p:sldLayoutIdLst>
  <p:timing>
    <p:tnLst>
      <p:par>
        <p:cTn id="1" dur="indefinite" restart="never" nodeType="tmRoot"/>
      </p:par>
    </p:tnLst>
  </p:timing>
  <p:hf hdr="0" ftr="0" dt="0"/>
  <p:txStyles>
    <p:titleStyle>
      <a:lvl1pPr algn="ctr" defTabSz="4572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buFont typeface="Arial"/>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buFont typeface="Arial"/>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ct val="20000"/>
        </a:spcBef>
        <a:buFont typeface="Arial"/>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david.little@va.gov" TargetMode="External"/><Relationship Id="rId2" Type="http://schemas.openxmlformats.org/officeDocument/2006/relationships/hyperlink" Target="mailto:laura.arscott@va.gov"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governmentcontractorregistration.org/register-now"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mailto:david.little@va.gov" TargetMode="External"/><Relationship Id="rId2" Type="http://schemas.openxmlformats.org/officeDocument/2006/relationships/hyperlink" Target="mailto:laura.arscott@va.gov"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810000"/>
            <a:ext cx="9143999" cy="1470025"/>
          </a:xfrm>
        </p:spPr>
        <p:txBody>
          <a:bodyPr>
            <a:normAutofit fontScale="90000"/>
          </a:bodyPr>
          <a:lstStyle/>
          <a:p>
            <a:r>
              <a:rPr lang="en-US" sz="4900" b="1" dirty="0" smtClean="0">
                <a:solidFill>
                  <a:schemeClr val="tx2"/>
                </a:solidFill>
              </a:rPr>
              <a:t>Community Care Network</a:t>
            </a:r>
            <a:br>
              <a:rPr lang="en-US" sz="4900" b="1" dirty="0" smtClean="0">
                <a:solidFill>
                  <a:schemeClr val="tx2"/>
                </a:solidFill>
              </a:rPr>
            </a:br>
            <a:r>
              <a:rPr lang="en-US" sz="2700" b="1" dirty="0" smtClean="0">
                <a:solidFill>
                  <a:schemeClr val="tx2"/>
                </a:solidFill>
              </a:rPr>
              <a:t>Pre-Proposal Conference</a:t>
            </a:r>
            <a:r>
              <a:rPr lang="en-US" sz="4900" b="1" dirty="0"/>
              <a:t/>
            </a:r>
            <a:br>
              <a:rPr lang="en-US" sz="4900" b="1" dirty="0"/>
            </a:br>
            <a:r>
              <a:rPr lang="en-US" sz="4900" b="1" dirty="0" smtClean="0"/>
              <a:t/>
            </a:r>
            <a:br>
              <a:rPr lang="en-US" sz="4900" b="1" dirty="0" smtClean="0"/>
            </a:br>
            <a:r>
              <a:rPr lang="en-US" sz="2200" b="1" dirty="0" smtClean="0">
                <a:solidFill>
                  <a:schemeClr val="tx2"/>
                </a:solidFill>
              </a:rPr>
              <a:t>January 9, 2017</a:t>
            </a:r>
            <a:r>
              <a:rPr lang="en-US" b="1" dirty="0" smtClean="0"/>
              <a:t/>
            </a:r>
            <a:br>
              <a:rPr lang="en-US" b="1" dirty="0" smtClean="0"/>
            </a:br>
            <a:endParaRPr lang="en-US" b="1" dirty="0"/>
          </a:p>
        </p:txBody>
      </p:sp>
      <p:pic>
        <p:nvPicPr>
          <p:cNvPr id="3" name="Picture 2" descr="Header on page 1 - shows people working in the healthcare community"/>
          <p:cNvPicPr>
            <a:picLocks noChangeAspect="1"/>
          </p:cNvPicPr>
          <p:nvPr/>
        </p:nvPicPr>
        <p:blipFill>
          <a:blip r:embed="rId3"/>
          <a:stretch>
            <a:fillRect/>
          </a:stretch>
        </p:blipFill>
        <p:spPr>
          <a:xfrm>
            <a:off x="304800" y="457200"/>
            <a:ext cx="8657070" cy="1828959"/>
          </a:xfrm>
          <a:prstGeom prst="rect">
            <a:avLst/>
          </a:prstGeom>
        </p:spPr>
      </p:pic>
    </p:spTree>
    <p:extLst>
      <p:ext uri="{BB962C8B-B14F-4D97-AF65-F5344CB8AC3E}">
        <p14:creationId xmlns:p14="http://schemas.microsoft.com/office/powerpoint/2010/main" val="7915425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lvl="0" eaLnBrk="0" fontAlgn="base" hangingPunct="0">
              <a:spcAft>
                <a:spcPct val="0"/>
              </a:spcAft>
              <a:buFont typeface="Arial" charset="0"/>
              <a:buChar char="•"/>
            </a:pPr>
            <a:r>
              <a:rPr lang="en-US" sz="2000" dirty="0">
                <a:solidFill>
                  <a:schemeClr val="tx2"/>
                </a:solidFill>
                <a:latin typeface="+mj-lt"/>
              </a:rPr>
              <a:t>Veterans Health Administration (VHA)</a:t>
            </a:r>
          </a:p>
          <a:p>
            <a:pPr lvl="0" eaLnBrk="0" fontAlgn="base" hangingPunct="0">
              <a:spcAft>
                <a:spcPct val="0"/>
              </a:spcAft>
              <a:buFont typeface="Arial" charset="0"/>
              <a:buChar char="•"/>
            </a:pPr>
            <a:r>
              <a:rPr lang="en-US" sz="2000" dirty="0">
                <a:solidFill>
                  <a:schemeClr val="tx2"/>
                </a:solidFill>
                <a:latin typeface="+mj-lt"/>
              </a:rPr>
              <a:t>Denver Acquisition &amp; Logistic Center (DALC)</a:t>
            </a:r>
          </a:p>
          <a:p>
            <a:pPr lvl="0" eaLnBrk="0" fontAlgn="base" hangingPunct="0">
              <a:spcAft>
                <a:spcPct val="0"/>
              </a:spcAft>
              <a:buFont typeface="Arial" charset="0"/>
              <a:buChar char="•"/>
            </a:pPr>
            <a:r>
              <a:rPr lang="en-US" sz="2000" dirty="0">
                <a:solidFill>
                  <a:schemeClr val="tx2"/>
                </a:solidFill>
                <a:latin typeface="+mj-lt"/>
              </a:rPr>
              <a:t>Points of Contact</a:t>
            </a:r>
          </a:p>
          <a:p>
            <a:pPr lvl="1" eaLnBrk="0" fontAlgn="base" hangingPunct="0">
              <a:spcAft>
                <a:spcPct val="0"/>
              </a:spcAft>
              <a:buFont typeface="Arial" charset="0"/>
              <a:buChar char="–"/>
            </a:pPr>
            <a:r>
              <a:rPr lang="en-US" sz="2000" dirty="0">
                <a:solidFill>
                  <a:schemeClr val="tx2"/>
                </a:solidFill>
                <a:latin typeface="+mj-lt"/>
              </a:rPr>
              <a:t>Contracting is the sole point of contact for this procurement </a:t>
            </a:r>
          </a:p>
          <a:p>
            <a:pPr lvl="1" eaLnBrk="0" fontAlgn="base" hangingPunct="0">
              <a:spcAft>
                <a:spcPct val="0"/>
              </a:spcAft>
              <a:buFont typeface="Arial" charset="0"/>
              <a:buChar char="–"/>
            </a:pPr>
            <a:r>
              <a:rPr lang="en-US" sz="2000" dirty="0">
                <a:solidFill>
                  <a:schemeClr val="tx2"/>
                </a:solidFill>
                <a:latin typeface="+mj-lt"/>
              </a:rPr>
              <a:t>Email: </a:t>
            </a:r>
            <a:r>
              <a:rPr lang="en-US" sz="2000" dirty="0">
                <a:solidFill>
                  <a:schemeClr val="tx2"/>
                </a:solidFill>
                <a:latin typeface="+mj-lt"/>
                <a:hlinkClick r:id="rId2"/>
              </a:rPr>
              <a:t>laura.arscott@va.gov</a:t>
            </a:r>
            <a:r>
              <a:rPr lang="en-US" sz="2000" dirty="0">
                <a:solidFill>
                  <a:schemeClr val="tx2"/>
                </a:solidFill>
                <a:latin typeface="+mj-lt"/>
              </a:rPr>
              <a:t> or </a:t>
            </a:r>
            <a:r>
              <a:rPr lang="en-US" sz="2000" dirty="0">
                <a:solidFill>
                  <a:schemeClr val="tx2"/>
                </a:solidFill>
                <a:latin typeface="+mj-lt"/>
                <a:hlinkClick r:id="rId3"/>
              </a:rPr>
              <a:t>david.little@va.gov</a:t>
            </a:r>
            <a:r>
              <a:rPr lang="en-US" sz="2000" dirty="0">
                <a:solidFill>
                  <a:schemeClr val="tx2"/>
                </a:solidFill>
                <a:latin typeface="+mj-lt"/>
              </a:rPr>
              <a:t>	</a:t>
            </a:r>
          </a:p>
          <a:p>
            <a:pPr lvl="0" eaLnBrk="0" fontAlgn="base" hangingPunct="0">
              <a:spcAft>
                <a:spcPct val="0"/>
              </a:spcAft>
              <a:buFont typeface="Arial" charset="0"/>
              <a:buChar char="•"/>
            </a:pPr>
            <a:r>
              <a:rPr lang="en-US" sz="2000" dirty="0">
                <a:solidFill>
                  <a:schemeClr val="tx2"/>
                </a:solidFill>
                <a:latin typeface="+mj-lt"/>
              </a:rPr>
              <a:t>Contracting Staff</a:t>
            </a:r>
          </a:p>
          <a:p>
            <a:pPr lvl="1" eaLnBrk="0" fontAlgn="base" hangingPunct="0">
              <a:spcAft>
                <a:spcPct val="0"/>
              </a:spcAft>
              <a:buFont typeface="Arial" charset="0"/>
              <a:buChar char="–"/>
            </a:pPr>
            <a:r>
              <a:rPr lang="en-US" sz="2000" dirty="0">
                <a:solidFill>
                  <a:schemeClr val="tx2"/>
                </a:solidFill>
                <a:latin typeface="+mj-lt"/>
              </a:rPr>
              <a:t>David Little, Contracting Officer </a:t>
            </a:r>
          </a:p>
          <a:p>
            <a:pPr lvl="1" eaLnBrk="0" fontAlgn="base" hangingPunct="0">
              <a:spcAft>
                <a:spcPct val="0"/>
              </a:spcAft>
              <a:buFont typeface="Arial" charset="0"/>
              <a:buChar char="–"/>
            </a:pPr>
            <a:r>
              <a:rPr lang="en-US" sz="2000" dirty="0">
                <a:solidFill>
                  <a:schemeClr val="tx2"/>
                </a:solidFill>
                <a:latin typeface="+mj-lt"/>
              </a:rPr>
              <a:t>Laura </a:t>
            </a:r>
            <a:r>
              <a:rPr lang="en-US" sz="2000" dirty="0" err="1">
                <a:solidFill>
                  <a:schemeClr val="tx2"/>
                </a:solidFill>
                <a:latin typeface="+mj-lt"/>
              </a:rPr>
              <a:t>Arscott</a:t>
            </a:r>
            <a:r>
              <a:rPr lang="en-US" sz="2000" dirty="0">
                <a:solidFill>
                  <a:schemeClr val="tx2"/>
                </a:solidFill>
                <a:latin typeface="+mj-lt"/>
              </a:rPr>
              <a:t>, Alternate Contracting Officer</a:t>
            </a:r>
          </a:p>
          <a:p>
            <a:pPr lvl="0" eaLnBrk="0" fontAlgn="base" hangingPunct="0">
              <a:spcAft>
                <a:spcPct val="0"/>
              </a:spcAft>
              <a:buFont typeface="Arial" charset="0"/>
              <a:buChar char="•"/>
            </a:pPr>
            <a:r>
              <a:rPr lang="en-US" sz="2000" dirty="0">
                <a:solidFill>
                  <a:schemeClr val="tx2"/>
                </a:solidFill>
                <a:latin typeface="+mj-lt"/>
              </a:rPr>
              <a:t>Purpose of Pre-proposal Conference</a:t>
            </a:r>
          </a:p>
          <a:p>
            <a:pPr marL="0" indent="0">
              <a:buNone/>
            </a:pPr>
            <a:endParaRPr lang="en-US" sz="2000" dirty="0">
              <a:solidFill>
                <a:schemeClr val="tx2"/>
              </a:solidFill>
            </a:endParaRPr>
          </a:p>
        </p:txBody>
      </p:sp>
      <p:sp>
        <p:nvSpPr>
          <p:cNvPr id="3" name="Slide Number Placeholder 2"/>
          <p:cNvSpPr>
            <a:spLocks noGrp="1"/>
          </p:cNvSpPr>
          <p:nvPr>
            <p:ph type="sldNum" sz="quarter" idx="12"/>
          </p:nvPr>
        </p:nvSpPr>
        <p:spPr/>
        <p:txBody>
          <a:bodyPr/>
          <a:lstStyle/>
          <a:p>
            <a:fld id="{D983F1FA-211D-3044-9E35-958DFBC26156}" type="slidenum">
              <a:rPr lang="en-US" smtClean="0">
                <a:solidFill>
                  <a:prstClr val="white"/>
                </a:solidFill>
              </a:rPr>
              <a:pPr/>
              <a:t>2</a:t>
            </a:fld>
            <a:endParaRPr lang="en-US" dirty="0">
              <a:solidFill>
                <a:prstClr val="white"/>
              </a:solidFill>
            </a:endParaRPr>
          </a:p>
        </p:txBody>
      </p:sp>
      <p:sp>
        <p:nvSpPr>
          <p:cNvPr id="4" name="Title 3"/>
          <p:cNvSpPr>
            <a:spLocks noGrp="1"/>
          </p:cNvSpPr>
          <p:nvPr>
            <p:ph type="title"/>
          </p:nvPr>
        </p:nvSpPr>
        <p:spPr/>
        <p:txBody>
          <a:bodyPr>
            <a:normAutofit fontScale="90000"/>
          </a:bodyPr>
          <a:lstStyle/>
          <a:p>
            <a:r>
              <a:rPr lang="en-US" dirty="0" smtClean="0"/>
              <a:t>Introduction</a:t>
            </a:r>
            <a:endParaRPr lang="en-US" dirty="0"/>
          </a:p>
        </p:txBody>
      </p:sp>
    </p:spTree>
    <p:extLst>
      <p:ext uri="{BB962C8B-B14F-4D97-AF65-F5344CB8AC3E}">
        <p14:creationId xmlns:p14="http://schemas.microsoft.com/office/powerpoint/2010/main" val="1826992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Proposals are due by 5:00 PM MT on 3/1/2017</a:t>
            </a:r>
          </a:p>
          <a:p>
            <a:r>
              <a:rPr lang="en-US" dirty="0"/>
              <a:t>Questions are due on January 17, 2017 by close of business. </a:t>
            </a:r>
          </a:p>
          <a:p>
            <a:r>
              <a:rPr lang="en-US" dirty="0"/>
              <a:t>Include any questions generated from this pre-proposal conference</a:t>
            </a:r>
          </a:p>
          <a:p>
            <a:r>
              <a:rPr lang="en-US" dirty="0"/>
              <a:t>Acknowledge amendments</a:t>
            </a:r>
          </a:p>
          <a:p>
            <a:r>
              <a:rPr lang="en-US" dirty="0"/>
              <a:t>Sign your offer – complete boxes 30a – 30c.</a:t>
            </a:r>
          </a:p>
          <a:p>
            <a:endParaRPr lang="en-US" dirty="0"/>
          </a:p>
        </p:txBody>
      </p:sp>
      <p:sp>
        <p:nvSpPr>
          <p:cNvPr id="3" name="Slide Number Placeholder 2"/>
          <p:cNvSpPr>
            <a:spLocks noGrp="1"/>
          </p:cNvSpPr>
          <p:nvPr>
            <p:ph type="sldNum" sz="quarter" idx="12"/>
          </p:nvPr>
        </p:nvSpPr>
        <p:spPr/>
        <p:txBody>
          <a:bodyPr/>
          <a:lstStyle/>
          <a:p>
            <a:fld id="{D983F1FA-211D-3044-9E35-958DFBC26156}" type="slidenum">
              <a:rPr lang="en-US" smtClean="0">
                <a:solidFill>
                  <a:prstClr val="white"/>
                </a:solidFill>
              </a:rPr>
              <a:pPr/>
              <a:t>3</a:t>
            </a:fld>
            <a:endParaRPr lang="en-US" dirty="0">
              <a:solidFill>
                <a:prstClr val="white"/>
              </a:solidFill>
            </a:endParaRPr>
          </a:p>
        </p:txBody>
      </p:sp>
      <p:sp>
        <p:nvSpPr>
          <p:cNvPr id="4" name="Title 3"/>
          <p:cNvSpPr>
            <a:spLocks noGrp="1"/>
          </p:cNvSpPr>
          <p:nvPr>
            <p:ph type="title"/>
          </p:nvPr>
        </p:nvSpPr>
        <p:spPr/>
        <p:txBody>
          <a:bodyPr>
            <a:normAutofit fontScale="90000"/>
          </a:bodyPr>
          <a:lstStyle/>
          <a:p>
            <a:r>
              <a:rPr lang="en-US" dirty="0"/>
              <a:t>SF 1449 &amp; Important Dates	</a:t>
            </a:r>
          </a:p>
        </p:txBody>
      </p:sp>
    </p:spTree>
    <p:extLst>
      <p:ext uri="{BB962C8B-B14F-4D97-AF65-F5344CB8AC3E}">
        <p14:creationId xmlns:p14="http://schemas.microsoft.com/office/powerpoint/2010/main" val="33815300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72420"/>
            <a:ext cx="8229600" cy="5410199"/>
          </a:xfrm>
        </p:spPr>
        <p:txBody>
          <a:bodyPr>
            <a:normAutofit fontScale="92500" lnSpcReduction="10000"/>
          </a:bodyPr>
          <a:lstStyle/>
          <a:p>
            <a:r>
              <a:rPr lang="en-US" b="1" dirty="0"/>
              <a:t>Sets forth the amount VA pays for services</a:t>
            </a:r>
          </a:p>
          <a:p>
            <a:r>
              <a:rPr lang="en-US" b="1" dirty="0"/>
              <a:t>4 Regional Pricing Schedules - Contract Line Item Numbers (CLINs</a:t>
            </a:r>
            <a:r>
              <a:rPr lang="en-US" b="1" dirty="0" smtClean="0"/>
              <a:t>):</a:t>
            </a:r>
            <a:endParaRPr lang="en-US" b="1" dirty="0"/>
          </a:p>
          <a:p>
            <a:pPr lvl="1"/>
            <a:r>
              <a:rPr lang="en-US" sz="1800" dirty="0"/>
              <a:t>CLIN XXX1 Healthcare Services</a:t>
            </a:r>
          </a:p>
          <a:p>
            <a:pPr lvl="1"/>
            <a:r>
              <a:rPr lang="en-US" sz="1800" dirty="0"/>
              <a:t>CLIN XXX2 Reimbursement for Highly Rural Areas</a:t>
            </a:r>
          </a:p>
          <a:p>
            <a:pPr lvl="1"/>
            <a:r>
              <a:rPr lang="en-US" sz="1800" dirty="0"/>
              <a:t>CLIN XXX3 Urgent/Emergent Durable Medical Equipment</a:t>
            </a:r>
          </a:p>
          <a:p>
            <a:pPr lvl="1"/>
            <a:r>
              <a:rPr lang="en-US" sz="1800" dirty="0"/>
              <a:t>CLIN XXX4 Home Health – skilled and unskilled</a:t>
            </a:r>
          </a:p>
          <a:p>
            <a:pPr lvl="1"/>
            <a:r>
              <a:rPr lang="en-US" sz="1800" dirty="0"/>
              <a:t>CLIN XXX5 Seasonal Influenza Vaccination</a:t>
            </a:r>
          </a:p>
          <a:p>
            <a:pPr lvl="1"/>
            <a:r>
              <a:rPr lang="en-US" sz="1800" dirty="0"/>
              <a:t>CLIN XXX6 Non-Medicare Healthcare Services – VA Fee Schedule</a:t>
            </a:r>
          </a:p>
          <a:p>
            <a:pPr lvl="1"/>
            <a:r>
              <a:rPr lang="en-US" sz="1800" dirty="0"/>
              <a:t>CLIN XXX7 Non-Medicare, Non-Fee Schedule Healthcare Services</a:t>
            </a:r>
          </a:p>
          <a:p>
            <a:pPr lvl="1"/>
            <a:r>
              <a:rPr lang="en-US" sz="1800" dirty="0"/>
              <a:t>CLIN XXX8 Home Infusion </a:t>
            </a:r>
            <a:r>
              <a:rPr lang="en-US" sz="1800" dirty="0" smtClean="0"/>
              <a:t>Therapy</a:t>
            </a:r>
          </a:p>
          <a:p>
            <a:pPr lvl="1"/>
            <a:r>
              <a:rPr lang="en-US" sz="1800" dirty="0"/>
              <a:t>CLIN XXX9 Urgent and Emergent Medication</a:t>
            </a:r>
          </a:p>
          <a:p>
            <a:pPr lvl="1"/>
            <a:r>
              <a:rPr lang="en-US" sz="1800" dirty="0"/>
              <a:t>CLIN XX10 Dental Services</a:t>
            </a:r>
          </a:p>
          <a:p>
            <a:pPr lvl="1"/>
            <a:r>
              <a:rPr lang="en-US" sz="1800" dirty="0"/>
              <a:t>CLIN XX11 Administrative Services</a:t>
            </a:r>
          </a:p>
          <a:p>
            <a:pPr lvl="1"/>
            <a:r>
              <a:rPr lang="en-US" sz="1800" dirty="0"/>
              <a:t>CLIN XX12 Medical Administrative Management Fees</a:t>
            </a:r>
          </a:p>
          <a:p>
            <a:pPr lvl="1"/>
            <a:r>
              <a:rPr lang="en-US" sz="1800" dirty="0"/>
              <a:t>CLIN XX13 Implementation</a:t>
            </a:r>
          </a:p>
          <a:p>
            <a:pPr lvl="1"/>
            <a:r>
              <a:rPr lang="en-US" sz="1800" dirty="0"/>
              <a:t>CLIN XX14 Eyeglasses</a:t>
            </a:r>
          </a:p>
          <a:p>
            <a:pPr lvl="1"/>
            <a:r>
              <a:rPr lang="en-US" sz="1800" dirty="0"/>
              <a:t>CLIN XX15 Data</a:t>
            </a:r>
          </a:p>
          <a:p>
            <a:pPr lvl="1"/>
            <a:endParaRPr lang="en-US" dirty="0"/>
          </a:p>
          <a:p>
            <a:endParaRPr lang="en-US" dirty="0"/>
          </a:p>
        </p:txBody>
      </p:sp>
      <p:sp>
        <p:nvSpPr>
          <p:cNvPr id="3" name="Slide Number Placeholder 2"/>
          <p:cNvSpPr>
            <a:spLocks noGrp="1"/>
          </p:cNvSpPr>
          <p:nvPr>
            <p:ph type="sldNum" sz="quarter" idx="12"/>
          </p:nvPr>
        </p:nvSpPr>
        <p:spPr/>
        <p:txBody>
          <a:bodyPr/>
          <a:lstStyle/>
          <a:p>
            <a:fld id="{D983F1FA-211D-3044-9E35-958DFBC26156}" type="slidenum">
              <a:rPr lang="en-US" smtClean="0">
                <a:solidFill>
                  <a:prstClr val="white"/>
                </a:solidFill>
              </a:rPr>
              <a:pPr/>
              <a:t>4</a:t>
            </a:fld>
            <a:endParaRPr lang="en-US" dirty="0">
              <a:solidFill>
                <a:prstClr val="white"/>
              </a:solidFill>
            </a:endParaRPr>
          </a:p>
        </p:txBody>
      </p:sp>
      <p:sp>
        <p:nvSpPr>
          <p:cNvPr id="4" name="Title 3"/>
          <p:cNvSpPr>
            <a:spLocks noGrp="1"/>
          </p:cNvSpPr>
          <p:nvPr>
            <p:ph type="title"/>
          </p:nvPr>
        </p:nvSpPr>
        <p:spPr/>
        <p:txBody>
          <a:bodyPr>
            <a:normAutofit fontScale="90000"/>
          </a:bodyPr>
          <a:lstStyle/>
          <a:p>
            <a:r>
              <a:rPr lang="en-US" dirty="0"/>
              <a:t>Schedule of Services – Section A.2</a:t>
            </a:r>
          </a:p>
        </p:txBody>
      </p:sp>
    </p:spTree>
    <p:extLst>
      <p:ext uri="{BB962C8B-B14F-4D97-AF65-F5344CB8AC3E}">
        <p14:creationId xmlns:p14="http://schemas.microsoft.com/office/powerpoint/2010/main" val="22310748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b="1" dirty="0"/>
              <a:t>Awardees</a:t>
            </a:r>
            <a:r>
              <a:rPr lang="en-US" dirty="0"/>
              <a:t> must complete a Business Associate Agreement IAW VHA Directive 1605.05.  Don’t submit this with your proposal.</a:t>
            </a:r>
          </a:p>
          <a:p>
            <a:r>
              <a:rPr lang="en-US" dirty="0"/>
              <a:t>IT Contract Security – FISMA High</a:t>
            </a:r>
          </a:p>
          <a:p>
            <a:r>
              <a:rPr lang="en-US" dirty="0"/>
              <a:t>Data Rights</a:t>
            </a:r>
          </a:p>
          <a:p>
            <a:r>
              <a:rPr lang="en-US" dirty="0"/>
              <a:t>Small Business Subcontracting and Commitments</a:t>
            </a:r>
          </a:p>
          <a:p>
            <a:r>
              <a:rPr lang="en-US" b="1" dirty="0"/>
              <a:t>Term of </a:t>
            </a:r>
            <a:r>
              <a:rPr lang="en-US" b="1" dirty="0" smtClean="0"/>
              <a:t>Contract</a:t>
            </a:r>
            <a:r>
              <a:rPr lang="en-US" dirty="0" smtClean="0"/>
              <a:t>:</a:t>
            </a:r>
            <a:endParaRPr lang="en-US" dirty="0"/>
          </a:p>
          <a:p>
            <a:pPr lvl="1"/>
            <a:r>
              <a:rPr lang="en-US" sz="1700" dirty="0"/>
              <a:t>Base period will last up to one year and end on September 30 of the fiscal year the contracts are awarded</a:t>
            </a:r>
          </a:p>
          <a:p>
            <a:pPr lvl="1"/>
            <a:r>
              <a:rPr lang="en-US" sz="1700" dirty="0"/>
              <a:t>VA will have the ability to exercise 7 one-year option periods</a:t>
            </a:r>
          </a:p>
          <a:p>
            <a:pPr lvl="1"/>
            <a:r>
              <a:rPr lang="en-US" sz="1700" dirty="0"/>
              <a:t>Option to Extend (52.217-8)</a:t>
            </a:r>
          </a:p>
          <a:p>
            <a:pPr lvl="1"/>
            <a:r>
              <a:rPr lang="en-US" sz="1700" dirty="0"/>
              <a:t>Continuity period</a:t>
            </a:r>
          </a:p>
          <a:p>
            <a:r>
              <a:rPr lang="en-US" dirty="0"/>
              <a:t>Performance Incentives</a:t>
            </a:r>
          </a:p>
          <a:p>
            <a:r>
              <a:rPr lang="en-US" dirty="0"/>
              <a:t>Ordering and </a:t>
            </a:r>
            <a:r>
              <a:rPr lang="en-US" dirty="0" smtClean="0"/>
              <a:t>Invoicing</a:t>
            </a:r>
            <a:endParaRPr lang="en-US" dirty="0"/>
          </a:p>
        </p:txBody>
      </p:sp>
      <p:sp>
        <p:nvSpPr>
          <p:cNvPr id="3" name="Slide Number Placeholder 2"/>
          <p:cNvSpPr>
            <a:spLocks noGrp="1"/>
          </p:cNvSpPr>
          <p:nvPr>
            <p:ph type="sldNum" sz="quarter" idx="12"/>
          </p:nvPr>
        </p:nvSpPr>
        <p:spPr/>
        <p:txBody>
          <a:bodyPr/>
          <a:lstStyle/>
          <a:p>
            <a:fld id="{D983F1FA-211D-3044-9E35-958DFBC26156}" type="slidenum">
              <a:rPr lang="en-US" smtClean="0">
                <a:solidFill>
                  <a:prstClr val="white"/>
                </a:solidFill>
              </a:rPr>
              <a:pPr/>
              <a:t>5</a:t>
            </a:fld>
            <a:endParaRPr lang="en-US" dirty="0">
              <a:solidFill>
                <a:prstClr val="white"/>
              </a:solidFill>
            </a:endParaRPr>
          </a:p>
        </p:txBody>
      </p:sp>
      <p:sp>
        <p:nvSpPr>
          <p:cNvPr id="4" name="Title 3"/>
          <p:cNvSpPr>
            <a:spLocks noGrp="1"/>
          </p:cNvSpPr>
          <p:nvPr>
            <p:ph type="title"/>
          </p:nvPr>
        </p:nvSpPr>
        <p:spPr/>
        <p:txBody>
          <a:bodyPr>
            <a:normAutofit fontScale="90000"/>
          </a:bodyPr>
          <a:lstStyle/>
          <a:p>
            <a:r>
              <a:rPr lang="en-US" dirty="0"/>
              <a:t>RFP Section B</a:t>
            </a:r>
          </a:p>
        </p:txBody>
      </p:sp>
    </p:spTree>
    <p:extLst>
      <p:ext uri="{BB962C8B-B14F-4D97-AF65-F5344CB8AC3E}">
        <p14:creationId xmlns:p14="http://schemas.microsoft.com/office/powerpoint/2010/main" val="1765659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66804"/>
            <a:ext cx="8229600" cy="4525963"/>
          </a:xfrm>
        </p:spPr>
        <p:txBody>
          <a:bodyPr>
            <a:normAutofit fontScale="92500" lnSpcReduction="10000"/>
          </a:bodyPr>
          <a:lstStyle/>
          <a:p>
            <a:pPr lvl="0" fontAlgn="base">
              <a:spcAft>
                <a:spcPct val="0"/>
              </a:spcAft>
              <a:buFont typeface="Arial" charset="0"/>
              <a:buChar char="•"/>
            </a:pPr>
            <a:r>
              <a:rPr lang="en-US" sz="2200" b="1" dirty="0">
                <a:latin typeface="+mj-lt"/>
                <a:cs typeface="Georgia" pitchFamily="18" charset="0"/>
              </a:rPr>
              <a:t>Kickoff Meetings – Section 2.0</a:t>
            </a:r>
          </a:p>
          <a:p>
            <a:pPr lvl="1" fontAlgn="base">
              <a:spcAft>
                <a:spcPct val="0"/>
              </a:spcAft>
              <a:buFont typeface="Arial" charset="0"/>
              <a:buChar char="–"/>
            </a:pPr>
            <a:r>
              <a:rPr lang="en-US" sz="1800" dirty="0">
                <a:latin typeface="+mj-lt"/>
                <a:cs typeface="Georgia" pitchFamily="18" charset="0"/>
              </a:rPr>
              <a:t>Contractor presents its project management plan</a:t>
            </a:r>
          </a:p>
          <a:p>
            <a:pPr lvl="0" fontAlgn="base">
              <a:spcAft>
                <a:spcPct val="0"/>
              </a:spcAft>
              <a:buFont typeface="Arial" charset="0"/>
              <a:buChar char="•"/>
            </a:pPr>
            <a:r>
              <a:rPr lang="en-US" sz="2200" b="1" dirty="0" smtClean="0">
                <a:latin typeface="+mj-lt"/>
                <a:cs typeface="Georgia" pitchFamily="18" charset="0"/>
              </a:rPr>
              <a:t>Implementation Strategy – Section 2.2.1</a:t>
            </a:r>
          </a:p>
          <a:p>
            <a:pPr lvl="1" fontAlgn="base">
              <a:spcAft>
                <a:spcPct val="0"/>
              </a:spcAft>
              <a:buFont typeface="Arial" charset="0"/>
              <a:buChar char="–"/>
            </a:pPr>
            <a:r>
              <a:rPr lang="en-US" sz="1800" dirty="0" smtClean="0">
                <a:latin typeface="+mj-lt"/>
                <a:cs typeface="Georgia" pitchFamily="18" charset="0"/>
              </a:rPr>
              <a:t>Achieve </a:t>
            </a:r>
            <a:r>
              <a:rPr lang="en-US" sz="1800" dirty="0">
                <a:latin typeface="+mj-lt"/>
                <a:cs typeface="Georgia" pitchFamily="18" charset="0"/>
              </a:rPr>
              <a:t>full healthcare delivery within 12 months</a:t>
            </a:r>
          </a:p>
          <a:p>
            <a:pPr lvl="0" fontAlgn="base">
              <a:spcAft>
                <a:spcPct val="0"/>
              </a:spcAft>
              <a:buFont typeface="Arial" charset="0"/>
              <a:buChar char="•"/>
            </a:pPr>
            <a:r>
              <a:rPr lang="en-US" sz="2200" b="1" dirty="0">
                <a:latin typeface="+mj-lt"/>
                <a:cs typeface="Georgia" pitchFamily="18" charset="0"/>
              </a:rPr>
              <a:t>Various Deliverables - Section 2.0 and 20.4</a:t>
            </a:r>
          </a:p>
          <a:p>
            <a:pPr lvl="1" fontAlgn="base">
              <a:spcAft>
                <a:spcPct val="0"/>
              </a:spcAft>
              <a:buFont typeface="Arial" charset="0"/>
              <a:buChar char="–"/>
            </a:pPr>
            <a:r>
              <a:rPr lang="en-US" sz="1800" dirty="0">
                <a:latin typeface="+mj-lt"/>
                <a:cs typeface="Georgia" pitchFamily="18" charset="0"/>
              </a:rPr>
              <a:t>Contractors will be required to submit various deliverables regarding implementation and deployment activities within </a:t>
            </a:r>
            <a:r>
              <a:rPr lang="en-US" sz="1800" dirty="0" smtClean="0">
                <a:latin typeface="+mj-lt"/>
                <a:cs typeface="Georgia" pitchFamily="18" charset="0"/>
              </a:rPr>
              <a:t>15, 30 and 90 </a:t>
            </a:r>
            <a:r>
              <a:rPr lang="en-US" sz="1800" dirty="0">
                <a:latin typeface="+mj-lt"/>
                <a:cs typeface="Georgia" pitchFamily="18" charset="0"/>
              </a:rPr>
              <a:t>days after the kickoff meeting </a:t>
            </a:r>
          </a:p>
          <a:p>
            <a:pPr marL="342900" lvl="1" indent="-342900" fontAlgn="base">
              <a:spcAft>
                <a:spcPct val="0"/>
              </a:spcAft>
              <a:buFont typeface="Arial" charset="0"/>
              <a:buChar char="•"/>
            </a:pPr>
            <a:r>
              <a:rPr lang="en-US" sz="2200" b="1" dirty="0">
                <a:latin typeface="+mj-lt"/>
                <a:cs typeface="Georgia" pitchFamily="18" charset="0"/>
              </a:rPr>
              <a:t>Accreditation - Section 2.6</a:t>
            </a:r>
          </a:p>
          <a:p>
            <a:pPr lvl="1" fontAlgn="base">
              <a:spcAft>
                <a:spcPct val="0"/>
              </a:spcAft>
              <a:buFont typeface="Arial" charset="0"/>
              <a:buChar char="–"/>
            </a:pPr>
            <a:r>
              <a:rPr lang="en-US" sz="1800" dirty="0">
                <a:latin typeface="+mj-lt"/>
                <a:cs typeface="Georgia" pitchFamily="18" charset="0"/>
              </a:rPr>
              <a:t>The CCN must always be accredited by a nationally recognized accrediting organization for the healthcare services that are within scope of an accreditation </a:t>
            </a:r>
          </a:p>
          <a:p>
            <a:pPr marL="342900" lvl="1" indent="-342900" fontAlgn="base">
              <a:spcAft>
                <a:spcPct val="0"/>
              </a:spcAft>
              <a:buFont typeface="Arial" charset="0"/>
              <a:buChar char="•"/>
            </a:pPr>
            <a:r>
              <a:rPr lang="en-US" sz="2200" b="1" dirty="0">
                <a:latin typeface="+mj-lt"/>
                <a:cs typeface="Georgia" pitchFamily="18" charset="0"/>
              </a:rPr>
              <a:t>High Performing Network, Section 3.0</a:t>
            </a:r>
          </a:p>
          <a:p>
            <a:pPr lvl="1" fontAlgn="base">
              <a:spcAft>
                <a:spcPct val="0"/>
              </a:spcAft>
              <a:buFont typeface="Arial" charset="0"/>
              <a:buChar char="–"/>
            </a:pPr>
            <a:r>
              <a:rPr lang="en-US" sz="1800" dirty="0">
                <a:latin typeface="+mj-lt"/>
                <a:cs typeface="Georgia" pitchFamily="18" charset="0"/>
              </a:rPr>
              <a:t>Adequacy will be constantly monitored  - drive time and appointment availability</a:t>
            </a:r>
          </a:p>
          <a:p>
            <a:endParaRPr lang="en-US" dirty="0"/>
          </a:p>
        </p:txBody>
      </p:sp>
      <p:sp>
        <p:nvSpPr>
          <p:cNvPr id="3" name="Slide Number Placeholder 2"/>
          <p:cNvSpPr>
            <a:spLocks noGrp="1"/>
          </p:cNvSpPr>
          <p:nvPr>
            <p:ph type="sldNum" sz="quarter" idx="12"/>
          </p:nvPr>
        </p:nvSpPr>
        <p:spPr/>
        <p:txBody>
          <a:bodyPr/>
          <a:lstStyle/>
          <a:p>
            <a:fld id="{D983F1FA-211D-3044-9E35-958DFBC26156}" type="slidenum">
              <a:rPr lang="en-US" smtClean="0">
                <a:solidFill>
                  <a:prstClr val="white"/>
                </a:solidFill>
              </a:rPr>
              <a:pPr/>
              <a:t>6</a:t>
            </a:fld>
            <a:endParaRPr lang="en-US" dirty="0">
              <a:solidFill>
                <a:prstClr val="white"/>
              </a:solidFill>
            </a:endParaRPr>
          </a:p>
        </p:txBody>
      </p:sp>
      <p:sp>
        <p:nvSpPr>
          <p:cNvPr id="4" name="Title 3"/>
          <p:cNvSpPr>
            <a:spLocks noGrp="1"/>
          </p:cNvSpPr>
          <p:nvPr>
            <p:ph type="title"/>
          </p:nvPr>
        </p:nvSpPr>
        <p:spPr/>
        <p:txBody>
          <a:bodyPr>
            <a:normAutofit fontScale="90000"/>
          </a:bodyPr>
          <a:lstStyle/>
          <a:p>
            <a:r>
              <a:rPr lang="en-US" dirty="0"/>
              <a:t>Performance Work Statement – B.16 (continued)</a:t>
            </a:r>
          </a:p>
        </p:txBody>
      </p:sp>
    </p:spTree>
    <p:extLst>
      <p:ext uri="{BB962C8B-B14F-4D97-AF65-F5344CB8AC3E}">
        <p14:creationId xmlns:p14="http://schemas.microsoft.com/office/powerpoint/2010/main" val="10801379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983F1FA-211D-3044-9E35-958DFBC26156}" type="slidenum">
              <a:rPr lang="en-US" smtClean="0">
                <a:solidFill>
                  <a:srgbClr val="FFFFFF"/>
                </a:solidFill>
              </a:rPr>
              <a:pPr/>
              <a:t>7</a:t>
            </a:fld>
            <a:endParaRPr lang="en-US" dirty="0">
              <a:solidFill>
                <a:srgbClr val="FFFFFF"/>
              </a:solidFill>
            </a:endParaRPr>
          </a:p>
        </p:txBody>
      </p:sp>
      <p:sp>
        <p:nvSpPr>
          <p:cNvPr id="30" name="Title 2"/>
          <p:cNvSpPr>
            <a:spLocks noGrp="1"/>
          </p:cNvSpPr>
          <p:nvPr>
            <p:ph type="title"/>
          </p:nvPr>
        </p:nvSpPr>
        <p:spPr>
          <a:xfrm>
            <a:off x="0" y="-307748"/>
            <a:ext cx="9144000" cy="1143000"/>
          </a:xfrm>
        </p:spPr>
        <p:txBody>
          <a:bodyPr/>
          <a:lstStyle/>
          <a:p>
            <a:r>
              <a:rPr lang="en-US" dirty="0"/>
              <a:t>Performance Work Statement – B.16 (continued)</a:t>
            </a:r>
          </a:p>
        </p:txBody>
      </p:sp>
      <p:grpSp>
        <p:nvGrpSpPr>
          <p:cNvPr id="31" name="Group 30"/>
          <p:cNvGrpSpPr/>
          <p:nvPr/>
        </p:nvGrpSpPr>
        <p:grpSpPr>
          <a:xfrm>
            <a:off x="6219810" y="4909029"/>
            <a:ext cx="488469" cy="406085"/>
            <a:chOff x="2185477" y="5525527"/>
            <a:chExt cx="523177" cy="504582"/>
          </a:xfrm>
          <a:solidFill>
            <a:schemeClr val="bg1"/>
          </a:solidFill>
        </p:grpSpPr>
        <p:sp>
          <p:nvSpPr>
            <p:cNvPr id="32" name="Freeform 31"/>
            <p:cNvSpPr>
              <a:spLocks noChangeAspect="1" noEditPoints="1"/>
            </p:cNvSpPr>
            <p:nvPr/>
          </p:nvSpPr>
          <p:spPr bwMode="auto">
            <a:xfrm>
              <a:off x="2234420" y="5525527"/>
              <a:ext cx="333534" cy="337026"/>
            </a:xfrm>
            <a:custGeom>
              <a:avLst/>
              <a:gdLst>
                <a:gd name="T0" fmla="*/ 423 w 633"/>
                <a:gd name="T1" fmla="*/ 324 h 621"/>
                <a:gd name="T2" fmla="*/ 423 w 633"/>
                <a:gd name="T3" fmla="*/ 324 h 621"/>
                <a:gd name="T4" fmla="*/ 302 w 633"/>
                <a:gd name="T5" fmla="*/ 415 h 621"/>
                <a:gd name="T6" fmla="*/ 209 w 633"/>
                <a:gd name="T7" fmla="*/ 295 h 621"/>
                <a:gd name="T8" fmla="*/ 330 w 633"/>
                <a:gd name="T9" fmla="*/ 205 h 621"/>
                <a:gd name="T10" fmla="*/ 423 w 633"/>
                <a:gd name="T11" fmla="*/ 324 h 621"/>
                <a:gd name="T12" fmla="*/ 604 w 633"/>
                <a:gd name="T13" fmla="*/ 310 h 621"/>
                <a:gd name="T14" fmla="*/ 604 w 633"/>
                <a:gd name="T15" fmla="*/ 310 h 621"/>
                <a:gd name="T16" fmla="*/ 550 w 633"/>
                <a:gd name="T17" fmla="*/ 261 h 621"/>
                <a:gd name="T18" fmla="*/ 562 w 633"/>
                <a:gd name="T19" fmla="*/ 171 h 621"/>
                <a:gd name="T20" fmla="*/ 563 w 633"/>
                <a:gd name="T21" fmla="*/ 170 h 621"/>
                <a:gd name="T22" fmla="*/ 586 w 633"/>
                <a:gd name="T23" fmla="*/ 147 h 621"/>
                <a:gd name="T24" fmla="*/ 547 w 633"/>
                <a:gd name="T25" fmla="*/ 96 h 621"/>
                <a:gd name="T26" fmla="*/ 518 w 633"/>
                <a:gd name="T27" fmla="*/ 111 h 621"/>
                <a:gd name="T28" fmla="*/ 516 w 633"/>
                <a:gd name="T29" fmla="*/ 112 h 621"/>
                <a:gd name="T30" fmla="*/ 398 w 633"/>
                <a:gd name="T31" fmla="*/ 64 h 621"/>
                <a:gd name="T32" fmla="*/ 390 w 633"/>
                <a:gd name="T33" fmla="*/ 35 h 621"/>
                <a:gd name="T34" fmla="*/ 391 w 633"/>
                <a:gd name="T35" fmla="*/ 34 h 621"/>
                <a:gd name="T36" fmla="*/ 390 w 633"/>
                <a:gd name="T37" fmla="*/ 7 h 621"/>
                <a:gd name="T38" fmla="*/ 326 w 633"/>
                <a:gd name="T39" fmla="*/ 0 h 621"/>
                <a:gd name="T40" fmla="*/ 316 w 633"/>
                <a:gd name="T41" fmla="*/ 30 h 621"/>
                <a:gd name="T42" fmla="*/ 316 w 633"/>
                <a:gd name="T43" fmla="*/ 30 h 621"/>
                <a:gd name="T44" fmla="*/ 266 w 633"/>
                <a:gd name="T45" fmla="*/ 80 h 621"/>
                <a:gd name="T46" fmla="*/ 169 w 633"/>
                <a:gd name="T47" fmla="*/ 62 h 621"/>
                <a:gd name="T48" fmla="*/ 167 w 633"/>
                <a:gd name="T49" fmla="*/ 60 h 621"/>
                <a:gd name="T50" fmla="*/ 150 w 633"/>
                <a:gd name="T51" fmla="*/ 45 h 621"/>
                <a:gd name="T52" fmla="*/ 99 w 633"/>
                <a:gd name="T53" fmla="*/ 83 h 621"/>
                <a:gd name="T54" fmla="*/ 114 w 633"/>
                <a:gd name="T55" fmla="*/ 111 h 621"/>
                <a:gd name="T56" fmla="*/ 115 w 633"/>
                <a:gd name="T57" fmla="*/ 114 h 621"/>
                <a:gd name="T58" fmla="*/ 66 w 633"/>
                <a:gd name="T59" fmla="*/ 230 h 621"/>
                <a:gd name="T60" fmla="*/ 29 w 633"/>
                <a:gd name="T61" fmla="*/ 237 h 621"/>
                <a:gd name="T62" fmla="*/ 8 w 633"/>
                <a:gd name="T63" fmla="*/ 237 h 621"/>
                <a:gd name="T64" fmla="*/ 0 w 633"/>
                <a:gd name="T65" fmla="*/ 300 h 621"/>
                <a:gd name="T66" fmla="*/ 26 w 633"/>
                <a:gd name="T67" fmla="*/ 308 h 621"/>
                <a:gd name="T68" fmla="*/ 82 w 633"/>
                <a:gd name="T69" fmla="*/ 359 h 621"/>
                <a:gd name="T70" fmla="*/ 66 w 633"/>
                <a:gd name="T71" fmla="*/ 453 h 621"/>
                <a:gd name="T72" fmla="*/ 46 w 633"/>
                <a:gd name="T73" fmla="*/ 472 h 621"/>
                <a:gd name="T74" fmla="*/ 86 w 633"/>
                <a:gd name="T75" fmla="*/ 523 h 621"/>
                <a:gd name="T76" fmla="*/ 108 w 633"/>
                <a:gd name="T77" fmla="*/ 511 h 621"/>
                <a:gd name="T78" fmla="*/ 109 w 633"/>
                <a:gd name="T79" fmla="*/ 510 h 621"/>
                <a:gd name="T80" fmla="*/ 117 w 633"/>
                <a:gd name="T81" fmla="*/ 507 h 621"/>
                <a:gd name="T82" fmla="*/ 235 w 633"/>
                <a:gd name="T83" fmla="*/ 555 h 621"/>
                <a:gd name="T84" fmla="*/ 242 w 633"/>
                <a:gd name="T85" fmla="*/ 588 h 621"/>
                <a:gd name="T86" fmla="*/ 242 w 633"/>
                <a:gd name="T87" fmla="*/ 588 h 621"/>
                <a:gd name="T88" fmla="*/ 243 w 633"/>
                <a:gd name="T89" fmla="*/ 612 h 621"/>
                <a:gd name="T90" fmla="*/ 307 w 633"/>
                <a:gd name="T91" fmla="*/ 621 h 621"/>
                <a:gd name="T92" fmla="*/ 315 w 633"/>
                <a:gd name="T93" fmla="*/ 596 h 621"/>
                <a:gd name="T94" fmla="*/ 366 w 633"/>
                <a:gd name="T95" fmla="*/ 540 h 621"/>
                <a:gd name="T96" fmla="*/ 461 w 633"/>
                <a:gd name="T97" fmla="*/ 554 h 621"/>
                <a:gd name="T98" fmla="*/ 482 w 633"/>
                <a:gd name="T99" fmla="*/ 574 h 621"/>
                <a:gd name="T100" fmla="*/ 533 w 633"/>
                <a:gd name="T101" fmla="*/ 536 h 621"/>
                <a:gd name="T102" fmla="*/ 518 w 633"/>
                <a:gd name="T103" fmla="*/ 507 h 621"/>
                <a:gd name="T104" fmla="*/ 517 w 633"/>
                <a:gd name="T105" fmla="*/ 506 h 621"/>
                <a:gd name="T106" fmla="*/ 566 w 633"/>
                <a:gd name="T107" fmla="*/ 389 h 621"/>
                <a:gd name="T108" fmla="*/ 598 w 633"/>
                <a:gd name="T109" fmla="*/ 383 h 621"/>
                <a:gd name="T110" fmla="*/ 624 w 633"/>
                <a:gd name="T111" fmla="*/ 382 h 621"/>
                <a:gd name="T112" fmla="*/ 633 w 633"/>
                <a:gd name="T113" fmla="*/ 319 h 621"/>
                <a:gd name="T114" fmla="*/ 604 w 633"/>
                <a:gd name="T115" fmla="*/ 310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3" h="621">
                  <a:moveTo>
                    <a:pt x="423" y="324"/>
                  </a:moveTo>
                  <a:lnTo>
                    <a:pt x="423" y="324"/>
                  </a:lnTo>
                  <a:cubicBezTo>
                    <a:pt x="415" y="382"/>
                    <a:pt x="361" y="422"/>
                    <a:pt x="302" y="415"/>
                  </a:cubicBezTo>
                  <a:cubicBezTo>
                    <a:pt x="243" y="407"/>
                    <a:pt x="201" y="353"/>
                    <a:pt x="209" y="295"/>
                  </a:cubicBezTo>
                  <a:cubicBezTo>
                    <a:pt x="217" y="237"/>
                    <a:pt x="271" y="197"/>
                    <a:pt x="330" y="205"/>
                  </a:cubicBezTo>
                  <a:cubicBezTo>
                    <a:pt x="389" y="212"/>
                    <a:pt x="431" y="266"/>
                    <a:pt x="423" y="324"/>
                  </a:cubicBezTo>
                  <a:close/>
                  <a:moveTo>
                    <a:pt x="604" y="310"/>
                  </a:moveTo>
                  <a:lnTo>
                    <a:pt x="604" y="310"/>
                  </a:lnTo>
                  <a:cubicBezTo>
                    <a:pt x="580" y="302"/>
                    <a:pt x="560" y="285"/>
                    <a:pt x="550" y="261"/>
                  </a:cubicBezTo>
                  <a:cubicBezTo>
                    <a:pt x="537" y="230"/>
                    <a:pt x="543" y="196"/>
                    <a:pt x="562" y="171"/>
                  </a:cubicBezTo>
                  <a:lnTo>
                    <a:pt x="563" y="170"/>
                  </a:lnTo>
                  <a:lnTo>
                    <a:pt x="586" y="147"/>
                  </a:lnTo>
                  <a:lnTo>
                    <a:pt x="547" y="96"/>
                  </a:lnTo>
                  <a:lnTo>
                    <a:pt x="518" y="111"/>
                  </a:lnTo>
                  <a:lnTo>
                    <a:pt x="516" y="112"/>
                  </a:lnTo>
                  <a:cubicBezTo>
                    <a:pt x="470" y="131"/>
                    <a:pt x="417" y="109"/>
                    <a:pt x="398" y="64"/>
                  </a:cubicBezTo>
                  <a:cubicBezTo>
                    <a:pt x="394" y="55"/>
                    <a:pt x="391" y="45"/>
                    <a:pt x="390" y="35"/>
                  </a:cubicBezTo>
                  <a:lnTo>
                    <a:pt x="391" y="34"/>
                  </a:lnTo>
                  <a:lnTo>
                    <a:pt x="390" y="7"/>
                  </a:lnTo>
                  <a:lnTo>
                    <a:pt x="326" y="0"/>
                  </a:lnTo>
                  <a:lnTo>
                    <a:pt x="316" y="30"/>
                  </a:lnTo>
                  <a:lnTo>
                    <a:pt x="316" y="30"/>
                  </a:lnTo>
                  <a:cubicBezTo>
                    <a:pt x="307" y="52"/>
                    <a:pt x="290" y="70"/>
                    <a:pt x="266" y="80"/>
                  </a:cubicBezTo>
                  <a:cubicBezTo>
                    <a:pt x="232" y="94"/>
                    <a:pt x="194" y="86"/>
                    <a:pt x="169" y="62"/>
                  </a:cubicBezTo>
                  <a:lnTo>
                    <a:pt x="167" y="60"/>
                  </a:lnTo>
                  <a:lnTo>
                    <a:pt x="150" y="45"/>
                  </a:lnTo>
                  <a:lnTo>
                    <a:pt x="99" y="83"/>
                  </a:lnTo>
                  <a:lnTo>
                    <a:pt x="114" y="111"/>
                  </a:lnTo>
                  <a:lnTo>
                    <a:pt x="115" y="114"/>
                  </a:lnTo>
                  <a:cubicBezTo>
                    <a:pt x="134" y="159"/>
                    <a:pt x="113" y="211"/>
                    <a:pt x="66" y="230"/>
                  </a:cubicBezTo>
                  <a:cubicBezTo>
                    <a:pt x="54" y="235"/>
                    <a:pt x="43" y="236"/>
                    <a:pt x="29" y="237"/>
                  </a:cubicBezTo>
                  <a:lnTo>
                    <a:pt x="8" y="237"/>
                  </a:lnTo>
                  <a:lnTo>
                    <a:pt x="0" y="300"/>
                  </a:lnTo>
                  <a:lnTo>
                    <a:pt x="26" y="308"/>
                  </a:lnTo>
                  <a:cubicBezTo>
                    <a:pt x="51" y="316"/>
                    <a:pt x="71" y="334"/>
                    <a:pt x="82" y="359"/>
                  </a:cubicBezTo>
                  <a:cubicBezTo>
                    <a:pt x="96" y="392"/>
                    <a:pt x="89" y="428"/>
                    <a:pt x="66" y="453"/>
                  </a:cubicBezTo>
                  <a:lnTo>
                    <a:pt x="46" y="472"/>
                  </a:lnTo>
                  <a:lnTo>
                    <a:pt x="86" y="523"/>
                  </a:lnTo>
                  <a:lnTo>
                    <a:pt x="108" y="511"/>
                  </a:lnTo>
                  <a:lnTo>
                    <a:pt x="109" y="510"/>
                  </a:lnTo>
                  <a:cubicBezTo>
                    <a:pt x="114" y="508"/>
                    <a:pt x="112" y="509"/>
                    <a:pt x="117" y="507"/>
                  </a:cubicBezTo>
                  <a:cubicBezTo>
                    <a:pt x="163" y="488"/>
                    <a:pt x="216" y="509"/>
                    <a:pt x="235" y="555"/>
                  </a:cubicBezTo>
                  <a:cubicBezTo>
                    <a:pt x="240" y="566"/>
                    <a:pt x="242" y="577"/>
                    <a:pt x="242" y="588"/>
                  </a:cubicBezTo>
                  <a:lnTo>
                    <a:pt x="242" y="588"/>
                  </a:lnTo>
                  <a:lnTo>
                    <a:pt x="243" y="612"/>
                  </a:lnTo>
                  <a:lnTo>
                    <a:pt x="307" y="621"/>
                  </a:lnTo>
                  <a:lnTo>
                    <a:pt x="315" y="596"/>
                  </a:lnTo>
                  <a:cubicBezTo>
                    <a:pt x="322" y="572"/>
                    <a:pt x="340" y="550"/>
                    <a:pt x="366" y="540"/>
                  </a:cubicBezTo>
                  <a:cubicBezTo>
                    <a:pt x="399" y="526"/>
                    <a:pt x="435" y="533"/>
                    <a:pt x="461" y="554"/>
                  </a:cubicBezTo>
                  <a:lnTo>
                    <a:pt x="482" y="574"/>
                  </a:lnTo>
                  <a:lnTo>
                    <a:pt x="533" y="536"/>
                  </a:lnTo>
                  <a:lnTo>
                    <a:pt x="518" y="507"/>
                  </a:lnTo>
                  <a:lnTo>
                    <a:pt x="517" y="506"/>
                  </a:lnTo>
                  <a:cubicBezTo>
                    <a:pt x="498" y="460"/>
                    <a:pt x="520" y="408"/>
                    <a:pt x="566" y="389"/>
                  </a:cubicBezTo>
                  <a:cubicBezTo>
                    <a:pt x="576" y="385"/>
                    <a:pt x="587" y="383"/>
                    <a:pt x="598" y="383"/>
                  </a:cubicBezTo>
                  <a:lnTo>
                    <a:pt x="624" y="382"/>
                  </a:lnTo>
                  <a:lnTo>
                    <a:pt x="633" y="319"/>
                  </a:lnTo>
                  <a:lnTo>
                    <a:pt x="604" y="3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2000" dirty="0">
                <a:solidFill>
                  <a:prstClr val="black"/>
                </a:solidFill>
              </a:endParaRPr>
            </a:p>
          </p:txBody>
        </p:sp>
        <p:sp>
          <p:nvSpPr>
            <p:cNvPr id="33" name="Freeform 32"/>
            <p:cNvSpPr>
              <a:spLocks noChangeAspect="1" noEditPoints="1"/>
            </p:cNvSpPr>
            <p:nvPr/>
          </p:nvSpPr>
          <p:spPr bwMode="auto">
            <a:xfrm>
              <a:off x="2536194" y="5733047"/>
              <a:ext cx="172460" cy="174267"/>
            </a:xfrm>
            <a:custGeom>
              <a:avLst/>
              <a:gdLst>
                <a:gd name="T0" fmla="*/ 423 w 633"/>
                <a:gd name="T1" fmla="*/ 324 h 621"/>
                <a:gd name="T2" fmla="*/ 423 w 633"/>
                <a:gd name="T3" fmla="*/ 324 h 621"/>
                <a:gd name="T4" fmla="*/ 302 w 633"/>
                <a:gd name="T5" fmla="*/ 415 h 621"/>
                <a:gd name="T6" fmla="*/ 209 w 633"/>
                <a:gd name="T7" fmla="*/ 295 h 621"/>
                <a:gd name="T8" fmla="*/ 330 w 633"/>
                <a:gd name="T9" fmla="*/ 205 h 621"/>
                <a:gd name="T10" fmla="*/ 423 w 633"/>
                <a:gd name="T11" fmla="*/ 324 h 621"/>
                <a:gd name="T12" fmla="*/ 604 w 633"/>
                <a:gd name="T13" fmla="*/ 310 h 621"/>
                <a:gd name="T14" fmla="*/ 604 w 633"/>
                <a:gd name="T15" fmla="*/ 310 h 621"/>
                <a:gd name="T16" fmla="*/ 550 w 633"/>
                <a:gd name="T17" fmla="*/ 261 h 621"/>
                <a:gd name="T18" fmla="*/ 562 w 633"/>
                <a:gd name="T19" fmla="*/ 171 h 621"/>
                <a:gd name="T20" fmla="*/ 563 w 633"/>
                <a:gd name="T21" fmla="*/ 170 h 621"/>
                <a:gd name="T22" fmla="*/ 586 w 633"/>
                <a:gd name="T23" fmla="*/ 147 h 621"/>
                <a:gd name="T24" fmla="*/ 547 w 633"/>
                <a:gd name="T25" fmla="*/ 96 h 621"/>
                <a:gd name="T26" fmla="*/ 518 w 633"/>
                <a:gd name="T27" fmla="*/ 111 h 621"/>
                <a:gd name="T28" fmla="*/ 516 w 633"/>
                <a:gd name="T29" fmla="*/ 112 h 621"/>
                <a:gd name="T30" fmla="*/ 398 w 633"/>
                <a:gd name="T31" fmla="*/ 64 h 621"/>
                <a:gd name="T32" fmla="*/ 390 w 633"/>
                <a:gd name="T33" fmla="*/ 35 h 621"/>
                <a:gd name="T34" fmla="*/ 391 w 633"/>
                <a:gd name="T35" fmla="*/ 34 h 621"/>
                <a:gd name="T36" fmla="*/ 390 w 633"/>
                <a:gd name="T37" fmla="*/ 7 h 621"/>
                <a:gd name="T38" fmla="*/ 326 w 633"/>
                <a:gd name="T39" fmla="*/ 0 h 621"/>
                <a:gd name="T40" fmla="*/ 316 w 633"/>
                <a:gd name="T41" fmla="*/ 30 h 621"/>
                <a:gd name="T42" fmla="*/ 316 w 633"/>
                <a:gd name="T43" fmla="*/ 30 h 621"/>
                <a:gd name="T44" fmla="*/ 266 w 633"/>
                <a:gd name="T45" fmla="*/ 80 h 621"/>
                <a:gd name="T46" fmla="*/ 169 w 633"/>
                <a:gd name="T47" fmla="*/ 62 h 621"/>
                <a:gd name="T48" fmla="*/ 167 w 633"/>
                <a:gd name="T49" fmla="*/ 60 h 621"/>
                <a:gd name="T50" fmla="*/ 150 w 633"/>
                <a:gd name="T51" fmla="*/ 45 h 621"/>
                <a:gd name="T52" fmla="*/ 99 w 633"/>
                <a:gd name="T53" fmla="*/ 83 h 621"/>
                <a:gd name="T54" fmla="*/ 114 w 633"/>
                <a:gd name="T55" fmla="*/ 111 h 621"/>
                <a:gd name="T56" fmla="*/ 115 w 633"/>
                <a:gd name="T57" fmla="*/ 114 h 621"/>
                <a:gd name="T58" fmla="*/ 66 w 633"/>
                <a:gd name="T59" fmla="*/ 230 h 621"/>
                <a:gd name="T60" fmla="*/ 29 w 633"/>
                <a:gd name="T61" fmla="*/ 237 h 621"/>
                <a:gd name="T62" fmla="*/ 8 w 633"/>
                <a:gd name="T63" fmla="*/ 237 h 621"/>
                <a:gd name="T64" fmla="*/ 0 w 633"/>
                <a:gd name="T65" fmla="*/ 300 h 621"/>
                <a:gd name="T66" fmla="*/ 26 w 633"/>
                <a:gd name="T67" fmla="*/ 308 h 621"/>
                <a:gd name="T68" fmla="*/ 82 w 633"/>
                <a:gd name="T69" fmla="*/ 359 h 621"/>
                <a:gd name="T70" fmla="*/ 66 w 633"/>
                <a:gd name="T71" fmla="*/ 453 h 621"/>
                <a:gd name="T72" fmla="*/ 46 w 633"/>
                <a:gd name="T73" fmla="*/ 472 h 621"/>
                <a:gd name="T74" fmla="*/ 86 w 633"/>
                <a:gd name="T75" fmla="*/ 523 h 621"/>
                <a:gd name="T76" fmla="*/ 108 w 633"/>
                <a:gd name="T77" fmla="*/ 511 h 621"/>
                <a:gd name="T78" fmla="*/ 109 w 633"/>
                <a:gd name="T79" fmla="*/ 510 h 621"/>
                <a:gd name="T80" fmla="*/ 117 w 633"/>
                <a:gd name="T81" fmla="*/ 507 h 621"/>
                <a:gd name="T82" fmla="*/ 235 w 633"/>
                <a:gd name="T83" fmla="*/ 555 h 621"/>
                <a:gd name="T84" fmla="*/ 242 w 633"/>
                <a:gd name="T85" fmla="*/ 588 h 621"/>
                <a:gd name="T86" fmla="*/ 242 w 633"/>
                <a:gd name="T87" fmla="*/ 588 h 621"/>
                <a:gd name="T88" fmla="*/ 243 w 633"/>
                <a:gd name="T89" fmla="*/ 612 h 621"/>
                <a:gd name="T90" fmla="*/ 307 w 633"/>
                <a:gd name="T91" fmla="*/ 621 h 621"/>
                <a:gd name="T92" fmla="*/ 315 w 633"/>
                <a:gd name="T93" fmla="*/ 596 h 621"/>
                <a:gd name="T94" fmla="*/ 366 w 633"/>
                <a:gd name="T95" fmla="*/ 540 h 621"/>
                <a:gd name="T96" fmla="*/ 461 w 633"/>
                <a:gd name="T97" fmla="*/ 554 h 621"/>
                <a:gd name="T98" fmla="*/ 482 w 633"/>
                <a:gd name="T99" fmla="*/ 574 h 621"/>
                <a:gd name="T100" fmla="*/ 533 w 633"/>
                <a:gd name="T101" fmla="*/ 536 h 621"/>
                <a:gd name="T102" fmla="*/ 518 w 633"/>
                <a:gd name="T103" fmla="*/ 507 h 621"/>
                <a:gd name="T104" fmla="*/ 517 w 633"/>
                <a:gd name="T105" fmla="*/ 506 h 621"/>
                <a:gd name="T106" fmla="*/ 566 w 633"/>
                <a:gd name="T107" fmla="*/ 389 h 621"/>
                <a:gd name="T108" fmla="*/ 598 w 633"/>
                <a:gd name="T109" fmla="*/ 383 h 621"/>
                <a:gd name="T110" fmla="*/ 624 w 633"/>
                <a:gd name="T111" fmla="*/ 382 h 621"/>
                <a:gd name="T112" fmla="*/ 633 w 633"/>
                <a:gd name="T113" fmla="*/ 319 h 621"/>
                <a:gd name="T114" fmla="*/ 604 w 633"/>
                <a:gd name="T115" fmla="*/ 310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3" h="621">
                  <a:moveTo>
                    <a:pt x="423" y="324"/>
                  </a:moveTo>
                  <a:lnTo>
                    <a:pt x="423" y="324"/>
                  </a:lnTo>
                  <a:cubicBezTo>
                    <a:pt x="415" y="382"/>
                    <a:pt x="361" y="422"/>
                    <a:pt x="302" y="415"/>
                  </a:cubicBezTo>
                  <a:cubicBezTo>
                    <a:pt x="243" y="407"/>
                    <a:pt x="201" y="353"/>
                    <a:pt x="209" y="295"/>
                  </a:cubicBezTo>
                  <a:cubicBezTo>
                    <a:pt x="217" y="237"/>
                    <a:pt x="271" y="197"/>
                    <a:pt x="330" y="205"/>
                  </a:cubicBezTo>
                  <a:cubicBezTo>
                    <a:pt x="389" y="212"/>
                    <a:pt x="431" y="266"/>
                    <a:pt x="423" y="324"/>
                  </a:cubicBezTo>
                  <a:close/>
                  <a:moveTo>
                    <a:pt x="604" y="310"/>
                  </a:moveTo>
                  <a:lnTo>
                    <a:pt x="604" y="310"/>
                  </a:lnTo>
                  <a:cubicBezTo>
                    <a:pt x="580" y="302"/>
                    <a:pt x="560" y="285"/>
                    <a:pt x="550" y="261"/>
                  </a:cubicBezTo>
                  <a:cubicBezTo>
                    <a:pt x="537" y="230"/>
                    <a:pt x="543" y="196"/>
                    <a:pt x="562" y="171"/>
                  </a:cubicBezTo>
                  <a:lnTo>
                    <a:pt x="563" y="170"/>
                  </a:lnTo>
                  <a:lnTo>
                    <a:pt x="586" y="147"/>
                  </a:lnTo>
                  <a:lnTo>
                    <a:pt x="547" y="96"/>
                  </a:lnTo>
                  <a:lnTo>
                    <a:pt x="518" y="111"/>
                  </a:lnTo>
                  <a:lnTo>
                    <a:pt x="516" y="112"/>
                  </a:lnTo>
                  <a:cubicBezTo>
                    <a:pt x="470" y="131"/>
                    <a:pt x="417" y="109"/>
                    <a:pt x="398" y="64"/>
                  </a:cubicBezTo>
                  <a:cubicBezTo>
                    <a:pt x="394" y="55"/>
                    <a:pt x="391" y="45"/>
                    <a:pt x="390" y="35"/>
                  </a:cubicBezTo>
                  <a:lnTo>
                    <a:pt x="391" y="34"/>
                  </a:lnTo>
                  <a:lnTo>
                    <a:pt x="390" y="7"/>
                  </a:lnTo>
                  <a:lnTo>
                    <a:pt x="326" y="0"/>
                  </a:lnTo>
                  <a:lnTo>
                    <a:pt x="316" y="30"/>
                  </a:lnTo>
                  <a:lnTo>
                    <a:pt x="316" y="30"/>
                  </a:lnTo>
                  <a:cubicBezTo>
                    <a:pt x="307" y="52"/>
                    <a:pt x="290" y="70"/>
                    <a:pt x="266" y="80"/>
                  </a:cubicBezTo>
                  <a:cubicBezTo>
                    <a:pt x="232" y="94"/>
                    <a:pt x="194" y="86"/>
                    <a:pt x="169" y="62"/>
                  </a:cubicBezTo>
                  <a:lnTo>
                    <a:pt x="167" y="60"/>
                  </a:lnTo>
                  <a:lnTo>
                    <a:pt x="150" y="45"/>
                  </a:lnTo>
                  <a:lnTo>
                    <a:pt x="99" y="83"/>
                  </a:lnTo>
                  <a:lnTo>
                    <a:pt x="114" y="111"/>
                  </a:lnTo>
                  <a:lnTo>
                    <a:pt x="115" y="114"/>
                  </a:lnTo>
                  <a:cubicBezTo>
                    <a:pt x="134" y="159"/>
                    <a:pt x="113" y="211"/>
                    <a:pt x="66" y="230"/>
                  </a:cubicBezTo>
                  <a:cubicBezTo>
                    <a:pt x="54" y="235"/>
                    <a:pt x="43" y="236"/>
                    <a:pt x="29" y="237"/>
                  </a:cubicBezTo>
                  <a:lnTo>
                    <a:pt x="8" y="237"/>
                  </a:lnTo>
                  <a:lnTo>
                    <a:pt x="0" y="300"/>
                  </a:lnTo>
                  <a:lnTo>
                    <a:pt x="26" y="308"/>
                  </a:lnTo>
                  <a:cubicBezTo>
                    <a:pt x="51" y="316"/>
                    <a:pt x="71" y="334"/>
                    <a:pt x="82" y="359"/>
                  </a:cubicBezTo>
                  <a:cubicBezTo>
                    <a:pt x="96" y="392"/>
                    <a:pt x="89" y="428"/>
                    <a:pt x="66" y="453"/>
                  </a:cubicBezTo>
                  <a:lnTo>
                    <a:pt x="46" y="472"/>
                  </a:lnTo>
                  <a:lnTo>
                    <a:pt x="86" y="523"/>
                  </a:lnTo>
                  <a:lnTo>
                    <a:pt x="108" y="511"/>
                  </a:lnTo>
                  <a:lnTo>
                    <a:pt x="109" y="510"/>
                  </a:lnTo>
                  <a:cubicBezTo>
                    <a:pt x="114" y="508"/>
                    <a:pt x="112" y="509"/>
                    <a:pt x="117" y="507"/>
                  </a:cubicBezTo>
                  <a:cubicBezTo>
                    <a:pt x="163" y="488"/>
                    <a:pt x="216" y="509"/>
                    <a:pt x="235" y="555"/>
                  </a:cubicBezTo>
                  <a:cubicBezTo>
                    <a:pt x="240" y="566"/>
                    <a:pt x="242" y="577"/>
                    <a:pt x="242" y="588"/>
                  </a:cubicBezTo>
                  <a:lnTo>
                    <a:pt x="242" y="588"/>
                  </a:lnTo>
                  <a:lnTo>
                    <a:pt x="243" y="612"/>
                  </a:lnTo>
                  <a:lnTo>
                    <a:pt x="307" y="621"/>
                  </a:lnTo>
                  <a:lnTo>
                    <a:pt x="315" y="596"/>
                  </a:lnTo>
                  <a:cubicBezTo>
                    <a:pt x="322" y="572"/>
                    <a:pt x="340" y="550"/>
                    <a:pt x="366" y="540"/>
                  </a:cubicBezTo>
                  <a:cubicBezTo>
                    <a:pt x="399" y="526"/>
                    <a:pt x="435" y="533"/>
                    <a:pt x="461" y="554"/>
                  </a:cubicBezTo>
                  <a:lnTo>
                    <a:pt x="482" y="574"/>
                  </a:lnTo>
                  <a:lnTo>
                    <a:pt x="533" y="536"/>
                  </a:lnTo>
                  <a:lnTo>
                    <a:pt x="518" y="507"/>
                  </a:lnTo>
                  <a:lnTo>
                    <a:pt x="517" y="506"/>
                  </a:lnTo>
                  <a:cubicBezTo>
                    <a:pt x="498" y="460"/>
                    <a:pt x="520" y="408"/>
                    <a:pt x="566" y="389"/>
                  </a:cubicBezTo>
                  <a:cubicBezTo>
                    <a:pt x="576" y="385"/>
                    <a:pt x="587" y="383"/>
                    <a:pt x="598" y="383"/>
                  </a:cubicBezTo>
                  <a:lnTo>
                    <a:pt x="624" y="382"/>
                  </a:lnTo>
                  <a:lnTo>
                    <a:pt x="633" y="319"/>
                  </a:lnTo>
                  <a:lnTo>
                    <a:pt x="604" y="3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2000" dirty="0">
                <a:solidFill>
                  <a:prstClr val="black"/>
                </a:solidFill>
              </a:endParaRPr>
            </a:p>
          </p:txBody>
        </p:sp>
        <p:sp>
          <p:nvSpPr>
            <p:cNvPr id="34" name="Freeform 33"/>
            <p:cNvSpPr>
              <a:spLocks noChangeAspect="1" noEditPoints="1"/>
            </p:cNvSpPr>
            <p:nvPr/>
          </p:nvSpPr>
          <p:spPr bwMode="auto">
            <a:xfrm>
              <a:off x="2382756" y="5855842"/>
              <a:ext cx="172460" cy="174267"/>
            </a:xfrm>
            <a:custGeom>
              <a:avLst/>
              <a:gdLst>
                <a:gd name="T0" fmla="*/ 423 w 633"/>
                <a:gd name="T1" fmla="*/ 324 h 621"/>
                <a:gd name="T2" fmla="*/ 423 w 633"/>
                <a:gd name="T3" fmla="*/ 324 h 621"/>
                <a:gd name="T4" fmla="*/ 302 w 633"/>
                <a:gd name="T5" fmla="*/ 415 h 621"/>
                <a:gd name="T6" fmla="*/ 209 w 633"/>
                <a:gd name="T7" fmla="*/ 295 h 621"/>
                <a:gd name="T8" fmla="*/ 330 w 633"/>
                <a:gd name="T9" fmla="*/ 205 h 621"/>
                <a:gd name="T10" fmla="*/ 423 w 633"/>
                <a:gd name="T11" fmla="*/ 324 h 621"/>
                <a:gd name="T12" fmla="*/ 604 w 633"/>
                <a:gd name="T13" fmla="*/ 310 h 621"/>
                <a:gd name="T14" fmla="*/ 604 w 633"/>
                <a:gd name="T15" fmla="*/ 310 h 621"/>
                <a:gd name="T16" fmla="*/ 550 w 633"/>
                <a:gd name="T17" fmla="*/ 261 h 621"/>
                <a:gd name="T18" fmla="*/ 562 w 633"/>
                <a:gd name="T19" fmla="*/ 171 h 621"/>
                <a:gd name="T20" fmla="*/ 563 w 633"/>
                <a:gd name="T21" fmla="*/ 170 h 621"/>
                <a:gd name="T22" fmla="*/ 586 w 633"/>
                <a:gd name="T23" fmla="*/ 147 h 621"/>
                <a:gd name="T24" fmla="*/ 547 w 633"/>
                <a:gd name="T25" fmla="*/ 96 h 621"/>
                <a:gd name="T26" fmla="*/ 518 w 633"/>
                <a:gd name="T27" fmla="*/ 111 h 621"/>
                <a:gd name="T28" fmla="*/ 516 w 633"/>
                <a:gd name="T29" fmla="*/ 112 h 621"/>
                <a:gd name="T30" fmla="*/ 398 w 633"/>
                <a:gd name="T31" fmla="*/ 64 h 621"/>
                <a:gd name="T32" fmla="*/ 390 w 633"/>
                <a:gd name="T33" fmla="*/ 35 h 621"/>
                <a:gd name="T34" fmla="*/ 391 w 633"/>
                <a:gd name="T35" fmla="*/ 34 h 621"/>
                <a:gd name="T36" fmla="*/ 390 w 633"/>
                <a:gd name="T37" fmla="*/ 7 h 621"/>
                <a:gd name="T38" fmla="*/ 326 w 633"/>
                <a:gd name="T39" fmla="*/ 0 h 621"/>
                <a:gd name="T40" fmla="*/ 316 w 633"/>
                <a:gd name="T41" fmla="*/ 30 h 621"/>
                <a:gd name="T42" fmla="*/ 316 w 633"/>
                <a:gd name="T43" fmla="*/ 30 h 621"/>
                <a:gd name="T44" fmla="*/ 266 w 633"/>
                <a:gd name="T45" fmla="*/ 80 h 621"/>
                <a:gd name="T46" fmla="*/ 169 w 633"/>
                <a:gd name="T47" fmla="*/ 62 h 621"/>
                <a:gd name="T48" fmla="*/ 167 w 633"/>
                <a:gd name="T49" fmla="*/ 60 h 621"/>
                <a:gd name="T50" fmla="*/ 150 w 633"/>
                <a:gd name="T51" fmla="*/ 45 h 621"/>
                <a:gd name="T52" fmla="*/ 99 w 633"/>
                <a:gd name="T53" fmla="*/ 83 h 621"/>
                <a:gd name="T54" fmla="*/ 114 w 633"/>
                <a:gd name="T55" fmla="*/ 111 h 621"/>
                <a:gd name="T56" fmla="*/ 115 w 633"/>
                <a:gd name="T57" fmla="*/ 114 h 621"/>
                <a:gd name="T58" fmla="*/ 66 w 633"/>
                <a:gd name="T59" fmla="*/ 230 h 621"/>
                <a:gd name="T60" fmla="*/ 29 w 633"/>
                <a:gd name="T61" fmla="*/ 237 h 621"/>
                <a:gd name="T62" fmla="*/ 8 w 633"/>
                <a:gd name="T63" fmla="*/ 237 h 621"/>
                <a:gd name="T64" fmla="*/ 0 w 633"/>
                <a:gd name="T65" fmla="*/ 300 h 621"/>
                <a:gd name="T66" fmla="*/ 26 w 633"/>
                <a:gd name="T67" fmla="*/ 308 h 621"/>
                <a:gd name="T68" fmla="*/ 82 w 633"/>
                <a:gd name="T69" fmla="*/ 359 h 621"/>
                <a:gd name="T70" fmla="*/ 66 w 633"/>
                <a:gd name="T71" fmla="*/ 453 h 621"/>
                <a:gd name="T72" fmla="*/ 46 w 633"/>
                <a:gd name="T73" fmla="*/ 472 h 621"/>
                <a:gd name="T74" fmla="*/ 86 w 633"/>
                <a:gd name="T75" fmla="*/ 523 h 621"/>
                <a:gd name="T76" fmla="*/ 108 w 633"/>
                <a:gd name="T77" fmla="*/ 511 h 621"/>
                <a:gd name="T78" fmla="*/ 109 w 633"/>
                <a:gd name="T79" fmla="*/ 510 h 621"/>
                <a:gd name="T80" fmla="*/ 117 w 633"/>
                <a:gd name="T81" fmla="*/ 507 h 621"/>
                <a:gd name="T82" fmla="*/ 235 w 633"/>
                <a:gd name="T83" fmla="*/ 555 h 621"/>
                <a:gd name="T84" fmla="*/ 242 w 633"/>
                <a:gd name="T85" fmla="*/ 588 h 621"/>
                <a:gd name="T86" fmla="*/ 242 w 633"/>
                <a:gd name="T87" fmla="*/ 588 h 621"/>
                <a:gd name="T88" fmla="*/ 243 w 633"/>
                <a:gd name="T89" fmla="*/ 612 h 621"/>
                <a:gd name="T90" fmla="*/ 307 w 633"/>
                <a:gd name="T91" fmla="*/ 621 h 621"/>
                <a:gd name="T92" fmla="*/ 315 w 633"/>
                <a:gd name="T93" fmla="*/ 596 h 621"/>
                <a:gd name="T94" fmla="*/ 366 w 633"/>
                <a:gd name="T95" fmla="*/ 540 h 621"/>
                <a:gd name="T96" fmla="*/ 461 w 633"/>
                <a:gd name="T97" fmla="*/ 554 h 621"/>
                <a:gd name="T98" fmla="*/ 482 w 633"/>
                <a:gd name="T99" fmla="*/ 574 h 621"/>
                <a:gd name="T100" fmla="*/ 533 w 633"/>
                <a:gd name="T101" fmla="*/ 536 h 621"/>
                <a:gd name="T102" fmla="*/ 518 w 633"/>
                <a:gd name="T103" fmla="*/ 507 h 621"/>
                <a:gd name="T104" fmla="*/ 517 w 633"/>
                <a:gd name="T105" fmla="*/ 506 h 621"/>
                <a:gd name="T106" fmla="*/ 566 w 633"/>
                <a:gd name="T107" fmla="*/ 389 h 621"/>
                <a:gd name="T108" fmla="*/ 598 w 633"/>
                <a:gd name="T109" fmla="*/ 383 h 621"/>
                <a:gd name="T110" fmla="*/ 624 w 633"/>
                <a:gd name="T111" fmla="*/ 382 h 621"/>
                <a:gd name="T112" fmla="*/ 633 w 633"/>
                <a:gd name="T113" fmla="*/ 319 h 621"/>
                <a:gd name="T114" fmla="*/ 604 w 633"/>
                <a:gd name="T115" fmla="*/ 310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3" h="621">
                  <a:moveTo>
                    <a:pt x="423" y="324"/>
                  </a:moveTo>
                  <a:lnTo>
                    <a:pt x="423" y="324"/>
                  </a:lnTo>
                  <a:cubicBezTo>
                    <a:pt x="415" y="382"/>
                    <a:pt x="361" y="422"/>
                    <a:pt x="302" y="415"/>
                  </a:cubicBezTo>
                  <a:cubicBezTo>
                    <a:pt x="243" y="407"/>
                    <a:pt x="201" y="353"/>
                    <a:pt x="209" y="295"/>
                  </a:cubicBezTo>
                  <a:cubicBezTo>
                    <a:pt x="217" y="237"/>
                    <a:pt x="271" y="197"/>
                    <a:pt x="330" y="205"/>
                  </a:cubicBezTo>
                  <a:cubicBezTo>
                    <a:pt x="389" y="212"/>
                    <a:pt x="431" y="266"/>
                    <a:pt x="423" y="324"/>
                  </a:cubicBezTo>
                  <a:close/>
                  <a:moveTo>
                    <a:pt x="604" y="310"/>
                  </a:moveTo>
                  <a:lnTo>
                    <a:pt x="604" y="310"/>
                  </a:lnTo>
                  <a:cubicBezTo>
                    <a:pt x="580" y="302"/>
                    <a:pt x="560" y="285"/>
                    <a:pt x="550" y="261"/>
                  </a:cubicBezTo>
                  <a:cubicBezTo>
                    <a:pt x="537" y="230"/>
                    <a:pt x="543" y="196"/>
                    <a:pt x="562" y="171"/>
                  </a:cubicBezTo>
                  <a:lnTo>
                    <a:pt x="563" y="170"/>
                  </a:lnTo>
                  <a:lnTo>
                    <a:pt x="586" y="147"/>
                  </a:lnTo>
                  <a:lnTo>
                    <a:pt x="547" y="96"/>
                  </a:lnTo>
                  <a:lnTo>
                    <a:pt x="518" y="111"/>
                  </a:lnTo>
                  <a:lnTo>
                    <a:pt x="516" y="112"/>
                  </a:lnTo>
                  <a:cubicBezTo>
                    <a:pt x="470" y="131"/>
                    <a:pt x="417" y="109"/>
                    <a:pt x="398" y="64"/>
                  </a:cubicBezTo>
                  <a:cubicBezTo>
                    <a:pt x="394" y="55"/>
                    <a:pt x="391" y="45"/>
                    <a:pt x="390" y="35"/>
                  </a:cubicBezTo>
                  <a:lnTo>
                    <a:pt x="391" y="34"/>
                  </a:lnTo>
                  <a:lnTo>
                    <a:pt x="390" y="7"/>
                  </a:lnTo>
                  <a:lnTo>
                    <a:pt x="326" y="0"/>
                  </a:lnTo>
                  <a:lnTo>
                    <a:pt x="316" y="30"/>
                  </a:lnTo>
                  <a:lnTo>
                    <a:pt x="316" y="30"/>
                  </a:lnTo>
                  <a:cubicBezTo>
                    <a:pt x="307" y="52"/>
                    <a:pt x="290" y="70"/>
                    <a:pt x="266" y="80"/>
                  </a:cubicBezTo>
                  <a:cubicBezTo>
                    <a:pt x="232" y="94"/>
                    <a:pt x="194" y="86"/>
                    <a:pt x="169" y="62"/>
                  </a:cubicBezTo>
                  <a:lnTo>
                    <a:pt x="167" y="60"/>
                  </a:lnTo>
                  <a:lnTo>
                    <a:pt x="150" y="45"/>
                  </a:lnTo>
                  <a:lnTo>
                    <a:pt x="99" y="83"/>
                  </a:lnTo>
                  <a:lnTo>
                    <a:pt x="114" y="111"/>
                  </a:lnTo>
                  <a:lnTo>
                    <a:pt x="115" y="114"/>
                  </a:lnTo>
                  <a:cubicBezTo>
                    <a:pt x="134" y="159"/>
                    <a:pt x="113" y="211"/>
                    <a:pt x="66" y="230"/>
                  </a:cubicBezTo>
                  <a:cubicBezTo>
                    <a:pt x="54" y="235"/>
                    <a:pt x="43" y="236"/>
                    <a:pt x="29" y="237"/>
                  </a:cubicBezTo>
                  <a:lnTo>
                    <a:pt x="8" y="237"/>
                  </a:lnTo>
                  <a:lnTo>
                    <a:pt x="0" y="300"/>
                  </a:lnTo>
                  <a:lnTo>
                    <a:pt x="26" y="308"/>
                  </a:lnTo>
                  <a:cubicBezTo>
                    <a:pt x="51" y="316"/>
                    <a:pt x="71" y="334"/>
                    <a:pt x="82" y="359"/>
                  </a:cubicBezTo>
                  <a:cubicBezTo>
                    <a:pt x="96" y="392"/>
                    <a:pt x="89" y="428"/>
                    <a:pt x="66" y="453"/>
                  </a:cubicBezTo>
                  <a:lnTo>
                    <a:pt x="46" y="472"/>
                  </a:lnTo>
                  <a:lnTo>
                    <a:pt x="86" y="523"/>
                  </a:lnTo>
                  <a:lnTo>
                    <a:pt x="108" y="511"/>
                  </a:lnTo>
                  <a:lnTo>
                    <a:pt x="109" y="510"/>
                  </a:lnTo>
                  <a:cubicBezTo>
                    <a:pt x="114" y="508"/>
                    <a:pt x="112" y="509"/>
                    <a:pt x="117" y="507"/>
                  </a:cubicBezTo>
                  <a:cubicBezTo>
                    <a:pt x="163" y="488"/>
                    <a:pt x="216" y="509"/>
                    <a:pt x="235" y="555"/>
                  </a:cubicBezTo>
                  <a:cubicBezTo>
                    <a:pt x="240" y="566"/>
                    <a:pt x="242" y="577"/>
                    <a:pt x="242" y="588"/>
                  </a:cubicBezTo>
                  <a:lnTo>
                    <a:pt x="242" y="588"/>
                  </a:lnTo>
                  <a:lnTo>
                    <a:pt x="243" y="612"/>
                  </a:lnTo>
                  <a:lnTo>
                    <a:pt x="307" y="621"/>
                  </a:lnTo>
                  <a:lnTo>
                    <a:pt x="315" y="596"/>
                  </a:lnTo>
                  <a:cubicBezTo>
                    <a:pt x="322" y="572"/>
                    <a:pt x="340" y="550"/>
                    <a:pt x="366" y="540"/>
                  </a:cubicBezTo>
                  <a:cubicBezTo>
                    <a:pt x="399" y="526"/>
                    <a:pt x="435" y="533"/>
                    <a:pt x="461" y="554"/>
                  </a:cubicBezTo>
                  <a:lnTo>
                    <a:pt x="482" y="574"/>
                  </a:lnTo>
                  <a:lnTo>
                    <a:pt x="533" y="536"/>
                  </a:lnTo>
                  <a:lnTo>
                    <a:pt x="518" y="507"/>
                  </a:lnTo>
                  <a:lnTo>
                    <a:pt x="517" y="506"/>
                  </a:lnTo>
                  <a:cubicBezTo>
                    <a:pt x="498" y="460"/>
                    <a:pt x="520" y="408"/>
                    <a:pt x="566" y="389"/>
                  </a:cubicBezTo>
                  <a:cubicBezTo>
                    <a:pt x="576" y="385"/>
                    <a:pt x="587" y="383"/>
                    <a:pt x="598" y="383"/>
                  </a:cubicBezTo>
                  <a:lnTo>
                    <a:pt x="624" y="382"/>
                  </a:lnTo>
                  <a:lnTo>
                    <a:pt x="633" y="319"/>
                  </a:lnTo>
                  <a:lnTo>
                    <a:pt x="604" y="3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2000" dirty="0">
                <a:solidFill>
                  <a:prstClr val="black"/>
                </a:solidFill>
              </a:endParaRPr>
            </a:p>
          </p:txBody>
        </p:sp>
        <p:sp>
          <p:nvSpPr>
            <p:cNvPr id="35" name="Freeform 34"/>
            <p:cNvSpPr>
              <a:spLocks noChangeAspect="1" noEditPoints="1"/>
            </p:cNvSpPr>
            <p:nvPr/>
          </p:nvSpPr>
          <p:spPr bwMode="auto">
            <a:xfrm>
              <a:off x="2185477" y="5825960"/>
              <a:ext cx="172460" cy="174267"/>
            </a:xfrm>
            <a:custGeom>
              <a:avLst/>
              <a:gdLst>
                <a:gd name="T0" fmla="*/ 423 w 633"/>
                <a:gd name="T1" fmla="*/ 324 h 621"/>
                <a:gd name="T2" fmla="*/ 423 w 633"/>
                <a:gd name="T3" fmla="*/ 324 h 621"/>
                <a:gd name="T4" fmla="*/ 302 w 633"/>
                <a:gd name="T5" fmla="*/ 415 h 621"/>
                <a:gd name="T6" fmla="*/ 209 w 633"/>
                <a:gd name="T7" fmla="*/ 295 h 621"/>
                <a:gd name="T8" fmla="*/ 330 w 633"/>
                <a:gd name="T9" fmla="*/ 205 h 621"/>
                <a:gd name="T10" fmla="*/ 423 w 633"/>
                <a:gd name="T11" fmla="*/ 324 h 621"/>
                <a:gd name="T12" fmla="*/ 604 w 633"/>
                <a:gd name="T13" fmla="*/ 310 h 621"/>
                <a:gd name="T14" fmla="*/ 604 w 633"/>
                <a:gd name="T15" fmla="*/ 310 h 621"/>
                <a:gd name="T16" fmla="*/ 550 w 633"/>
                <a:gd name="T17" fmla="*/ 261 h 621"/>
                <a:gd name="T18" fmla="*/ 562 w 633"/>
                <a:gd name="T19" fmla="*/ 171 h 621"/>
                <a:gd name="T20" fmla="*/ 563 w 633"/>
                <a:gd name="T21" fmla="*/ 170 h 621"/>
                <a:gd name="T22" fmla="*/ 586 w 633"/>
                <a:gd name="T23" fmla="*/ 147 h 621"/>
                <a:gd name="T24" fmla="*/ 547 w 633"/>
                <a:gd name="T25" fmla="*/ 96 h 621"/>
                <a:gd name="T26" fmla="*/ 518 w 633"/>
                <a:gd name="T27" fmla="*/ 111 h 621"/>
                <a:gd name="T28" fmla="*/ 516 w 633"/>
                <a:gd name="T29" fmla="*/ 112 h 621"/>
                <a:gd name="T30" fmla="*/ 398 w 633"/>
                <a:gd name="T31" fmla="*/ 64 h 621"/>
                <a:gd name="T32" fmla="*/ 390 w 633"/>
                <a:gd name="T33" fmla="*/ 35 h 621"/>
                <a:gd name="T34" fmla="*/ 391 w 633"/>
                <a:gd name="T35" fmla="*/ 34 h 621"/>
                <a:gd name="T36" fmla="*/ 390 w 633"/>
                <a:gd name="T37" fmla="*/ 7 h 621"/>
                <a:gd name="T38" fmla="*/ 326 w 633"/>
                <a:gd name="T39" fmla="*/ 0 h 621"/>
                <a:gd name="T40" fmla="*/ 316 w 633"/>
                <a:gd name="T41" fmla="*/ 30 h 621"/>
                <a:gd name="T42" fmla="*/ 316 w 633"/>
                <a:gd name="T43" fmla="*/ 30 h 621"/>
                <a:gd name="T44" fmla="*/ 266 w 633"/>
                <a:gd name="T45" fmla="*/ 80 h 621"/>
                <a:gd name="T46" fmla="*/ 169 w 633"/>
                <a:gd name="T47" fmla="*/ 62 h 621"/>
                <a:gd name="T48" fmla="*/ 167 w 633"/>
                <a:gd name="T49" fmla="*/ 60 h 621"/>
                <a:gd name="T50" fmla="*/ 150 w 633"/>
                <a:gd name="T51" fmla="*/ 45 h 621"/>
                <a:gd name="T52" fmla="*/ 99 w 633"/>
                <a:gd name="T53" fmla="*/ 83 h 621"/>
                <a:gd name="T54" fmla="*/ 114 w 633"/>
                <a:gd name="T55" fmla="*/ 111 h 621"/>
                <a:gd name="T56" fmla="*/ 115 w 633"/>
                <a:gd name="T57" fmla="*/ 114 h 621"/>
                <a:gd name="T58" fmla="*/ 66 w 633"/>
                <a:gd name="T59" fmla="*/ 230 h 621"/>
                <a:gd name="T60" fmla="*/ 29 w 633"/>
                <a:gd name="T61" fmla="*/ 237 h 621"/>
                <a:gd name="T62" fmla="*/ 8 w 633"/>
                <a:gd name="T63" fmla="*/ 237 h 621"/>
                <a:gd name="T64" fmla="*/ 0 w 633"/>
                <a:gd name="T65" fmla="*/ 300 h 621"/>
                <a:gd name="T66" fmla="*/ 26 w 633"/>
                <a:gd name="T67" fmla="*/ 308 h 621"/>
                <a:gd name="T68" fmla="*/ 82 w 633"/>
                <a:gd name="T69" fmla="*/ 359 h 621"/>
                <a:gd name="T70" fmla="*/ 66 w 633"/>
                <a:gd name="T71" fmla="*/ 453 h 621"/>
                <a:gd name="T72" fmla="*/ 46 w 633"/>
                <a:gd name="T73" fmla="*/ 472 h 621"/>
                <a:gd name="T74" fmla="*/ 86 w 633"/>
                <a:gd name="T75" fmla="*/ 523 h 621"/>
                <a:gd name="T76" fmla="*/ 108 w 633"/>
                <a:gd name="T77" fmla="*/ 511 h 621"/>
                <a:gd name="T78" fmla="*/ 109 w 633"/>
                <a:gd name="T79" fmla="*/ 510 h 621"/>
                <a:gd name="T80" fmla="*/ 117 w 633"/>
                <a:gd name="T81" fmla="*/ 507 h 621"/>
                <a:gd name="T82" fmla="*/ 235 w 633"/>
                <a:gd name="T83" fmla="*/ 555 h 621"/>
                <a:gd name="T84" fmla="*/ 242 w 633"/>
                <a:gd name="T85" fmla="*/ 588 h 621"/>
                <a:gd name="T86" fmla="*/ 242 w 633"/>
                <a:gd name="T87" fmla="*/ 588 h 621"/>
                <a:gd name="T88" fmla="*/ 243 w 633"/>
                <a:gd name="T89" fmla="*/ 612 h 621"/>
                <a:gd name="T90" fmla="*/ 307 w 633"/>
                <a:gd name="T91" fmla="*/ 621 h 621"/>
                <a:gd name="T92" fmla="*/ 315 w 633"/>
                <a:gd name="T93" fmla="*/ 596 h 621"/>
                <a:gd name="T94" fmla="*/ 366 w 633"/>
                <a:gd name="T95" fmla="*/ 540 h 621"/>
                <a:gd name="T96" fmla="*/ 461 w 633"/>
                <a:gd name="T97" fmla="*/ 554 h 621"/>
                <a:gd name="T98" fmla="*/ 482 w 633"/>
                <a:gd name="T99" fmla="*/ 574 h 621"/>
                <a:gd name="T100" fmla="*/ 533 w 633"/>
                <a:gd name="T101" fmla="*/ 536 h 621"/>
                <a:gd name="T102" fmla="*/ 518 w 633"/>
                <a:gd name="T103" fmla="*/ 507 h 621"/>
                <a:gd name="T104" fmla="*/ 517 w 633"/>
                <a:gd name="T105" fmla="*/ 506 h 621"/>
                <a:gd name="T106" fmla="*/ 566 w 633"/>
                <a:gd name="T107" fmla="*/ 389 h 621"/>
                <a:gd name="T108" fmla="*/ 598 w 633"/>
                <a:gd name="T109" fmla="*/ 383 h 621"/>
                <a:gd name="T110" fmla="*/ 624 w 633"/>
                <a:gd name="T111" fmla="*/ 382 h 621"/>
                <a:gd name="T112" fmla="*/ 633 w 633"/>
                <a:gd name="T113" fmla="*/ 319 h 621"/>
                <a:gd name="T114" fmla="*/ 604 w 633"/>
                <a:gd name="T115" fmla="*/ 310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3" h="621">
                  <a:moveTo>
                    <a:pt x="423" y="324"/>
                  </a:moveTo>
                  <a:lnTo>
                    <a:pt x="423" y="324"/>
                  </a:lnTo>
                  <a:cubicBezTo>
                    <a:pt x="415" y="382"/>
                    <a:pt x="361" y="422"/>
                    <a:pt x="302" y="415"/>
                  </a:cubicBezTo>
                  <a:cubicBezTo>
                    <a:pt x="243" y="407"/>
                    <a:pt x="201" y="353"/>
                    <a:pt x="209" y="295"/>
                  </a:cubicBezTo>
                  <a:cubicBezTo>
                    <a:pt x="217" y="237"/>
                    <a:pt x="271" y="197"/>
                    <a:pt x="330" y="205"/>
                  </a:cubicBezTo>
                  <a:cubicBezTo>
                    <a:pt x="389" y="212"/>
                    <a:pt x="431" y="266"/>
                    <a:pt x="423" y="324"/>
                  </a:cubicBezTo>
                  <a:close/>
                  <a:moveTo>
                    <a:pt x="604" y="310"/>
                  </a:moveTo>
                  <a:lnTo>
                    <a:pt x="604" y="310"/>
                  </a:lnTo>
                  <a:cubicBezTo>
                    <a:pt x="580" y="302"/>
                    <a:pt x="560" y="285"/>
                    <a:pt x="550" y="261"/>
                  </a:cubicBezTo>
                  <a:cubicBezTo>
                    <a:pt x="537" y="230"/>
                    <a:pt x="543" y="196"/>
                    <a:pt x="562" y="171"/>
                  </a:cubicBezTo>
                  <a:lnTo>
                    <a:pt x="563" y="170"/>
                  </a:lnTo>
                  <a:lnTo>
                    <a:pt x="586" y="147"/>
                  </a:lnTo>
                  <a:lnTo>
                    <a:pt x="547" y="96"/>
                  </a:lnTo>
                  <a:lnTo>
                    <a:pt x="518" y="111"/>
                  </a:lnTo>
                  <a:lnTo>
                    <a:pt x="516" y="112"/>
                  </a:lnTo>
                  <a:cubicBezTo>
                    <a:pt x="470" y="131"/>
                    <a:pt x="417" y="109"/>
                    <a:pt x="398" y="64"/>
                  </a:cubicBezTo>
                  <a:cubicBezTo>
                    <a:pt x="394" y="55"/>
                    <a:pt x="391" y="45"/>
                    <a:pt x="390" y="35"/>
                  </a:cubicBezTo>
                  <a:lnTo>
                    <a:pt x="391" y="34"/>
                  </a:lnTo>
                  <a:lnTo>
                    <a:pt x="390" y="7"/>
                  </a:lnTo>
                  <a:lnTo>
                    <a:pt x="326" y="0"/>
                  </a:lnTo>
                  <a:lnTo>
                    <a:pt x="316" y="30"/>
                  </a:lnTo>
                  <a:lnTo>
                    <a:pt x="316" y="30"/>
                  </a:lnTo>
                  <a:cubicBezTo>
                    <a:pt x="307" y="52"/>
                    <a:pt x="290" y="70"/>
                    <a:pt x="266" y="80"/>
                  </a:cubicBezTo>
                  <a:cubicBezTo>
                    <a:pt x="232" y="94"/>
                    <a:pt x="194" y="86"/>
                    <a:pt x="169" y="62"/>
                  </a:cubicBezTo>
                  <a:lnTo>
                    <a:pt x="167" y="60"/>
                  </a:lnTo>
                  <a:lnTo>
                    <a:pt x="150" y="45"/>
                  </a:lnTo>
                  <a:lnTo>
                    <a:pt x="99" y="83"/>
                  </a:lnTo>
                  <a:lnTo>
                    <a:pt x="114" y="111"/>
                  </a:lnTo>
                  <a:lnTo>
                    <a:pt x="115" y="114"/>
                  </a:lnTo>
                  <a:cubicBezTo>
                    <a:pt x="134" y="159"/>
                    <a:pt x="113" y="211"/>
                    <a:pt x="66" y="230"/>
                  </a:cubicBezTo>
                  <a:cubicBezTo>
                    <a:pt x="54" y="235"/>
                    <a:pt x="43" y="236"/>
                    <a:pt x="29" y="237"/>
                  </a:cubicBezTo>
                  <a:lnTo>
                    <a:pt x="8" y="237"/>
                  </a:lnTo>
                  <a:lnTo>
                    <a:pt x="0" y="300"/>
                  </a:lnTo>
                  <a:lnTo>
                    <a:pt x="26" y="308"/>
                  </a:lnTo>
                  <a:cubicBezTo>
                    <a:pt x="51" y="316"/>
                    <a:pt x="71" y="334"/>
                    <a:pt x="82" y="359"/>
                  </a:cubicBezTo>
                  <a:cubicBezTo>
                    <a:pt x="96" y="392"/>
                    <a:pt x="89" y="428"/>
                    <a:pt x="66" y="453"/>
                  </a:cubicBezTo>
                  <a:lnTo>
                    <a:pt x="46" y="472"/>
                  </a:lnTo>
                  <a:lnTo>
                    <a:pt x="86" y="523"/>
                  </a:lnTo>
                  <a:lnTo>
                    <a:pt x="108" y="511"/>
                  </a:lnTo>
                  <a:lnTo>
                    <a:pt x="109" y="510"/>
                  </a:lnTo>
                  <a:cubicBezTo>
                    <a:pt x="114" y="508"/>
                    <a:pt x="112" y="509"/>
                    <a:pt x="117" y="507"/>
                  </a:cubicBezTo>
                  <a:cubicBezTo>
                    <a:pt x="163" y="488"/>
                    <a:pt x="216" y="509"/>
                    <a:pt x="235" y="555"/>
                  </a:cubicBezTo>
                  <a:cubicBezTo>
                    <a:pt x="240" y="566"/>
                    <a:pt x="242" y="577"/>
                    <a:pt x="242" y="588"/>
                  </a:cubicBezTo>
                  <a:lnTo>
                    <a:pt x="242" y="588"/>
                  </a:lnTo>
                  <a:lnTo>
                    <a:pt x="243" y="612"/>
                  </a:lnTo>
                  <a:lnTo>
                    <a:pt x="307" y="621"/>
                  </a:lnTo>
                  <a:lnTo>
                    <a:pt x="315" y="596"/>
                  </a:lnTo>
                  <a:cubicBezTo>
                    <a:pt x="322" y="572"/>
                    <a:pt x="340" y="550"/>
                    <a:pt x="366" y="540"/>
                  </a:cubicBezTo>
                  <a:cubicBezTo>
                    <a:pt x="399" y="526"/>
                    <a:pt x="435" y="533"/>
                    <a:pt x="461" y="554"/>
                  </a:cubicBezTo>
                  <a:lnTo>
                    <a:pt x="482" y="574"/>
                  </a:lnTo>
                  <a:lnTo>
                    <a:pt x="533" y="536"/>
                  </a:lnTo>
                  <a:lnTo>
                    <a:pt x="518" y="507"/>
                  </a:lnTo>
                  <a:lnTo>
                    <a:pt x="517" y="506"/>
                  </a:lnTo>
                  <a:cubicBezTo>
                    <a:pt x="498" y="460"/>
                    <a:pt x="520" y="408"/>
                    <a:pt x="566" y="389"/>
                  </a:cubicBezTo>
                  <a:cubicBezTo>
                    <a:pt x="576" y="385"/>
                    <a:pt x="587" y="383"/>
                    <a:pt x="598" y="383"/>
                  </a:cubicBezTo>
                  <a:lnTo>
                    <a:pt x="624" y="382"/>
                  </a:lnTo>
                  <a:lnTo>
                    <a:pt x="633" y="319"/>
                  </a:lnTo>
                  <a:lnTo>
                    <a:pt x="604" y="3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2000" dirty="0">
                <a:solidFill>
                  <a:prstClr val="black"/>
                </a:solidFill>
              </a:endParaRPr>
            </a:p>
          </p:txBody>
        </p:sp>
      </p:grpSp>
      <p:sp>
        <p:nvSpPr>
          <p:cNvPr id="36" name="Freeform 35"/>
          <p:cNvSpPr>
            <a:spLocks noChangeAspect="1"/>
          </p:cNvSpPr>
          <p:nvPr/>
        </p:nvSpPr>
        <p:spPr bwMode="auto">
          <a:xfrm>
            <a:off x="4103917" y="2557504"/>
            <a:ext cx="334219" cy="265236"/>
          </a:xfrm>
          <a:custGeom>
            <a:avLst/>
            <a:gdLst>
              <a:gd name="T0" fmla="*/ 120 w 134"/>
              <a:gd name="T1" fmla="*/ 12 h 106"/>
              <a:gd name="T2" fmla="*/ 76 w 134"/>
              <a:gd name="T3" fmla="*/ 12 h 106"/>
              <a:gd name="T4" fmla="*/ 67 w 134"/>
              <a:gd name="T5" fmla="*/ 19 h 106"/>
              <a:gd name="T6" fmla="*/ 59 w 134"/>
              <a:gd name="T7" fmla="*/ 12 h 106"/>
              <a:gd name="T8" fmla="*/ 14 w 134"/>
              <a:gd name="T9" fmla="*/ 12 h 106"/>
              <a:gd name="T10" fmla="*/ 14 w 134"/>
              <a:gd name="T11" fmla="*/ 58 h 106"/>
              <a:gd name="T12" fmla="*/ 67 w 134"/>
              <a:gd name="T13" fmla="*/ 106 h 106"/>
              <a:gd name="T14" fmla="*/ 120 w 134"/>
              <a:gd name="T15" fmla="*/ 58 h 106"/>
              <a:gd name="T16" fmla="*/ 120 w 134"/>
              <a:gd name="T17" fmla="*/ 1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06">
                <a:moveTo>
                  <a:pt x="120" y="12"/>
                </a:moveTo>
                <a:cubicBezTo>
                  <a:pt x="108" y="0"/>
                  <a:pt x="88" y="0"/>
                  <a:pt x="76" y="12"/>
                </a:cubicBezTo>
                <a:cubicBezTo>
                  <a:pt x="67" y="19"/>
                  <a:pt x="67" y="19"/>
                  <a:pt x="67" y="19"/>
                </a:cubicBezTo>
                <a:cubicBezTo>
                  <a:pt x="59" y="12"/>
                  <a:pt x="59" y="12"/>
                  <a:pt x="59" y="12"/>
                </a:cubicBezTo>
                <a:cubicBezTo>
                  <a:pt x="46" y="0"/>
                  <a:pt x="26" y="0"/>
                  <a:pt x="14" y="12"/>
                </a:cubicBezTo>
                <a:cubicBezTo>
                  <a:pt x="0" y="24"/>
                  <a:pt x="0" y="45"/>
                  <a:pt x="14" y="58"/>
                </a:cubicBezTo>
                <a:cubicBezTo>
                  <a:pt x="67" y="106"/>
                  <a:pt x="67" y="106"/>
                  <a:pt x="67" y="106"/>
                </a:cubicBezTo>
                <a:cubicBezTo>
                  <a:pt x="120" y="58"/>
                  <a:pt x="120" y="58"/>
                  <a:pt x="120" y="58"/>
                </a:cubicBezTo>
                <a:cubicBezTo>
                  <a:pt x="134" y="45"/>
                  <a:pt x="134" y="24"/>
                  <a:pt x="120" y="1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dirty="0">
              <a:solidFill>
                <a:prstClr val="black"/>
              </a:solidFill>
            </a:endParaRPr>
          </a:p>
        </p:txBody>
      </p:sp>
      <p:sp>
        <p:nvSpPr>
          <p:cNvPr id="38" name="Freeform 37"/>
          <p:cNvSpPr>
            <a:spLocks noChangeAspect="1" noEditPoints="1"/>
          </p:cNvSpPr>
          <p:nvPr/>
        </p:nvSpPr>
        <p:spPr bwMode="auto">
          <a:xfrm>
            <a:off x="2000982" y="3333717"/>
            <a:ext cx="346315" cy="305766"/>
          </a:xfrm>
          <a:custGeom>
            <a:avLst/>
            <a:gdLst>
              <a:gd name="T0" fmla="*/ 23 w 148"/>
              <a:gd name="T1" fmla="*/ 42 h 131"/>
              <a:gd name="T2" fmla="*/ 43 w 148"/>
              <a:gd name="T3" fmla="*/ 50 h 131"/>
              <a:gd name="T4" fmla="*/ 46 w 148"/>
              <a:gd name="T5" fmla="*/ 49 h 131"/>
              <a:gd name="T6" fmla="*/ 57 w 148"/>
              <a:gd name="T7" fmla="*/ 39 h 131"/>
              <a:gd name="T8" fmla="*/ 57 w 148"/>
              <a:gd name="T9" fmla="*/ 37 h 131"/>
              <a:gd name="T10" fmla="*/ 52 w 148"/>
              <a:gd name="T11" fmla="*/ 30 h 131"/>
              <a:gd name="T12" fmla="*/ 81 w 148"/>
              <a:gd name="T13" fmla="*/ 0 h 131"/>
              <a:gd name="T14" fmla="*/ 59 w 148"/>
              <a:gd name="T15" fmla="*/ 0 h 131"/>
              <a:gd name="T16" fmla="*/ 31 w 148"/>
              <a:gd name="T17" fmla="*/ 14 h 131"/>
              <a:gd name="T18" fmla="*/ 20 w 148"/>
              <a:gd name="T19" fmla="*/ 23 h 131"/>
              <a:gd name="T20" fmla="*/ 16 w 148"/>
              <a:gd name="T21" fmla="*/ 33 h 131"/>
              <a:gd name="T22" fmla="*/ 7 w 148"/>
              <a:gd name="T23" fmla="*/ 36 h 131"/>
              <a:gd name="T24" fmla="*/ 1 w 148"/>
              <a:gd name="T25" fmla="*/ 41 h 131"/>
              <a:gd name="T26" fmla="*/ 1 w 148"/>
              <a:gd name="T27" fmla="*/ 44 h 131"/>
              <a:gd name="T28" fmla="*/ 11 w 148"/>
              <a:gd name="T29" fmla="*/ 55 h 131"/>
              <a:gd name="T30" fmla="*/ 15 w 148"/>
              <a:gd name="T31" fmla="*/ 56 h 131"/>
              <a:gd name="T32" fmla="*/ 20 w 148"/>
              <a:gd name="T33" fmla="*/ 51 h 131"/>
              <a:gd name="T34" fmla="*/ 23 w 148"/>
              <a:gd name="T35" fmla="*/ 42 h 131"/>
              <a:gd name="T36" fmla="*/ 65 w 148"/>
              <a:gd name="T37" fmla="*/ 46 h 131"/>
              <a:gd name="T38" fmla="*/ 62 w 148"/>
              <a:gd name="T39" fmla="*/ 46 h 131"/>
              <a:gd name="T40" fmla="*/ 52 w 148"/>
              <a:gd name="T41" fmla="*/ 55 h 131"/>
              <a:gd name="T42" fmla="*/ 51 w 148"/>
              <a:gd name="T43" fmla="*/ 58 h 131"/>
              <a:gd name="T44" fmla="*/ 113 w 148"/>
              <a:gd name="T45" fmla="*/ 128 h 131"/>
              <a:gd name="T46" fmla="*/ 118 w 148"/>
              <a:gd name="T47" fmla="*/ 128 h 131"/>
              <a:gd name="T48" fmla="*/ 125 w 148"/>
              <a:gd name="T49" fmla="*/ 122 h 131"/>
              <a:gd name="T50" fmla="*/ 126 w 148"/>
              <a:gd name="T51" fmla="*/ 117 h 131"/>
              <a:gd name="T52" fmla="*/ 65 w 148"/>
              <a:gd name="T53" fmla="*/ 46 h 131"/>
              <a:gd name="T54" fmla="*/ 147 w 148"/>
              <a:gd name="T55" fmla="*/ 17 h 131"/>
              <a:gd name="T56" fmla="*/ 143 w 148"/>
              <a:gd name="T57" fmla="*/ 15 h 131"/>
              <a:gd name="T58" fmla="*/ 136 w 148"/>
              <a:gd name="T59" fmla="*/ 26 h 131"/>
              <a:gd name="T60" fmla="*/ 122 w 148"/>
              <a:gd name="T61" fmla="*/ 29 h 131"/>
              <a:gd name="T62" fmla="*/ 118 w 148"/>
              <a:gd name="T63" fmla="*/ 16 h 131"/>
              <a:gd name="T64" fmla="*/ 124 w 148"/>
              <a:gd name="T65" fmla="*/ 5 h 131"/>
              <a:gd name="T66" fmla="*/ 122 w 148"/>
              <a:gd name="T67" fmla="*/ 2 h 131"/>
              <a:gd name="T68" fmla="*/ 101 w 148"/>
              <a:gd name="T69" fmla="*/ 19 h 131"/>
              <a:gd name="T70" fmla="*/ 95 w 148"/>
              <a:gd name="T71" fmla="*/ 44 h 131"/>
              <a:gd name="T72" fmla="*/ 85 w 148"/>
              <a:gd name="T73" fmla="*/ 55 h 131"/>
              <a:gd name="T74" fmla="*/ 95 w 148"/>
              <a:gd name="T75" fmla="*/ 66 h 131"/>
              <a:gd name="T76" fmla="*/ 107 w 148"/>
              <a:gd name="T77" fmla="*/ 55 h 131"/>
              <a:gd name="T78" fmla="*/ 122 w 148"/>
              <a:gd name="T79" fmla="*/ 50 h 131"/>
              <a:gd name="T80" fmla="*/ 144 w 148"/>
              <a:gd name="T81" fmla="*/ 41 h 131"/>
              <a:gd name="T82" fmla="*/ 147 w 148"/>
              <a:gd name="T83" fmla="*/ 17 h 131"/>
              <a:gd name="T84" fmla="*/ 20 w 148"/>
              <a:gd name="T85" fmla="*/ 117 h 131"/>
              <a:gd name="T86" fmla="*/ 20 w 148"/>
              <a:gd name="T87" fmla="*/ 123 h 131"/>
              <a:gd name="T88" fmla="*/ 27 w 148"/>
              <a:gd name="T89" fmla="*/ 130 h 131"/>
              <a:gd name="T90" fmla="*/ 33 w 148"/>
              <a:gd name="T91" fmla="*/ 129 h 131"/>
              <a:gd name="T92" fmla="*/ 69 w 148"/>
              <a:gd name="T93" fmla="*/ 94 h 131"/>
              <a:gd name="T94" fmla="*/ 58 w 148"/>
              <a:gd name="T95" fmla="*/ 81 h 131"/>
              <a:gd name="T96" fmla="*/ 20 w 148"/>
              <a:gd name="T97" fmla="*/ 11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8" h="131">
                <a:moveTo>
                  <a:pt x="23" y="42"/>
                </a:moveTo>
                <a:cubicBezTo>
                  <a:pt x="30" y="37"/>
                  <a:pt x="36" y="41"/>
                  <a:pt x="43" y="50"/>
                </a:cubicBezTo>
                <a:cubicBezTo>
                  <a:pt x="44" y="51"/>
                  <a:pt x="45" y="49"/>
                  <a:pt x="46" y="49"/>
                </a:cubicBezTo>
                <a:cubicBezTo>
                  <a:pt x="46" y="48"/>
                  <a:pt x="57" y="39"/>
                  <a:pt x="57" y="39"/>
                </a:cubicBezTo>
                <a:cubicBezTo>
                  <a:pt x="58" y="38"/>
                  <a:pt x="58" y="38"/>
                  <a:pt x="57" y="37"/>
                </a:cubicBezTo>
                <a:cubicBezTo>
                  <a:pt x="57" y="36"/>
                  <a:pt x="54" y="32"/>
                  <a:pt x="52" y="30"/>
                </a:cubicBezTo>
                <a:cubicBezTo>
                  <a:pt x="39" y="12"/>
                  <a:pt x="88" y="0"/>
                  <a:pt x="81" y="0"/>
                </a:cubicBezTo>
                <a:cubicBezTo>
                  <a:pt x="77" y="0"/>
                  <a:pt x="61" y="0"/>
                  <a:pt x="59" y="0"/>
                </a:cubicBezTo>
                <a:cubicBezTo>
                  <a:pt x="49" y="1"/>
                  <a:pt x="37" y="10"/>
                  <a:pt x="31" y="14"/>
                </a:cubicBezTo>
                <a:cubicBezTo>
                  <a:pt x="24" y="20"/>
                  <a:pt x="21" y="23"/>
                  <a:pt x="20" y="23"/>
                </a:cubicBezTo>
                <a:cubicBezTo>
                  <a:pt x="18" y="25"/>
                  <a:pt x="20" y="29"/>
                  <a:pt x="16" y="33"/>
                </a:cubicBezTo>
                <a:cubicBezTo>
                  <a:pt x="12" y="37"/>
                  <a:pt x="9" y="34"/>
                  <a:pt x="7" y="36"/>
                </a:cubicBezTo>
                <a:cubicBezTo>
                  <a:pt x="5" y="37"/>
                  <a:pt x="2" y="40"/>
                  <a:pt x="1" y="41"/>
                </a:cubicBezTo>
                <a:cubicBezTo>
                  <a:pt x="0" y="41"/>
                  <a:pt x="0" y="43"/>
                  <a:pt x="1" y="44"/>
                </a:cubicBezTo>
                <a:cubicBezTo>
                  <a:pt x="1" y="44"/>
                  <a:pt x="10" y="54"/>
                  <a:pt x="11" y="55"/>
                </a:cubicBezTo>
                <a:cubicBezTo>
                  <a:pt x="12" y="56"/>
                  <a:pt x="14" y="57"/>
                  <a:pt x="15" y="56"/>
                </a:cubicBezTo>
                <a:cubicBezTo>
                  <a:pt x="16" y="55"/>
                  <a:pt x="20" y="52"/>
                  <a:pt x="20" y="51"/>
                </a:cubicBezTo>
                <a:cubicBezTo>
                  <a:pt x="21" y="51"/>
                  <a:pt x="20" y="45"/>
                  <a:pt x="23" y="42"/>
                </a:cubicBezTo>
                <a:close/>
                <a:moveTo>
                  <a:pt x="65" y="46"/>
                </a:moveTo>
                <a:cubicBezTo>
                  <a:pt x="64" y="45"/>
                  <a:pt x="63" y="45"/>
                  <a:pt x="62" y="46"/>
                </a:cubicBezTo>
                <a:cubicBezTo>
                  <a:pt x="52" y="55"/>
                  <a:pt x="52" y="55"/>
                  <a:pt x="52" y="55"/>
                </a:cubicBezTo>
                <a:cubicBezTo>
                  <a:pt x="51" y="56"/>
                  <a:pt x="51" y="57"/>
                  <a:pt x="51" y="58"/>
                </a:cubicBezTo>
                <a:cubicBezTo>
                  <a:pt x="113" y="128"/>
                  <a:pt x="113" y="128"/>
                  <a:pt x="113" y="128"/>
                </a:cubicBezTo>
                <a:cubicBezTo>
                  <a:pt x="114" y="129"/>
                  <a:pt x="116" y="130"/>
                  <a:pt x="118" y="128"/>
                </a:cubicBezTo>
                <a:cubicBezTo>
                  <a:pt x="125" y="122"/>
                  <a:pt x="125" y="122"/>
                  <a:pt x="125" y="122"/>
                </a:cubicBezTo>
                <a:cubicBezTo>
                  <a:pt x="127" y="121"/>
                  <a:pt x="127" y="118"/>
                  <a:pt x="126" y="117"/>
                </a:cubicBezTo>
                <a:lnTo>
                  <a:pt x="65" y="46"/>
                </a:lnTo>
                <a:close/>
                <a:moveTo>
                  <a:pt x="147" y="17"/>
                </a:moveTo>
                <a:cubicBezTo>
                  <a:pt x="146" y="13"/>
                  <a:pt x="144" y="14"/>
                  <a:pt x="143" y="15"/>
                </a:cubicBezTo>
                <a:cubicBezTo>
                  <a:pt x="142" y="17"/>
                  <a:pt x="138" y="23"/>
                  <a:pt x="136" y="26"/>
                </a:cubicBezTo>
                <a:cubicBezTo>
                  <a:pt x="134" y="29"/>
                  <a:pt x="130" y="35"/>
                  <a:pt x="122" y="29"/>
                </a:cubicBezTo>
                <a:cubicBezTo>
                  <a:pt x="113" y="23"/>
                  <a:pt x="116" y="19"/>
                  <a:pt x="118" y="16"/>
                </a:cubicBezTo>
                <a:cubicBezTo>
                  <a:pt x="119" y="14"/>
                  <a:pt x="124" y="6"/>
                  <a:pt x="124" y="5"/>
                </a:cubicBezTo>
                <a:cubicBezTo>
                  <a:pt x="125" y="4"/>
                  <a:pt x="124" y="1"/>
                  <a:pt x="122" y="2"/>
                </a:cubicBezTo>
                <a:cubicBezTo>
                  <a:pt x="119" y="3"/>
                  <a:pt x="103" y="10"/>
                  <a:pt x="101" y="19"/>
                </a:cubicBezTo>
                <a:cubicBezTo>
                  <a:pt x="99" y="28"/>
                  <a:pt x="103" y="36"/>
                  <a:pt x="95" y="44"/>
                </a:cubicBezTo>
                <a:cubicBezTo>
                  <a:pt x="85" y="55"/>
                  <a:pt x="85" y="55"/>
                  <a:pt x="85" y="55"/>
                </a:cubicBezTo>
                <a:cubicBezTo>
                  <a:pt x="95" y="66"/>
                  <a:pt x="95" y="66"/>
                  <a:pt x="95" y="66"/>
                </a:cubicBezTo>
                <a:cubicBezTo>
                  <a:pt x="107" y="55"/>
                  <a:pt x="107" y="55"/>
                  <a:pt x="107" y="55"/>
                </a:cubicBezTo>
                <a:cubicBezTo>
                  <a:pt x="110" y="52"/>
                  <a:pt x="116" y="49"/>
                  <a:pt x="122" y="50"/>
                </a:cubicBezTo>
                <a:cubicBezTo>
                  <a:pt x="134" y="53"/>
                  <a:pt x="140" y="49"/>
                  <a:pt x="144" y="41"/>
                </a:cubicBezTo>
                <a:cubicBezTo>
                  <a:pt x="148" y="34"/>
                  <a:pt x="147" y="20"/>
                  <a:pt x="147" y="17"/>
                </a:cubicBezTo>
                <a:close/>
                <a:moveTo>
                  <a:pt x="20" y="117"/>
                </a:moveTo>
                <a:cubicBezTo>
                  <a:pt x="18" y="119"/>
                  <a:pt x="18" y="121"/>
                  <a:pt x="20" y="123"/>
                </a:cubicBezTo>
                <a:cubicBezTo>
                  <a:pt x="27" y="130"/>
                  <a:pt x="27" y="130"/>
                  <a:pt x="27" y="130"/>
                </a:cubicBezTo>
                <a:cubicBezTo>
                  <a:pt x="29" y="131"/>
                  <a:pt x="31" y="131"/>
                  <a:pt x="33" y="129"/>
                </a:cubicBezTo>
                <a:cubicBezTo>
                  <a:pt x="69" y="94"/>
                  <a:pt x="69" y="94"/>
                  <a:pt x="69" y="94"/>
                </a:cubicBezTo>
                <a:cubicBezTo>
                  <a:pt x="58" y="81"/>
                  <a:pt x="58" y="81"/>
                  <a:pt x="58" y="81"/>
                </a:cubicBezTo>
                <a:lnTo>
                  <a:pt x="20" y="11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dirty="0">
              <a:solidFill>
                <a:prstClr val="black"/>
              </a:solidFill>
            </a:endParaRPr>
          </a:p>
        </p:txBody>
      </p:sp>
      <p:sp>
        <p:nvSpPr>
          <p:cNvPr id="39" name="Freeform 38"/>
          <p:cNvSpPr>
            <a:spLocks noChangeAspect="1" noEditPoints="1"/>
          </p:cNvSpPr>
          <p:nvPr/>
        </p:nvSpPr>
        <p:spPr bwMode="auto">
          <a:xfrm>
            <a:off x="6263078" y="3262671"/>
            <a:ext cx="313834" cy="281704"/>
          </a:xfrm>
          <a:custGeom>
            <a:avLst/>
            <a:gdLst>
              <a:gd name="T0" fmla="*/ 147 w 200"/>
              <a:gd name="T1" fmla="*/ 162 h 179"/>
              <a:gd name="T2" fmla="*/ 147 w 200"/>
              <a:gd name="T3" fmla="*/ 179 h 179"/>
              <a:gd name="T4" fmla="*/ 100 w 200"/>
              <a:gd name="T5" fmla="*/ 179 h 179"/>
              <a:gd name="T6" fmla="*/ 53 w 200"/>
              <a:gd name="T7" fmla="*/ 179 h 179"/>
              <a:gd name="T8" fmla="*/ 53 w 200"/>
              <a:gd name="T9" fmla="*/ 162 h 179"/>
              <a:gd name="T10" fmla="*/ 61 w 200"/>
              <a:gd name="T11" fmla="*/ 155 h 179"/>
              <a:gd name="T12" fmla="*/ 100 w 200"/>
              <a:gd name="T13" fmla="*/ 155 h 179"/>
              <a:gd name="T14" fmla="*/ 138 w 200"/>
              <a:gd name="T15" fmla="*/ 155 h 179"/>
              <a:gd name="T16" fmla="*/ 147 w 200"/>
              <a:gd name="T17" fmla="*/ 162 h 179"/>
              <a:gd name="T18" fmla="*/ 139 w 200"/>
              <a:gd name="T19" fmla="*/ 100 h 179"/>
              <a:gd name="T20" fmla="*/ 113 w 200"/>
              <a:gd name="T21" fmla="*/ 129 h 179"/>
              <a:gd name="T22" fmla="*/ 116 w 200"/>
              <a:gd name="T23" fmla="*/ 142 h 179"/>
              <a:gd name="T24" fmla="*/ 125 w 200"/>
              <a:gd name="T25" fmla="*/ 153 h 179"/>
              <a:gd name="T26" fmla="*/ 100 w 200"/>
              <a:gd name="T27" fmla="*/ 153 h 179"/>
              <a:gd name="T28" fmla="*/ 75 w 200"/>
              <a:gd name="T29" fmla="*/ 153 h 179"/>
              <a:gd name="T30" fmla="*/ 83 w 200"/>
              <a:gd name="T31" fmla="*/ 142 h 179"/>
              <a:gd name="T32" fmla="*/ 86 w 200"/>
              <a:gd name="T33" fmla="*/ 129 h 179"/>
              <a:gd name="T34" fmla="*/ 61 w 200"/>
              <a:gd name="T35" fmla="*/ 100 h 179"/>
              <a:gd name="T36" fmla="*/ 1 w 200"/>
              <a:gd name="T37" fmla="*/ 42 h 179"/>
              <a:gd name="T38" fmla="*/ 37 w 200"/>
              <a:gd name="T39" fmla="*/ 19 h 179"/>
              <a:gd name="T40" fmla="*/ 36 w 200"/>
              <a:gd name="T41" fmla="*/ 0 h 179"/>
              <a:gd name="T42" fmla="*/ 100 w 200"/>
              <a:gd name="T43" fmla="*/ 0 h 179"/>
              <a:gd name="T44" fmla="*/ 163 w 200"/>
              <a:gd name="T45" fmla="*/ 0 h 179"/>
              <a:gd name="T46" fmla="*/ 163 w 200"/>
              <a:gd name="T47" fmla="*/ 19 h 179"/>
              <a:gd name="T48" fmla="*/ 199 w 200"/>
              <a:gd name="T49" fmla="*/ 42 h 179"/>
              <a:gd name="T50" fmla="*/ 139 w 200"/>
              <a:gd name="T51" fmla="*/ 100 h 179"/>
              <a:gd name="T52" fmla="*/ 84 w 200"/>
              <a:gd name="T53" fmla="*/ 118 h 179"/>
              <a:gd name="T54" fmla="*/ 53 w 200"/>
              <a:gd name="T55" fmla="*/ 16 h 179"/>
              <a:gd name="T56" fmla="*/ 48 w 200"/>
              <a:gd name="T57" fmla="*/ 12 h 179"/>
              <a:gd name="T58" fmla="*/ 84 w 200"/>
              <a:gd name="T59" fmla="*/ 118 h 179"/>
              <a:gd name="T60" fmla="*/ 11 w 200"/>
              <a:gd name="T61" fmla="*/ 42 h 179"/>
              <a:gd name="T62" fmla="*/ 54 w 200"/>
              <a:gd name="T63" fmla="*/ 88 h 179"/>
              <a:gd name="T64" fmla="*/ 37 w 200"/>
              <a:gd name="T65" fmla="*/ 29 h 179"/>
              <a:gd name="T66" fmla="*/ 11 w 200"/>
              <a:gd name="T67" fmla="*/ 42 h 179"/>
              <a:gd name="T68" fmla="*/ 162 w 200"/>
              <a:gd name="T69" fmla="*/ 29 h 179"/>
              <a:gd name="T70" fmla="*/ 145 w 200"/>
              <a:gd name="T71" fmla="*/ 88 h 179"/>
              <a:gd name="T72" fmla="*/ 188 w 200"/>
              <a:gd name="T73" fmla="*/ 42 h 179"/>
              <a:gd name="T74" fmla="*/ 162 w 200"/>
              <a:gd name="T75" fmla="*/ 2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0" h="179">
                <a:moveTo>
                  <a:pt x="147" y="162"/>
                </a:moveTo>
                <a:cubicBezTo>
                  <a:pt x="147" y="179"/>
                  <a:pt x="147" y="179"/>
                  <a:pt x="147" y="179"/>
                </a:cubicBezTo>
                <a:cubicBezTo>
                  <a:pt x="100" y="179"/>
                  <a:pt x="100" y="179"/>
                  <a:pt x="100" y="179"/>
                </a:cubicBezTo>
                <a:cubicBezTo>
                  <a:pt x="53" y="179"/>
                  <a:pt x="53" y="179"/>
                  <a:pt x="53" y="179"/>
                </a:cubicBezTo>
                <a:cubicBezTo>
                  <a:pt x="53" y="162"/>
                  <a:pt x="53" y="162"/>
                  <a:pt x="53" y="162"/>
                </a:cubicBezTo>
                <a:cubicBezTo>
                  <a:pt x="53" y="162"/>
                  <a:pt x="53" y="155"/>
                  <a:pt x="61" y="155"/>
                </a:cubicBezTo>
                <a:cubicBezTo>
                  <a:pt x="69" y="155"/>
                  <a:pt x="100" y="155"/>
                  <a:pt x="100" y="155"/>
                </a:cubicBezTo>
                <a:cubicBezTo>
                  <a:pt x="100" y="155"/>
                  <a:pt x="131" y="155"/>
                  <a:pt x="138" y="155"/>
                </a:cubicBezTo>
                <a:cubicBezTo>
                  <a:pt x="146" y="155"/>
                  <a:pt x="147" y="162"/>
                  <a:pt x="147" y="162"/>
                </a:cubicBezTo>
                <a:close/>
                <a:moveTo>
                  <a:pt x="139" y="100"/>
                </a:moveTo>
                <a:cubicBezTo>
                  <a:pt x="126" y="120"/>
                  <a:pt x="113" y="129"/>
                  <a:pt x="113" y="129"/>
                </a:cubicBezTo>
                <a:cubicBezTo>
                  <a:pt x="113" y="129"/>
                  <a:pt x="104" y="136"/>
                  <a:pt x="116" y="142"/>
                </a:cubicBezTo>
                <a:cubicBezTo>
                  <a:pt x="128" y="148"/>
                  <a:pt x="125" y="153"/>
                  <a:pt x="125" y="153"/>
                </a:cubicBezTo>
                <a:cubicBezTo>
                  <a:pt x="100" y="153"/>
                  <a:pt x="100" y="153"/>
                  <a:pt x="100" y="153"/>
                </a:cubicBezTo>
                <a:cubicBezTo>
                  <a:pt x="75" y="153"/>
                  <a:pt x="75" y="153"/>
                  <a:pt x="75" y="153"/>
                </a:cubicBezTo>
                <a:cubicBezTo>
                  <a:pt x="75" y="153"/>
                  <a:pt x="72" y="148"/>
                  <a:pt x="83" y="142"/>
                </a:cubicBezTo>
                <a:cubicBezTo>
                  <a:pt x="95" y="136"/>
                  <a:pt x="86" y="129"/>
                  <a:pt x="86" y="129"/>
                </a:cubicBezTo>
                <a:cubicBezTo>
                  <a:pt x="86" y="129"/>
                  <a:pt x="73" y="120"/>
                  <a:pt x="61" y="100"/>
                </a:cubicBezTo>
                <a:cubicBezTo>
                  <a:pt x="29" y="96"/>
                  <a:pt x="0" y="64"/>
                  <a:pt x="1" y="42"/>
                </a:cubicBezTo>
                <a:cubicBezTo>
                  <a:pt x="1" y="35"/>
                  <a:pt x="6" y="18"/>
                  <a:pt x="37" y="19"/>
                </a:cubicBezTo>
                <a:cubicBezTo>
                  <a:pt x="36" y="13"/>
                  <a:pt x="36" y="7"/>
                  <a:pt x="36" y="0"/>
                </a:cubicBezTo>
                <a:cubicBezTo>
                  <a:pt x="100" y="0"/>
                  <a:pt x="100" y="0"/>
                  <a:pt x="100" y="0"/>
                </a:cubicBezTo>
                <a:cubicBezTo>
                  <a:pt x="163" y="0"/>
                  <a:pt x="163" y="0"/>
                  <a:pt x="163" y="0"/>
                </a:cubicBezTo>
                <a:cubicBezTo>
                  <a:pt x="163" y="7"/>
                  <a:pt x="163" y="13"/>
                  <a:pt x="163" y="19"/>
                </a:cubicBezTo>
                <a:cubicBezTo>
                  <a:pt x="194" y="18"/>
                  <a:pt x="198" y="35"/>
                  <a:pt x="199" y="42"/>
                </a:cubicBezTo>
                <a:cubicBezTo>
                  <a:pt x="200" y="64"/>
                  <a:pt x="171" y="96"/>
                  <a:pt x="139" y="100"/>
                </a:cubicBezTo>
                <a:close/>
                <a:moveTo>
                  <a:pt x="84" y="118"/>
                </a:moveTo>
                <a:cubicBezTo>
                  <a:pt x="47" y="61"/>
                  <a:pt x="53" y="23"/>
                  <a:pt x="53" y="16"/>
                </a:cubicBezTo>
                <a:cubicBezTo>
                  <a:pt x="54" y="8"/>
                  <a:pt x="49" y="8"/>
                  <a:pt x="48" y="12"/>
                </a:cubicBezTo>
                <a:cubicBezTo>
                  <a:pt x="35" y="56"/>
                  <a:pt x="84" y="118"/>
                  <a:pt x="84" y="118"/>
                </a:cubicBezTo>
                <a:close/>
                <a:moveTo>
                  <a:pt x="11" y="42"/>
                </a:moveTo>
                <a:cubicBezTo>
                  <a:pt x="11" y="56"/>
                  <a:pt x="30" y="81"/>
                  <a:pt x="54" y="88"/>
                </a:cubicBezTo>
                <a:cubicBezTo>
                  <a:pt x="46" y="73"/>
                  <a:pt x="40" y="54"/>
                  <a:pt x="37" y="29"/>
                </a:cubicBezTo>
                <a:cubicBezTo>
                  <a:pt x="26" y="29"/>
                  <a:pt x="12" y="31"/>
                  <a:pt x="11" y="42"/>
                </a:cubicBezTo>
                <a:close/>
                <a:moveTo>
                  <a:pt x="162" y="29"/>
                </a:moveTo>
                <a:cubicBezTo>
                  <a:pt x="159" y="54"/>
                  <a:pt x="153" y="73"/>
                  <a:pt x="145" y="88"/>
                </a:cubicBezTo>
                <a:cubicBezTo>
                  <a:pt x="169" y="81"/>
                  <a:pt x="188" y="56"/>
                  <a:pt x="188" y="42"/>
                </a:cubicBezTo>
                <a:cubicBezTo>
                  <a:pt x="187" y="31"/>
                  <a:pt x="173" y="29"/>
                  <a:pt x="162" y="2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dirty="0">
              <a:solidFill>
                <a:prstClr val="black"/>
              </a:solidFill>
            </a:endParaRPr>
          </a:p>
        </p:txBody>
      </p:sp>
      <p:sp>
        <p:nvSpPr>
          <p:cNvPr id="40" name="Freeform 39"/>
          <p:cNvSpPr>
            <a:spLocks noChangeAspect="1" noEditPoints="1"/>
          </p:cNvSpPr>
          <p:nvPr/>
        </p:nvSpPr>
        <p:spPr bwMode="auto">
          <a:xfrm>
            <a:off x="1945429" y="4928178"/>
            <a:ext cx="457422" cy="350002"/>
          </a:xfrm>
          <a:custGeom>
            <a:avLst/>
            <a:gdLst>
              <a:gd name="T0" fmla="*/ 6075 w 6498"/>
              <a:gd name="T1" fmla="*/ 2335 h 4972"/>
              <a:gd name="T2" fmla="*/ 423 w 6498"/>
              <a:gd name="T3" fmla="*/ 2335 h 4972"/>
              <a:gd name="T4" fmla="*/ 3231 w 6498"/>
              <a:gd name="T5" fmla="*/ 0 h 4972"/>
              <a:gd name="T6" fmla="*/ 3428 w 6498"/>
              <a:gd name="T7" fmla="*/ 41 h 4972"/>
              <a:gd name="T8" fmla="*/ 3586 w 6498"/>
              <a:gd name="T9" fmla="*/ 155 h 4972"/>
              <a:gd name="T10" fmla="*/ 5244 w 6498"/>
              <a:gd name="T11" fmla="*/ 211 h 4972"/>
              <a:gd name="T12" fmla="*/ 5368 w 6498"/>
              <a:gd name="T13" fmla="*/ 270 h 4972"/>
              <a:gd name="T14" fmla="*/ 5441 w 6498"/>
              <a:gd name="T15" fmla="*/ 374 h 4972"/>
              <a:gd name="T16" fmla="*/ 5458 w 6498"/>
              <a:gd name="T17" fmla="*/ 500 h 4972"/>
              <a:gd name="T18" fmla="*/ 5423 w 6498"/>
              <a:gd name="T19" fmla="*/ 622 h 4972"/>
              <a:gd name="T20" fmla="*/ 6407 w 6498"/>
              <a:gd name="T21" fmla="*/ 2359 h 4972"/>
              <a:gd name="T22" fmla="*/ 6480 w 6498"/>
              <a:gd name="T23" fmla="*/ 2438 h 4972"/>
              <a:gd name="T24" fmla="*/ 6494 w 6498"/>
              <a:gd name="T25" fmla="*/ 2544 h 4972"/>
              <a:gd name="T26" fmla="*/ 6370 w 6498"/>
              <a:gd name="T27" fmla="*/ 2790 h 4972"/>
              <a:gd name="T28" fmla="*/ 6140 w 6498"/>
              <a:gd name="T29" fmla="*/ 3058 h 4972"/>
              <a:gd name="T30" fmla="*/ 5844 w 6498"/>
              <a:gd name="T31" fmla="*/ 3257 h 4972"/>
              <a:gd name="T32" fmla="*/ 5502 w 6498"/>
              <a:gd name="T33" fmla="*/ 3371 h 4972"/>
              <a:gd name="T34" fmla="*/ 5128 w 6498"/>
              <a:gd name="T35" fmla="*/ 3389 h 4972"/>
              <a:gd name="T36" fmla="*/ 4771 w 6498"/>
              <a:gd name="T37" fmla="*/ 3304 h 4972"/>
              <a:gd name="T38" fmla="*/ 4458 w 6498"/>
              <a:gd name="T39" fmla="*/ 3133 h 4972"/>
              <a:gd name="T40" fmla="*/ 4204 w 6498"/>
              <a:gd name="T41" fmla="*/ 2887 h 4972"/>
              <a:gd name="T42" fmla="*/ 4023 w 6498"/>
              <a:gd name="T43" fmla="*/ 2581 h 4972"/>
              <a:gd name="T44" fmla="*/ 4019 w 6498"/>
              <a:gd name="T45" fmla="*/ 2448 h 4972"/>
              <a:gd name="T46" fmla="*/ 4098 w 6498"/>
              <a:gd name="T47" fmla="*/ 2359 h 4972"/>
              <a:gd name="T48" fmla="*/ 3627 w 6498"/>
              <a:gd name="T49" fmla="*/ 752 h 4972"/>
              <a:gd name="T50" fmla="*/ 3489 w 6498"/>
              <a:gd name="T51" fmla="*/ 884 h 4972"/>
              <a:gd name="T52" fmla="*/ 4576 w 6498"/>
              <a:gd name="T53" fmla="*/ 4060 h 4972"/>
              <a:gd name="T54" fmla="*/ 4773 w 6498"/>
              <a:gd name="T55" fmla="*/ 4143 h 4972"/>
              <a:gd name="T56" fmla="*/ 4911 w 6498"/>
              <a:gd name="T57" fmla="*/ 4302 h 4972"/>
              <a:gd name="T58" fmla="*/ 4962 w 6498"/>
              <a:gd name="T59" fmla="*/ 4513 h 4972"/>
              <a:gd name="T60" fmla="*/ 4942 w 6498"/>
              <a:gd name="T61" fmla="*/ 4870 h 4972"/>
              <a:gd name="T62" fmla="*/ 4858 w 6498"/>
              <a:gd name="T63" fmla="*/ 4952 h 4972"/>
              <a:gd name="T64" fmla="*/ 1668 w 6498"/>
              <a:gd name="T65" fmla="*/ 4972 h 4972"/>
              <a:gd name="T66" fmla="*/ 1554 w 6498"/>
              <a:gd name="T67" fmla="*/ 4931 h 4972"/>
              <a:gd name="T68" fmla="*/ 1489 w 6498"/>
              <a:gd name="T69" fmla="*/ 4830 h 4972"/>
              <a:gd name="T70" fmla="*/ 1491 w 6498"/>
              <a:gd name="T71" fmla="*/ 4438 h 4972"/>
              <a:gd name="T72" fmla="*/ 1573 w 6498"/>
              <a:gd name="T73" fmla="*/ 4243 h 4972"/>
              <a:gd name="T74" fmla="*/ 1733 w 6498"/>
              <a:gd name="T75" fmla="*/ 4106 h 4972"/>
              <a:gd name="T76" fmla="*/ 1944 w 6498"/>
              <a:gd name="T77" fmla="*/ 4054 h 4972"/>
              <a:gd name="T78" fmla="*/ 2912 w 6498"/>
              <a:gd name="T79" fmla="*/ 839 h 4972"/>
              <a:gd name="T80" fmla="*/ 1445 w 6498"/>
              <a:gd name="T81" fmla="*/ 752 h 4972"/>
              <a:gd name="T82" fmla="*/ 2432 w 6498"/>
              <a:gd name="T83" fmla="*/ 2381 h 4972"/>
              <a:gd name="T84" fmla="*/ 2489 w 6498"/>
              <a:gd name="T85" fmla="*/ 2491 h 4972"/>
              <a:gd name="T86" fmla="*/ 2424 w 6498"/>
              <a:gd name="T87" fmla="*/ 2690 h 4972"/>
              <a:gd name="T88" fmla="*/ 2215 w 6498"/>
              <a:gd name="T89" fmla="*/ 2977 h 4972"/>
              <a:gd name="T90" fmla="*/ 1942 w 6498"/>
              <a:gd name="T91" fmla="*/ 3200 h 4972"/>
              <a:gd name="T92" fmla="*/ 1613 w 6498"/>
              <a:gd name="T93" fmla="*/ 3344 h 4972"/>
              <a:gd name="T94" fmla="*/ 1244 w 6498"/>
              <a:gd name="T95" fmla="*/ 3395 h 4972"/>
              <a:gd name="T96" fmla="*/ 876 w 6498"/>
              <a:gd name="T97" fmla="*/ 3344 h 4972"/>
              <a:gd name="T98" fmla="*/ 549 w 6498"/>
              <a:gd name="T99" fmla="*/ 3200 h 4972"/>
              <a:gd name="T100" fmla="*/ 274 w 6498"/>
              <a:gd name="T101" fmla="*/ 2977 h 4972"/>
              <a:gd name="T102" fmla="*/ 65 w 6498"/>
              <a:gd name="T103" fmla="*/ 2690 h 4972"/>
              <a:gd name="T104" fmla="*/ 0 w 6498"/>
              <a:gd name="T105" fmla="*/ 2509 h 4972"/>
              <a:gd name="T106" fmla="*/ 35 w 6498"/>
              <a:gd name="T107" fmla="*/ 2406 h 4972"/>
              <a:gd name="T108" fmla="*/ 124 w 6498"/>
              <a:gd name="T109" fmla="*/ 2345 h 4972"/>
              <a:gd name="T110" fmla="*/ 1034 w 6498"/>
              <a:gd name="T111" fmla="*/ 614 h 4972"/>
              <a:gd name="T112" fmla="*/ 1002 w 6498"/>
              <a:gd name="T113" fmla="*/ 494 h 4972"/>
              <a:gd name="T114" fmla="*/ 1024 w 6498"/>
              <a:gd name="T115" fmla="*/ 370 h 4972"/>
              <a:gd name="T116" fmla="*/ 1095 w 6498"/>
              <a:gd name="T117" fmla="*/ 268 h 4972"/>
              <a:gd name="T118" fmla="*/ 1219 w 6498"/>
              <a:gd name="T119" fmla="*/ 211 h 4972"/>
              <a:gd name="T120" fmla="*/ 2875 w 6498"/>
              <a:gd name="T121" fmla="*/ 155 h 4972"/>
              <a:gd name="T122" fmla="*/ 3034 w 6498"/>
              <a:gd name="T123" fmla="*/ 41 h 4972"/>
              <a:gd name="T124" fmla="*/ 3231 w 6498"/>
              <a:gd name="T125" fmla="*/ 0 h 49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98" h="4972">
                <a:moveTo>
                  <a:pt x="5254" y="914"/>
                </a:moveTo>
                <a:lnTo>
                  <a:pt x="4430" y="2335"/>
                </a:lnTo>
                <a:lnTo>
                  <a:pt x="6075" y="2335"/>
                </a:lnTo>
                <a:lnTo>
                  <a:pt x="5254" y="914"/>
                </a:lnTo>
                <a:close/>
                <a:moveTo>
                  <a:pt x="1244" y="914"/>
                </a:moveTo>
                <a:lnTo>
                  <a:pt x="423" y="2335"/>
                </a:lnTo>
                <a:lnTo>
                  <a:pt x="2066" y="2335"/>
                </a:lnTo>
                <a:lnTo>
                  <a:pt x="1244" y="914"/>
                </a:lnTo>
                <a:close/>
                <a:moveTo>
                  <a:pt x="3231" y="0"/>
                </a:moveTo>
                <a:lnTo>
                  <a:pt x="3300" y="4"/>
                </a:lnTo>
                <a:lnTo>
                  <a:pt x="3365" y="18"/>
                </a:lnTo>
                <a:lnTo>
                  <a:pt x="3428" y="41"/>
                </a:lnTo>
                <a:lnTo>
                  <a:pt x="3485" y="73"/>
                </a:lnTo>
                <a:lnTo>
                  <a:pt x="3538" y="110"/>
                </a:lnTo>
                <a:lnTo>
                  <a:pt x="3586" y="155"/>
                </a:lnTo>
                <a:lnTo>
                  <a:pt x="3627" y="207"/>
                </a:lnTo>
                <a:lnTo>
                  <a:pt x="5189" y="207"/>
                </a:lnTo>
                <a:lnTo>
                  <a:pt x="5244" y="211"/>
                </a:lnTo>
                <a:lnTo>
                  <a:pt x="5291" y="224"/>
                </a:lnTo>
                <a:lnTo>
                  <a:pt x="5332" y="244"/>
                </a:lnTo>
                <a:lnTo>
                  <a:pt x="5368" y="270"/>
                </a:lnTo>
                <a:lnTo>
                  <a:pt x="5399" y="299"/>
                </a:lnTo>
                <a:lnTo>
                  <a:pt x="5423" y="335"/>
                </a:lnTo>
                <a:lnTo>
                  <a:pt x="5441" y="374"/>
                </a:lnTo>
                <a:lnTo>
                  <a:pt x="5452" y="415"/>
                </a:lnTo>
                <a:lnTo>
                  <a:pt x="5458" y="457"/>
                </a:lnTo>
                <a:lnTo>
                  <a:pt x="5458" y="500"/>
                </a:lnTo>
                <a:lnTo>
                  <a:pt x="5452" y="543"/>
                </a:lnTo>
                <a:lnTo>
                  <a:pt x="5441" y="585"/>
                </a:lnTo>
                <a:lnTo>
                  <a:pt x="5423" y="622"/>
                </a:lnTo>
                <a:lnTo>
                  <a:pt x="5399" y="658"/>
                </a:lnTo>
                <a:lnTo>
                  <a:pt x="6374" y="2345"/>
                </a:lnTo>
                <a:lnTo>
                  <a:pt x="6407" y="2359"/>
                </a:lnTo>
                <a:lnTo>
                  <a:pt x="6437" y="2381"/>
                </a:lnTo>
                <a:lnTo>
                  <a:pt x="6461" y="2406"/>
                </a:lnTo>
                <a:lnTo>
                  <a:pt x="6480" y="2438"/>
                </a:lnTo>
                <a:lnTo>
                  <a:pt x="6492" y="2471"/>
                </a:lnTo>
                <a:lnTo>
                  <a:pt x="6498" y="2509"/>
                </a:lnTo>
                <a:lnTo>
                  <a:pt x="6494" y="2544"/>
                </a:lnTo>
                <a:lnTo>
                  <a:pt x="6484" y="2581"/>
                </a:lnTo>
                <a:lnTo>
                  <a:pt x="6431" y="2690"/>
                </a:lnTo>
                <a:lnTo>
                  <a:pt x="6370" y="2790"/>
                </a:lnTo>
                <a:lnTo>
                  <a:pt x="6301" y="2887"/>
                </a:lnTo>
                <a:lnTo>
                  <a:pt x="6224" y="2977"/>
                </a:lnTo>
                <a:lnTo>
                  <a:pt x="6140" y="3058"/>
                </a:lnTo>
                <a:lnTo>
                  <a:pt x="6047" y="3133"/>
                </a:lnTo>
                <a:lnTo>
                  <a:pt x="5949" y="3200"/>
                </a:lnTo>
                <a:lnTo>
                  <a:pt x="5844" y="3257"/>
                </a:lnTo>
                <a:lnTo>
                  <a:pt x="5734" y="3304"/>
                </a:lnTo>
                <a:lnTo>
                  <a:pt x="5620" y="3344"/>
                </a:lnTo>
                <a:lnTo>
                  <a:pt x="5502" y="3371"/>
                </a:lnTo>
                <a:lnTo>
                  <a:pt x="5380" y="3389"/>
                </a:lnTo>
                <a:lnTo>
                  <a:pt x="5254" y="3395"/>
                </a:lnTo>
                <a:lnTo>
                  <a:pt x="5128" y="3389"/>
                </a:lnTo>
                <a:lnTo>
                  <a:pt x="5003" y="3371"/>
                </a:lnTo>
                <a:lnTo>
                  <a:pt x="4885" y="3344"/>
                </a:lnTo>
                <a:lnTo>
                  <a:pt x="4771" y="3304"/>
                </a:lnTo>
                <a:lnTo>
                  <a:pt x="4661" y="3257"/>
                </a:lnTo>
                <a:lnTo>
                  <a:pt x="4556" y="3200"/>
                </a:lnTo>
                <a:lnTo>
                  <a:pt x="4458" y="3133"/>
                </a:lnTo>
                <a:lnTo>
                  <a:pt x="4367" y="3058"/>
                </a:lnTo>
                <a:lnTo>
                  <a:pt x="4281" y="2977"/>
                </a:lnTo>
                <a:lnTo>
                  <a:pt x="4204" y="2887"/>
                </a:lnTo>
                <a:lnTo>
                  <a:pt x="4135" y="2790"/>
                </a:lnTo>
                <a:lnTo>
                  <a:pt x="4074" y="2690"/>
                </a:lnTo>
                <a:lnTo>
                  <a:pt x="4023" y="2581"/>
                </a:lnTo>
                <a:lnTo>
                  <a:pt x="4009" y="2536"/>
                </a:lnTo>
                <a:lnTo>
                  <a:pt x="4009" y="2491"/>
                </a:lnTo>
                <a:lnTo>
                  <a:pt x="4019" y="2448"/>
                </a:lnTo>
                <a:lnTo>
                  <a:pt x="4041" y="2408"/>
                </a:lnTo>
                <a:lnTo>
                  <a:pt x="4066" y="2381"/>
                </a:lnTo>
                <a:lnTo>
                  <a:pt x="4098" y="2359"/>
                </a:lnTo>
                <a:lnTo>
                  <a:pt x="4133" y="2343"/>
                </a:lnTo>
                <a:lnTo>
                  <a:pt x="5051" y="752"/>
                </a:lnTo>
                <a:lnTo>
                  <a:pt x="3627" y="752"/>
                </a:lnTo>
                <a:lnTo>
                  <a:pt x="3588" y="803"/>
                </a:lnTo>
                <a:lnTo>
                  <a:pt x="3540" y="847"/>
                </a:lnTo>
                <a:lnTo>
                  <a:pt x="3489" y="884"/>
                </a:lnTo>
                <a:lnTo>
                  <a:pt x="3672" y="4054"/>
                </a:lnTo>
                <a:lnTo>
                  <a:pt x="4503" y="4054"/>
                </a:lnTo>
                <a:lnTo>
                  <a:pt x="4576" y="4060"/>
                </a:lnTo>
                <a:lnTo>
                  <a:pt x="4647" y="4078"/>
                </a:lnTo>
                <a:lnTo>
                  <a:pt x="4714" y="4106"/>
                </a:lnTo>
                <a:lnTo>
                  <a:pt x="4773" y="4143"/>
                </a:lnTo>
                <a:lnTo>
                  <a:pt x="4826" y="4190"/>
                </a:lnTo>
                <a:lnTo>
                  <a:pt x="4874" y="4243"/>
                </a:lnTo>
                <a:lnTo>
                  <a:pt x="4911" y="4302"/>
                </a:lnTo>
                <a:lnTo>
                  <a:pt x="4938" y="4369"/>
                </a:lnTo>
                <a:lnTo>
                  <a:pt x="4956" y="4438"/>
                </a:lnTo>
                <a:lnTo>
                  <a:pt x="4962" y="4513"/>
                </a:lnTo>
                <a:lnTo>
                  <a:pt x="4962" y="4789"/>
                </a:lnTo>
                <a:lnTo>
                  <a:pt x="4956" y="4830"/>
                </a:lnTo>
                <a:lnTo>
                  <a:pt x="4942" y="4870"/>
                </a:lnTo>
                <a:lnTo>
                  <a:pt x="4921" y="4903"/>
                </a:lnTo>
                <a:lnTo>
                  <a:pt x="4893" y="4931"/>
                </a:lnTo>
                <a:lnTo>
                  <a:pt x="4858" y="4952"/>
                </a:lnTo>
                <a:lnTo>
                  <a:pt x="4820" y="4966"/>
                </a:lnTo>
                <a:lnTo>
                  <a:pt x="4777" y="4972"/>
                </a:lnTo>
                <a:lnTo>
                  <a:pt x="1668" y="4972"/>
                </a:lnTo>
                <a:lnTo>
                  <a:pt x="1626" y="4966"/>
                </a:lnTo>
                <a:lnTo>
                  <a:pt x="1587" y="4952"/>
                </a:lnTo>
                <a:lnTo>
                  <a:pt x="1554" y="4931"/>
                </a:lnTo>
                <a:lnTo>
                  <a:pt x="1526" y="4903"/>
                </a:lnTo>
                <a:lnTo>
                  <a:pt x="1504" y="4870"/>
                </a:lnTo>
                <a:lnTo>
                  <a:pt x="1489" y="4830"/>
                </a:lnTo>
                <a:lnTo>
                  <a:pt x="1485" y="4789"/>
                </a:lnTo>
                <a:lnTo>
                  <a:pt x="1485" y="4513"/>
                </a:lnTo>
                <a:lnTo>
                  <a:pt x="1491" y="4438"/>
                </a:lnTo>
                <a:lnTo>
                  <a:pt x="1508" y="4369"/>
                </a:lnTo>
                <a:lnTo>
                  <a:pt x="1536" y="4302"/>
                </a:lnTo>
                <a:lnTo>
                  <a:pt x="1573" y="4243"/>
                </a:lnTo>
                <a:lnTo>
                  <a:pt x="1619" y="4190"/>
                </a:lnTo>
                <a:lnTo>
                  <a:pt x="1674" y="4143"/>
                </a:lnTo>
                <a:lnTo>
                  <a:pt x="1733" y="4106"/>
                </a:lnTo>
                <a:lnTo>
                  <a:pt x="1800" y="4078"/>
                </a:lnTo>
                <a:lnTo>
                  <a:pt x="1869" y="4060"/>
                </a:lnTo>
                <a:lnTo>
                  <a:pt x="1944" y="4054"/>
                </a:lnTo>
                <a:lnTo>
                  <a:pt x="2774" y="4054"/>
                </a:lnTo>
                <a:lnTo>
                  <a:pt x="2958" y="874"/>
                </a:lnTo>
                <a:lnTo>
                  <a:pt x="2912" y="839"/>
                </a:lnTo>
                <a:lnTo>
                  <a:pt x="2871" y="799"/>
                </a:lnTo>
                <a:lnTo>
                  <a:pt x="2836" y="752"/>
                </a:lnTo>
                <a:lnTo>
                  <a:pt x="1445" y="752"/>
                </a:lnTo>
                <a:lnTo>
                  <a:pt x="2365" y="2343"/>
                </a:lnTo>
                <a:lnTo>
                  <a:pt x="2400" y="2359"/>
                </a:lnTo>
                <a:lnTo>
                  <a:pt x="2432" y="2381"/>
                </a:lnTo>
                <a:lnTo>
                  <a:pt x="2455" y="2408"/>
                </a:lnTo>
                <a:lnTo>
                  <a:pt x="2477" y="2448"/>
                </a:lnTo>
                <a:lnTo>
                  <a:pt x="2489" y="2491"/>
                </a:lnTo>
                <a:lnTo>
                  <a:pt x="2489" y="2536"/>
                </a:lnTo>
                <a:lnTo>
                  <a:pt x="2475" y="2581"/>
                </a:lnTo>
                <a:lnTo>
                  <a:pt x="2424" y="2690"/>
                </a:lnTo>
                <a:lnTo>
                  <a:pt x="2363" y="2790"/>
                </a:lnTo>
                <a:lnTo>
                  <a:pt x="2294" y="2887"/>
                </a:lnTo>
                <a:lnTo>
                  <a:pt x="2215" y="2977"/>
                </a:lnTo>
                <a:lnTo>
                  <a:pt x="2131" y="3058"/>
                </a:lnTo>
                <a:lnTo>
                  <a:pt x="2040" y="3133"/>
                </a:lnTo>
                <a:lnTo>
                  <a:pt x="1942" y="3200"/>
                </a:lnTo>
                <a:lnTo>
                  <a:pt x="1837" y="3257"/>
                </a:lnTo>
                <a:lnTo>
                  <a:pt x="1727" y="3304"/>
                </a:lnTo>
                <a:lnTo>
                  <a:pt x="1613" y="3344"/>
                </a:lnTo>
                <a:lnTo>
                  <a:pt x="1493" y="3371"/>
                </a:lnTo>
                <a:lnTo>
                  <a:pt x="1371" y="3389"/>
                </a:lnTo>
                <a:lnTo>
                  <a:pt x="1244" y="3395"/>
                </a:lnTo>
                <a:lnTo>
                  <a:pt x="1118" y="3389"/>
                </a:lnTo>
                <a:lnTo>
                  <a:pt x="996" y="3371"/>
                </a:lnTo>
                <a:lnTo>
                  <a:pt x="876" y="3344"/>
                </a:lnTo>
                <a:lnTo>
                  <a:pt x="762" y="3304"/>
                </a:lnTo>
                <a:lnTo>
                  <a:pt x="654" y="3257"/>
                </a:lnTo>
                <a:lnTo>
                  <a:pt x="549" y="3200"/>
                </a:lnTo>
                <a:lnTo>
                  <a:pt x="451" y="3133"/>
                </a:lnTo>
                <a:lnTo>
                  <a:pt x="358" y="3058"/>
                </a:lnTo>
                <a:lnTo>
                  <a:pt x="274" y="2977"/>
                </a:lnTo>
                <a:lnTo>
                  <a:pt x="197" y="2887"/>
                </a:lnTo>
                <a:lnTo>
                  <a:pt x="126" y="2790"/>
                </a:lnTo>
                <a:lnTo>
                  <a:pt x="65" y="2690"/>
                </a:lnTo>
                <a:lnTo>
                  <a:pt x="14" y="2581"/>
                </a:lnTo>
                <a:lnTo>
                  <a:pt x="2" y="2544"/>
                </a:lnTo>
                <a:lnTo>
                  <a:pt x="0" y="2509"/>
                </a:lnTo>
                <a:lnTo>
                  <a:pt x="6" y="2471"/>
                </a:lnTo>
                <a:lnTo>
                  <a:pt x="18" y="2438"/>
                </a:lnTo>
                <a:lnTo>
                  <a:pt x="35" y="2406"/>
                </a:lnTo>
                <a:lnTo>
                  <a:pt x="61" y="2381"/>
                </a:lnTo>
                <a:lnTo>
                  <a:pt x="91" y="2359"/>
                </a:lnTo>
                <a:lnTo>
                  <a:pt x="124" y="2345"/>
                </a:lnTo>
                <a:lnTo>
                  <a:pt x="1083" y="683"/>
                </a:lnTo>
                <a:lnTo>
                  <a:pt x="1055" y="650"/>
                </a:lnTo>
                <a:lnTo>
                  <a:pt x="1034" y="614"/>
                </a:lnTo>
                <a:lnTo>
                  <a:pt x="1018" y="577"/>
                </a:lnTo>
                <a:lnTo>
                  <a:pt x="1008" y="536"/>
                </a:lnTo>
                <a:lnTo>
                  <a:pt x="1002" y="494"/>
                </a:lnTo>
                <a:lnTo>
                  <a:pt x="1004" y="451"/>
                </a:lnTo>
                <a:lnTo>
                  <a:pt x="1010" y="410"/>
                </a:lnTo>
                <a:lnTo>
                  <a:pt x="1024" y="370"/>
                </a:lnTo>
                <a:lnTo>
                  <a:pt x="1042" y="331"/>
                </a:lnTo>
                <a:lnTo>
                  <a:pt x="1065" y="297"/>
                </a:lnTo>
                <a:lnTo>
                  <a:pt x="1095" y="268"/>
                </a:lnTo>
                <a:lnTo>
                  <a:pt x="1130" y="242"/>
                </a:lnTo>
                <a:lnTo>
                  <a:pt x="1172" y="222"/>
                </a:lnTo>
                <a:lnTo>
                  <a:pt x="1219" y="211"/>
                </a:lnTo>
                <a:lnTo>
                  <a:pt x="1272" y="207"/>
                </a:lnTo>
                <a:lnTo>
                  <a:pt x="2836" y="207"/>
                </a:lnTo>
                <a:lnTo>
                  <a:pt x="2875" y="155"/>
                </a:lnTo>
                <a:lnTo>
                  <a:pt x="2922" y="110"/>
                </a:lnTo>
                <a:lnTo>
                  <a:pt x="2975" y="73"/>
                </a:lnTo>
                <a:lnTo>
                  <a:pt x="3034" y="41"/>
                </a:lnTo>
                <a:lnTo>
                  <a:pt x="3095" y="18"/>
                </a:lnTo>
                <a:lnTo>
                  <a:pt x="3162" y="4"/>
                </a:lnTo>
                <a:lnTo>
                  <a:pt x="3231"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dirty="0">
              <a:solidFill>
                <a:srgbClr val="000000"/>
              </a:solidFill>
            </a:endParaRPr>
          </a:p>
        </p:txBody>
      </p:sp>
      <p:grpSp>
        <p:nvGrpSpPr>
          <p:cNvPr id="49" name="Group 48"/>
          <p:cNvGrpSpPr/>
          <p:nvPr/>
        </p:nvGrpSpPr>
        <p:grpSpPr>
          <a:xfrm>
            <a:off x="2174141" y="3538403"/>
            <a:ext cx="488469" cy="406085"/>
            <a:chOff x="2185477" y="5525527"/>
            <a:chExt cx="523177" cy="504582"/>
          </a:xfrm>
          <a:solidFill>
            <a:schemeClr val="bg1"/>
          </a:solidFill>
        </p:grpSpPr>
        <p:sp>
          <p:nvSpPr>
            <p:cNvPr id="50" name="Freeform 49"/>
            <p:cNvSpPr>
              <a:spLocks noChangeAspect="1" noEditPoints="1"/>
            </p:cNvSpPr>
            <p:nvPr/>
          </p:nvSpPr>
          <p:spPr bwMode="auto">
            <a:xfrm>
              <a:off x="2234420" y="5525527"/>
              <a:ext cx="333534" cy="337026"/>
            </a:xfrm>
            <a:custGeom>
              <a:avLst/>
              <a:gdLst>
                <a:gd name="T0" fmla="*/ 423 w 633"/>
                <a:gd name="T1" fmla="*/ 324 h 621"/>
                <a:gd name="T2" fmla="*/ 423 w 633"/>
                <a:gd name="T3" fmla="*/ 324 h 621"/>
                <a:gd name="T4" fmla="*/ 302 w 633"/>
                <a:gd name="T5" fmla="*/ 415 h 621"/>
                <a:gd name="T6" fmla="*/ 209 w 633"/>
                <a:gd name="T7" fmla="*/ 295 h 621"/>
                <a:gd name="T8" fmla="*/ 330 w 633"/>
                <a:gd name="T9" fmla="*/ 205 h 621"/>
                <a:gd name="T10" fmla="*/ 423 w 633"/>
                <a:gd name="T11" fmla="*/ 324 h 621"/>
                <a:gd name="T12" fmla="*/ 604 w 633"/>
                <a:gd name="T13" fmla="*/ 310 h 621"/>
                <a:gd name="T14" fmla="*/ 604 w 633"/>
                <a:gd name="T15" fmla="*/ 310 h 621"/>
                <a:gd name="T16" fmla="*/ 550 w 633"/>
                <a:gd name="T17" fmla="*/ 261 h 621"/>
                <a:gd name="T18" fmla="*/ 562 w 633"/>
                <a:gd name="T19" fmla="*/ 171 h 621"/>
                <a:gd name="T20" fmla="*/ 563 w 633"/>
                <a:gd name="T21" fmla="*/ 170 h 621"/>
                <a:gd name="T22" fmla="*/ 586 w 633"/>
                <a:gd name="T23" fmla="*/ 147 h 621"/>
                <a:gd name="T24" fmla="*/ 547 w 633"/>
                <a:gd name="T25" fmla="*/ 96 h 621"/>
                <a:gd name="T26" fmla="*/ 518 w 633"/>
                <a:gd name="T27" fmla="*/ 111 h 621"/>
                <a:gd name="T28" fmla="*/ 516 w 633"/>
                <a:gd name="T29" fmla="*/ 112 h 621"/>
                <a:gd name="T30" fmla="*/ 398 w 633"/>
                <a:gd name="T31" fmla="*/ 64 h 621"/>
                <a:gd name="T32" fmla="*/ 390 w 633"/>
                <a:gd name="T33" fmla="*/ 35 h 621"/>
                <a:gd name="T34" fmla="*/ 391 w 633"/>
                <a:gd name="T35" fmla="*/ 34 h 621"/>
                <a:gd name="T36" fmla="*/ 390 w 633"/>
                <a:gd name="T37" fmla="*/ 7 h 621"/>
                <a:gd name="T38" fmla="*/ 326 w 633"/>
                <a:gd name="T39" fmla="*/ 0 h 621"/>
                <a:gd name="T40" fmla="*/ 316 w 633"/>
                <a:gd name="T41" fmla="*/ 30 h 621"/>
                <a:gd name="T42" fmla="*/ 316 w 633"/>
                <a:gd name="T43" fmla="*/ 30 h 621"/>
                <a:gd name="T44" fmla="*/ 266 w 633"/>
                <a:gd name="T45" fmla="*/ 80 h 621"/>
                <a:gd name="T46" fmla="*/ 169 w 633"/>
                <a:gd name="T47" fmla="*/ 62 h 621"/>
                <a:gd name="T48" fmla="*/ 167 w 633"/>
                <a:gd name="T49" fmla="*/ 60 h 621"/>
                <a:gd name="T50" fmla="*/ 150 w 633"/>
                <a:gd name="T51" fmla="*/ 45 h 621"/>
                <a:gd name="T52" fmla="*/ 99 w 633"/>
                <a:gd name="T53" fmla="*/ 83 h 621"/>
                <a:gd name="T54" fmla="*/ 114 w 633"/>
                <a:gd name="T55" fmla="*/ 111 h 621"/>
                <a:gd name="T56" fmla="*/ 115 w 633"/>
                <a:gd name="T57" fmla="*/ 114 h 621"/>
                <a:gd name="T58" fmla="*/ 66 w 633"/>
                <a:gd name="T59" fmla="*/ 230 h 621"/>
                <a:gd name="T60" fmla="*/ 29 w 633"/>
                <a:gd name="T61" fmla="*/ 237 h 621"/>
                <a:gd name="T62" fmla="*/ 8 w 633"/>
                <a:gd name="T63" fmla="*/ 237 h 621"/>
                <a:gd name="T64" fmla="*/ 0 w 633"/>
                <a:gd name="T65" fmla="*/ 300 h 621"/>
                <a:gd name="T66" fmla="*/ 26 w 633"/>
                <a:gd name="T67" fmla="*/ 308 h 621"/>
                <a:gd name="T68" fmla="*/ 82 w 633"/>
                <a:gd name="T69" fmla="*/ 359 h 621"/>
                <a:gd name="T70" fmla="*/ 66 w 633"/>
                <a:gd name="T71" fmla="*/ 453 h 621"/>
                <a:gd name="T72" fmla="*/ 46 w 633"/>
                <a:gd name="T73" fmla="*/ 472 h 621"/>
                <a:gd name="T74" fmla="*/ 86 w 633"/>
                <a:gd name="T75" fmla="*/ 523 h 621"/>
                <a:gd name="T76" fmla="*/ 108 w 633"/>
                <a:gd name="T77" fmla="*/ 511 h 621"/>
                <a:gd name="T78" fmla="*/ 109 w 633"/>
                <a:gd name="T79" fmla="*/ 510 h 621"/>
                <a:gd name="T80" fmla="*/ 117 w 633"/>
                <a:gd name="T81" fmla="*/ 507 h 621"/>
                <a:gd name="T82" fmla="*/ 235 w 633"/>
                <a:gd name="T83" fmla="*/ 555 h 621"/>
                <a:gd name="T84" fmla="*/ 242 w 633"/>
                <a:gd name="T85" fmla="*/ 588 h 621"/>
                <a:gd name="T86" fmla="*/ 242 w 633"/>
                <a:gd name="T87" fmla="*/ 588 h 621"/>
                <a:gd name="T88" fmla="*/ 243 w 633"/>
                <a:gd name="T89" fmla="*/ 612 h 621"/>
                <a:gd name="T90" fmla="*/ 307 w 633"/>
                <a:gd name="T91" fmla="*/ 621 h 621"/>
                <a:gd name="T92" fmla="*/ 315 w 633"/>
                <a:gd name="T93" fmla="*/ 596 h 621"/>
                <a:gd name="T94" fmla="*/ 366 w 633"/>
                <a:gd name="T95" fmla="*/ 540 h 621"/>
                <a:gd name="T96" fmla="*/ 461 w 633"/>
                <a:gd name="T97" fmla="*/ 554 h 621"/>
                <a:gd name="T98" fmla="*/ 482 w 633"/>
                <a:gd name="T99" fmla="*/ 574 h 621"/>
                <a:gd name="T100" fmla="*/ 533 w 633"/>
                <a:gd name="T101" fmla="*/ 536 h 621"/>
                <a:gd name="T102" fmla="*/ 518 w 633"/>
                <a:gd name="T103" fmla="*/ 507 h 621"/>
                <a:gd name="T104" fmla="*/ 517 w 633"/>
                <a:gd name="T105" fmla="*/ 506 h 621"/>
                <a:gd name="T106" fmla="*/ 566 w 633"/>
                <a:gd name="T107" fmla="*/ 389 h 621"/>
                <a:gd name="T108" fmla="*/ 598 w 633"/>
                <a:gd name="T109" fmla="*/ 383 h 621"/>
                <a:gd name="T110" fmla="*/ 624 w 633"/>
                <a:gd name="T111" fmla="*/ 382 h 621"/>
                <a:gd name="T112" fmla="*/ 633 w 633"/>
                <a:gd name="T113" fmla="*/ 319 h 621"/>
                <a:gd name="T114" fmla="*/ 604 w 633"/>
                <a:gd name="T115" fmla="*/ 310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3" h="621">
                  <a:moveTo>
                    <a:pt x="423" y="324"/>
                  </a:moveTo>
                  <a:lnTo>
                    <a:pt x="423" y="324"/>
                  </a:lnTo>
                  <a:cubicBezTo>
                    <a:pt x="415" y="382"/>
                    <a:pt x="361" y="422"/>
                    <a:pt x="302" y="415"/>
                  </a:cubicBezTo>
                  <a:cubicBezTo>
                    <a:pt x="243" y="407"/>
                    <a:pt x="201" y="353"/>
                    <a:pt x="209" y="295"/>
                  </a:cubicBezTo>
                  <a:cubicBezTo>
                    <a:pt x="217" y="237"/>
                    <a:pt x="271" y="197"/>
                    <a:pt x="330" y="205"/>
                  </a:cubicBezTo>
                  <a:cubicBezTo>
                    <a:pt x="389" y="212"/>
                    <a:pt x="431" y="266"/>
                    <a:pt x="423" y="324"/>
                  </a:cubicBezTo>
                  <a:close/>
                  <a:moveTo>
                    <a:pt x="604" y="310"/>
                  </a:moveTo>
                  <a:lnTo>
                    <a:pt x="604" y="310"/>
                  </a:lnTo>
                  <a:cubicBezTo>
                    <a:pt x="580" y="302"/>
                    <a:pt x="560" y="285"/>
                    <a:pt x="550" y="261"/>
                  </a:cubicBezTo>
                  <a:cubicBezTo>
                    <a:pt x="537" y="230"/>
                    <a:pt x="543" y="196"/>
                    <a:pt x="562" y="171"/>
                  </a:cubicBezTo>
                  <a:lnTo>
                    <a:pt x="563" y="170"/>
                  </a:lnTo>
                  <a:lnTo>
                    <a:pt x="586" y="147"/>
                  </a:lnTo>
                  <a:lnTo>
                    <a:pt x="547" y="96"/>
                  </a:lnTo>
                  <a:lnTo>
                    <a:pt x="518" y="111"/>
                  </a:lnTo>
                  <a:lnTo>
                    <a:pt x="516" y="112"/>
                  </a:lnTo>
                  <a:cubicBezTo>
                    <a:pt x="470" y="131"/>
                    <a:pt x="417" y="109"/>
                    <a:pt x="398" y="64"/>
                  </a:cubicBezTo>
                  <a:cubicBezTo>
                    <a:pt x="394" y="55"/>
                    <a:pt x="391" y="45"/>
                    <a:pt x="390" y="35"/>
                  </a:cubicBezTo>
                  <a:lnTo>
                    <a:pt x="391" y="34"/>
                  </a:lnTo>
                  <a:lnTo>
                    <a:pt x="390" y="7"/>
                  </a:lnTo>
                  <a:lnTo>
                    <a:pt x="326" y="0"/>
                  </a:lnTo>
                  <a:lnTo>
                    <a:pt x="316" y="30"/>
                  </a:lnTo>
                  <a:lnTo>
                    <a:pt x="316" y="30"/>
                  </a:lnTo>
                  <a:cubicBezTo>
                    <a:pt x="307" y="52"/>
                    <a:pt x="290" y="70"/>
                    <a:pt x="266" y="80"/>
                  </a:cubicBezTo>
                  <a:cubicBezTo>
                    <a:pt x="232" y="94"/>
                    <a:pt x="194" y="86"/>
                    <a:pt x="169" y="62"/>
                  </a:cubicBezTo>
                  <a:lnTo>
                    <a:pt x="167" y="60"/>
                  </a:lnTo>
                  <a:lnTo>
                    <a:pt x="150" y="45"/>
                  </a:lnTo>
                  <a:lnTo>
                    <a:pt x="99" y="83"/>
                  </a:lnTo>
                  <a:lnTo>
                    <a:pt x="114" y="111"/>
                  </a:lnTo>
                  <a:lnTo>
                    <a:pt x="115" y="114"/>
                  </a:lnTo>
                  <a:cubicBezTo>
                    <a:pt x="134" y="159"/>
                    <a:pt x="113" y="211"/>
                    <a:pt x="66" y="230"/>
                  </a:cubicBezTo>
                  <a:cubicBezTo>
                    <a:pt x="54" y="235"/>
                    <a:pt x="43" y="236"/>
                    <a:pt x="29" y="237"/>
                  </a:cubicBezTo>
                  <a:lnTo>
                    <a:pt x="8" y="237"/>
                  </a:lnTo>
                  <a:lnTo>
                    <a:pt x="0" y="300"/>
                  </a:lnTo>
                  <a:lnTo>
                    <a:pt x="26" y="308"/>
                  </a:lnTo>
                  <a:cubicBezTo>
                    <a:pt x="51" y="316"/>
                    <a:pt x="71" y="334"/>
                    <a:pt x="82" y="359"/>
                  </a:cubicBezTo>
                  <a:cubicBezTo>
                    <a:pt x="96" y="392"/>
                    <a:pt x="89" y="428"/>
                    <a:pt x="66" y="453"/>
                  </a:cubicBezTo>
                  <a:lnTo>
                    <a:pt x="46" y="472"/>
                  </a:lnTo>
                  <a:lnTo>
                    <a:pt x="86" y="523"/>
                  </a:lnTo>
                  <a:lnTo>
                    <a:pt x="108" y="511"/>
                  </a:lnTo>
                  <a:lnTo>
                    <a:pt x="109" y="510"/>
                  </a:lnTo>
                  <a:cubicBezTo>
                    <a:pt x="114" y="508"/>
                    <a:pt x="112" y="509"/>
                    <a:pt x="117" y="507"/>
                  </a:cubicBezTo>
                  <a:cubicBezTo>
                    <a:pt x="163" y="488"/>
                    <a:pt x="216" y="509"/>
                    <a:pt x="235" y="555"/>
                  </a:cubicBezTo>
                  <a:cubicBezTo>
                    <a:pt x="240" y="566"/>
                    <a:pt x="242" y="577"/>
                    <a:pt x="242" y="588"/>
                  </a:cubicBezTo>
                  <a:lnTo>
                    <a:pt x="242" y="588"/>
                  </a:lnTo>
                  <a:lnTo>
                    <a:pt x="243" y="612"/>
                  </a:lnTo>
                  <a:lnTo>
                    <a:pt x="307" y="621"/>
                  </a:lnTo>
                  <a:lnTo>
                    <a:pt x="315" y="596"/>
                  </a:lnTo>
                  <a:cubicBezTo>
                    <a:pt x="322" y="572"/>
                    <a:pt x="340" y="550"/>
                    <a:pt x="366" y="540"/>
                  </a:cubicBezTo>
                  <a:cubicBezTo>
                    <a:pt x="399" y="526"/>
                    <a:pt x="435" y="533"/>
                    <a:pt x="461" y="554"/>
                  </a:cubicBezTo>
                  <a:lnTo>
                    <a:pt x="482" y="574"/>
                  </a:lnTo>
                  <a:lnTo>
                    <a:pt x="533" y="536"/>
                  </a:lnTo>
                  <a:lnTo>
                    <a:pt x="518" y="507"/>
                  </a:lnTo>
                  <a:lnTo>
                    <a:pt x="517" y="506"/>
                  </a:lnTo>
                  <a:cubicBezTo>
                    <a:pt x="498" y="460"/>
                    <a:pt x="520" y="408"/>
                    <a:pt x="566" y="389"/>
                  </a:cubicBezTo>
                  <a:cubicBezTo>
                    <a:pt x="576" y="385"/>
                    <a:pt x="587" y="383"/>
                    <a:pt x="598" y="383"/>
                  </a:cubicBezTo>
                  <a:lnTo>
                    <a:pt x="624" y="382"/>
                  </a:lnTo>
                  <a:lnTo>
                    <a:pt x="633" y="319"/>
                  </a:lnTo>
                  <a:lnTo>
                    <a:pt x="604" y="310"/>
                  </a:lnTo>
                  <a:close/>
                </a:path>
              </a:pathLst>
            </a:custGeom>
            <a:grpFill/>
            <a:ln w="0">
              <a:noFill/>
              <a:prstDash val="solid"/>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en-US" sz="2000" dirty="0">
                <a:solidFill>
                  <a:prstClr val="black"/>
                </a:solidFill>
              </a:endParaRPr>
            </a:p>
          </p:txBody>
        </p:sp>
        <p:sp>
          <p:nvSpPr>
            <p:cNvPr id="51" name="Freeform 50"/>
            <p:cNvSpPr>
              <a:spLocks noChangeAspect="1" noEditPoints="1"/>
            </p:cNvSpPr>
            <p:nvPr/>
          </p:nvSpPr>
          <p:spPr bwMode="auto">
            <a:xfrm>
              <a:off x="2536194" y="5733047"/>
              <a:ext cx="172460" cy="174267"/>
            </a:xfrm>
            <a:custGeom>
              <a:avLst/>
              <a:gdLst>
                <a:gd name="T0" fmla="*/ 423 w 633"/>
                <a:gd name="T1" fmla="*/ 324 h 621"/>
                <a:gd name="T2" fmla="*/ 423 w 633"/>
                <a:gd name="T3" fmla="*/ 324 h 621"/>
                <a:gd name="T4" fmla="*/ 302 w 633"/>
                <a:gd name="T5" fmla="*/ 415 h 621"/>
                <a:gd name="T6" fmla="*/ 209 w 633"/>
                <a:gd name="T7" fmla="*/ 295 h 621"/>
                <a:gd name="T8" fmla="*/ 330 w 633"/>
                <a:gd name="T9" fmla="*/ 205 h 621"/>
                <a:gd name="T10" fmla="*/ 423 w 633"/>
                <a:gd name="T11" fmla="*/ 324 h 621"/>
                <a:gd name="T12" fmla="*/ 604 w 633"/>
                <a:gd name="T13" fmla="*/ 310 h 621"/>
                <a:gd name="T14" fmla="*/ 604 w 633"/>
                <a:gd name="T15" fmla="*/ 310 h 621"/>
                <a:gd name="T16" fmla="*/ 550 w 633"/>
                <a:gd name="T17" fmla="*/ 261 h 621"/>
                <a:gd name="T18" fmla="*/ 562 w 633"/>
                <a:gd name="T19" fmla="*/ 171 h 621"/>
                <a:gd name="T20" fmla="*/ 563 w 633"/>
                <a:gd name="T21" fmla="*/ 170 h 621"/>
                <a:gd name="T22" fmla="*/ 586 w 633"/>
                <a:gd name="T23" fmla="*/ 147 h 621"/>
                <a:gd name="T24" fmla="*/ 547 w 633"/>
                <a:gd name="T25" fmla="*/ 96 h 621"/>
                <a:gd name="T26" fmla="*/ 518 w 633"/>
                <a:gd name="T27" fmla="*/ 111 h 621"/>
                <a:gd name="T28" fmla="*/ 516 w 633"/>
                <a:gd name="T29" fmla="*/ 112 h 621"/>
                <a:gd name="T30" fmla="*/ 398 w 633"/>
                <a:gd name="T31" fmla="*/ 64 h 621"/>
                <a:gd name="T32" fmla="*/ 390 w 633"/>
                <a:gd name="T33" fmla="*/ 35 h 621"/>
                <a:gd name="T34" fmla="*/ 391 w 633"/>
                <a:gd name="T35" fmla="*/ 34 h 621"/>
                <a:gd name="T36" fmla="*/ 390 w 633"/>
                <a:gd name="T37" fmla="*/ 7 h 621"/>
                <a:gd name="T38" fmla="*/ 326 w 633"/>
                <a:gd name="T39" fmla="*/ 0 h 621"/>
                <a:gd name="T40" fmla="*/ 316 w 633"/>
                <a:gd name="T41" fmla="*/ 30 h 621"/>
                <a:gd name="T42" fmla="*/ 316 w 633"/>
                <a:gd name="T43" fmla="*/ 30 h 621"/>
                <a:gd name="T44" fmla="*/ 266 w 633"/>
                <a:gd name="T45" fmla="*/ 80 h 621"/>
                <a:gd name="T46" fmla="*/ 169 w 633"/>
                <a:gd name="T47" fmla="*/ 62 h 621"/>
                <a:gd name="T48" fmla="*/ 167 w 633"/>
                <a:gd name="T49" fmla="*/ 60 h 621"/>
                <a:gd name="T50" fmla="*/ 150 w 633"/>
                <a:gd name="T51" fmla="*/ 45 h 621"/>
                <a:gd name="T52" fmla="*/ 99 w 633"/>
                <a:gd name="T53" fmla="*/ 83 h 621"/>
                <a:gd name="T54" fmla="*/ 114 w 633"/>
                <a:gd name="T55" fmla="*/ 111 h 621"/>
                <a:gd name="T56" fmla="*/ 115 w 633"/>
                <a:gd name="T57" fmla="*/ 114 h 621"/>
                <a:gd name="T58" fmla="*/ 66 w 633"/>
                <a:gd name="T59" fmla="*/ 230 h 621"/>
                <a:gd name="T60" fmla="*/ 29 w 633"/>
                <a:gd name="T61" fmla="*/ 237 h 621"/>
                <a:gd name="T62" fmla="*/ 8 w 633"/>
                <a:gd name="T63" fmla="*/ 237 h 621"/>
                <a:gd name="T64" fmla="*/ 0 w 633"/>
                <a:gd name="T65" fmla="*/ 300 h 621"/>
                <a:gd name="T66" fmla="*/ 26 w 633"/>
                <a:gd name="T67" fmla="*/ 308 h 621"/>
                <a:gd name="T68" fmla="*/ 82 w 633"/>
                <a:gd name="T69" fmla="*/ 359 h 621"/>
                <a:gd name="T70" fmla="*/ 66 w 633"/>
                <a:gd name="T71" fmla="*/ 453 h 621"/>
                <a:gd name="T72" fmla="*/ 46 w 633"/>
                <a:gd name="T73" fmla="*/ 472 h 621"/>
                <a:gd name="T74" fmla="*/ 86 w 633"/>
                <a:gd name="T75" fmla="*/ 523 h 621"/>
                <a:gd name="T76" fmla="*/ 108 w 633"/>
                <a:gd name="T77" fmla="*/ 511 h 621"/>
                <a:gd name="T78" fmla="*/ 109 w 633"/>
                <a:gd name="T79" fmla="*/ 510 h 621"/>
                <a:gd name="T80" fmla="*/ 117 w 633"/>
                <a:gd name="T81" fmla="*/ 507 h 621"/>
                <a:gd name="T82" fmla="*/ 235 w 633"/>
                <a:gd name="T83" fmla="*/ 555 h 621"/>
                <a:gd name="T84" fmla="*/ 242 w 633"/>
                <a:gd name="T85" fmla="*/ 588 h 621"/>
                <a:gd name="T86" fmla="*/ 242 w 633"/>
                <a:gd name="T87" fmla="*/ 588 h 621"/>
                <a:gd name="T88" fmla="*/ 243 w 633"/>
                <a:gd name="T89" fmla="*/ 612 h 621"/>
                <a:gd name="T90" fmla="*/ 307 w 633"/>
                <a:gd name="T91" fmla="*/ 621 h 621"/>
                <a:gd name="T92" fmla="*/ 315 w 633"/>
                <a:gd name="T93" fmla="*/ 596 h 621"/>
                <a:gd name="T94" fmla="*/ 366 w 633"/>
                <a:gd name="T95" fmla="*/ 540 h 621"/>
                <a:gd name="T96" fmla="*/ 461 w 633"/>
                <a:gd name="T97" fmla="*/ 554 h 621"/>
                <a:gd name="T98" fmla="*/ 482 w 633"/>
                <a:gd name="T99" fmla="*/ 574 h 621"/>
                <a:gd name="T100" fmla="*/ 533 w 633"/>
                <a:gd name="T101" fmla="*/ 536 h 621"/>
                <a:gd name="T102" fmla="*/ 518 w 633"/>
                <a:gd name="T103" fmla="*/ 507 h 621"/>
                <a:gd name="T104" fmla="*/ 517 w 633"/>
                <a:gd name="T105" fmla="*/ 506 h 621"/>
                <a:gd name="T106" fmla="*/ 566 w 633"/>
                <a:gd name="T107" fmla="*/ 389 h 621"/>
                <a:gd name="T108" fmla="*/ 598 w 633"/>
                <a:gd name="T109" fmla="*/ 383 h 621"/>
                <a:gd name="T110" fmla="*/ 624 w 633"/>
                <a:gd name="T111" fmla="*/ 382 h 621"/>
                <a:gd name="T112" fmla="*/ 633 w 633"/>
                <a:gd name="T113" fmla="*/ 319 h 621"/>
                <a:gd name="T114" fmla="*/ 604 w 633"/>
                <a:gd name="T115" fmla="*/ 310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3" h="621">
                  <a:moveTo>
                    <a:pt x="423" y="324"/>
                  </a:moveTo>
                  <a:lnTo>
                    <a:pt x="423" y="324"/>
                  </a:lnTo>
                  <a:cubicBezTo>
                    <a:pt x="415" y="382"/>
                    <a:pt x="361" y="422"/>
                    <a:pt x="302" y="415"/>
                  </a:cubicBezTo>
                  <a:cubicBezTo>
                    <a:pt x="243" y="407"/>
                    <a:pt x="201" y="353"/>
                    <a:pt x="209" y="295"/>
                  </a:cubicBezTo>
                  <a:cubicBezTo>
                    <a:pt x="217" y="237"/>
                    <a:pt x="271" y="197"/>
                    <a:pt x="330" y="205"/>
                  </a:cubicBezTo>
                  <a:cubicBezTo>
                    <a:pt x="389" y="212"/>
                    <a:pt x="431" y="266"/>
                    <a:pt x="423" y="324"/>
                  </a:cubicBezTo>
                  <a:close/>
                  <a:moveTo>
                    <a:pt x="604" y="310"/>
                  </a:moveTo>
                  <a:lnTo>
                    <a:pt x="604" y="310"/>
                  </a:lnTo>
                  <a:cubicBezTo>
                    <a:pt x="580" y="302"/>
                    <a:pt x="560" y="285"/>
                    <a:pt x="550" y="261"/>
                  </a:cubicBezTo>
                  <a:cubicBezTo>
                    <a:pt x="537" y="230"/>
                    <a:pt x="543" y="196"/>
                    <a:pt x="562" y="171"/>
                  </a:cubicBezTo>
                  <a:lnTo>
                    <a:pt x="563" y="170"/>
                  </a:lnTo>
                  <a:lnTo>
                    <a:pt x="586" y="147"/>
                  </a:lnTo>
                  <a:lnTo>
                    <a:pt x="547" y="96"/>
                  </a:lnTo>
                  <a:lnTo>
                    <a:pt x="518" y="111"/>
                  </a:lnTo>
                  <a:lnTo>
                    <a:pt x="516" y="112"/>
                  </a:lnTo>
                  <a:cubicBezTo>
                    <a:pt x="470" y="131"/>
                    <a:pt x="417" y="109"/>
                    <a:pt x="398" y="64"/>
                  </a:cubicBezTo>
                  <a:cubicBezTo>
                    <a:pt x="394" y="55"/>
                    <a:pt x="391" y="45"/>
                    <a:pt x="390" y="35"/>
                  </a:cubicBezTo>
                  <a:lnTo>
                    <a:pt x="391" y="34"/>
                  </a:lnTo>
                  <a:lnTo>
                    <a:pt x="390" y="7"/>
                  </a:lnTo>
                  <a:lnTo>
                    <a:pt x="326" y="0"/>
                  </a:lnTo>
                  <a:lnTo>
                    <a:pt x="316" y="30"/>
                  </a:lnTo>
                  <a:lnTo>
                    <a:pt x="316" y="30"/>
                  </a:lnTo>
                  <a:cubicBezTo>
                    <a:pt x="307" y="52"/>
                    <a:pt x="290" y="70"/>
                    <a:pt x="266" y="80"/>
                  </a:cubicBezTo>
                  <a:cubicBezTo>
                    <a:pt x="232" y="94"/>
                    <a:pt x="194" y="86"/>
                    <a:pt x="169" y="62"/>
                  </a:cubicBezTo>
                  <a:lnTo>
                    <a:pt x="167" y="60"/>
                  </a:lnTo>
                  <a:lnTo>
                    <a:pt x="150" y="45"/>
                  </a:lnTo>
                  <a:lnTo>
                    <a:pt x="99" y="83"/>
                  </a:lnTo>
                  <a:lnTo>
                    <a:pt x="114" y="111"/>
                  </a:lnTo>
                  <a:lnTo>
                    <a:pt x="115" y="114"/>
                  </a:lnTo>
                  <a:cubicBezTo>
                    <a:pt x="134" y="159"/>
                    <a:pt x="113" y="211"/>
                    <a:pt x="66" y="230"/>
                  </a:cubicBezTo>
                  <a:cubicBezTo>
                    <a:pt x="54" y="235"/>
                    <a:pt x="43" y="236"/>
                    <a:pt x="29" y="237"/>
                  </a:cubicBezTo>
                  <a:lnTo>
                    <a:pt x="8" y="237"/>
                  </a:lnTo>
                  <a:lnTo>
                    <a:pt x="0" y="300"/>
                  </a:lnTo>
                  <a:lnTo>
                    <a:pt x="26" y="308"/>
                  </a:lnTo>
                  <a:cubicBezTo>
                    <a:pt x="51" y="316"/>
                    <a:pt x="71" y="334"/>
                    <a:pt x="82" y="359"/>
                  </a:cubicBezTo>
                  <a:cubicBezTo>
                    <a:pt x="96" y="392"/>
                    <a:pt x="89" y="428"/>
                    <a:pt x="66" y="453"/>
                  </a:cubicBezTo>
                  <a:lnTo>
                    <a:pt x="46" y="472"/>
                  </a:lnTo>
                  <a:lnTo>
                    <a:pt x="86" y="523"/>
                  </a:lnTo>
                  <a:lnTo>
                    <a:pt x="108" y="511"/>
                  </a:lnTo>
                  <a:lnTo>
                    <a:pt x="109" y="510"/>
                  </a:lnTo>
                  <a:cubicBezTo>
                    <a:pt x="114" y="508"/>
                    <a:pt x="112" y="509"/>
                    <a:pt x="117" y="507"/>
                  </a:cubicBezTo>
                  <a:cubicBezTo>
                    <a:pt x="163" y="488"/>
                    <a:pt x="216" y="509"/>
                    <a:pt x="235" y="555"/>
                  </a:cubicBezTo>
                  <a:cubicBezTo>
                    <a:pt x="240" y="566"/>
                    <a:pt x="242" y="577"/>
                    <a:pt x="242" y="588"/>
                  </a:cubicBezTo>
                  <a:lnTo>
                    <a:pt x="242" y="588"/>
                  </a:lnTo>
                  <a:lnTo>
                    <a:pt x="243" y="612"/>
                  </a:lnTo>
                  <a:lnTo>
                    <a:pt x="307" y="621"/>
                  </a:lnTo>
                  <a:lnTo>
                    <a:pt x="315" y="596"/>
                  </a:lnTo>
                  <a:cubicBezTo>
                    <a:pt x="322" y="572"/>
                    <a:pt x="340" y="550"/>
                    <a:pt x="366" y="540"/>
                  </a:cubicBezTo>
                  <a:cubicBezTo>
                    <a:pt x="399" y="526"/>
                    <a:pt x="435" y="533"/>
                    <a:pt x="461" y="554"/>
                  </a:cubicBezTo>
                  <a:lnTo>
                    <a:pt x="482" y="574"/>
                  </a:lnTo>
                  <a:lnTo>
                    <a:pt x="533" y="536"/>
                  </a:lnTo>
                  <a:lnTo>
                    <a:pt x="518" y="507"/>
                  </a:lnTo>
                  <a:lnTo>
                    <a:pt x="517" y="506"/>
                  </a:lnTo>
                  <a:cubicBezTo>
                    <a:pt x="498" y="460"/>
                    <a:pt x="520" y="408"/>
                    <a:pt x="566" y="389"/>
                  </a:cubicBezTo>
                  <a:cubicBezTo>
                    <a:pt x="576" y="385"/>
                    <a:pt x="587" y="383"/>
                    <a:pt x="598" y="383"/>
                  </a:cubicBezTo>
                  <a:lnTo>
                    <a:pt x="624" y="382"/>
                  </a:lnTo>
                  <a:lnTo>
                    <a:pt x="633" y="319"/>
                  </a:lnTo>
                  <a:lnTo>
                    <a:pt x="604" y="310"/>
                  </a:lnTo>
                  <a:close/>
                </a:path>
              </a:pathLst>
            </a:custGeom>
            <a:grpFill/>
            <a:ln w="0">
              <a:noFill/>
              <a:prstDash val="solid"/>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en-US" sz="2000" dirty="0">
                <a:solidFill>
                  <a:prstClr val="black"/>
                </a:solidFill>
              </a:endParaRPr>
            </a:p>
          </p:txBody>
        </p:sp>
        <p:sp>
          <p:nvSpPr>
            <p:cNvPr id="52" name="Freeform 51"/>
            <p:cNvSpPr>
              <a:spLocks noChangeAspect="1" noEditPoints="1"/>
            </p:cNvSpPr>
            <p:nvPr/>
          </p:nvSpPr>
          <p:spPr bwMode="auto">
            <a:xfrm>
              <a:off x="2382756" y="5855842"/>
              <a:ext cx="172460" cy="174267"/>
            </a:xfrm>
            <a:custGeom>
              <a:avLst/>
              <a:gdLst>
                <a:gd name="T0" fmla="*/ 423 w 633"/>
                <a:gd name="T1" fmla="*/ 324 h 621"/>
                <a:gd name="T2" fmla="*/ 423 w 633"/>
                <a:gd name="T3" fmla="*/ 324 h 621"/>
                <a:gd name="T4" fmla="*/ 302 w 633"/>
                <a:gd name="T5" fmla="*/ 415 h 621"/>
                <a:gd name="T6" fmla="*/ 209 w 633"/>
                <a:gd name="T7" fmla="*/ 295 h 621"/>
                <a:gd name="T8" fmla="*/ 330 w 633"/>
                <a:gd name="T9" fmla="*/ 205 h 621"/>
                <a:gd name="T10" fmla="*/ 423 w 633"/>
                <a:gd name="T11" fmla="*/ 324 h 621"/>
                <a:gd name="T12" fmla="*/ 604 w 633"/>
                <a:gd name="T13" fmla="*/ 310 h 621"/>
                <a:gd name="T14" fmla="*/ 604 w 633"/>
                <a:gd name="T15" fmla="*/ 310 h 621"/>
                <a:gd name="T16" fmla="*/ 550 w 633"/>
                <a:gd name="T17" fmla="*/ 261 h 621"/>
                <a:gd name="T18" fmla="*/ 562 w 633"/>
                <a:gd name="T19" fmla="*/ 171 h 621"/>
                <a:gd name="T20" fmla="*/ 563 w 633"/>
                <a:gd name="T21" fmla="*/ 170 h 621"/>
                <a:gd name="T22" fmla="*/ 586 w 633"/>
                <a:gd name="T23" fmla="*/ 147 h 621"/>
                <a:gd name="T24" fmla="*/ 547 w 633"/>
                <a:gd name="T25" fmla="*/ 96 h 621"/>
                <a:gd name="T26" fmla="*/ 518 w 633"/>
                <a:gd name="T27" fmla="*/ 111 h 621"/>
                <a:gd name="T28" fmla="*/ 516 w 633"/>
                <a:gd name="T29" fmla="*/ 112 h 621"/>
                <a:gd name="T30" fmla="*/ 398 w 633"/>
                <a:gd name="T31" fmla="*/ 64 h 621"/>
                <a:gd name="T32" fmla="*/ 390 w 633"/>
                <a:gd name="T33" fmla="*/ 35 h 621"/>
                <a:gd name="T34" fmla="*/ 391 w 633"/>
                <a:gd name="T35" fmla="*/ 34 h 621"/>
                <a:gd name="T36" fmla="*/ 390 w 633"/>
                <a:gd name="T37" fmla="*/ 7 h 621"/>
                <a:gd name="T38" fmla="*/ 326 w 633"/>
                <a:gd name="T39" fmla="*/ 0 h 621"/>
                <a:gd name="T40" fmla="*/ 316 w 633"/>
                <a:gd name="T41" fmla="*/ 30 h 621"/>
                <a:gd name="T42" fmla="*/ 316 w 633"/>
                <a:gd name="T43" fmla="*/ 30 h 621"/>
                <a:gd name="T44" fmla="*/ 266 w 633"/>
                <a:gd name="T45" fmla="*/ 80 h 621"/>
                <a:gd name="T46" fmla="*/ 169 w 633"/>
                <a:gd name="T47" fmla="*/ 62 h 621"/>
                <a:gd name="T48" fmla="*/ 167 w 633"/>
                <a:gd name="T49" fmla="*/ 60 h 621"/>
                <a:gd name="T50" fmla="*/ 150 w 633"/>
                <a:gd name="T51" fmla="*/ 45 h 621"/>
                <a:gd name="T52" fmla="*/ 99 w 633"/>
                <a:gd name="T53" fmla="*/ 83 h 621"/>
                <a:gd name="T54" fmla="*/ 114 w 633"/>
                <a:gd name="T55" fmla="*/ 111 h 621"/>
                <a:gd name="T56" fmla="*/ 115 w 633"/>
                <a:gd name="T57" fmla="*/ 114 h 621"/>
                <a:gd name="T58" fmla="*/ 66 w 633"/>
                <a:gd name="T59" fmla="*/ 230 h 621"/>
                <a:gd name="T60" fmla="*/ 29 w 633"/>
                <a:gd name="T61" fmla="*/ 237 h 621"/>
                <a:gd name="T62" fmla="*/ 8 w 633"/>
                <a:gd name="T63" fmla="*/ 237 h 621"/>
                <a:gd name="T64" fmla="*/ 0 w 633"/>
                <a:gd name="T65" fmla="*/ 300 h 621"/>
                <a:gd name="T66" fmla="*/ 26 w 633"/>
                <a:gd name="T67" fmla="*/ 308 h 621"/>
                <a:gd name="T68" fmla="*/ 82 w 633"/>
                <a:gd name="T69" fmla="*/ 359 h 621"/>
                <a:gd name="T70" fmla="*/ 66 w 633"/>
                <a:gd name="T71" fmla="*/ 453 h 621"/>
                <a:gd name="T72" fmla="*/ 46 w 633"/>
                <a:gd name="T73" fmla="*/ 472 h 621"/>
                <a:gd name="T74" fmla="*/ 86 w 633"/>
                <a:gd name="T75" fmla="*/ 523 h 621"/>
                <a:gd name="T76" fmla="*/ 108 w 633"/>
                <a:gd name="T77" fmla="*/ 511 h 621"/>
                <a:gd name="T78" fmla="*/ 109 w 633"/>
                <a:gd name="T79" fmla="*/ 510 h 621"/>
                <a:gd name="T80" fmla="*/ 117 w 633"/>
                <a:gd name="T81" fmla="*/ 507 h 621"/>
                <a:gd name="T82" fmla="*/ 235 w 633"/>
                <a:gd name="T83" fmla="*/ 555 h 621"/>
                <a:gd name="T84" fmla="*/ 242 w 633"/>
                <a:gd name="T85" fmla="*/ 588 h 621"/>
                <a:gd name="T86" fmla="*/ 242 w 633"/>
                <a:gd name="T87" fmla="*/ 588 h 621"/>
                <a:gd name="T88" fmla="*/ 243 w 633"/>
                <a:gd name="T89" fmla="*/ 612 h 621"/>
                <a:gd name="T90" fmla="*/ 307 w 633"/>
                <a:gd name="T91" fmla="*/ 621 h 621"/>
                <a:gd name="T92" fmla="*/ 315 w 633"/>
                <a:gd name="T93" fmla="*/ 596 h 621"/>
                <a:gd name="T94" fmla="*/ 366 w 633"/>
                <a:gd name="T95" fmla="*/ 540 h 621"/>
                <a:gd name="T96" fmla="*/ 461 w 633"/>
                <a:gd name="T97" fmla="*/ 554 h 621"/>
                <a:gd name="T98" fmla="*/ 482 w 633"/>
                <a:gd name="T99" fmla="*/ 574 h 621"/>
                <a:gd name="T100" fmla="*/ 533 w 633"/>
                <a:gd name="T101" fmla="*/ 536 h 621"/>
                <a:gd name="T102" fmla="*/ 518 w 633"/>
                <a:gd name="T103" fmla="*/ 507 h 621"/>
                <a:gd name="T104" fmla="*/ 517 w 633"/>
                <a:gd name="T105" fmla="*/ 506 h 621"/>
                <a:gd name="T106" fmla="*/ 566 w 633"/>
                <a:gd name="T107" fmla="*/ 389 h 621"/>
                <a:gd name="T108" fmla="*/ 598 w 633"/>
                <a:gd name="T109" fmla="*/ 383 h 621"/>
                <a:gd name="T110" fmla="*/ 624 w 633"/>
                <a:gd name="T111" fmla="*/ 382 h 621"/>
                <a:gd name="T112" fmla="*/ 633 w 633"/>
                <a:gd name="T113" fmla="*/ 319 h 621"/>
                <a:gd name="T114" fmla="*/ 604 w 633"/>
                <a:gd name="T115" fmla="*/ 310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3" h="621">
                  <a:moveTo>
                    <a:pt x="423" y="324"/>
                  </a:moveTo>
                  <a:lnTo>
                    <a:pt x="423" y="324"/>
                  </a:lnTo>
                  <a:cubicBezTo>
                    <a:pt x="415" y="382"/>
                    <a:pt x="361" y="422"/>
                    <a:pt x="302" y="415"/>
                  </a:cubicBezTo>
                  <a:cubicBezTo>
                    <a:pt x="243" y="407"/>
                    <a:pt x="201" y="353"/>
                    <a:pt x="209" y="295"/>
                  </a:cubicBezTo>
                  <a:cubicBezTo>
                    <a:pt x="217" y="237"/>
                    <a:pt x="271" y="197"/>
                    <a:pt x="330" y="205"/>
                  </a:cubicBezTo>
                  <a:cubicBezTo>
                    <a:pt x="389" y="212"/>
                    <a:pt x="431" y="266"/>
                    <a:pt x="423" y="324"/>
                  </a:cubicBezTo>
                  <a:close/>
                  <a:moveTo>
                    <a:pt x="604" y="310"/>
                  </a:moveTo>
                  <a:lnTo>
                    <a:pt x="604" y="310"/>
                  </a:lnTo>
                  <a:cubicBezTo>
                    <a:pt x="580" y="302"/>
                    <a:pt x="560" y="285"/>
                    <a:pt x="550" y="261"/>
                  </a:cubicBezTo>
                  <a:cubicBezTo>
                    <a:pt x="537" y="230"/>
                    <a:pt x="543" y="196"/>
                    <a:pt x="562" y="171"/>
                  </a:cubicBezTo>
                  <a:lnTo>
                    <a:pt x="563" y="170"/>
                  </a:lnTo>
                  <a:lnTo>
                    <a:pt x="586" y="147"/>
                  </a:lnTo>
                  <a:lnTo>
                    <a:pt x="547" y="96"/>
                  </a:lnTo>
                  <a:lnTo>
                    <a:pt x="518" y="111"/>
                  </a:lnTo>
                  <a:lnTo>
                    <a:pt x="516" y="112"/>
                  </a:lnTo>
                  <a:cubicBezTo>
                    <a:pt x="470" y="131"/>
                    <a:pt x="417" y="109"/>
                    <a:pt x="398" y="64"/>
                  </a:cubicBezTo>
                  <a:cubicBezTo>
                    <a:pt x="394" y="55"/>
                    <a:pt x="391" y="45"/>
                    <a:pt x="390" y="35"/>
                  </a:cubicBezTo>
                  <a:lnTo>
                    <a:pt x="391" y="34"/>
                  </a:lnTo>
                  <a:lnTo>
                    <a:pt x="390" y="7"/>
                  </a:lnTo>
                  <a:lnTo>
                    <a:pt x="326" y="0"/>
                  </a:lnTo>
                  <a:lnTo>
                    <a:pt x="316" y="30"/>
                  </a:lnTo>
                  <a:lnTo>
                    <a:pt x="316" y="30"/>
                  </a:lnTo>
                  <a:cubicBezTo>
                    <a:pt x="307" y="52"/>
                    <a:pt x="290" y="70"/>
                    <a:pt x="266" y="80"/>
                  </a:cubicBezTo>
                  <a:cubicBezTo>
                    <a:pt x="232" y="94"/>
                    <a:pt x="194" y="86"/>
                    <a:pt x="169" y="62"/>
                  </a:cubicBezTo>
                  <a:lnTo>
                    <a:pt x="167" y="60"/>
                  </a:lnTo>
                  <a:lnTo>
                    <a:pt x="150" y="45"/>
                  </a:lnTo>
                  <a:lnTo>
                    <a:pt x="99" y="83"/>
                  </a:lnTo>
                  <a:lnTo>
                    <a:pt x="114" y="111"/>
                  </a:lnTo>
                  <a:lnTo>
                    <a:pt x="115" y="114"/>
                  </a:lnTo>
                  <a:cubicBezTo>
                    <a:pt x="134" y="159"/>
                    <a:pt x="113" y="211"/>
                    <a:pt x="66" y="230"/>
                  </a:cubicBezTo>
                  <a:cubicBezTo>
                    <a:pt x="54" y="235"/>
                    <a:pt x="43" y="236"/>
                    <a:pt x="29" y="237"/>
                  </a:cubicBezTo>
                  <a:lnTo>
                    <a:pt x="8" y="237"/>
                  </a:lnTo>
                  <a:lnTo>
                    <a:pt x="0" y="300"/>
                  </a:lnTo>
                  <a:lnTo>
                    <a:pt x="26" y="308"/>
                  </a:lnTo>
                  <a:cubicBezTo>
                    <a:pt x="51" y="316"/>
                    <a:pt x="71" y="334"/>
                    <a:pt x="82" y="359"/>
                  </a:cubicBezTo>
                  <a:cubicBezTo>
                    <a:pt x="96" y="392"/>
                    <a:pt x="89" y="428"/>
                    <a:pt x="66" y="453"/>
                  </a:cubicBezTo>
                  <a:lnTo>
                    <a:pt x="46" y="472"/>
                  </a:lnTo>
                  <a:lnTo>
                    <a:pt x="86" y="523"/>
                  </a:lnTo>
                  <a:lnTo>
                    <a:pt x="108" y="511"/>
                  </a:lnTo>
                  <a:lnTo>
                    <a:pt x="109" y="510"/>
                  </a:lnTo>
                  <a:cubicBezTo>
                    <a:pt x="114" y="508"/>
                    <a:pt x="112" y="509"/>
                    <a:pt x="117" y="507"/>
                  </a:cubicBezTo>
                  <a:cubicBezTo>
                    <a:pt x="163" y="488"/>
                    <a:pt x="216" y="509"/>
                    <a:pt x="235" y="555"/>
                  </a:cubicBezTo>
                  <a:cubicBezTo>
                    <a:pt x="240" y="566"/>
                    <a:pt x="242" y="577"/>
                    <a:pt x="242" y="588"/>
                  </a:cubicBezTo>
                  <a:lnTo>
                    <a:pt x="242" y="588"/>
                  </a:lnTo>
                  <a:lnTo>
                    <a:pt x="243" y="612"/>
                  </a:lnTo>
                  <a:lnTo>
                    <a:pt x="307" y="621"/>
                  </a:lnTo>
                  <a:lnTo>
                    <a:pt x="315" y="596"/>
                  </a:lnTo>
                  <a:cubicBezTo>
                    <a:pt x="322" y="572"/>
                    <a:pt x="340" y="550"/>
                    <a:pt x="366" y="540"/>
                  </a:cubicBezTo>
                  <a:cubicBezTo>
                    <a:pt x="399" y="526"/>
                    <a:pt x="435" y="533"/>
                    <a:pt x="461" y="554"/>
                  </a:cubicBezTo>
                  <a:lnTo>
                    <a:pt x="482" y="574"/>
                  </a:lnTo>
                  <a:lnTo>
                    <a:pt x="533" y="536"/>
                  </a:lnTo>
                  <a:lnTo>
                    <a:pt x="518" y="507"/>
                  </a:lnTo>
                  <a:lnTo>
                    <a:pt x="517" y="506"/>
                  </a:lnTo>
                  <a:cubicBezTo>
                    <a:pt x="498" y="460"/>
                    <a:pt x="520" y="408"/>
                    <a:pt x="566" y="389"/>
                  </a:cubicBezTo>
                  <a:cubicBezTo>
                    <a:pt x="576" y="385"/>
                    <a:pt x="587" y="383"/>
                    <a:pt x="598" y="383"/>
                  </a:cubicBezTo>
                  <a:lnTo>
                    <a:pt x="624" y="382"/>
                  </a:lnTo>
                  <a:lnTo>
                    <a:pt x="633" y="319"/>
                  </a:lnTo>
                  <a:lnTo>
                    <a:pt x="604" y="310"/>
                  </a:lnTo>
                  <a:close/>
                </a:path>
              </a:pathLst>
            </a:custGeom>
            <a:grpFill/>
            <a:ln w="0">
              <a:noFill/>
              <a:prstDash val="solid"/>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en-US" sz="2000" dirty="0">
                <a:solidFill>
                  <a:prstClr val="black"/>
                </a:solidFill>
              </a:endParaRPr>
            </a:p>
          </p:txBody>
        </p:sp>
        <p:sp>
          <p:nvSpPr>
            <p:cNvPr id="53" name="Freeform 52"/>
            <p:cNvSpPr>
              <a:spLocks noChangeAspect="1" noEditPoints="1"/>
            </p:cNvSpPr>
            <p:nvPr/>
          </p:nvSpPr>
          <p:spPr bwMode="auto">
            <a:xfrm>
              <a:off x="2185477" y="5825960"/>
              <a:ext cx="172460" cy="174267"/>
            </a:xfrm>
            <a:custGeom>
              <a:avLst/>
              <a:gdLst>
                <a:gd name="T0" fmla="*/ 423 w 633"/>
                <a:gd name="T1" fmla="*/ 324 h 621"/>
                <a:gd name="T2" fmla="*/ 423 w 633"/>
                <a:gd name="T3" fmla="*/ 324 h 621"/>
                <a:gd name="T4" fmla="*/ 302 w 633"/>
                <a:gd name="T5" fmla="*/ 415 h 621"/>
                <a:gd name="T6" fmla="*/ 209 w 633"/>
                <a:gd name="T7" fmla="*/ 295 h 621"/>
                <a:gd name="T8" fmla="*/ 330 w 633"/>
                <a:gd name="T9" fmla="*/ 205 h 621"/>
                <a:gd name="T10" fmla="*/ 423 w 633"/>
                <a:gd name="T11" fmla="*/ 324 h 621"/>
                <a:gd name="T12" fmla="*/ 604 w 633"/>
                <a:gd name="T13" fmla="*/ 310 h 621"/>
                <a:gd name="T14" fmla="*/ 604 w 633"/>
                <a:gd name="T15" fmla="*/ 310 h 621"/>
                <a:gd name="T16" fmla="*/ 550 w 633"/>
                <a:gd name="T17" fmla="*/ 261 h 621"/>
                <a:gd name="T18" fmla="*/ 562 w 633"/>
                <a:gd name="T19" fmla="*/ 171 h 621"/>
                <a:gd name="T20" fmla="*/ 563 w 633"/>
                <a:gd name="T21" fmla="*/ 170 h 621"/>
                <a:gd name="T22" fmla="*/ 586 w 633"/>
                <a:gd name="T23" fmla="*/ 147 h 621"/>
                <a:gd name="T24" fmla="*/ 547 w 633"/>
                <a:gd name="T25" fmla="*/ 96 h 621"/>
                <a:gd name="T26" fmla="*/ 518 w 633"/>
                <a:gd name="T27" fmla="*/ 111 h 621"/>
                <a:gd name="T28" fmla="*/ 516 w 633"/>
                <a:gd name="T29" fmla="*/ 112 h 621"/>
                <a:gd name="T30" fmla="*/ 398 w 633"/>
                <a:gd name="T31" fmla="*/ 64 h 621"/>
                <a:gd name="T32" fmla="*/ 390 w 633"/>
                <a:gd name="T33" fmla="*/ 35 h 621"/>
                <a:gd name="T34" fmla="*/ 391 w 633"/>
                <a:gd name="T35" fmla="*/ 34 h 621"/>
                <a:gd name="T36" fmla="*/ 390 w 633"/>
                <a:gd name="T37" fmla="*/ 7 h 621"/>
                <a:gd name="T38" fmla="*/ 326 w 633"/>
                <a:gd name="T39" fmla="*/ 0 h 621"/>
                <a:gd name="T40" fmla="*/ 316 w 633"/>
                <a:gd name="T41" fmla="*/ 30 h 621"/>
                <a:gd name="T42" fmla="*/ 316 w 633"/>
                <a:gd name="T43" fmla="*/ 30 h 621"/>
                <a:gd name="T44" fmla="*/ 266 w 633"/>
                <a:gd name="T45" fmla="*/ 80 h 621"/>
                <a:gd name="T46" fmla="*/ 169 w 633"/>
                <a:gd name="T47" fmla="*/ 62 h 621"/>
                <a:gd name="T48" fmla="*/ 167 w 633"/>
                <a:gd name="T49" fmla="*/ 60 h 621"/>
                <a:gd name="T50" fmla="*/ 150 w 633"/>
                <a:gd name="T51" fmla="*/ 45 h 621"/>
                <a:gd name="T52" fmla="*/ 99 w 633"/>
                <a:gd name="T53" fmla="*/ 83 h 621"/>
                <a:gd name="T54" fmla="*/ 114 w 633"/>
                <a:gd name="T55" fmla="*/ 111 h 621"/>
                <a:gd name="T56" fmla="*/ 115 w 633"/>
                <a:gd name="T57" fmla="*/ 114 h 621"/>
                <a:gd name="T58" fmla="*/ 66 w 633"/>
                <a:gd name="T59" fmla="*/ 230 h 621"/>
                <a:gd name="T60" fmla="*/ 29 w 633"/>
                <a:gd name="T61" fmla="*/ 237 h 621"/>
                <a:gd name="T62" fmla="*/ 8 w 633"/>
                <a:gd name="T63" fmla="*/ 237 h 621"/>
                <a:gd name="T64" fmla="*/ 0 w 633"/>
                <a:gd name="T65" fmla="*/ 300 h 621"/>
                <a:gd name="T66" fmla="*/ 26 w 633"/>
                <a:gd name="T67" fmla="*/ 308 h 621"/>
                <a:gd name="T68" fmla="*/ 82 w 633"/>
                <a:gd name="T69" fmla="*/ 359 h 621"/>
                <a:gd name="T70" fmla="*/ 66 w 633"/>
                <a:gd name="T71" fmla="*/ 453 h 621"/>
                <a:gd name="T72" fmla="*/ 46 w 633"/>
                <a:gd name="T73" fmla="*/ 472 h 621"/>
                <a:gd name="T74" fmla="*/ 86 w 633"/>
                <a:gd name="T75" fmla="*/ 523 h 621"/>
                <a:gd name="T76" fmla="*/ 108 w 633"/>
                <a:gd name="T77" fmla="*/ 511 h 621"/>
                <a:gd name="T78" fmla="*/ 109 w 633"/>
                <a:gd name="T79" fmla="*/ 510 h 621"/>
                <a:gd name="T80" fmla="*/ 117 w 633"/>
                <a:gd name="T81" fmla="*/ 507 h 621"/>
                <a:gd name="T82" fmla="*/ 235 w 633"/>
                <a:gd name="T83" fmla="*/ 555 h 621"/>
                <a:gd name="T84" fmla="*/ 242 w 633"/>
                <a:gd name="T85" fmla="*/ 588 h 621"/>
                <a:gd name="T86" fmla="*/ 242 w 633"/>
                <a:gd name="T87" fmla="*/ 588 h 621"/>
                <a:gd name="T88" fmla="*/ 243 w 633"/>
                <a:gd name="T89" fmla="*/ 612 h 621"/>
                <a:gd name="T90" fmla="*/ 307 w 633"/>
                <a:gd name="T91" fmla="*/ 621 h 621"/>
                <a:gd name="T92" fmla="*/ 315 w 633"/>
                <a:gd name="T93" fmla="*/ 596 h 621"/>
                <a:gd name="T94" fmla="*/ 366 w 633"/>
                <a:gd name="T95" fmla="*/ 540 h 621"/>
                <a:gd name="T96" fmla="*/ 461 w 633"/>
                <a:gd name="T97" fmla="*/ 554 h 621"/>
                <a:gd name="T98" fmla="*/ 482 w 633"/>
                <a:gd name="T99" fmla="*/ 574 h 621"/>
                <a:gd name="T100" fmla="*/ 533 w 633"/>
                <a:gd name="T101" fmla="*/ 536 h 621"/>
                <a:gd name="T102" fmla="*/ 518 w 633"/>
                <a:gd name="T103" fmla="*/ 507 h 621"/>
                <a:gd name="T104" fmla="*/ 517 w 633"/>
                <a:gd name="T105" fmla="*/ 506 h 621"/>
                <a:gd name="T106" fmla="*/ 566 w 633"/>
                <a:gd name="T107" fmla="*/ 389 h 621"/>
                <a:gd name="T108" fmla="*/ 598 w 633"/>
                <a:gd name="T109" fmla="*/ 383 h 621"/>
                <a:gd name="T110" fmla="*/ 624 w 633"/>
                <a:gd name="T111" fmla="*/ 382 h 621"/>
                <a:gd name="T112" fmla="*/ 633 w 633"/>
                <a:gd name="T113" fmla="*/ 319 h 621"/>
                <a:gd name="T114" fmla="*/ 604 w 633"/>
                <a:gd name="T115" fmla="*/ 310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3" h="621">
                  <a:moveTo>
                    <a:pt x="423" y="324"/>
                  </a:moveTo>
                  <a:lnTo>
                    <a:pt x="423" y="324"/>
                  </a:lnTo>
                  <a:cubicBezTo>
                    <a:pt x="415" y="382"/>
                    <a:pt x="361" y="422"/>
                    <a:pt x="302" y="415"/>
                  </a:cubicBezTo>
                  <a:cubicBezTo>
                    <a:pt x="243" y="407"/>
                    <a:pt x="201" y="353"/>
                    <a:pt x="209" y="295"/>
                  </a:cubicBezTo>
                  <a:cubicBezTo>
                    <a:pt x="217" y="237"/>
                    <a:pt x="271" y="197"/>
                    <a:pt x="330" y="205"/>
                  </a:cubicBezTo>
                  <a:cubicBezTo>
                    <a:pt x="389" y="212"/>
                    <a:pt x="431" y="266"/>
                    <a:pt x="423" y="324"/>
                  </a:cubicBezTo>
                  <a:close/>
                  <a:moveTo>
                    <a:pt x="604" y="310"/>
                  </a:moveTo>
                  <a:lnTo>
                    <a:pt x="604" y="310"/>
                  </a:lnTo>
                  <a:cubicBezTo>
                    <a:pt x="580" y="302"/>
                    <a:pt x="560" y="285"/>
                    <a:pt x="550" y="261"/>
                  </a:cubicBezTo>
                  <a:cubicBezTo>
                    <a:pt x="537" y="230"/>
                    <a:pt x="543" y="196"/>
                    <a:pt x="562" y="171"/>
                  </a:cubicBezTo>
                  <a:lnTo>
                    <a:pt x="563" y="170"/>
                  </a:lnTo>
                  <a:lnTo>
                    <a:pt x="586" y="147"/>
                  </a:lnTo>
                  <a:lnTo>
                    <a:pt x="547" y="96"/>
                  </a:lnTo>
                  <a:lnTo>
                    <a:pt x="518" y="111"/>
                  </a:lnTo>
                  <a:lnTo>
                    <a:pt x="516" y="112"/>
                  </a:lnTo>
                  <a:cubicBezTo>
                    <a:pt x="470" y="131"/>
                    <a:pt x="417" y="109"/>
                    <a:pt x="398" y="64"/>
                  </a:cubicBezTo>
                  <a:cubicBezTo>
                    <a:pt x="394" y="55"/>
                    <a:pt x="391" y="45"/>
                    <a:pt x="390" y="35"/>
                  </a:cubicBezTo>
                  <a:lnTo>
                    <a:pt x="391" y="34"/>
                  </a:lnTo>
                  <a:lnTo>
                    <a:pt x="390" y="7"/>
                  </a:lnTo>
                  <a:lnTo>
                    <a:pt x="326" y="0"/>
                  </a:lnTo>
                  <a:lnTo>
                    <a:pt x="316" y="30"/>
                  </a:lnTo>
                  <a:lnTo>
                    <a:pt x="316" y="30"/>
                  </a:lnTo>
                  <a:cubicBezTo>
                    <a:pt x="307" y="52"/>
                    <a:pt x="290" y="70"/>
                    <a:pt x="266" y="80"/>
                  </a:cubicBezTo>
                  <a:cubicBezTo>
                    <a:pt x="232" y="94"/>
                    <a:pt x="194" y="86"/>
                    <a:pt x="169" y="62"/>
                  </a:cubicBezTo>
                  <a:lnTo>
                    <a:pt x="167" y="60"/>
                  </a:lnTo>
                  <a:lnTo>
                    <a:pt x="150" y="45"/>
                  </a:lnTo>
                  <a:lnTo>
                    <a:pt x="99" y="83"/>
                  </a:lnTo>
                  <a:lnTo>
                    <a:pt x="114" y="111"/>
                  </a:lnTo>
                  <a:lnTo>
                    <a:pt x="115" y="114"/>
                  </a:lnTo>
                  <a:cubicBezTo>
                    <a:pt x="134" y="159"/>
                    <a:pt x="113" y="211"/>
                    <a:pt x="66" y="230"/>
                  </a:cubicBezTo>
                  <a:cubicBezTo>
                    <a:pt x="54" y="235"/>
                    <a:pt x="43" y="236"/>
                    <a:pt x="29" y="237"/>
                  </a:cubicBezTo>
                  <a:lnTo>
                    <a:pt x="8" y="237"/>
                  </a:lnTo>
                  <a:lnTo>
                    <a:pt x="0" y="300"/>
                  </a:lnTo>
                  <a:lnTo>
                    <a:pt x="26" y="308"/>
                  </a:lnTo>
                  <a:cubicBezTo>
                    <a:pt x="51" y="316"/>
                    <a:pt x="71" y="334"/>
                    <a:pt x="82" y="359"/>
                  </a:cubicBezTo>
                  <a:cubicBezTo>
                    <a:pt x="96" y="392"/>
                    <a:pt x="89" y="428"/>
                    <a:pt x="66" y="453"/>
                  </a:cubicBezTo>
                  <a:lnTo>
                    <a:pt x="46" y="472"/>
                  </a:lnTo>
                  <a:lnTo>
                    <a:pt x="86" y="523"/>
                  </a:lnTo>
                  <a:lnTo>
                    <a:pt x="108" y="511"/>
                  </a:lnTo>
                  <a:lnTo>
                    <a:pt x="109" y="510"/>
                  </a:lnTo>
                  <a:cubicBezTo>
                    <a:pt x="114" y="508"/>
                    <a:pt x="112" y="509"/>
                    <a:pt x="117" y="507"/>
                  </a:cubicBezTo>
                  <a:cubicBezTo>
                    <a:pt x="163" y="488"/>
                    <a:pt x="216" y="509"/>
                    <a:pt x="235" y="555"/>
                  </a:cubicBezTo>
                  <a:cubicBezTo>
                    <a:pt x="240" y="566"/>
                    <a:pt x="242" y="577"/>
                    <a:pt x="242" y="588"/>
                  </a:cubicBezTo>
                  <a:lnTo>
                    <a:pt x="242" y="588"/>
                  </a:lnTo>
                  <a:lnTo>
                    <a:pt x="243" y="612"/>
                  </a:lnTo>
                  <a:lnTo>
                    <a:pt x="307" y="621"/>
                  </a:lnTo>
                  <a:lnTo>
                    <a:pt x="315" y="596"/>
                  </a:lnTo>
                  <a:cubicBezTo>
                    <a:pt x="322" y="572"/>
                    <a:pt x="340" y="550"/>
                    <a:pt x="366" y="540"/>
                  </a:cubicBezTo>
                  <a:cubicBezTo>
                    <a:pt x="399" y="526"/>
                    <a:pt x="435" y="533"/>
                    <a:pt x="461" y="554"/>
                  </a:cubicBezTo>
                  <a:lnTo>
                    <a:pt x="482" y="574"/>
                  </a:lnTo>
                  <a:lnTo>
                    <a:pt x="533" y="536"/>
                  </a:lnTo>
                  <a:lnTo>
                    <a:pt x="518" y="507"/>
                  </a:lnTo>
                  <a:lnTo>
                    <a:pt x="517" y="506"/>
                  </a:lnTo>
                  <a:cubicBezTo>
                    <a:pt x="498" y="460"/>
                    <a:pt x="520" y="408"/>
                    <a:pt x="566" y="389"/>
                  </a:cubicBezTo>
                  <a:cubicBezTo>
                    <a:pt x="576" y="385"/>
                    <a:pt x="587" y="383"/>
                    <a:pt x="598" y="383"/>
                  </a:cubicBezTo>
                  <a:lnTo>
                    <a:pt x="624" y="382"/>
                  </a:lnTo>
                  <a:lnTo>
                    <a:pt x="633" y="319"/>
                  </a:lnTo>
                  <a:lnTo>
                    <a:pt x="604" y="310"/>
                  </a:lnTo>
                  <a:close/>
                </a:path>
              </a:pathLst>
            </a:custGeom>
            <a:grpFill/>
            <a:ln w="0">
              <a:noFill/>
              <a:prstDash val="solid"/>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en-US" sz="2000" dirty="0">
                <a:solidFill>
                  <a:prstClr val="black"/>
                </a:solidFill>
              </a:endParaRPr>
            </a:p>
          </p:txBody>
        </p:sp>
      </p:grpSp>
      <p:sp>
        <p:nvSpPr>
          <p:cNvPr id="54" name="Freeform 53"/>
          <p:cNvSpPr>
            <a:spLocks noChangeAspect="1"/>
          </p:cNvSpPr>
          <p:nvPr/>
        </p:nvSpPr>
        <p:spPr bwMode="auto">
          <a:xfrm>
            <a:off x="4100769" y="2958744"/>
            <a:ext cx="334962" cy="265113"/>
          </a:xfrm>
          <a:custGeom>
            <a:avLst/>
            <a:gdLst>
              <a:gd name="T0" fmla="*/ 2147483646 w 134"/>
              <a:gd name="T1" fmla="*/ 2147483646 h 106"/>
              <a:gd name="T2" fmla="*/ 2147483646 w 134"/>
              <a:gd name="T3" fmla="*/ 2147483646 h 106"/>
              <a:gd name="T4" fmla="*/ 2147483646 w 134"/>
              <a:gd name="T5" fmla="*/ 2147483646 h 106"/>
              <a:gd name="T6" fmla="*/ 2147483646 w 134"/>
              <a:gd name="T7" fmla="*/ 2147483646 h 106"/>
              <a:gd name="T8" fmla="*/ 2147483646 w 134"/>
              <a:gd name="T9" fmla="*/ 2147483646 h 106"/>
              <a:gd name="T10" fmla="*/ 2147483646 w 134"/>
              <a:gd name="T11" fmla="*/ 2147483646 h 106"/>
              <a:gd name="T12" fmla="*/ 2147483646 w 134"/>
              <a:gd name="T13" fmla="*/ 2147483646 h 106"/>
              <a:gd name="T14" fmla="*/ 2147483646 w 134"/>
              <a:gd name="T15" fmla="*/ 2147483646 h 106"/>
              <a:gd name="T16" fmla="*/ 2147483646 w 134"/>
              <a:gd name="T17" fmla="*/ 2147483646 h 10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34" h="106">
                <a:moveTo>
                  <a:pt x="120" y="12"/>
                </a:moveTo>
                <a:cubicBezTo>
                  <a:pt x="108" y="0"/>
                  <a:pt x="88" y="0"/>
                  <a:pt x="76" y="12"/>
                </a:cubicBezTo>
                <a:cubicBezTo>
                  <a:pt x="67" y="19"/>
                  <a:pt x="67" y="19"/>
                  <a:pt x="67" y="19"/>
                </a:cubicBezTo>
                <a:cubicBezTo>
                  <a:pt x="59" y="12"/>
                  <a:pt x="59" y="12"/>
                  <a:pt x="59" y="12"/>
                </a:cubicBezTo>
                <a:cubicBezTo>
                  <a:pt x="46" y="0"/>
                  <a:pt x="26" y="0"/>
                  <a:pt x="14" y="12"/>
                </a:cubicBezTo>
                <a:cubicBezTo>
                  <a:pt x="0" y="24"/>
                  <a:pt x="0" y="45"/>
                  <a:pt x="14" y="58"/>
                </a:cubicBezTo>
                <a:cubicBezTo>
                  <a:pt x="67" y="106"/>
                  <a:pt x="67" y="106"/>
                  <a:pt x="67" y="106"/>
                </a:cubicBezTo>
                <a:cubicBezTo>
                  <a:pt x="120" y="58"/>
                  <a:pt x="120" y="58"/>
                  <a:pt x="120" y="58"/>
                </a:cubicBezTo>
                <a:cubicBezTo>
                  <a:pt x="134" y="45"/>
                  <a:pt x="134" y="24"/>
                  <a:pt x="120" y="1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dirty="0">
              <a:solidFill>
                <a:srgbClr val="000000"/>
              </a:solidFill>
            </a:endParaRPr>
          </a:p>
        </p:txBody>
      </p:sp>
      <p:sp>
        <p:nvSpPr>
          <p:cNvPr id="55" name="Freeform 54"/>
          <p:cNvSpPr>
            <a:spLocks noChangeAspect="1" noEditPoints="1"/>
          </p:cNvSpPr>
          <p:nvPr/>
        </p:nvSpPr>
        <p:spPr bwMode="auto">
          <a:xfrm>
            <a:off x="5986296" y="5044647"/>
            <a:ext cx="346075" cy="306387"/>
          </a:xfrm>
          <a:custGeom>
            <a:avLst/>
            <a:gdLst>
              <a:gd name="T0" fmla="*/ 2147483646 w 148"/>
              <a:gd name="T1" fmla="*/ 2147483646 h 131"/>
              <a:gd name="T2" fmla="*/ 2147483646 w 148"/>
              <a:gd name="T3" fmla="*/ 2147483646 h 131"/>
              <a:gd name="T4" fmla="*/ 2147483646 w 148"/>
              <a:gd name="T5" fmla="*/ 2147483646 h 131"/>
              <a:gd name="T6" fmla="*/ 2147483646 w 148"/>
              <a:gd name="T7" fmla="*/ 2147483646 h 131"/>
              <a:gd name="T8" fmla="*/ 2147483646 w 148"/>
              <a:gd name="T9" fmla="*/ 2147483646 h 131"/>
              <a:gd name="T10" fmla="*/ 2147483646 w 148"/>
              <a:gd name="T11" fmla="*/ 2147483646 h 131"/>
              <a:gd name="T12" fmla="*/ 2147483646 w 148"/>
              <a:gd name="T13" fmla="*/ 0 h 131"/>
              <a:gd name="T14" fmla="*/ 2147483646 w 148"/>
              <a:gd name="T15" fmla="*/ 0 h 131"/>
              <a:gd name="T16" fmla="*/ 2147483646 w 148"/>
              <a:gd name="T17" fmla="*/ 2147483646 h 131"/>
              <a:gd name="T18" fmla="*/ 2147483646 w 148"/>
              <a:gd name="T19" fmla="*/ 2147483646 h 131"/>
              <a:gd name="T20" fmla="*/ 2147483646 w 148"/>
              <a:gd name="T21" fmla="*/ 2147483646 h 131"/>
              <a:gd name="T22" fmla="*/ 2147483646 w 148"/>
              <a:gd name="T23" fmla="*/ 2147483646 h 131"/>
              <a:gd name="T24" fmla="*/ 2147483646 w 148"/>
              <a:gd name="T25" fmla="*/ 2147483646 h 131"/>
              <a:gd name="T26" fmla="*/ 2147483646 w 148"/>
              <a:gd name="T27" fmla="*/ 2147483646 h 131"/>
              <a:gd name="T28" fmla="*/ 2147483646 w 148"/>
              <a:gd name="T29" fmla="*/ 2147483646 h 131"/>
              <a:gd name="T30" fmla="*/ 2147483646 w 148"/>
              <a:gd name="T31" fmla="*/ 2147483646 h 131"/>
              <a:gd name="T32" fmla="*/ 2147483646 w 148"/>
              <a:gd name="T33" fmla="*/ 2147483646 h 131"/>
              <a:gd name="T34" fmla="*/ 2147483646 w 148"/>
              <a:gd name="T35" fmla="*/ 2147483646 h 131"/>
              <a:gd name="T36" fmla="*/ 2147483646 w 148"/>
              <a:gd name="T37" fmla="*/ 2147483646 h 131"/>
              <a:gd name="T38" fmla="*/ 2147483646 w 148"/>
              <a:gd name="T39" fmla="*/ 2147483646 h 131"/>
              <a:gd name="T40" fmla="*/ 2147483646 w 148"/>
              <a:gd name="T41" fmla="*/ 2147483646 h 131"/>
              <a:gd name="T42" fmla="*/ 2147483646 w 148"/>
              <a:gd name="T43" fmla="*/ 2147483646 h 131"/>
              <a:gd name="T44" fmla="*/ 2147483646 w 148"/>
              <a:gd name="T45" fmla="*/ 2147483646 h 131"/>
              <a:gd name="T46" fmla="*/ 2147483646 w 148"/>
              <a:gd name="T47" fmla="*/ 2147483646 h 131"/>
              <a:gd name="T48" fmla="*/ 2147483646 w 148"/>
              <a:gd name="T49" fmla="*/ 2147483646 h 131"/>
              <a:gd name="T50" fmla="*/ 2147483646 w 148"/>
              <a:gd name="T51" fmla="*/ 2147483646 h 131"/>
              <a:gd name="T52" fmla="*/ 2147483646 w 148"/>
              <a:gd name="T53" fmla="*/ 2147483646 h 131"/>
              <a:gd name="T54" fmla="*/ 2147483646 w 148"/>
              <a:gd name="T55" fmla="*/ 2147483646 h 131"/>
              <a:gd name="T56" fmla="*/ 2147483646 w 148"/>
              <a:gd name="T57" fmla="*/ 2147483646 h 131"/>
              <a:gd name="T58" fmla="*/ 2147483646 w 148"/>
              <a:gd name="T59" fmla="*/ 2147483646 h 131"/>
              <a:gd name="T60" fmla="*/ 2147483646 w 148"/>
              <a:gd name="T61" fmla="*/ 2147483646 h 131"/>
              <a:gd name="T62" fmla="*/ 2147483646 w 148"/>
              <a:gd name="T63" fmla="*/ 2147483646 h 131"/>
              <a:gd name="T64" fmla="*/ 2147483646 w 148"/>
              <a:gd name="T65" fmla="*/ 2147483646 h 131"/>
              <a:gd name="T66" fmla="*/ 2147483646 w 148"/>
              <a:gd name="T67" fmla="*/ 2147483646 h 131"/>
              <a:gd name="T68" fmla="*/ 2147483646 w 148"/>
              <a:gd name="T69" fmla="*/ 2147483646 h 131"/>
              <a:gd name="T70" fmla="*/ 2147483646 w 148"/>
              <a:gd name="T71" fmla="*/ 2147483646 h 131"/>
              <a:gd name="T72" fmla="*/ 2147483646 w 148"/>
              <a:gd name="T73" fmla="*/ 2147483646 h 131"/>
              <a:gd name="T74" fmla="*/ 2147483646 w 148"/>
              <a:gd name="T75" fmla="*/ 2147483646 h 131"/>
              <a:gd name="T76" fmla="*/ 2147483646 w 148"/>
              <a:gd name="T77" fmla="*/ 2147483646 h 131"/>
              <a:gd name="T78" fmla="*/ 2147483646 w 148"/>
              <a:gd name="T79" fmla="*/ 2147483646 h 131"/>
              <a:gd name="T80" fmla="*/ 2147483646 w 148"/>
              <a:gd name="T81" fmla="*/ 2147483646 h 131"/>
              <a:gd name="T82" fmla="*/ 2147483646 w 148"/>
              <a:gd name="T83" fmla="*/ 2147483646 h 131"/>
              <a:gd name="T84" fmla="*/ 2147483646 w 148"/>
              <a:gd name="T85" fmla="*/ 2147483646 h 131"/>
              <a:gd name="T86" fmla="*/ 2147483646 w 148"/>
              <a:gd name="T87" fmla="*/ 2147483646 h 131"/>
              <a:gd name="T88" fmla="*/ 2147483646 w 148"/>
              <a:gd name="T89" fmla="*/ 2147483646 h 131"/>
              <a:gd name="T90" fmla="*/ 2147483646 w 148"/>
              <a:gd name="T91" fmla="*/ 2147483646 h 131"/>
              <a:gd name="T92" fmla="*/ 2147483646 w 148"/>
              <a:gd name="T93" fmla="*/ 2147483646 h 131"/>
              <a:gd name="T94" fmla="*/ 2147483646 w 148"/>
              <a:gd name="T95" fmla="*/ 2147483646 h 131"/>
              <a:gd name="T96" fmla="*/ 2147483646 w 148"/>
              <a:gd name="T97" fmla="*/ 2147483646 h 13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48" h="131">
                <a:moveTo>
                  <a:pt x="23" y="42"/>
                </a:moveTo>
                <a:cubicBezTo>
                  <a:pt x="30" y="37"/>
                  <a:pt x="36" y="41"/>
                  <a:pt x="43" y="50"/>
                </a:cubicBezTo>
                <a:cubicBezTo>
                  <a:pt x="44" y="51"/>
                  <a:pt x="45" y="49"/>
                  <a:pt x="46" y="49"/>
                </a:cubicBezTo>
                <a:cubicBezTo>
                  <a:pt x="46" y="48"/>
                  <a:pt x="57" y="39"/>
                  <a:pt x="57" y="39"/>
                </a:cubicBezTo>
                <a:cubicBezTo>
                  <a:pt x="58" y="38"/>
                  <a:pt x="58" y="38"/>
                  <a:pt x="57" y="37"/>
                </a:cubicBezTo>
                <a:cubicBezTo>
                  <a:pt x="57" y="36"/>
                  <a:pt x="54" y="32"/>
                  <a:pt x="52" y="30"/>
                </a:cubicBezTo>
                <a:cubicBezTo>
                  <a:pt x="39" y="12"/>
                  <a:pt x="88" y="0"/>
                  <a:pt x="81" y="0"/>
                </a:cubicBezTo>
                <a:cubicBezTo>
                  <a:pt x="77" y="0"/>
                  <a:pt x="61" y="0"/>
                  <a:pt x="59" y="0"/>
                </a:cubicBezTo>
                <a:cubicBezTo>
                  <a:pt x="49" y="1"/>
                  <a:pt x="37" y="10"/>
                  <a:pt x="31" y="14"/>
                </a:cubicBezTo>
                <a:cubicBezTo>
                  <a:pt x="24" y="20"/>
                  <a:pt x="21" y="23"/>
                  <a:pt x="20" y="23"/>
                </a:cubicBezTo>
                <a:cubicBezTo>
                  <a:pt x="18" y="25"/>
                  <a:pt x="20" y="29"/>
                  <a:pt x="16" y="33"/>
                </a:cubicBezTo>
                <a:cubicBezTo>
                  <a:pt x="12" y="37"/>
                  <a:pt x="9" y="34"/>
                  <a:pt x="7" y="36"/>
                </a:cubicBezTo>
                <a:cubicBezTo>
                  <a:pt x="5" y="37"/>
                  <a:pt x="2" y="40"/>
                  <a:pt x="1" y="41"/>
                </a:cubicBezTo>
                <a:cubicBezTo>
                  <a:pt x="0" y="41"/>
                  <a:pt x="0" y="43"/>
                  <a:pt x="1" y="44"/>
                </a:cubicBezTo>
                <a:cubicBezTo>
                  <a:pt x="1" y="44"/>
                  <a:pt x="10" y="54"/>
                  <a:pt x="11" y="55"/>
                </a:cubicBezTo>
                <a:cubicBezTo>
                  <a:pt x="12" y="56"/>
                  <a:pt x="14" y="57"/>
                  <a:pt x="15" y="56"/>
                </a:cubicBezTo>
                <a:cubicBezTo>
                  <a:pt x="16" y="55"/>
                  <a:pt x="20" y="52"/>
                  <a:pt x="20" y="51"/>
                </a:cubicBezTo>
                <a:cubicBezTo>
                  <a:pt x="21" y="51"/>
                  <a:pt x="20" y="45"/>
                  <a:pt x="23" y="42"/>
                </a:cubicBezTo>
                <a:close/>
                <a:moveTo>
                  <a:pt x="65" y="46"/>
                </a:moveTo>
                <a:cubicBezTo>
                  <a:pt x="64" y="45"/>
                  <a:pt x="63" y="45"/>
                  <a:pt x="62" y="46"/>
                </a:cubicBezTo>
                <a:cubicBezTo>
                  <a:pt x="52" y="55"/>
                  <a:pt x="52" y="55"/>
                  <a:pt x="52" y="55"/>
                </a:cubicBezTo>
                <a:cubicBezTo>
                  <a:pt x="51" y="56"/>
                  <a:pt x="51" y="57"/>
                  <a:pt x="51" y="58"/>
                </a:cubicBezTo>
                <a:cubicBezTo>
                  <a:pt x="113" y="128"/>
                  <a:pt x="113" y="128"/>
                  <a:pt x="113" y="128"/>
                </a:cubicBezTo>
                <a:cubicBezTo>
                  <a:pt x="114" y="129"/>
                  <a:pt x="116" y="130"/>
                  <a:pt x="118" y="128"/>
                </a:cubicBezTo>
                <a:cubicBezTo>
                  <a:pt x="125" y="122"/>
                  <a:pt x="125" y="122"/>
                  <a:pt x="125" y="122"/>
                </a:cubicBezTo>
                <a:cubicBezTo>
                  <a:pt x="127" y="121"/>
                  <a:pt x="127" y="118"/>
                  <a:pt x="126" y="117"/>
                </a:cubicBezTo>
                <a:lnTo>
                  <a:pt x="65" y="46"/>
                </a:lnTo>
                <a:close/>
                <a:moveTo>
                  <a:pt x="147" y="17"/>
                </a:moveTo>
                <a:cubicBezTo>
                  <a:pt x="146" y="13"/>
                  <a:pt x="144" y="14"/>
                  <a:pt x="143" y="15"/>
                </a:cubicBezTo>
                <a:cubicBezTo>
                  <a:pt x="142" y="17"/>
                  <a:pt x="138" y="23"/>
                  <a:pt x="136" y="26"/>
                </a:cubicBezTo>
                <a:cubicBezTo>
                  <a:pt x="134" y="29"/>
                  <a:pt x="130" y="35"/>
                  <a:pt x="122" y="29"/>
                </a:cubicBezTo>
                <a:cubicBezTo>
                  <a:pt x="113" y="23"/>
                  <a:pt x="116" y="19"/>
                  <a:pt x="118" y="16"/>
                </a:cubicBezTo>
                <a:cubicBezTo>
                  <a:pt x="119" y="14"/>
                  <a:pt x="124" y="6"/>
                  <a:pt x="124" y="5"/>
                </a:cubicBezTo>
                <a:cubicBezTo>
                  <a:pt x="125" y="4"/>
                  <a:pt x="124" y="1"/>
                  <a:pt x="122" y="2"/>
                </a:cubicBezTo>
                <a:cubicBezTo>
                  <a:pt x="119" y="3"/>
                  <a:pt x="103" y="10"/>
                  <a:pt x="101" y="19"/>
                </a:cubicBezTo>
                <a:cubicBezTo>
                  <a:pt x="99" y="28"/>
                  <a:pt x="103" y="36"/>
                  <a:pt x="95" y="44"/>
                </a:cubicBezTo>
                <a:cubicBezTo>
                  <a:pt x="85" y="55"/>
                  <a:pt x="85" y="55"/>
                  <a:pt x="85" y="55"/>
                </a:cubicBezTo>
                <a:cubicBezTo>
                  <a:pt x="95" y="66"/>
                  <a:pt x="95" y="66"/>
                  <a:pt x="95" y="66"/>
                </a:cubicBezTo>
                <a:cubicBezTo>
                  <a:pt x="107" y="55"/>
                  <a:pt x="107" y="55"/>
                  <a:pt x="107" y="55"/>
                </a:cubicBezTo>
                <a:cubicBezTo>
                  <a:pt x="110" y="52"/>
                  <a:pt x="116" y="49"/>
                  <a:pt x="122" y="50"/>
                </a:cubicBezTo>
                <a:cubicBezTo>
                  <a:pt x="134" y="53"/>
                  <a:pt x="140" y="49"/>
                  <a:pt x="144" y="41"/>
                </a:cubicBezTo>
                <a:cubicBezTo>
                  <a:pt x="148" y="34"/>
                  <a:pt x="147" y="20"/>
                  <a:pt x="147" y="17"/>
                </a:cubicBezTo>
                <a:close/>
                <a:moveTo>
                  <a:pt x="20" y="117"/>
                </a:moveTo>
                <a:cubicBezTo>
                  <a:pt x="18" y="119"/>
                  <a:pt x="18" y="121"/>
                  <a:pt x="20" y="123"/>
                </a:cubicBezTo>
                <a:cubicBezTo>
                  <a:pt x="27" y="130"/>
                  <a:pt x="27" y="130"/>
                  <a:pt x="27" y="130"/>
                </a:cubicBezTo>
                <a:cubicBezTo>
                  <a:pt x="29" y="131"/>
                  <a:pt x="31" y="131"/>
                  <a:pt x="33" y="129"/>
                </a:cubicBezTo>
                <a:cubicBezTo>
                  <a:pt x="69" y="94"/>
                  <a:pt x="69" y="94"/>
                  <a:pt x="69" y="94"/>
                </a:cubicBezTo>
                <a:cubicBezTo>
                  <a:pt x="58" y="81"/>
                  <a:pt x="58" y="81"/>
                  <a:pt x="58" y="81"/>
                </a:cubicBezTo>
                <a:lnTo>
                  <a:pt x="20" y="11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dirty="0">
              <a:solidFill>
                <a:srgbClr val="000000"/>
              </a:solidFill>
            </a:endParaRPr>
          </a:p>
        </p:txBody>
      </p:sp>
      <p:sp>
        <p:nvSpPr>
          <p:cNvPr id="56" name="Freeform 55"/>
          <p:cNvSpPr>
            <a:spLocks noChangeAspect="1" noEditPoints="1"/>
          </p:cNvSpPr>
          <p:nvPr/>
        </p:nvSpPr>
        <p:spPr bwMode="auto">
          <a:xfrm>
            <a:off x="2212404" y="4973584"/>
            <a:ext cx="314325" cy="280988"/>
          </a:xfrm>
          <a:custGeom>
            <a:avLst/>
            <a:gdLst>
              <a:gd name="T0" fmla="*/ 2147483646 w 200"/>
              <a:gd name="T1" fmla="*/ 2147483646 h 179"/>
              <a:gd name="T2" fmla="*/ 2147483646 w 200"/>
              <a:gd name="T3" fmla="*/ 2147483646 h 179"/>
              <a:gd name="T4" fmla="*/ 2147483646 w 200"/>
              <a:gd name="T5" fmla="*/ 2147483646 h 179"/>
              <a:gd name="T6" fmla="*/ 2147483646 w 200"/>
              <a:gd name="T7" fmla="*/ 2147483646 h 179"/>
              <a:gd name="T8" fmla="*/ 2147483646 w 200"/>
              <a:gd name="T9" fmla="*/ 2147483646 h 179"/>
              <a:gd name="T10" fmla="*/ 2147483646 w 200"/>
              <a:gd name="T11" fmla="*/ 2147483646 h 179"/>
              <a:gd name="T12" fmla="*/ 2147483646 w 200"/>
              <a:gd name="T13" fmla="*/ 2147483646 h 179"/>
              <a:gd name="T14" fmla="*/ 2147483646 w 200"/>
              <a:gd name="T15" fmla="*/ 2147483646 h 179"/>
              <a:gd name="T16" fmla="*/ 2147483646 w 200"/>
              <a:gd name="T17" fmla="*/ 2147483646 h 179"/>
              <a:gd name="T18" fmla="*/ 2147483646 w 200"/>
              <a:gd name="T19" fmla="*/ 2147483646 h 179"/>
              <a:gd name="T20" fmla="*/ 2147483646 w 200"/>
              <a:gd name="T21" fmla="*/ 2147483646 h 179"/>
              <a:gd name="T22" fmla="*/ 2147483646 w 200"/>
              <a:gd name="T23" fmla="*/ 2147483646 h 179"/>
              <a:gd name="T24" fmla="*/ 2147483646 w 200"/>
              <a:gd name="T25" fmla="*/ 2147483646 h 179"/>
              <a:gd name="T26" fmla="*/ 2147483646 w 200"/>
              <a:gd name="T27" fmla="*/ 2147483646 h 179"/>
              <a:gd name="T28" fmla="*/ 2147483646 w 200"/>
              <a:gd name="T29" fmla="*/ 2147483646 h 179"/>
              <a:gd name="T30" fmla="*/ 2147483646 w 200"/>
              <a:gd name="T31" fmla="*/ 2147483646 h 179"/>
              <a:gd name="T32" fmla="*/ 2147483646 w 200"/>
              <a:gd name="T33" fmla="*/ 2147483646 h 179"/>
              <a:gd name="T34" fmla="*/ 2147483646 w 200"/>
              <a:gd name="T35" fmla="*/ 2147483646 h 179"/>
              <a:gd name="T36" fmla="*/ 2147483646 w 200"/>
              <a:gd name="T37" fmla="*/ 2147483646 h 179"/>
              <a:gd name="T38" fmla="*/ 2147483646 w 200"/>
              <a:gd name="T39" fmla="*/ 2147483646 h 179"/>
              <a:gd name="T40" fmla="*/ 2147483646 w 200"/>
              <a:gd name="T41" fmla="*/ 0 h 179"/>
              <a:gd name="T42" fmla="*/ 2147483646 w 200"/>
              <a:gd name="T43" fmla="*/ 0 h 179"/>
              <a:gd name="T44" fmla="*/ 2147483646 w 200"/>
              <a:gd name="T45" fmla="*/ 0 h 179"/>
              <a:gd name="T46" fmla="*/ 2147483646 w 200"/>
              <a:gd name="T47" fmla="*/ 2147483646 h 179"/>
              <a:gd name="T48" fmla="*/ 2147483646 w 200"/>
              <a:gd name="T49" fmla="*/ 2147483646 h 179"/>
              <a:gd name="T50" fmla="*/ 2147483646 w 200"/>
              <a:gd name="T51" fmla="*/ 2147483646 h 179"/>
              <a:gd name="T52" fmla="*/ 2147483646 w 200"/>
              <a:gd name="T53" fmla="*/ 2147483646 h 179"/>
              <a:gd name="T54" fmla="*/ 2147483646 w 200"/>
              <a:gd name="T55" fmla="*/ 2147483646 h 179"/>
              <a:gd name="T56" fmla="*/ 2147483646 w 200"/>
              <a:gd name="T57" fmla="*/ 2147483646 h 179"/>
              <a:gd name="T58" fmla="*/ 2147483646 w 200"/>
              <a:gd name="T59" fmla="*/ 2147483646 h 179"/>
              <a:gd name="T60" fmla="*/ 2147483646 w 200"/>
              <a:gd name="T61" fmla="*/ 2147483646 h 179"/>
              <a:gd name="T62" fmla="*/ 2147483646 w 200"/>
              <a:gd name="T63" fmla="*/ 2147483646 h 179"/>
              <a:gd name="T64" fmla="*/ 2147483646 w 200"/>
              <a:gd name="T65" fmla="*/ 2147483646 h 179"/>
              <a:gd name="T66" fmla="*/ 2147483646 w 200"/>
              <a:gd name="T67" fmla="*/ 2147483646 h 179"/>
              <a:gd name="T68" fmla="*/ 2147483646 w 200"/>
              <a:gd name="T69" fmla="*/ 2147483646 h 179"/>
              <a:gd name="T70" fmla="*/ 2147483646 w 200"/>
              <a:gd name="T71" fmla="*/ 2147483646 h 179"/>
              <a:gd name="T72" fmla="*/ 2147483646 w 200"/>
              <a:gd name="T73" fmla="*/ 2147483646 h 179"/>
              <a:gd name="T74" fmla="*/ 2147483646 w 200"/>
              <a:gd name="T75" fmla="*/ 2147483646 h 17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00" h="179">
                <a:moveTo>
                  <a:pt x="147" y="162"/>
                </a:moveTo>
                <a:cubicBezTo>
                  <a:pt x="147" y="179"/>
                  <a:pt x="147" y="179"/>
                  <a:pt x="147" y="179"/>
                </a:cubicBezTo>
                <a:cubicBezTo>
                  <a:pt x="100" y="179"/>
                  <a:pt x="100" y="179"/>
                  <a:pt x="100" y="179"/>
                </a:cubicBezTo>
                <a:cubicBezTo>
                  <a:pt x="53" y="179"/>
                  <a:pt x="53" y="179"/>
                  <a:pt x="53" y="179"/>
                </a:cubicBezTo>
                <a:cubicBezTo>
                  <a:pt x="53" y="162"/>
                  <a:pt x="53" y="162"/>
                  <a:pt x="53" y="162"/>
                </a:cubicBezTo>
                <a:cubicBezTo>
                  <a:pt x="53" y="162"/>
                  <a:pt x="53" y="155"/>
                  <a:pt x="61" y="155"/>
                </a:cubicBezTo>
                <a:cubicBezTo>
                  <a:pt x="69" y="155"/>
                  <a:pt x="100" y="155"/>
                  <a:pt x="100" y="155"/>
                </a:cubicBezTo>
                <a:cubicBezTo>
                  <a:pt x="100" y="155"/>
                  <a:pt x="131" y="155"/>
                  <a:pt x="138" y="155"/>
                </a:cubicBezTo>
                <a:cubicBezTo>
                  <a:pt x="146" y="155"/>
                  <a:pt x="147" y="162"/>
                  <a:pt x="147" y="162"/>
                </a:cubicBezTo>
                <a:close/>
                <a:moveTo>
                  <a:pt x="139" y="100"/>
                </a:moveTo>
                <a:cubicBezTo>
                  <a:pt x="126" y="120"/>
                  <a:pt x="113" y="129"/>
                  <a:pt x="113" y="129"/>
                </a:cubicBezTo>
                <a:cubicBezTo>
                  <a:pt x="113" y="129"/>
                  <a:pt x="104" y="136"/>
                  <a:pt x="116" y="142"/>
                </a:cubicBezTo>
                <a:cubicBezTo>
                  <a:pt x="128" y="148"/>
                  <a:pt x="125" y="153"/>
                  <a:pt x="125" y="153"/>
                </a:cubicBezTo>
                <a:cubicBezTo>
                  <a:pt x="100" y="153"/>
                  <a:pt x="100" y="153"/>
                  <a:pt x="100" y="153"/>
                </a:cubicBezTo>
                <a:cubicBezTo>
                  <a:pt x="75" y="153"/>
                  <a:pt x="75" y="153"/>
                  <a:pt x="75" y="153"/>
                </a:cubicBezTo>
                <a:cubicBezTo>
                  <a:pt x="75" y="153"/>
                  <a:pt x="72" y="148"/>
                  <a:pt x="83" y="142"/>
                </a:cubicBezTo>
                <a:cubicBezTo>
                  <a:pt x="95" y="136"/>
                  <a:pt x="86" y="129"/>
                  <a:pt x="86" y="129"/>
                </a:cubicBezTo>
                <a:cubicBezTo>
                  <a:pt x="86" y="129"/>
                  <a:pt x="73" y="120"/>
                  <a:pt x="61" y="100"/>
                </a:cubicBezTo>
                <a:cubicBezTo>
                  <a:pt x="29" y="96"/>
                  <a:pt x="0" y="64"/>
                  <a:pt x="1" y="42"/>
                </a:cubicBezTo>
                <a:cubicBezTo>
                  <a:pt x="1" y="35"/>
                  <a:pt x="6" y="18"/>
                  <a:pt x="37" y="19"/>
                </a:cubicBezTo>
                <a:cubicBezTo>
                  <a:pt x="36" y="13"/>
                  <a:pt x="36" y="7"/>
                  <a:pt x="36" y="0"/>
                </a:cubicBezTo>
                <a:cubicBezTo>
                  <a:pt x="100" y="0"/>
                  <a:pt x="100" y="0"/>
                  <a:pt x="100" y="0"/>
                </a:cubicBezTo>
                <a:cubicBezTo>
                  <a:pt x="163" y="0"/>
                  <a:pt x="163" y="0"/>
                  <a:pt x="163" y="0"/>
                </a:cubicBezTo>
                <a:cubicBezTo>
                  <a:pt x="163" y="7"/>
                  <a:pt x="163" y="13"/>
                  <a:pt x="163" y="19"/>
                </a:cubicBezTo>
                <a:cubicBezTo>
                  <a:pt x="194" y="18"/>
                  <a:pt x="198" y="35"/>
                  <a:pt x="199" y="42"/>
                </a:cubicBezTo>
                <a:cubicBezTo>
                  <a:pt x="200" y="64"/>
                  <a:pt x="171" y="96"/>
                  <a:pt x="139" y="100"/>
                </a:cubicBezTo>
                <a:close/>
                <a:moveTo>
                  <a:pt x="84" y="118"/>
                </a:moveTo>
                <a:cubicBezTo>
                  <a:pt x="47" y="61"/>
                  <a:pt x="53" y="23"/>
                  <a:pt x="53" y="16"/>
                </a:cubicBezTo>
                <a:cubicBezTo>
                  <a:pt x="54" y="8"/>
                  <a:pt x="49" y="8"/>
                  <a:pt x="48" y="12"/>
                </a:cubicBezTo>
                <a:cubicBezTo>
                  <a:pt x="35" y="56"/>
                  <a:pt x="84" y="118"/>
                  <a:pt x="84" y="118"/>
                </a:cubicBezTo>
                <a:close/>
                <a:moveTo>
                  <a:pt x="11" y="42"/>
                </a:moveTo>
                <a:cubicBezTo>
                  <a:pt x="11" y="56"/>
                  <a:pt x="30" y="81"/>
                  <a:pt x="54" y="88"/>
                </a:cubicBezTo>
                <a:cubicBezTo>
                  <a:pt x="46" y="73"/>
                  <a:pt x="40" y="54"/>
                  <a:pt x="37" y="29"/>
                </a:cubicBezTo>
                <a:cubicBezTo>
                  <a:pt x="26" y="29"/>
                  <a:pt x="12" y="31"/>
                  <a:pt x="11" y="42"/>
                </a:cubicBezTo>
                <a:close/>
                <a:moveTo>
                  <a:pt x="162" y="29"/>
                </a:moveTo>
                <a:cubicBezTo>
                  <a:pt x="159" y="54"/>
                  <a:pt x="153" y="73"/>
                  <a:pt x="145" y="88"/>
                </a:cubicBezTo>
                <a:cubicBezTo>
                  <a:pt x="169" y="81"/>
                  <a:pt x="188" y="56"/>
                  <a:pt x="188" y="42"/>
                </a:cubicBezTo>
                <a:cubicBezTo>
                  <a:pt x="187" y="31"/>
                  <a:pt x="173" y="29"/>
                  <a:pt x="162" y="2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dirty="0">
              <a:solidFill>
                <a:srgbClr val="000000"/>
              </a:solidFill>
            </a:endParaRPr>
          </a:p>
        </p:txBody>
      </p:sp>
      <p:sp>
        <p:nvSpPr>
          <p:cNvPr id="57" name="Freeform 56"/>
          <p:cNvSpPr>
            <a:spLocks noChangeAspect="1" noEditPoints="1"/>
          </p:cNvSpPr>
          <p:nvPr/>
        </p:nvSpPr>
        <p:spPr bwMode="auto">
          <a:xfrm>
            <a:off x="5936706" y="3567238"/>
            <a:ext cx="457200" cy="349250"/>
          </a:xfrm>
          <a:custGeom>
            <a:avLst/>
            <a:gdLst>
              <a:gd name="T0" fmla="*/ 2147483646 w 6498"/>
              <a:gd name="T1" fmla="*/ 2147483646 h 4972"/>
              <a:gd name="T2" fmla="*/ 2147483646 w 6498"/>
              <a:gd name="T3" fmla="*/ 2147483646 h 4972"/>
              <a:gd name="T4" fmla="*/ 2147483646 w 6498"/>
              <a:gd name="T5" fmla="*/ 0 h 4972"/>
              <a:gd name="T6" fmla="*/ 2147483646 w 6498"/>
              <a:gd name="T7" fmla="*/ 2147483646 h 4972"/>
              <a:gd name="T8" fmla="*/ 2147483646 w 6498"/>
              <a:gd name="T9" fmla="*/ 2147483646 h 4972"/>
              <a:gd name="T10" fmla="*/ 2147483646 w 6498"/>
              <a:gd name="T11" fmla="*/ 2147483646 h 4972"/>
              <a:gd name="T12" fmla="*/ 2147483646 w 6498"/>
              <a:gd name="T13" fmla="*/ 2147483646 h 4972"/>
              <a:gd name="T14" fmla="*/ 2147483646 w 6498"/>
              <a:gd name="T15" fmla="*/ 2147483646 h 4972"/>
              <a:gd name="T16" fmla="*/ 2147483646 w 6498"/>
              <a:gd name="T17" fmla="*/ 2147483646 h 4972"/>
              <a:gd name="T18" fmla="*/ 2147483646 w 6498"/>
              <a:gd name="T19" fmla="*/ 2147483646 h 4972"/>
              <a:gd name="T20" fmla="*/ 2147483646 w 6498"/>
              <a:gd name="T21" fmla="*/ 2147483646 h 4972"/>
              <a:gd name="T22" fmla="*/ 2147483646 w 6498"/>
              <a:gd name="T23" fmla="*/ 2147483646 h 4972"/>
              <a:gd name="T24" fmla="*/ 2147483646 w 6498"/>
              <a:gd name="T25" fmla="*/ 2147483646 h 4972"/>
              <a:gd name="T26" fmla="*/ 2147483646 w 6498"/>
              <a:gd name="T27" fmla="*/ 2147483646 h 4972"/>
              <a:gd name="T28" fmla="*/ 2147483646 w 6498"/>
              <a:gd name="T29" fmla="*/ 2147483646 h 4972"/>
              <a:gd name="T30" fmla="*/ 2147483646 w 6498"/>
              <a:gd name="T31" fmla="*/ 2147483646 h 4972"/>
              <a:gd name="T32" fmla="*/ 2147483646 w 6498"/>
              <a:gd name="T33" fmla="*/ 2147483646 h 4972"/>
              <a:gd name="T34" fmla="*/ 2147483646 w 6498"/>
              <a:gd name="T35" fmla="*/ 2147483646 h 4972"/>
              <a:gd name="T36" fmla="*/ 2147483646 w 6498"/>
              <a:gd name="T37" fmla="*/ 2147483646 h 4972"/>
              <a:gd name="T38" fmla="*/ 2147483646 w 6498"/>
              <a:gd name="T39" fmla="*/ 2147483646 h 4972"/>
              <a:gd name="T40" fmla="*/ 2147483646 w 6498"/>
              <a:gd name="T41" fmla="*/ 2147483646 h 4972"/>
              <a:gd name="T42" fmla="*/ 2147483646 w 6498"/>
              <a:gd name="T43" fmla="*/ 2147483646 h 4972"/>
              <a:gd name="T44" fmla="*/ 2147483646 w 6498"/>
              <a:gd name="T45" fmla="*/ 2147483646 h 4972"/>
              <a:gd name="T46" fmla="*/ 2147483646 w 6498"/>
              <a:gd name="T47" fmla="*/ 2147483646 h 4972"/>
              <a:gd name="T48" fmla="*/ 2147483646 w 6498"/>
              <a:gd name="T49" fmla="*/ 2147483646 h 4972"/>
              <a:gd name="T50" fmla="*/ 2147483646 w 6498"/>
              <a:gd name="T51" fmla="*/ 2147483646 h 4972"/>
              <a:gd name="T52" fmla="*/ 2147483646 w 6498"/>
              <a:gd name="T53" fmla="*/ 2147483646 h 4972"/>
              <a:gd name="T54" fmla="*/ 2147483646 w 6498"/>
              <a:gd name="T55" fmla="*/ 2147483646 h 4972"/>
              <a:gd name="T56" fmla="*/ 2147483646 w 6498"/>
              <a:gd name="T57" fmla="*/ 2147483646 h 4972"/>
              <a:gd name="T58" fmla="*/ 2147483646 w 6498"/>
              <a:gd name="T59" fmla="*/ 2147483646 h 4972"/>
              <a:gd name="T60" fmla="*/ 2147483646 w 6498"/>
              <a:gd name="T61" fmla="*/ 2147483646 h 4972"/>
              <a:gd name="T62" fmla="*/ 2147483646 w 6498"/>
              <a:gd name="T63" fmla="*/ 2147483646 h 4972"/>
              <a:gd name="T64" fmla="*/ 2147483646 w 6498"/>
              <a:gd name="T65" fmla="*/ 2147483646 h 4972"/>
              <a:gd name="T66" fmla="*/ 2147483646 w 6498"/>
              <a:gd name="T67" fmla="*/ 2147483646 h 4972"/>
              <a:gd name="T68" fmla="*/ 2147483646 w 6498"/>
              <a:gd name="T69" fmla="*/ 2147483646 h 4972"/>
              <a:gd name="T70" fmla="*/ 2147483646 w 6498"/>
              <a:gd name="T71" fmla="*/ 2147483646 h 4972"/>
              <a:gd name="T72" fmla="*/ 2147483646 w 6498"/>
              <a:gd name="T73" fmla="*/ 2147483646 h 4972"/>
              <a:gd name="T74" fmla="*/ 2147483646 w 6498"/>
              <a:gd name="T75" fmla="*/ 2147483646 h 4972"/>
              <a:gd name="T76" fmla="*/ 2147483646 w 6498"/>
              <a:gd name="T77" fmla="*/ 2147483646 h 4972"/>
              <a:gd name="T78" fmla="*/ 2147483646 w 6498"/>
              <a:gd name="T79" fmla="*/ 2147483646 h 4972"/>
              <a:gd name="T80" fmla="*/ 2147483646 w 6498"/>
              <a:gd name="T81" fmla="*/ 2147483646 h 4972"/>
              <a:gd name="T82" fmla="*/ 2147483646 w 6498"/>
              <a:gd name="T83" fmla="*/ 2147483646 h 4972"/>
              <a:gd name="T84" fmla="*/ 2147483646 w 6498"/>
              <a:gd name="T85" fmla="*/ 2147483646 h 4972"/>
              <a:gd name="T86" fmla="*/ 2147483646 w 6498"/>
              <a:gd name="T87" fmla="*/ 2147483646 h 4972"/>
              <a:gd name="T88" fmla="*/ 2147483646 w 6498"/>
              <a:gd name="T89" fmla="*/ 2147483646 h 4972"/>
              <a:gd name="T90" fmla="*/ 2147483646 w 6498"/>
              <a:gd name="T91" fmla="*/ 2147483646 h 4972"/>
              <a:gd name="T92" fmla="*/ 2147483646 w 6498"/>
              <a:gd name="T93" fmla="*/ 2147483646 h 4972"/>
              <a:gd name="T94" fmla="*/ 2147483646 w 6498"/>
              <a:gd name="T95" fmla="*/ 2147483646 h 4972"/>
              <a:gd name="T96" fmla="*/ 2147483646 w 6498"/>
              <a:gd name="T97" fmla="*/ 2147483646 h 4972"/>
              <a:gd name="T98" fmla="*/ 2147483646 w 6498"/>
              <a:gd name="T99" fmla="*/ 2147483646 h 4972"/>
              <a:gd name="T100" fmla="*/ 2147483646 w 6498"/>
              <a:gd name="T101" fmla="*/ 2147483646 h 4972"/>
              <a:gd name="T102" fmla="*/ 2147483646 w 6498"/>
              <a:gd name="T103" fmla="*/ 2147483646 h 4972"/>
              <a:gd name="T104" fmla="*/ 0 w 6498"/>
              <a:gd name="T105" fmla="*/ 2147483646 h 4972"/>
              <a:gd name="T106" fmla="*/ 2147483646 w 6498"/>
              <a:gd name="T107" fmla="*/ 2147483646 h 4972"/>
              <a:gd name="T108" fmla="*/ 2147483646 w 6498"/>
              <a:gd name="T109" fmla="*/ 2147483646 h 4972"/>
              <a:gd name="T110" fmla="*/ 2147483646 w 6498"/>
              <a:gd name="T111" fmla="*/ 2147483646 h 4972"/>
              <a:gd name="T112" fmla="*/ 2147483646 w 6498"/>
              <a:gd name="T113" fmla="*/ 2147483646 h 4972"/>
              <a:gd name="T114" fmla="*/ 2147483646 w 6498"/>
              <a:gd name="T115" fmla="*/ 2147483646 h 4972"/>
              <a:gd name="T116" fmla="*/ 2147483646 w 6498"/>
              <a:gd name="T117" fmla="*/ 2147483646 h 4972"/>
              <a:gd name="T118" fmla="*/ 2147483646 w 6498"/>
              <a:gd name="T119" fmla="*/ 2147483646 h 4972"/>
              <a:gd name="T120" fmla="*/ 2147483646 w 6498"/>
              <a:gd name="T121" fmla="*/ 2147483646 h 4972"/>
              <a:gd name="T122" fmla="*/ 2147483646 w 6498"/>
              <a:gd name="T123" fmla="*/ 2147483646 h 4972"/>
              <a:gd name="T124" fmla="*/ 2147483646 w 6498"/>
              <a:gd name="T125" fmla="*/ 0 h 497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6498" h="4972">
                <a:moveTo>
                  <a:pt x="5254" y="914"/>
                </a:moveTo>
                <a:lnTo>
                  <a:pt x="4430" y="2335"/>
                </a:lnTo>
                <a:lnTo>
                  <a:pt x="6075" y="2335"/>
                </a:lnTo>
                <a:lnTo>
                  <a:pt x="5254" y="914"/>
                </a:lnTo>
                <a:close/>
                <a:moveTo>
                  <a:pt x="1244" y="914"/>
                </a:moveTo>
                <a:lnTo>
                  <a:pt x="423" y="2335"/>
                </a:lnTo>
                <a:lnTo>
                  <a:pt x="2066" y="2335"/>
                </a:lnTo>
                <a:lnTo>
                  <a:pt x="1244" y="914"/>
                </a:lnTo>
                <a:close/>
                <a:moveTo>
                  <a:pt x="3231" y="0"/>
                </a:moveTo>
                <a:lnTo>
                  <a:pt x="3300" y="4"/>
                </a:lnTo>
                <a:lnTo>
                  <a:pt x="3365" y="18"/>
                </a:lnTo>
                <a:lnTo>
                  <a:pt x="3428" y="41"/>
                </a:lnTo>
                <a:lnTo>
                  <a:pt x="3485" y="73"/>
                </a:lnTo>
                <a:lnTo>
                  <a:pt x="3538" y="110"/>
                </a:lnTo>
                <a:lnTo>
                  <a:pt x="3586" y="155"/>
                </a:lnTo>
                <a:lnTo>
                  <a:pt x="3627" y="207"/>
                </a:lnTo>
                <a:lnTo>
                  <a:pt x="5189" y="207"/>
                </a:lnTo>
                <a:lnTo>
                  <a:pt x="5244" y="211"/>
                </a:lnTo>
                <a:lnTo>
                  <a:pt x="5291" y="224"/>
                </a:lnTo>
                <a:lnTo>
                  <a:pt x="5332" y="244"/>
                </a:lnTo>
                <a:lnTo>
                  <a:pt x="5368" y="270"/>
                </a:lnTo>
                <a:lnTo>
                  <a:pt x="5399" y="299"/>
                </a:lnTo>
                <a:lnTo>
                  <a:pt x="5423" y="335"/>
                </a:lnTo>
                <a:lnTo>
                  <a:pt x="5441" y="374"/>
                </a:lnTo>
                <a:lnTo>
                  <a:pt x="5452" y="415"/>
                </a:lnTo>
                <a:lnTo>
                  <a:pt x="5458" y="457"/>
                </a:lnTo>
                <a:lnTo>
                  <a:pt x="5458" y="500"/>
                </a:lnTo>
                <a:lnTo>
                  <a:pt x="5452" y="543"/>
                </a:lnTo>
                <a:lnTo>
                  <a:pt x="5441" y="585"/>
                </a:lnTo>
                <a:lnTo>
                  <a:pt x="5423" y="622"/>
                </a:lnTo>
                <a:lnTo>
                  <a:pt x="5399" y="658"/>
                </a:lnTo>
                <a:lnTo>
                  <a:pt x="6374" y="2345"/>
                </a:lnTo>
                <a:lnTo>
                  <a:pt x="6407" y="2359"/>
                </a:lnTo>
                <a:lnTo>
                  <a:pt x="6437" y="2381"/>
                </a:lnTo>
                <a:lnTo>
                  <a:pt x="6461" y="2406"/>
                </a:lnTo>
                <a:lnTo>
                  <a:pt x="6480" y="2438"/>
                </a:lnTo>
                <a:lnTo>
                  <a:pt x="6492" y="2471"/>
                </a:lnTo>
                <a:lnTo>
                  <a:pt x="6498" y="2509"/>
                </a:lnTo>
                <a:lnTo>
                  <a:pt x="6494" y="2544"/>
                </a:lnTo>
                <a:lnTo>
                  <a:pt x="6484" y="2581"/>
                </a:lnTo>
                <a:lnTo>
                  <a:pt x="6431" y="2690"/>
                </a:lnTo>
                <a:lnTo>
                  <a:pt x="6370" y="2790"/>
                </a:lnTo>
                <a:lnTo>
                  <a:pt x="6301" y="2887"/>
                </a:lnTo>
                <a:lnTo>
                  <a:pt x="6224" y="2977"/>
                </a:lnTo>
                <a:lnTo>
                  <a:pt x="6140" y="3058"/>
                </a:lnTo>
                <a:lnTo>
                  <a:pt x="6047" y="3133"/>
                </a:lnTo>
                <a:lnTo>
                  <a:pt x="5949" y="3200"/>
                </a:lnTo>
                <a:lnTo>
                  <a:pt x="5844" y="3257"/>
                </a:lnTo>
                <a:lnTo>
                  <a:pt x="5734" y="3304"/>
                </a:lnTo>
                <a:lnTo>
                  <a:pt x="5620" y="3344"/>
                </a:lnTo>
                <a:lnTo>
                  <a:pt x="5502" y="3371"/>
                </a:lnTo>
                <a:lnTo>
                  <a:pt x="5380" y="3389"/>
                </a:lnTo>
                <a:lnTo>
                  <a:pt x="5254" y="3395"/>
                </a:lnTo>
                <a:lnTo>
                  <a:pt x="5128" y="3389"/>
                </a:lnTo>
                <a:lnTo>
                  <a:pt x="5003" y="3371"/>
                </a:lnTo>
                <a:lnTo>
                  <a:pt x="4885" y="3344"/>
                </a:lnTo>
                <a:lnTo>
                  <a:pt x="4771" y="3304"/>
                </a:lnTo>
                <a:lnTo>
                  <a:pt x="4661" y="3257"/>
                </a:lnTo>
                <a:lnTo>
                  <a:pt x="4556" y="3200"/>
                </a:lnTo>
                <a:lnTo>
                  <a:pt x="4458" y="3133"/>
                </a:lnTo>
                <a:lnTo>
                  <a:pt x="4367" y="3058"/>
                </a:lnTo>
                <a:lnTo>
                  <a:pt x="4281" y="2977"/>
                </a:lnTo>
                <a:lnTo>
                  <a:pt x="4204" y="2887"/>
                </a:lnTo>
                <a:lnTo>
                  <a:pt x="4135" y="2790"/>
                </a:lnTo>
                <a:lnTo>
                  <a:pt x="4074" y="2690"/>
                </a:lnTo>
                <a:lnTo>
                  <a:pt x="4023" y="2581"/>
                </a:lnTo>
                <a:lnTo>
                  <a:pt x="4009" y="2536"/>
                </a:lnTo>
                <a:lnTo>
                  <a:pt x="4009" y="2491"/>
                </a:lnTo>
                <a:lnTo>
                  <a:pt x="4019" y="2448"/>
                </a:lnTo>
                <a:lnTo>
                  <a:pt x="4041" y="2408"/>
                </a:lnTo>
                <a:lnTo>
                  <a:pt x="4066" y="2381"/>
                </a:lnTo>
                <a:lnTo>
                  <a:pt x="4098" y="2359"/>
                </a:lnTo>
                <a:lnTo>
                  <a:pt x="4133" y="2343"/>
                </a:lnTo>
                <a:lnTo>
                  <a:pt x="5051" y="752"/>
                </a:lnTo>
                <a:lnTo>
                  <a:pt x="3627" y="752"/>
                </a:lnTo>
                <a:lnTo>
                  <a:pt x="3588" y="803"/>
                </a:lnTo>
                <a:lnTo>
                  <a:pt x="3540" y="847"/>
                </a:lnTo>
                <a:lnTo>
                  <a:pt x="3489" y="884"/>
                </a:lnTo>
                <a:lnTo>
                  <a:pt x="3672" y="4054"/>
                </a:lnTo>
                <a:lnTo>
                  <a:pt x="4503" y="4054"/>
                </a:lnTo>
                <a:lnTo>
                  <a:pt x="4576" y="4060"/>
                </a:lnTo>
                <a:lnTo>
                  <a:pt x="4647" y="4078"/>
                </a:lnTo>
                <a:lnTo>
                  <a:pt x="4714" y="4106"/>
                </a:lnTo>
                <a:lnTo>
                  <a:pt x="4773" y="4143"/>
                </a:lnTo>
                <a:lnTo>
                  <a:pt x="4826" y="4190"/>
                </a:lnTo>
                <a:lnTo>
                  <a:pt x="4874" y="4243"/>
                </a:lnTo>
                <a:lnTo>
                  <a:pt x="4911" y="4302"/>
                </a:lnTo>
                <a:lnTo>
                  <a:pt x="4938" y="4369"/>
                </a:lnTo>
                <a:lnTo>
                  <a:pt x="4956" y="4438"/>
                </a:lnTo>
                <a:lnTo>
                  <a:pt x="4962" y="4513"/>
                </a:lnTo>
                <a:lnTo>
                  <a:pt x="4962" y="4789"/>
                </a:lnTo>
                <a:lnTo>
                  <a:pt x="4956" y="4830"/>
                </a:lnTo>
                <a:lnTo>
                  <a:pt x="4942" y="4870"/>
                </a:lnTo>
                <a:lnTo>
                  <a:pt x="4921" y="4903"/>
                </a:lnTo>
                <a:lnTo>
                  <a:pt x="4893" y="4931"/>
                </a:lnTo>
                <a:lnTo>
                  <a:pt x="4858" y="4952"/>
                </a:lnTo>
                <a:lnTo>
                  <a:pt x="4820" y="4966"/>
                </a:lnTo>
                <a:lnTo>
                  <a:pt x="4777" y="4972"/>
                </a:lnTo>
                <a:lnTo>
                  <a:pt x="1668" y="4972"/>
                </a:lnTo>
                <a:lnTo>
                  <a:pt x="1626" y="4966"/>
                </a:lnTo>
                <a:lnTo>
                  <a:pt x="1587" y="4952"/>
                </a:lnTo>
                <a:lnTo>
                  <a:pt x="1554" y="4931"/>
                </a:lnTo>
                <a:lnTo>
                  <a:pt x="1526" y="4903"/>
                </a:lnTo>
                <a:lnTo>
                  <a:pt x="1504" y="4870"/>
                </a:lnTo>
                <a:lnTo>
                  <a:pt x="1489" y="4830"/>
                </a:lnTo>
                <a:lnTo>
                  <a:pt x="1485" y="4789"/>
                </a:lnTo>
                <a:lnTo>
                  <a:pt x="1485" y="4513"/>
                </a:lnTo>
                <a:lnTo>
                  <a:pt x="1491" y="4438"/>
                </a:lnTo>
                <a:lnTo>
                  <a:pt x="1508" y="4369"/>
                </a:lnTo>
                <a:lnTo>
                  <a:pt x="1536" y="4302"/>
                </a:lnTo>
                <a:lnTo>
                  <a:pt x="1573" y="4243"/>
                </a:lnTo>
                <a:lnTo>
                  <a:pt x="1619" y="4190"/>
                </a:lnTo>
                <a:lnTo>
                  <a:pt x="1674" y="4143"/>
                </a:lnTo>
                <a:lnTo>
                  <a:pt x="1733" y="4106"/>
                </a:lnTo>
                <a:lnTo>
                  <a:pt x="1800" y="4078"/>
                </a:lnTo>
                <a:lnTo>
                  <a:pt x="1869" y="4060"/>
                </a:lnTo>
                <a:lnTo>
                  <a:pt x="1944" y="4054"/>
                </a:lnTo>
                <a:lnTo>
                  <a:pt x="2774" y="4054"/>
                </a:lnTo>
                <a:lnTo>
                  <a:pt x="2958" y="874"/>
                </a:lnTo>
                <a:lnTo>
                  <a:pt x="2912" y="839"/>
                </a:lnTo>
                <a:lnTo>
                  <a:pt x="2871" y="799"/>
                </a:lnTo>
                <a:lnTo>
                  <a:pt x="2836" y="752"/>
                </a:lnTo>
                <a:lnTo>
                  <a:pt x="1445" y="752"/>
                </a:lnTo>
                <a:lnTo>
                  <a:pt x="2365" y="2343"/>
                </a:lnTo>
                <a:lnTo>
                  <a:pt x="2400" y="2359"/>
                </a:lnTo>
                <a:lnTo>
                  <a:pt x="2432" y="2381"/>
                </a:lnTo>
                <a:lnTo>
                  <a:pt x="2455" y="2408"/>
                </a:lnTo>
                <a:lnTo>
                  <a:pt x="2477" y="2448"/>
                </a:lnTo>
                <a:lnTo>
                  <a:pt x="2489" y="2491"/>
                </a:lnTo>
                <a:lnTo>
                  <a:pt x="2489" y="2536"/>
                </a:lnTo>
                <a:lnTo>
                  <a:pt x="2475" y="2581"/>
                </a:lnTo>
                <a:lnTo>
                  <a:pt x="2424" y="2690"/>
                </a:lnTo>
                <a:lnTo>
                  <a:pt x="2363" y="2790"/>
                </a:lnTo>
                <a:lnTo>
                  <a:pt x="2294" y="2887"/>
                </a:lnTo>
                <a:lnTo>
                  <a:pt x="2215" y="2977"/>
                </a:lnTo>
                <a:lnTo>
                  <a:pt x="2131" y="3058"/>
                </a:lnTo>
                <a:lnTo>
                  <a:pt x="2040" y="3133"/>
                </a:lnTo>
                <a:lnTo>
                  <a:pt x="1942" y="3200"/>
                </a:lnTo>
                <a:lnTo>
                  <a:pt x="1837" y="3257"/>
                </a:lnTo>
                <a:lnTo>
                  <a:pt x="1727" y="3304"/>
                </a:lnTo>
                <a:lnTo>
                  <a:pt x="1613" y="3344"/>
                </a:lnTo>
                <a:lnTo>
                  <a:pt x="1493" y="3371"/>
                </a:lnTo>
                <a:lnTo>
                  <a:pt x="1371" y="3389"/>
                </a:lnTo>
                <a:lnTo>
                  <a:pt x="1244" y="3395"/>
                </a:lnTo>
                <a:lnTo>
                  <a:pt x="1118" y="3389"/>
                </a:lnTo>
                <a:lnTo>
                  <a:pt x="996" y="3371"/>
                </a:lnTo>
                <a:lnTo>
                  <a:pt x="876" y="3344"/>
                </a:lnTo>
                <a:lnTo>
                  <a:pt x="762" y="3304"/>
                </a:lnTo>
                <a:lnTo>
                  <a:pt x="654" y="3257"/>
                </a:lnTo>
                <a:lnTo>
                  <a:pt x="549" y="3200"/>
                </a:lnTo>
                <a:lnTo>
                  <a:pt x="451" y="3133"/>
                </a:lnTo>
                <a:lnTo>
                  <a:pt x="358" y="3058"/>
                </a:lnTo>
                <a:lnTo>
                  <a:pt x="274" y="2977"/>
                </a:lnTo>
                <a:lnTo>
                  <a:pt x="197" y="2887"/>
                </a:lnTo>
                <a:lnTo>
                  <a:pt x="126" y="2790"/>
                </a:lnTo>
                <a:lnTo>
                  <a:pt x="65" y="2690"/>
                </a:lnTo>
                <a:lnTo>
                  <a:pt x="14" y="2581"/>
                </a:lnTo>
                <a:lnTo>
                  <a:pt x="2" y="2544"/>
                </a:lnTo>
                <a:lnTo>
                  <a:pt x="0" y="2509"/>
                </a:lnTo>
                <a:lnTo>
                  <a:pt x="6" y="2471"/>
                </a:lnTo>
                <a:lnTo>
                  <a:pt x="18" y="2438"/>
                </a:lnTo>
                <a:lnTo>
                  <a:pt x="35" y="2406"/>
                </a:lnTo>
                <a:lnTo>
                  <a:pt x="61" y="2381"/>
                </a:lnTo>
                <a:lnTo>
                  <a:pt x="91" y="2359"/>
                </a:lnTo>
                <a:lnTo>
                  <a:pt x="124" y="2345"/>
                </a:lnTo>
                <a:lnTo>
                  <a:pt x="1083" y="683"/>
                </a:lnTo>
                <a:lnTo>
                  <a:pt x="1055" y="650"/>
                </a:lnTo>
                <a:lnTo>
                  <a:pt x="1034" y="614"/>
                </a:lnTo>
                <a:lnTo>
                  <a:pt x="1018" y="577"/>
                </a:lnTo>
                <a:lnTo>
                  <a:pt x="1008" y="536"/>
                </a:lnTo>
                <a:lnTo>
                  <a:pt x="1002" y="494"/>
                </a:lnTo>
                <a:lnTo>
                  <a:pt x="1004" y="451"/>
                </a:lnTo>
                <a:lnTo>
                  <a:pt x="1010" y="410"/>
                </a:lnTo>
                <a:lnTo>
                  <a:pt x="1024" y="370"/>
                </a:lnTo>
                <a:lnTo>
                  <a:pt x="1042" y="331"/>
                </a:lnTo>
                <a:lnTo>
                  <a:pt x="1065" y="297"/>
                </a:lnTo>
                <a:lnTo>
                  <a:pt x="1095" y="268"/>
                </a:lnTo>
                <a:lnTo>
                  <a:pt x="1130" y="242"/>
                </a:lnTo>
                <a:lnTo>
                  <a:pt x="1172" y="222"/>
                </a:lnTo>
                <a:lnTo>
                  <a:pt x="1219" y="211"/>
                </a:lnTo>
                <a:lnTo>
                  <a:pt x="1272" y="207"/>
                </a:lnTo>
                <a:lnTo>
                  <a:pt x="2836" y="207"/>
                </a:lnTo>
                <a:lnTo>
                  <a:pt x="2875" y="155"/>
                </a:lnTo>
                <a:lnTo>
                  <a:pt x="2922" y="110"/>
                </a:lnTo>
                <a:lnTo>
                  <a:pt x="2975" y="73"/>
                </a:lnTo>
                <a:lnTo>
                  <a:pt x="3034" y="41"/>
                </a:lnTo>
                <a:lnTo>
                  <a:pt x="3095" y="18"/>
                </a:lnTo>
                <a:lnTo>
                  <a:pt x="3162" y="4"/>
                </a:lnTo>
                <a:lnTo>
                  <a:pt x="3231" y="0"/>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dirty="0">
              <a:solidFill>
                <a:srgbClr val="000000"/>
              </a:solidFill>
            </a:endParaRPr>
          </a:p>
        </p:txBody>
      </p:sp>
      <p:pic>
        <p:nvPicPr>
          <p:cNvPr id="1026" name="Picture 2" descr="C:\Users\vhacptadamsj\AppData\Local\Microsoft\Windows\Temporary Internet Files\Content.Outlook\6STHIM25\Community_Care_RegionsMap-BaselineVersio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7634" y="1409394"/>
            <a:ext cx="5616441" cy="391804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3" name="Content Placeholder 8"/>
          <p:cNvSpPr>
            <a:spLocks noGrp="1"/>
          </p:cNvSpPr>
          <p:nvPr>
            <p:ph idx="1"/>
          </p:nvPr>
        </p:nvSpPr>
        <p:spPr>
          <a:xfrm>
            <a:off x="5913983" y="1409394"/>
            <a:ext cx="3076548" cy="3940515"/>
          </a:xfrm>
          <a:ln w="19050">
            <a:solidFill>
              <a:srgbClr val="002060"/>
            </a:solidFill>
          </a:ln>
        </p:spPr>
        <p:txBody>
          <a:bodyPr>
            <a:noAutofit/>
          </a:bodyPr>
          <a:lstStyle/>
          <a:p>
            <a:pPr marL="0" indent="0">
              <a:spcBef>
                <a:spcPts val="600"/>
              </a:spcBef>
              <a:spcAft>
                <a:spcPts val="600"/>
              </a:spcAft>
              <a:buNone/>
            </a:pPr>
            <a:endParaRPr lang="en-US" sz="1800" dirty="0" smtClean="0"/>
          </a:p>
          <a:p>
            <a:pPr>
              <a:spcBef>
                <a:spcPts val="600"/>
              </a:spcBef>
              <a:spcAft>
                <a:spcPts val="600"/>
              </a:spcAft>
            </a:pPr>
            <a:r>
              <a:rPr lang="en-US" sz="1800" dirty="0" smtClean="0"/>
              <a:t>Regions </a:t>
            </a:r>
            <a:r>
              <a:rPr lang="en-US" sz="1800" dirty="0"/>
              <a:t>divided by state boundaries</a:t>
            </a:r>
          </a:p>
          <a:p>
            <a:pPr>
              <a:spcBef>
                <a:spcPts val="600"/>
              </a:spcBef>
              <a:spcAft>
                <a:spcPts val="600"/>
              </a:spcAft>
            </a:pPr>
            <a:endParaRPr lang="en-US" sz="1600" dirty="0" smtClean="0"/>
          </a:p>
          <a:p>
            <a:pPr>
              <a:spcBef>
                <a:spcPts val="600"/>
              </a:spcBef>
              <a:spcAft>
                <a:spcPts val="600"/>
              </a:spcAft>
            </a:pPr>
            <a:r>
              <a:rPr lang="en-US" sz="1800" dirty="0" smtClean="0"/>
              <a:t>Region </a:t>
            </a:r>
            <a:r>
              <a:rPr lang="en-US" sz="1800" dirty="0"/>
              <a:t>boundaries established </a:t>
            </a:r>
            <a:r>
              <a:rPr lang="en-US" sz="1800" dirty="0" smtClean="0"/>
              <a:t>by:</a:t>
            </a:r>
          </a:p>
          <a:p>
            <a:pPr lvl="1">
              <a:spcBef>
                <a:spcPts val="600"/>
              </a:spcBef>
              <a:spcAft>
                <a:spcPts val="600"/>
              </a:spcAft>
            </a:pPr>
            <a:r>
              <a:rPr lang="en-US" sz="1600" dirty="0" smtClean="0"/>
              <a:t>volume </a:t>
            </a:r>
            <a:r>
              <a:rPr lang="en-US" sz="1600" dirty="0"/>
              <a:t>of veterans enrolled in VA system </a:t>
            </a:r>
            <a:endParaRPr lang="en-US" sz="1600" dirty="0" smtClean="0"/>
          </a:p>
          <a:p>
            <a:pPr lvl="1">
              <a:spcBef>
                <a:spcPts val="600"/>
              </a:spcBef>
              <a:spcAft>
                <a:spcPts val="600"/>
              </a:spcAft>
            </a:pPr>
            <a:r>
              <a:rPr lang="en-US" sz="1600" dirty="0" smtClean="0"/>
              <a:t>number </a:t>
            </a:r>
            <a:r>
              <a:rPr lang="en-US" sz="1600" dirty="0"/>
              <a:t>of Community Care referrals </a:t>
            </a:r>
            <a:r>
              <a:rPr lang="en-US" sz="1600" dirty="0" smtClean="0"/>
              <a:t>in </a:t>
            </a:r>
            <a:r>
              <a:rPr lang="en-US" sz="1600" dirty="0"/>
              <a:t>FY15 by </a:t>
            </a:r>
            <a:r>
              <a:rPr lang="en-US" sz="1600" dirty="0" smtClean="0"/>
              <a:t>state</a:t>
            </a:r>
          </a:p>
          <a:p>
            <a:pPr marL="0" indent="0">
              <a:buNone/>
            </a:pPr>
            <a:endParaRPr lang="en-US" sz="1600" b="1" dirty="0"/>
          </a:p>
        </p:txBody>
      </p:sp>
      <p:sp>
        <p:nvSpPr>
          <p:cNvPr id="24" name="TextBox 23"/>
          <p:cNvSpPr txBox="1"/>
          <p:nvPr/>
        </p:nvSpPr>
        <p:spPr>
          <a:xfrm>
            <a:off x="174759" y="685800"/>
            <a:ext cx="8664441" cy="461665"/>
          </a:xfrm>
          <a:prstGeom prst="rect">
            <a:avLst/>
          </a:prstGeom>
          <a:noFill/>
        </p:spPr>
        <p:txBody>
          <a:bodyPr wrap="square" rtlCol="0">
            <a:spAutoFit/>
          </a:bodyPr>
          <a:lstStyle/>
          <a:p>
            <a:pPr marL="342900" indent="-342900" defTabSz="457200">
              <a:spcBef>
                <a:spcPct val="20000"/>
              </a:spcBef>
              <a:buFont typeface="Arial"/>
              <a:buChar char="•"/>
            </a:pPr>
            <a:r>
              <a:rPr lang="en-US" sz="2400" b="1" dirty="0">
                <a:solidFill>
                  <a:schemeClr val="tx2"/>
                </a:solidFill>
                <a:latin typeface="Arial" panose="020B0604020202020204" pitchFamily="34" charset="0"/>
                <a:cs typeface="Georgia" pitchFamily="18" charset="0"/>
              </a:rPr>
              <a:t>CCN Regions – Section 3.5</a:t>
            </a:r>
          </a:p>
        </p:txBody>
      </p:sp>
    </p:spTree>
    <p:extLst>
      <p:ext uri="{BB962C8B-B14F-4D97-AF65-F5344CB8AC3E}">
        <p14:creationId xmlns:p14="http://schemas.microsoft.com/office/powerpoint/2010/main" val="10442553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14400"/>
            <a:ext cx="8229600" cy="4506360"/>
          </a:xfrm>
        </p:spPr>
        <p:txBody>
          <a:bodyPr>
            <a:normAutofit/>
          </a:bodyPr>
          <a:lstStyle/>
          <a:p>
            <a:r>
              <a:rPr lang="en-US" sz="2400" b="1" dirty="0" smtClean="0">
                <a:cs typeface="Georgia" pitchFamily="18" charset="0"/>
              </a:rPr>
              <a:t>Credentialing </a:t>
            </a:r>
            <a:r>
              <a:rPr lang="en-US" sz="2400" b="1" dirty="0">
                <a:cs typeface="Georgia" pitchFamily="18" charset="0"/>
              </a:rPr>
              <a:t>– Section 3.7</a:t>
            </a:r>
          </a:p>
          <a:p>
            <a:pPr lvl="1"/>
            <a:r>
              <a:rPr lang="en-US" dirty="0">
                <a:cs typeface="Georgia" pitchFamily="18" charset="0"/>
              </a:rPr>
              <a:t>The Contractor must always confirm that CCN Healthcare Services Network providers and facilities are credentialed in accordance with the requirements set forth by the nationally recognized accrediting organization for the Contractor’s credentialing program unless the accrediting organization’s standards are not applicable to such services, facilities and providers</a:t>
            </a:r>
          </a:p>
          <a:p>
            <a:endParaRPr lang="en-US" dirty="0"/>
          </a:p>
        </p:txBody>
      </p:sp>
      <p:sp>
        <p:nvSpPr>
          <p:cNvPr id="3" name="Slide Number Placeholder 2"/>
          <p:cNvSpPr>
            <a:spLocks noGrp="1"/>
          </p:cNvSpPr>
          <p:nvPr>
            <p:ph type="sldNum" sz="quarter" idx="12"/>
          </p:nvPr>
        </p:nvSpPr>
        <p:spPr/>
        <p:txBody>
          <a:bodyPr/>
          <a:lstStyle/>
          <a:p>
            <a:fld id="{D983F1FA-211D-3044-9E35-958DFBC26156}" type="slidenum">
              <a:rPr lang="en-US" smtClean="0">
                <a:solidFill>
                  <a:prstClr val="white"/>
                </a:solidFill>
              </a:rPr>
              <a:pPr/>
              <a:t>8</a:t>
            </a:fld>
            <a:endParaRPr lang="en-US" dirty="0">
              <a:solidFill>
                <a:prstClr val="white"/>
              </a:solidFill>
            </a:endParaRPr>
          </a:p>
        </p:txBody>
      </p:sp>
      <p:sp>
        <p:nvSpPr>
          <p:cNvPr id="4" name="Title 3"/>
          <p:cNvSpPr>
            <a:spLocks noGrp="1"/>
          </p:cNvSpPr>
          <p:nvPr>
            <p:ph type="title"/>
          </p:nvPr>
        </p:nvSpPr>
        <p:spPr/>
        <p:txBody>
          <a:bodyPr>
            <a:normAutofit fontScale="90000"/>
          </a:bodyPr>
          <a:lstStyle/>
          <a:p>
            <a:r>
              <a:rPr lang="en-US" dirty="0"/>
              <a:t>Performance Work Statement – B.16 (continued)</a:t>
            </a:r>
          </a:p>
        </p:txBody>
      </p:sp>
    </p:spTree>
    <p:extLst>
      <p:ext uri="{BB962C8B-B14F-4D97-AF65-F5344CB8AC3E}">
        <p14:creationId xmlns:p14="http://schemas.microsoft.com/office/powerpoint/2010/main" val="31530701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620261789"/>
              </p:ext>
            </p:extLst>
          </p:nvPr>
        </p:nvGraphicFramePr>
        <p:xfrm>
          <a:off x="533400" y="933510"/>
          <a:ext cx="7848600" cy="5140960"/>
        </p:xfrm>
        <a:graphic>
          <a:graphicData uri="http://schemas.openxmlformats.org/drawingml/2006/table">
            <a:tbl>
              <a:tblPr firstRow="1" bandRow="1">
                <a:tableStyleId>{5C22544A-7EE6-4342-B048-85BDC9FD1C3A}</a:tableStyleId>
              </a:tblPr>
              <a:tblGrid>
                <a:gridCol w="3924300"/>
                <a:gridCol w="3924300"/>
              </a:tblGrid>
              <a:tr h="447040">
                <a:tc gridSpan="2">
                  <a:txBody>
                    <a:bodyPr/>
                    <a:lstStyle/>
                    <a:p>
                      <a:pPr algn="ctr"/>
                      <a:r>
                        <a:rPr lang="en-US" dirty="0" smtClean="0"/>
                        <a:t>Health Benefits</a:t>
                      </a:r>
                      <a:r>
                        <a:rPr lang="en-US" baseline="0" dirty="0" smtClean="0"/>
                        <a:t> Included for all Eligible Veterans</a:t>
                      </a:r>
                      <a:endParaRPr lang="en-US" dirty="0"/>
                    </a:p>
                  </a:txBody>
                  <a:tcPr/>
                </a:tc>
                <a:tc hMerge="1">
                  <a:txBody>
                    <a:bodyPr/>
                    <a:lstStyle/>
                    <a:p>
                      <a:endParaRPr lang="en-US"/>
                    </a:p>
                  </a:txBody>
                  <a:tcPr/>
                </a:tc>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300" kern="1200" dirty="0" smtClean="0">
                          <a:solidFill>
                            <a:schemeClr val="dk1"/>
                          </a:solidFill>
                          <a:effectLst/>
                          <a:latin typeface="+mn-lt"/>
                          <a:ea typeface="+mn-ea"/>
                          <a:cs typeface="+mn-cs"/>
                        </a:rPr>
                        <a:t>Preventive Care</a:t>
                      </a:r>
                    </a:p>
                    <a:p>
                      <a:endParaRPr lang="en-US" sz="13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300" kern="1200" dirty="0" smtClean="0">
                          <a:solidFill>
                            <a:schemeClr val="dk1"/>
                          </a:solidFill>
                          <a:effectLst/>
                          <a:latin typeface="+mn-lt"/>
                          <a:ea typeface="+mn-ea"/>
                          <a:cs typeface="+mn-cs"/>
                        </a:rPr>
                        <a:t>Outpatient Diagnostic and Treatment Services (including laboratory services)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300" kern="1200" dirty="0">
                        <a:solidFill>
                          <a:schemeClr val="dk1"/>
                        </a:solidFill>
                        <a:effectLst/>
                        <a:latin typeface="+mn-lt"/>
                        <a:ea typeface="+mn-ea"/>
                        <a:cs typeface="+mn-cs"/>
                      </a:endParaRPr>
                    </a:p>
                  </a:txBody>
                  <a:tcPr/>
                </a:tc>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300" dirty="0" smtClean="0">
                          <a:effectLst/>
                        </a:rPr>
                        <a:t>Comprehensive Rehabilitative Services</a:t>
                      </a:r>
                    </a:p>
                    <a:p>
                      <a:endParaRPr lang="en-US" sz="13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300" kern="1200" dirty="0" smtClean="0">
                          <a:solidFill>
                            <a:schemeClr val="dk1"/>
                          </a:solidFill>
                          <a:effectLst/>
                          <a:latin typeface="+mn-lt"/>
                          <a:ea typeface="+mn-ea"/>
                          <a:cs typeface="+mn-cs"/>
                        </a:rPr>
                        <a:t>Inpatient Diagnostic and Treatment Services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300" kern="1200" dirty="0">
                        <a:solidFill>
                          <a:schemeClr val="dk1"/>
                        </a:solidFill>
                        <a:effectLst/>
                        <a:latin typeface="+mn-lt"/>
                        <a:ea typeface="+mn-ea"/>
                        <a:cs typeface="+mn-cs"/>
                      </a:endParaRPr>
                    </a:p>
                  </a:txBody>
                  <a:tcPr/>
                </a:tc>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300" dirty="0" smtClean="0">
                          <a:effectLst/>
                        </a:rPr>
                        <a:t>Hospital Services</a:t>
                      </a:r>
                    </a:p>
                    <a:p>
                      <a:endParaRPr lang="en-US" sz="13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300" kern="1200" dirty="0" smtClean="0">
                          <a:solidFill>
                            <a:schemeClr val="dk1"/>
                          </a:solidFill>
                          <a:effectLst/>
                          <a:latin typeface="+mn-lt"/>
                          <a:ea typeface="+mn-ea"/>
                          <a:cs typeface="+mn-cs"/>
                        </a:rPr>
                        <a:t>Long Term Acute Care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300" kern="1200" dirty="0">
                        <a:solidFill>
                          <a:schemeClr val="dk1"/>
                        </a:solidFill>
                        <a:effectLst/>
                        <a:latin typeface="+mn-lt"/>
                        <a:ea typeface="+mn-ea"/>
                        <a:cs typeface="+mn-cs"/>
                      </a:endParaRPr>
                    </a:p>
                  </a:txBody>
                  <a:tcPr/>
                </a:tc>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300" dirty="0" smtClean="0">
                          <a:effectLst/>
                        </a:rPr>
                        <a:t>Ancillary Services</a:t>
                      </a:r>
                    </a:p>
                    <a:p>
                      <a:endParaRPr lang="en-US" sz="13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300" kern="1200" dirty="0" smtClean="0">
                          <a:solidFill>
                            <a:schemeClr val="dk1"/>
                          </a:solidFill>
                          <a:effectLst/>
                          <a:latin typeface="+mn-lt"/>
                          <a:ea typeface="+mn-ea"/>
                          <a:cs typeface="+mn-cs"/>
                        </a:rPr>
                        <a:t>Acupuncture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300" kern="1200" dirty="0">
                        <a:solidFill>
                          <a:schemeClr val="dk1"/>
                        </a:solidFill>
                        <a:effectLst/>
                        <a:latin typeface="+mn-lt"/>
                        <a:ea typeface="+mn-ea"/>
                        <a:cs typeface="+mn-cs"/>
                      </a:endParaRPr>
                    </a:p>
                  </a:txBody>
                  <a:tcPr/>
                </a:tc>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300" dirty="0" smtClean="0">
                          <a:effectLst/>
                        </a:rPr>
                        <a:t>Mental Health (to include professional counseling)</a:t>
                      </a:r>
                    </a:p>
                    <a:p>
                      <a:endParaRPr lang="en-US" sz="13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300" kern="1200" dirty="0" smtClean="0">
                          <a:solidFill>
                            <a:schemeClr val="dk1"/>
                          </a:solidFill>
                          <a:effectLst/>
                          <a:latin typeface="+mn-lt"/>
                          <a:ea typeface="+mn-ea"/>
                          <a:cs typeface="+mn-cs"/>
                        </a:rPr>
                        <a:t>Maternity and Women’s Health</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300" kern="1200" dirty="0">
                        <a:solidFill>
                          <a:schemeClr val="dk1"/>
                        </a:solidFill>
                        <a:effectLst/>
                        <a:latin typeface="+mn-lt"/>
                        <a:ea typeface="+mn-ea"/>
                        <a:cs typeface="+mn-cs"/>
                      </a:endParaRPr>
                    </a:p>
                  </a:txBody>
                  <a:tcPr/>
                </a:tc>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300" dirty="0" smtClean="0">
                          <a:effectLst/>
                        </a:rPr>
                        <a:t>Residential Care</a:t>
                      </a:r>
                    </a:p>
                    <a:p>
                      <a:endParaRPr lang="en-US" sz="13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300" kern="1200" dirty="0" smtClean="0">
                          <a:solidFill>
                            <a:schemeClr val="dk1"/>
                          </a:solidFill>
                          <a:effectLst/>
                          <a:latin typeface="+mn-lt"/>
                          <a:ea typeface="+mn-ea"/>
                          <a:cs typeface="+mn-cs"/>
                        </a:rPr>
                        <a:t>Telehealth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300" kern="1200" dirty="0">
                        <a:solidFill>
                          <a:schemeClr val="dk1"/>
                        </a:solidFill>
                        <a:effectLst/>
                        <a:latin typeface="+mn-lt"/>
                        <a:ea typeface="+mn-ea"/>
                        <a:cs typeface="+mn-cs"/>
                      </a:endParaRPr>
                    </a:p>
                  </a:txBody>
                  <a:tcPr/>
                </a:tc>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300" dirty="0" smtClean="0">
                          <a:effectLst/>
                        </a:rPr>
                        <a:t>Home Healthcare (Skilled and Unskilled)</a:t>
                      </a:r>
                    </a:p>
                    <a:p>
                      <a:endParaRPr lang="en-US" sz="13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300" kern="1200" dirty="0" smtClean="0">
                          <a:solidFill>
                            <a:schemeClr val="dk1"/>
                          </a:solidFill>
                          <a:effectLst/>
                          <a:latin typeface="+mn-lt"/>
                          <a:ea typeface="+mn-ea"/>
                          <a:cs typeface="+mn-cs"/>
                        </a:rPr>
                        <a:t>Hospice/Palliative Care/Respite</a:t>
                      </a:r>
                    </a:p>
                    <a:p>
                      <a:endParaRPr lang="en-US" sz="1300" dirty="0"/>
                    </a:p>
                  </a:txBody>
                  <a:tcPr/>
                </a:tc>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300" dirty="0" smtClean="0">
                          <a:effectLst/>
                        </a:rPr>
                        <a:t>Geriatrics (Non-institutional extended care services, including but not limited to non-institutional geriatric evaluation, non-institutional adult day health care, and non-institutional respite care)</a:t>
                      </a:r>
                    </a:p>
                  </a:txBody>
                  <a:tcPr/>
                </a:tc>
                <a:tc>
                  <a:txBody>
                    <a:bodyPr/>
                    <a:lstStyle/>
                    <a:p>
                      <a:endParaRPr lang="en-US" sz="1300" dirty="0"/>
                    </a:p>
                  </a:txBody>
                  <a:tcPr/>
                </a:tc>
              </a:tr>
            </a:tbl>
          </a:graphicData>
        </a:graphic>
      </p:graphicFrame>
      <p:sp>
        <p:nvSpPr>
          <p:cNvPr id="3" name="Slide Number Placeholder 2"/>
          <p:cNvSpPr>
            <a:spLocks noGrp="1"/>
          </p:cNvSpPr>
          <p:nvPr>
            <p:ph type="sldNum" sz="quarter" idx="12"/>
          </p:nvPr>
        </p:nvSpPr>
        <p:spPr/>
        <p:txBody>
          <a:bodyPr/>
          <a:lstStyle/>
          <a:p>
            <a:fld id="{D983F1FA-211D-3044-9E35-958DFBC26156}" type="slidenum">
              <a:rPr lang="en-US" smtClean="0">
                <a:solidFill>
                  <a:prstClr val="white"/>
                </a:solidFill>
              </a:rPr>
              <a:pPr/>
              <a:t>9</a:t>
            </a:fld>
            <a:endParaRPr lang="en-US" dirty="0">
              <a:solidFill>
                <a:prstClr val="white"/>
              </a:solidFill>
            </a:endParaRPr>
          </a:p>
        </p:txBody>
      </p:sp>
      <p:sp>
        <p:nvSpPr>
          <p:cNvPr id="4" name="Title 3"/>
          <p:cNvSpPr>
            <a:spLocks noGrp="1"/>
          </p:cNvSpPr>
          <p:nvPr>
            <p:ph type="title"/>
          </p:nvPr>
        </p:nvSpPr>
        <p:spPr/>
        <p:txBody>
          <a:bodyPr>
            <a:normAutofit/>
          </a:bodyPr>
          <a:lstStyle/>
          <a:p>
            <a:pPr lvl="1" algn="ctr" defTabSz="457200" rtl="0">
              <a:spcBef>
                <a:spcPct val="0"/>
              </a:spcBef>
            </a:pPr>
            <a:r>
              <a:rPr lang="en-US" sz="2500" b="1" dirty="0" smtClean="0">
                <a:solidFill>
                  <a:schemeClr val="bg1"/>
                </a:solidFill>
              </a:rPr>
              <a:t>Performance Work Statement – B.16 (continued)</a:t>
            </a:r>
            <a:endParaRPr lang="en-US" sz="2500" b="1" kern="1200" dirty="0">
              <a:solidFill>
                <a:schemeClr val="bg1"/>
              </a:solidFill>
              <a:latin typeface="+mn-lt"/>
              <a:ea typeface="+mj-ea"/>
              <a:cs typeface="Arial" panose="020B0604020202020204" pitchFamily="34" charset="0"/>
            </a:endParaRPr>
          </a:p>
        </p:txBody>
      </p:sp>
      <p:sp>
        <p:nvSpPr>
          <p:cNvPr id="6" name="Rectangle 5"/>
          <p:cNvSpPr/>
          <p:nvPr/>
        </p:nvSpPr>
        <p:spPr>
          <a:xfrm>
            <a:off x="381000" y="533400"/>
            <a:ext cx="7467600" cy="400110"/>
          </a:xfrm>
          <a:prstGeom prst="rect">
            <a:avLst/>
          </a:prstGeom>
        </p:spPr>
        <p:txBody>
          <a:bodyPr wrap="square">
            <a:spAutoFit/>
          </a:bodyPr>
          <a:lstStyle/>
          <a:p>
            <a:pPr marL="342900" indent="-342900">
              <a:buFont typeface="Arial" panose="020B0604020202020204" pitchFamily="34" charset="0"/>
              <a:buChar char="•"/>
            </a:pPr>
            <a:r>
              <a:rPr lang="en-US" sz="2000" b="1" dirty="0">
                <a:solidFill>
                  <a:schemeClr val="tx2"/>
                </a:solidFill>
                <a:latin typeface="Arial" panose="020B0604020202020204" pitchFamily="34" charset="0"/>
                <a:cs typeface="Georgia" pitchFamily="18" charset="0"/>
              </a:rPr>
              <a:t>CCN</a:t>
            </a:r>
            <a:r>
              <a:rPr lang="en-US" sz="2000" b="1" dirty="0">
                <a:solidFill>
                  <a:schemeClr val="bg1"/>
                </a:solidFill>
                <a:cs typeface="Arial" panose="020B0604020202020204" pitchFamily="34" charset="0"/>
              </a:rPr>
              <a:t> </a:t>
            </a:r>
            <a:r>
              <a:rPr lang="en-US" sz="2000" b="1" dirty="0">
                <a:solidFill>
                  <a:schemeClr val="tx2"/>
                </a:solidFill>
                <a:latin typeface="Arial" panose="020B0604020202020204" pitchFamily="34" charset="0"/>
                <a:cs typeface="Georgia" pitchFamily="18" charset="0"/>
              </a:rPr>
              <a:t>Healthcare Services – Sections 4.1 &amp; 4.2</a:t>
            </a:r>
          </a:p>
        </p:txBody>
      </p:sp>
    </p:spTree>
    <p:extLst>
      <p:ext uri="{BB962C8B-B14F-4D97-AF65-F5344CB8AC3E}">
        <p14:creationId xmlns:p14="http://schemas.microsoft.com/office/powerpoint/2010/main" val="24522107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847882398"/>
              </p:ext>
            </p:extLst>
          </p:nvPr>
        </p:nvGraphicFramePr>
        <p:xfrm>
          <a:off x="457200" y="914400"/>
          <a:ext cx="7848600" cy="4333240"/>
        </p:xfrm>
        <a:graphic>
          <a:graphicData uri="http://schemas.openxmlformats.org/drawingml/2006/table">
            <a:tbl>
              <a:tblPr firstRow="1" bandRow="1">
                <a:tableStyleId>{5C22544A-7EE6-4342-B048-85BDC9FD1C3A}</a:tableStyleId>
              </a:tblPr>
              <a:tblGrid>
                <a:gridCol w="3924300"/>
                <a:gridCol w="3924300"/>
              </a:tblGrid>
              <a:tr h="381000">
                <a:tc gridSpan="2">
                  <a:txBody>
                    <a:bodyPr/>
                    <a:lstStyle/>
                    <a:p>
                      <a:pPr algn="ctr"/>
                      <a:r>
                        <a:rPr lang="en-US" dirty="0" smtClean="0"/>
                        <a:t>Health Benefits</a:t>
                      </a:r>
                      <a:r>
                        <a:rPr lang="en-US" baseline="0" dirty="0" smtClean="0"/>
                        <a:t> Included Under Special Authority</a:t>
                      </a:r>
                      <a:endParaRPr lang="en-US" dirty="0"/>
                    </a:p>
                  </a:txBody>
                  <a:tcPr/>
                </a:tc>
                <a:tc hMerge="1">
                  <a:txBody>
                    <a:bodyPr/>
                    <a:lstStyle/>
                    <a:p>
                      <a:endParaRPr lang="en-US"/>
                    </a:p>
                  </a:txBody>
                  <a:tcPr/>
                </a:tc>
              </a:tr>
              <a:tr h="370840">
                <a:tc>
                  <a:txBody>
                    <a:bodyPr/>
                    <a:lstStyle/>
                    <a:p>
                      <a:pPr marL="0" marR="0" algn="l" defTabSz="457200" rtl="0" eaLnBrk="1" latinLnBrk="0" hangingPunct="1">
                        <a:spcBef>
                          <a:spcPts val="300"/>
                        </a:spcBef>
                        <a:spcAft>
                          <a:spcPts val="300"/>
                        </a:spcAft>
                      </a:pPr>
                      <a:r>
                        <a:rPr lang="en-US" sz="1800" kern="1200" dirty="0">
                          <a:solidFill>
                            <a:schemeClr val="dk1"/>
                          </a:solidFill>
                          <a:latin typeface="+mn-lt"/>
                          <a:ea typeface="+mn-ea"/>
                          <a:cs typeface="+mn-cs"/>
                        </a:rPr>
                        <a:t>Skilled Nursing Facility Care</a:t>
                      </a:r>
                    </a:p>
                  </a:txBody>
                  <a:tcPr marL="43753" marR="43753" marT="0" marB="0"/>
                </a:tc>
                <a:tc>
                  <a:txBody>
                    <a:bodyPr/>
                    <a:lstStyle/>
                    <a:p>
                      <a:pPr marL="0" algn="l" defTabSz="457200" rtl="0" eaLnBrk="1" latinLnBrk="0" hangingPunct="1"/>
                      <a:r>
                        <a:rPr lang="en-US" sz="1800" kern="1200" dirty="0" smtClean="0">
                          <a:solidFill>
                            <a:schemeClr val="dk1"/>
                          </a:solidFill>
                          <a:latin typeface="+mn-lt"/>
                          <a:ea typeface="+mn-ea"/>
                          <a:cs typeface="+mn-cs"/>
                        </a:rPr>
                        <a:t>Immunizations</a:t>
                      </a:r>
                      <a:endParaRPr lang="en-US" sz="1800" kern="1200" dirty="0">
                        <a:solidFill>
                          <a:schemeClr val="dk1"/>
                        </a:solidFill>
                        <a:latin typeface="+mn-lt"/>
                        <a:ea typeface="+mn-ea"/>
                        <a:cs typeface="+mn-cs"/>
                      </a:endParaRPr>
                    </a:p>
                  </a:txBody>
                  <a:tcPr marL="43753" marR="43753" marT="0" marB="0"/>
                </a:tc>
              </a:tr>
              <a:tr h="370840">
                <a:tc>
                  <a:txBody>
                    <a:bodyPr/>
                    <a:lstStyle/>
                    <a:p>
                      <a:pPr marL="0" marR="0" algn="l" defTabSz="457200" rtl="0" eaLnBrk="1" latinLnBrk="0" hangingPunct="1">
                        <a:spcBef>
                          <a:spcPts val="300"/>
                        </a:spcBef>
                        <a:spcAft>
                          <a:spcPts val="300"/>
                        </a:spcAft>
                      </a:pPr>
                      <a:r>
                        <a:rPr lang="en-US" sz="1400" kern="1200" dirty="0">
                          <a:solidFill>
                            <a:schemeClr val="dk1"/>
                          </a:solidFill>
                          <a:latin typeface="+mn-lt"/>
                          <a:ea typeface="+mn-ea"/>
                          <a:cs typeface="+mn-cs"/>
                        </a:rPr>
                        <a:t>Pharmacy</a:t>
                      </a:r>
                    </a:p>
                  </a:txBody>
                  <a:tcPr marL="43753" marR="43753" marT="0" marB="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kern="1200" dirty="0" smtClean="0">
                          <a:solidFill>
                            <a:schemeClr val="dk1"/>
                          </a:solidFill>
                          <a:latin typeface="+mn-lt"/>
                          <a:ea typeface="+mn-ea"/>
                          <a:cs typeface="+mn-cs"/>
                        </a:rPr>
                        <a:t>Implants</a:t>
                      </a:r>
                    </a:p>
                    <a:p>
                      <a:pPr marL="0" algn="l" defTabSz="457200" rtl="0" eaLnBrk="1" latinLnBrk="0" hangingPunct="1"/>
                      <a:endParaRPr lang="en-US" sz="1400" kern="1200" dirty="0">
                        <a:solidFill>
                          <a:schemeClr val="dk1"/>
                        </a:solidFill>
                        <a:latin typeface="+mn-lt"/>
                        <a:ea typeface="+mn-ea"/>
                        <a:cs typeface="+mn-cs"/>
                      </a:endParaRPr>
                    </a:p>
                  </a:txBody>
                  <a:tcPr marL="43753" marR="43753" marT="0" marB="0"/>
                </a:tc>
              </a:tr>
              <a:tr h="370840">
                <a:tc>
                  <a:txBody>
                    <a:bodyPr/>
                    <a:lstStyle/>
                    <a:p>
                      <a:pPr marL="0" marR="0" algn="l" defTabSz="457200" rtl="0" eaLnBrk="1" latinLnBrk="0" hangingPunct="1">
                        <a:spcBef>
                          <a:spcPts val="300"/>
                        </a:spcBef>
                        <a:spcAft>
                          <a:spcPts val="300"/>
                        </a:spcAft>
                      </a:pPr>
                      <a:r>
                        <a:rPr lang="en-US" sz="1400" kern="1200" dirty="0">
                          <a:solidFill>
                            <a:schemeClr val="dk1"/>
                          </a:solidFill>
                          <a:latin typeface="+mn-lt"/>
                          <a:ea typeface="+mn-ea"/>
                          <a:cs typeface="+mn-cs"/>
                        </a:rPr>
                        <a:t>Dental</a:t>
                      </a:r>
                    </a:p>
                  </a:txBody>
                  <a:tcPr marL="43753" marR="43753" marT="0" marB="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kern="1200" dirty="0" smtClean="0">
                          <a:solidFill>
                            <a:schemeClr val="dk1"/>
                          </a:solidFill>
                          <a:latin typeface="+mn-lt"/>
                          <a:ea typeface="+mn-ea"/>
                          <a:cs typeface="+mn-cs"/>
                        </a:rPr>
                        <a:t>Urgent Care</a:t>
                      </a:r>
                    </a:p>
                    <a:p>
                      <a:pPr marL="0" algn="l" defTabSz="457200" rtl="0" eaLnBrk="1" latinLnBrk="0" hangingPunct="1"/>
                      <a:endParaRPr lang="en-US" sz="1400" kern="1200" dirty="0">
                        <a:solidFill>
                          <a:schemeClr val="dk1"/>
                        </a:solidFill>
                        <a:latin typeface="+mn-lt"/>
                        <a:ea typeface="+mn-ea"/>
                        <a:cs typeface="+mn-cs"/>
                      </a:endParaRPr>
                    </a:p>
                  </a:txBody>
                  <a:tcPr marL="43753" marR="43753" marT="0" marB="0"/>
                </a:tc>
              </a:tr>
              <a:tr h="370840">
                <a:tc>
                  <a:txBody>
                    <a:bodyPr/>
                    <a:lstStyle/>
                    <a:p>
                      <a:pPr marL="0" marR="0" algn="l" defTabSz="457200" rtl="0" eaLnBrk="1" latinLnBrk="0" hangingPunct="1">
                        <a:spcBef>
                          <a:spcPts val="300"/>
                        </a:spcBef>
                        <a:spcAft>
                          <a:spcPts val="300"/>
                        </a:spcAft>
                      </a:pPr>
                      <a:r>
                        <a:rPr lang="en-US" sz="1400" kern="1200" dirty="0">
                          <a:solidFill>
                            <a:schemeClr val="dk1"/>
                          </a:solidFill>
                          <a:latin typeface="+mn-lt"/>
                          <a:ea typeface="+mn-ea"/>
                          <a:cs typeface="+mn-cs"/>
                        </a:rPr>
                        <a:t>Emergent Care</a:t>
                      </a:r>
                    </a:p>
                  </a:txBody>
                  <a:tcPr marL="43753" marR="43753" marT="0" marB="0"/>
                </a:tc>
                <a:tc>
                  <a:txBody>
                    <a:bodyPr/>
                    <a:lstStyle/>
                    <a:p>
                      <a:pPr marL="0" marR="0" indent="0" algn="l" defTabSz="457200" rtl="0" eaLnBrk="1" fontAlgn="auto" latinLnBrk="0" hangingPunct="1">
                        <a:lnSpc>
                          <a:spcPct val="100000"/>
                        </a:lnSpc>
                        <a:spcBef>
                          <a:spcPts val="300"/>
                        </a:spcBef>
                        <a:spcAft>
                          <a:spcPts val="300"/>
                        </a:spcAft>
                        <a:buClrTx/>
                        <a:buSzTx/>
                        <a:buFontTx/>
                        <a:buNone/>
                        <a:tabLst/>
                        <a:defRPr/>
                      </a:pPr>
                      <a:r>
                        <a:rPr lang="en-US" sz="1400" kern="1200" dirty="0" smtClean="0">
                          <a:solidFill>
                            <a:schemeClr val="dk1"/>
                          </a:solidFill>
                          <a:latin typeface="+mn-lt"/>
                          <a:ea typeface="+mn-ea"/>
                          <a:cs typeface="+mn-cs"/>
                        </a:rPr>
                        <a:t>Implants</a:t>
                      </a:r>
                    </a:p>
                    <a:p>
                      <a:pPr marL="0" marR="0" algn="l" defTabSz="457200" rtl="0" eaLnBrk="1" latinLnBrk="0" hangingPunct="1">
                        <a:spcBef>
                          <a:spcPts val="300"/>
                        </a:spcBef>
                        <a:spcAft>
                          <a:spcPts val="300"/>
                        </a:spcAft>
                      </a:pPr>
                      <a:endParaRPr lang="en-US" sz="1400" kern="1200" dirty="0">
                        <a:solidFill>
                          <a:schemeClr val="dk1"/>
                        </a:solidFill>
                        <a:latin typeface="+mn-lt"/>
                        <a:ea typeface="+mn-ea"/>
                        <a:cs typeface="+mn-cs"/>
                      </a:endParaRPr>
                    </a:p>
                  </a:txBody>
                  <a:tcPr marL="43753" marR="43753" marT="0" marB="0"/>
                </a:tc>
              </a:tr>
              <a:tr h="370840">
                <a:tc>
                  <a:txBody>
                    <a:bodyPr/>
                    <a:lstStyle/>
                    <a:p>
                      <a:pPr marL="0" marR="0" algn="l" defTabSz="457200" rtl="0" eaLnBrk="1" latinLnBrk="0" hangingPunct="1">
                        <a:spcBef>
                          <a:spcPts val="300"/>
                        </a:spcBef>
                        <a:spcAft>
                          <a:spcPts val="300"/>
                        </a:spcAft>
                      </a:pPr>
                      <a:r>
                        <a:rPr lang="en-US" sz="1400" kern="1200" dirty="0">
                          <a:solidFill>
                            <a:schemeClr val="dk1"/>
                          </a:solidFill>
                          <a:latin typeface="+mn-lt"/>
                          <a:ea typeface="+mn-ea"/>
                          <a:cs typeface="+mn-cs"/>
                        </a:rPr>
                        <a:t>DME, Medical Devices, Orthotic, and Prosthetic Items</a:t>
                      </a:r>
                    </a:p>
                  </a:txBody>
                  <a:tcPr marL="43753" marR="43753" marT="0" marB="0"/>
                </a:tc>
                <a:tc>
                  <a:txBody>
                    <a:bodyPr/>
                    <a:lstStyle/>
                    <a:p>
                      <a:pPr marL="0" marR="0" indent="0" algn="l" defTabSz="457200" rtl="0" eaLnBrk="1" fontAlgn="auto" latinLnBrk="0" hangingPunct="1">
                        <a:lnSpc>
                          <a:spcPct val="100000"/>
                        </a:lnSpc>
                        <a:spcBef>
                          <a:spcPts val="300"/>
                        </a:spcBef>
                        <a:spcAft>
                          <a:spcPts val="300"/>
                        </a:spcAft>
                        <a:buClrTx/>
                        <a:buSzTx/>
                        <a:buFontTx/>
                        <a:buNone/>
                        <a:tabLst/>
                        <a:defRPr/>
                      </a:pPr>
                      <a:r>
                        <a:rPr lang="en-US" sz="1400" kern="1200" dirty="0" smtClean="0">
                          <a:solidFill>
                            <a:schemeClr val="dk1"/>
                          </a:solidFill>
                          <a:latin typeface="+mn-lt"/>
                          <a:ea typeface="+mn-ea"/>
                          <a:cs typeface="+mn-cs"/>
                        </a:rPr>
                        <a:t>Reconstructive Surgery </a:t>
                      </a:r>
                    </a:p>
                    <a:p>
                      <a:pPr marL="0" marR="0" algn="l" defTabSz="457200" rtl="0" eaLnBrk="1" latinLnBrk="0" hangingPunct="1">
                        <a:spcBef>
                          <a:spcPts val="300"/>
                        </a:spcBef>
                        <a:spcAft>
                          <a:spcPts val="300"/>
                        </a:spcAft>
                      </a:pPr>
                      <a:endParaRPr lang="en-US" sz="1400" kern="1200" dirty="0">
                        <a:solidFill>
                          <a:schemeClr val="dk1"/>
                        </a:solidFill>
                        <a:latin typeface="+mn-lt"/>
                        <a:ea typeface="+mn-ea"/>
                        <a:cs typeface="+mn-cs"/>
                      </a:endParaRPr>
                    </a:p>
                  </a:txBody>
                  <a:tcPr marL="43753" marR="43753" marT="0" marB="0"/>
                </a:tc>
              </a:tr>
              <a:tr h="370840">
                <a:tc>
                  <a:txBody>
                    <a:bodyPr/>
                    <a:lstStyle/>
                    <a:p>
                      <a:pPr marL="0" marR="0" indent="0" algn="l" defTabSz="457200" rtl="0" eaLnBrk="1" fontAlgn="auto" latinLnBrk="0" hangingPunct="1">
                        <a:lnSpc>
                          <a:spcPct val="100000"/>
                        </a:lnSpc>
                        <a:spcBef>
                          <a:spcPts val="300"/>
                        </a:spcBef>
                        <a:spcAft>
                          <a:spcPts val="300"/>
                        </a:spcAft>
                        <a:buClrTx/>
                        <a:buSzTx/>
                        <a:buFontTx/>
                        <a:buNone/>
                        <a:tabLst/>
                        <a:defRPr/>
                      </a:pPr>
                      <a:r>
                        <a:rPr lang="en-US" sz="1400" dirty="0" smtClean="0">
                          <a:effectLst/>
                        </a:rPr>
                        <a:t>Biofeedback</a:t>
                      </a:r>
                      <a:endParaRPr lang="en-US" sz="1400" dirty="0" smtClean="0">
                        <a:effectLst/>
                        <a:latin typeface="Myriad Pro"/>
                        <a:ea typeface="Times New Roman"/>
                        <a:cs typeface="Times New Roman"/>
                      </a:endParaRPr>
                    </a:p>
                    <a:p>
                      <a:pPr marL="0" marR="0" algn="l" defTabSz="457200" rtl="0" eaLnBrk="1" latinLnBrk="0" hangingPunct="1">
                        <a:spcBef>
                          <a:spcPts val="300"/>
                        </a:spcBef>
                        <a:spcAft>
                          <a:spcPts val="300"/>
                        </a:spcAft>
                      </a:pPr>
                      <a:endParaRPr lang="en-US" sz="1400" kern="1200" dirty="0">
                        <a:solidFill>
                          <a:schemeClr val="dk1"/>
                        </a:solidFill>
                        <a:latin typeface="+mn-lt"/>
                        <a:ea typeface="+mn-ea"/>
                        <a:cs typeface="+mn-cs"/>
                      </a:endParaRPr>
                    </a:p>
                  </a:txBody>
                  <a:tcPr marL="43753" marR="43753" marT="0" marB="0"/>
                </a:tc>
                <a:tc>
                  <a:txBody>
                    <a:bodyPr/>
                    <a:lstStyle/>
                    <a:p>
                      <a:pPr marL="0" marR="0" indent="0" algn="l" defTabSz="457200" rtl="0" eaLnBrk="1" fontAlgn="auto" latinLnBrk="0" hangingPunct="1">
                        <a:lnSpc>
                          <a:spcPct val="100000"/>
                        </a:lnSpc>
                        <a:spcBef>
                          <a:spcPts val="300"/>
                        </a:spcBef>
                        <a:spcAft>
                          <a:spcPts val="300"/>
                        </a:spcAft>
                        <a:buClrTx/>
                        <a:buSzTx/>
                        <a:buFontTx/>
                        <a:buNone/>
                        <a:tabLst/>
                        <a:defRPr/>
                      </a:pPr>
                      <a:r>
                        <a:rPr lang="en-US" sz="1400" dirty="0" smtClean="0">
                          <a:effectLst/>
                        </a:rPr>
                        <a:t>Massage Therapy</a:t>
                      </a:r>
                      <a:endParaRPr lang="en-US" sz="1400" dirty="0" smtClean="0">
                        <a:effectLst/>
                        <a:latin typeface="Myriad Pro"/>
                        <a:ea typeface="Times New Roman"/>
                        <a:cs typeface="Times New Roman"/>
                      </a:endParaRPr>
                    </a:p>
                    <a:p>
                      <a:pPr marL="0" marR="0" algn="l" defTabSz="457200" rtl="0" eaLnBrk="1" latinLnBrk="0" hangingPunct="1">
                        <a:spcBef>
                          <a:spcPts val="300"/>
                        </a:spcBef>
                        <a:spcAft>
                          <a:spcPts val="300"/>
                        </a:spcAft>
                      </a:pPr>
                      <a:endParaRPr lang="en-US" sz="1400" kern="1200" dirty="0">
                        <a:solidFill>
                          <a:schemeClr val="dk1"/>
                        </a:solidFill>
                        <a:latin typeface="+mn-lt"/>
                        <a:ea typeface="+mn-ea"/>
                        <a:cs typeface="+mn-cs"/>
                      </a:endParaRPr>
                    </a:p>
                  </a:txBody>
                  <a:tcPr marL="43753" marR="43753" marT="0" marB="0"/>
                </a:tc>
              </a:tr>
              <a:tr h="370840">
                <a:tc>
                  <a:txBody>
                    <a:bodyPr/>
                    <a:lstStyle/>
                    <a:p>
                      <a:pPr marL="0" marR="0" indent="0" algn="l" defTabSz="457200" rtl="0" eaLnBrk="1" fontAlgn="auto" latinLnBrk="0" hangingPunct="1">
                        <a:lnSpc>
                          <a:spcPct val="100000"/>
                        </a:lnSpc>
                        <a:spcBef>
                          <a:spcPts val="300"/>
                        </a:spcBef>
                        <a:spcAft>
                          <a:spcPts val="300"/>
                        </a:spcAft>
                        <a:buClrTx/>
                        <a:buSzTx/>
                        <a:buFontTx/>
                        <a:buNone/>
                        <a:tabLst/>
                        <a:defRPr/>
                      </a:pPr>
                      <a:r>
                        <a:rPr lang="en-US" sz="1400" dirty="0" smtClean="0">
                          <a:effectLst/>
                        </a:rPr>
                        <a:t>Hypnotherapy</a:t>
                      </a:r>
                      <a:endParaRPr lang="en-US" sz="1400" dirty="0" smtClean="0">
                        <a:effectLst/>
                        <a:latin typeface="Myriad Pro"/>
                        <a:ea typeface="Times New Roman"/>
                        <a:cs typeface="Times New Roman"/>
                      </a:endParaRPr>
                    </a:p>
                    <a:p>
                      <a:pPr marL="0" marR="0" algn="l" defTabSz="457200" rtl="0" eaLnBrk="1" latinLnBrk="0" hangingPunct="1">
                        <a:spcBef>
                          <a:spcPts val="300"/>
                        </a:spcBef>
                        <a:spcAft>
                          <a:spcPts val="300"/>
                        </a:spcAft>
                      </a:pPr>
                      <a:endParaRPr lang="en-US" sz="1400" kern="1200" dirty="0">
                        <a:solidFill>
                          <a:schemeClr val="dk1"/>
                        </a:solidFill>
                        <a:latin typeface="+mn-lt"/>
                        <a:ea typeface="+mn-ea"/>
                        <a:cs typeface="+mn-cs"/>
                      </a:endParaRPr>
                    </a:p>
                  </a:txBody>
                  <a:tcPr marL="43753" marR="43753" marT="0" marB="0"/>
                </a:tc>
                <a:tc>
                  <a:txBody>
                    <a:bodyPr/>
                    <a:lstStyle/>
                    <a:p>
                      <a:pPr marL="0" marR="0" indent="0" algn="l" defTabSz="457200" rtl="0" eaLnBrk="1" fontAlgn="auto" latinLnBrk="0" hangingPunct="1">
                        <a:lnSpc>
                          <a:spcPct val="100000"/>
                        </a:lnSpc>
                        <a:spcBef>
                          <a:spcPts val="300"/>
                        </a:spcBef>
                        <a:spcAft>
                          <a:spcPts val="300"/>
                        </a:spcAft>
                        <a:buClrTx/>
                        <a:buSzTx/>
                        <a:buFontTx/>
                        <a:buNone/>
                        <a:tabLst/>
                        <a:defRPr/>
                      </a:pPr>
                      <a:r>
                        <a:rPr lang="en-US" sz="1400" dirty="0" smtClean="0">
                          <a:effectLst/>
                        </a:rPr>
                        <a:t>Native American Healing</a:t>
                      </a:r>
                      <a:endParaRPr lang="en-US" sz="1400" dirty="0" smtClean="0">
                        <a:effectLst/>
                        <a:latin typeface="Myriad Pro"/>
                        <a:ea typeface="Times New Roman"/>
                        <a:cs typeface="Times New Roman"/>
                      </a:endParaRPr>
                    </a:p>
                    <a:p>
                      <a:pPr marL="0" marR="0" algn="l" defTabSz="457200" rtl="0" eaLnBrk="1" latinLnBrk="0" hangingPunct="1">
                        <a:spcBef>
                          <a:spcPts val="300"/>
                        </a:spcBef>
                        <a:spcAft>
                          <a:spcPts val="300"/>
                        </a:spcAft>
                      </a:pPr>
                      <a:endParaRPr lang="en-US" sz="1400" kern="1200" dirty="0">
                        <a:solidFill>
                          <a:schemeClr val="dk1"/>
                        </a:solidFill>
                        <a:latin typeface="+mn-lt"/>
                        <a:ea typeface="+mn-ea"/>
                        <a:cs typeface="+mn-cs"/>
                      </a:endParaRPr>
                    </a:p>
                  </a:txBody>
                  <a:tcPr marL="43753" marR="43753" marT="0" marB="0"/>
                </a:tc>
              </a:tr>
              <a:tr h="370840">
                <a:tc>
                  <a:txBody>
                    <a:bodyPr/>
                    <a:lstStyle/>
                    <a:p>
                      <a:pPr marL="0" marR="0" indent="0" algn="l" defTabSz="457200" rtl="0" eaLnBrk="1" fontAlgn="auto" latinLnBrk="0" hangingPunct="1">
                        <a:lnSpc>
                          <a:spcPct val="100000"/>
                        </a:lnSpc>
                        <a:spcBef>
                          <a:spcPts val="300"/>
                        </a:spcBef>
                        <a:spcAft>
                          <a:spcPts val="300"/>
                        </a:spcAft>
                        <a:buClrTx/>
                        <a:buSzTx/>
                        <a:buFontTx/>
                        <a:buNone/>
                        <a:tabLst/>
                        <a:defRPr/>
                      </a:pPr>
                      <a:r>
                        <a:rPr lang="en-US" sz="1400" dirty="0" smtClean="0">
                          <a:effectLst/>
                        </a:rPr>
                        <a:t>Relaxation Techniques (e.g., meditation, guided imagery)</a:t>
                      </a:r>
                      <a:endParaRPr lang="en-US" sz="1400" dirty="0" smtClean="0">
                        <a:effectLst/>
                        <a:latin typeface="Myriad Pro"/>
                        <a:ea typeface="Times New Roman"/>
                        <a:cs typeface="Times New Roman"/>
                      </a:endParaRPr>
                    </a:p>
                    <a:p>
                      <a:pPr marL="0" marR="0" algn="l" defTabSz="457200" rtl="0" eaLnBrk="1" latinLnBrk="0" hangingPunct="1">
                        <a:spcBef>
                          <a:spcPts val="300"/>
                        </a:spcBef>
                        <a:spcAft>
                          <a:spcPts val="300"/>
                        </a:spcAft>
                      </a:pPr>
                      <a:endParaRPr lang="en-US" sz="1400" kern="1200" dirty="0">
                        <a:solidFill>
                          <a:schemeClr val="dk1"/>
                        </a:solidFill>
                        <a:latin typeface="+mn-lt"/>
                        <a:ea typeface="+mn-ea"/>
                        <a:cs typeface="+mn-cs"/>
                      </a:endParaRPr>
                    </a:p>
                  </a:txBody>
                  <a:tcPr marL="43753" marR="43753" marT="0" marB="0"/>
                </a:tc>
                <a:tc>
                  <a:txBody>
                    <a:bodyPr/>
                    <a:lstStyle/>
                    <a:p>
                      <a:pPr marL="0" marR="0" indent="0" algn="l" defTabSz="457200" rtl="0" eaLnBrk="1" fontAlgn="auto" latinLnBrk="0" hangingPunct="1">
                        <a:lnSpc>
                          <a:spcPct val="100000"/>
                        </a:lnSpc>
                        <a:spcBef>
                          <a:spcPts val="300"/>
                        </a:spcBef>
                        <a:spcAft>
                          <a:spcPts val="300"/>
                        </a:spcAft>
                        <a:buClrTx/>
                        <a:buSzTx/>
                        <a:buFontTx/>
                        <a:buNone/>
                        <a:tabLst/>
                        <a:defRPr/>
                      </a:pPr>
                      <a:r>
                        <a:rPr lang="en-US" sz="1400" dirty="0" smtClean="0">
                          <a:effectLst/>
                        </a:rPr>
                        <a:t>Tai Chi</a:t>
                      </a:r>
                      <a:endParaRPr lang="en-US" sz="1400" dirty="0" smtClean="0">
                        <a:effectLst/>
                        <a:latin typeface="Myriad Pro"/>
                        <a:ea typeface="Times New Roman"/>
                        <a:cs typeface="Times New Roman"/>
                      </a:endParaRPr>
                    </a:p>
                    <a:p>
                      <a:pPr marL="0" marR="0" algn="l" defTabSz="457200" rtl="0" eaLnBrk="1" latinLnBrk="0" hangingPunct="1">
                        <a:spcBef>
                          <a:spcPts val="300"/>
                        </a:spcBef>
                        <a:spcAft>
                          <a:spcPts val="300"/>
                        </a:spcAft>
                      </a:pPr>
                      <a:endParaRPr lang="en-US" sz="1400" kern="1200" dirty="0">
                        <a:solidFill>
                          <a:schemeClr val="dk1"/>
                        </a:solidFill>
                        <a:latin typeface="+mn-lt"/>
                        <a:ea typeface="+mn-ea"/>
                        <a:cs typeface="+mn-cs"/>
                      </a:endParaRPr>
                    </a:p>
                  </a:txBody>
                  <a:tcPr marL="43753" marR="43753" marT="0" marB="0"/>
                </a:tc>
              </a:tr>
            </a:tbl>
          </a:graphicData>
        </a:graphic>
      </p:graphicFrame>
      <p:sp>
        <p:nvSpPr>
          <p:cNvPr id="3" name="Slide Number Placeholder 2"/>
          <p:cNvSpPr>
            <a:spLocks noGrp="1"/>
          </p:cNvSpPr>
          <p:nvPr>
            <p:ph type="sldNum" sz="quarter" idx="12"/>
          </p:nvPr>
        </p:nvSpPr>
        <p:spPr/>
        <p:txBody>
          <a:bodyPr/>
          <a:lstStyle/>
          <a:p>
            <a:fld id="{D983F1FA-211D-3044-9E35-958DFBC26156}" type="slidenum">
              <a:rPr lang="en-US" smtClean="0">
                <a:solidFill>
                  <a:prstClr val="white"/>
                </a:solidFill>
              </a:rPr>
              <a:pPr/>
              <a:t>10</a:t>
            </a:fld>
            <a:endParaRPr lang="en-US" dirty="0">
              <a:solidFill>
                <a:prstClr val="white"/>
              </a:solidFill>
            </a:endParaRPr>
          </a:p>
        </p:txBody>
      </p:sp>
      <p:sp>
        <p:nvSpPr>
          <p:cNvPr id="4" name="Title 3"/>
          <p:cNvSpPr>
            <a:spLocks noGrp="1"/>
          </p:cNvSpPr>
          <p:nvPr>
            <p:ph type="title"/>
          </p:nvPr>
        </p:nvSpPr>
        <p:spPr/>
        <p:txBody>
          <a:bodyPr>
            <a:normAutofit fontScale="90000"/>
          </a:bodyPr>
          <a:lstStyle/>
          <a:p>
            <a:r>
              <a:rPr lang="en-US" dirty="0"/>
              <a:t>Performance Work Statement – B.16 (continued)</a:t>
            </a:r>
          </a:p>
        </p:txBody>
      </p:sp>
    </p:spTree>
    <p:extLst>
      <p:ext uri="{BB962C8B-B14F-4D97-AF65-F5344CB8AC3E}">
        <p14:creationId xmlns:p14="http://schemas.microsoft.com/office/powerpoint/2010/main" val="41336974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pPr marL="342900" lvl="1" indent="-342900">
              <a:buFont typeface="Arial" charset="0"/>
              <a:buChar char="•"/>
            </a:pPr>
            <a:r>
              <a:rPr lang="en-US" sz="2400" b="1" dirty="0">
                <a:cs typeface="Georgia" pitchFamily="18" charset="0"/>
              </a:rPr>
              <a:t>Eligibility Data – Section 5.0</a:t>
            </a:r>
          </a:p>
          <a:p>
            <a:pPr lvl="1"/>
            <a:r>
              <a:rPr lang="en-US" dirty="0">
                <a:cs typeface="Georgia" pitchFamily="18" charset="0"/>
              </a:rPr>
              <a:t>The Contractor must always confirm eligibility for all Veterans who receive community care based on data received from VA</a:t>
            </a:r>
          </a:p>
          <a:p>
            <a:pPr lvl="1"/>
            <a:r>
              <a:rPr lang="en-US" dirty="0">
                <a:cs typeface="Georgia" pitchFamily="18" charset="0"/>
              </a:rPr>
              <a:t>Receive, process, and store eligibility data and ongoing updates from VA</a:t>
            </a:r>
          </a:p>
          <a:p>
            <a:r>
              <a:rPr lang="en-US" b="1" dirty="0" smtClean="0">
                <a:cs typeface="Georgia" pitchFamily="18" charset="0"/>
              </a:rPr>
              <a:t>Customer </a:t>
            </a:r>
            <a:r>
              <a:rPr lang="en-US" b="1" dirty="0">
                <a:cs typeface="Georgia" pitchFamily="18" charset="0"/>
              </a:rPr>
              <a:t>Service – Section 6.0</a:t>
            </a:r>
          </a:p>
          <a:p>
            <a:pPr lvl="1"/>
            <a:r>
              <a:rPr lang="en-US" sz="1700" dirty="0">
                <a:cs typeface="Georgia" pitchFamily="18" charset="0"/>
              </a:rPr>
              <a:t>Answer inquiries from VA (VA Community Contact Center Staff)</a:t>
            </a:r>
          </a:p>
          <a:p>
            <a:pPr lvl="1"/>
            <a:r>
              <a:rPr lang="en-US" sz="1700" dirty="0">
                <a:cs typeface="Georgia" pitchFamily="18" charset="0"/>
              </a:rPr>
              <a:t>Answer inquiries from CCN Providers</a:t>
            </a:r>
          </a:p>
          <a:p>
            <a:pPr lvl="1"/>
            <a:r>
              <a:rPr lang="en-US" sz="1700" dirty="0">
                <a:cs typeface="Georgia" pitchFamily="18" charset="0"/>
              </a:rPr>
              <a:t>Online services</a:t>
            </a:r>
          </a:p>
          <a:p>
            <a:pPr lvl="1"/>
            <a:r>
              <a:rPr lang="en-US" sz="1700" dirty="0">
                <a:cs typeface="Georgia" pitchFamily="18" charset="0"/>
              </a:rPr>
              <a:t>7AM – 7 PM</a:t>
            </a:r>
          </a:p>
          <a:p>
            <a:r>
              <a:rPr lang="en-US" b="1" dirty="0">
                <a:cs typeface="Georgia" pitchFamily="18" charset="0"/>
              </a:rPr>
              <a:t>Veteran Complaints and Grievances – Section 6.5</a:t>
            </a:r>
          </a:p>
          <a:p>
            <a:r>
              <a:rPr lang="en-US" b="1" dirty="0">
                <a:cs typeface="Georgia" pitchFamily="18" charset="0"/>
              </a:rPr>
              <a:t>Congressional and VA Inquiries – Section 6.6</a:t>
            </a:r>
          </a:p>
          <a:p>
            <a:r>
              <a:rPr lang="en-US" b="1" dirty="0">
                <a:cs typeface="Georgia" pitchFamily="18" charset="0"/>
              </a:rPr>
              <a:t>Referrals and Prior Authorization – Section 7.0</a:t>
            </a:r>
          </a:p>
          <a:p>
            <a:pPr lvl="1"/>
            <a:r>
              <a:rPr lang="en-US" sz="1700" dirty="0">
                <a:cs typeface="Georgia" pitchFamily="18" charset="0"/>
              </a:rPr>
              <a:t>All healthcare services require an “Approved Referral” from VA</a:t>
            </a:r>
          </a:p>
          <a:p>
            <a:pPr lvl="1"/>
            <a:r>
              <a:rPr lang="en-US" sz="1700" dirty="0">
                <a:cs typeface="Georgia" pitchFamily="18" charset="0"/>
              </a:rPr>
              <a:t>Attachment I, “Prior Authorization List,” is a list of all medical services and procedures that require providers to request Prior Authorization from </a:t>
            </a:r>
            <a:r>
              <a:rPr lang="en-US" sz="1700" dirty="0" smtClean="0">
                <a:cs typeface="Georgia" pitchFamily="18" charset="0"/>
              </a:rPr>
              <a:t>VA</a:t>
            </a:r>
          </a:p>
          <a:p>
            <a:pPr lvl="1"/>
            <a:r>
              <a:rPr lang="en-US" sz="1700" dirty="0" smtClean="0">
                <a:cs typeface="Georgia" pitchFamily="18" charset="0"/>
              </a:rPr>
              <a:t>Attachment IA, “Dental Service Prior Authorization Exception List” contains a listing of services that are approved without additional requests for authorization.</a:t>
            </a:r>
            <a:endParaRPr lang="en-US" sz="1700" dirty="0">
              <a:cs typeface="Georgia" pitchFamily="18" charset="0"/>
            </a:endParaRPr>
          </a:p>
          <a:p>
            <a:endParaRPr lang="en-US" dirty="0"/>
          </a:p>
        </p:txBody>
      </p:sp>
      <p:sp>
        <p:nvSpPr>
          <p:cNvPr id="3" name="Slide Number Placeholder 2"/>
          <p:cNvSpPr>
            <a:spLocks noGrp="1"/>
          </p:cNvSpPr>
          <p:nvPr>
            <p:ph type="sldNum" sz="quarter" idx="12"/>
          </p:nvPr>
        </p:nvSpPr>
        <p:spPr/>
        <p:txBody>
          <a:bodyPr/>
          <a:lstStyle/>
          <a:p>
            <a:fld id="{D983F1FA-211D-3044-9E35-958DFBC26156}" type="slidenum">
              <a:rPr lang="en-US" smtClean="0">
                <a:solidFill>
                  <a:prstClr val="white"/>
                </a:solidFill>
              </a:rPr>
              <a:pPr/>
              <a:t>11</a:t>
            </a:fld>
            <a:endParaRPr lang="en-US" dirty="0">
              <a:solidFill>
                <a:prstClr val="white"/>
              </a:solidFill>
            </a:endParaRPr>
          </a:p>
        </p:txBody>
      </p:sp>
      <p:sp>
        <p:nvSpPr>
          <p:cNvPr id="4" name="Title 3"/>
          <p:cNvSpPr>
            <a:spLocks noGrp="1"/>
          </p:cNvSpPr>
          <p:nvPr>
            <p:ph type="title"/>
          </p:nvPr>
        </p:nvSpPr>
        <p:spPr/>
        <p:txBody>
          <a:bodyPr>
            <a:normAutofit fontScale="90000"/>
          </a:bodyPr>
          <a:lstStyle/>
          <a:p>
            <a:r>
              <a:rPr lang="en-US" dirty="0"/>
              <a:t>Performance Work Statement – B.16 (continued)</a:t>
            </a:r>
          </a:p>
        </p:txBody>
      </p:sp>
    </p:spTree>
    <p:extLst>
      <p:ext uri="{BB962C8B-B14F-4D97-AF65-F5344CB8AC3E}">
        <p14:creationId xmlns:p14="http://schemas.microsoft.com/office/powerpoint/2010/main" val="28417046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38811"/>
            <a:ext cx="8229600" cy="4876189"/>
          </a:xfrm>
        </p:spPr>
        <p:txBody>
          <a:bodyPr>
            <a:normAutofit fontScale="85000" lnSpcReduction="20000"/>
          </a:bodyPr>
          <a:lstStyle/>
          <a:p>
            <a:r>
              <a:rPr lang="en-US" sz="2400" b="1" dirty="0">
                <a:cs typeface="Georgia" pitchFamily="18" charset="0"/>
              </a:rPr>
              <a:t>Referral process – Section 7.2 and 7.3</a:t>
            </a:r>
          </a:p>
          <a:p>
            <a:pPr lvl="1"/>
            <a:r>
              <a:rPr lang="en-US" dirty="0">
                <a:cs typeface="Georgia" pitchFamily="18" charset="0"/>
              </a:rPr>
              <a:t>VA will send Approved Referrals directly to CCN Providers and a copy to the Contractor</a:t>
            </a:r>
          </a:p>
          <a:p>
            <a:pPr lvl="1"/>
            <a:r>
              <a:rPr lang="en-US" dirty="0">
                <a:cs typeface="Georgia" pitchFamily="18" charset="0"/>
              </a:rPr>
              <a:t>CCN Providers may create Referral Requests for VA to approve or deny</a:t>
            </a:r>
          </a:p>
          <a:p>
            <a:pPr lvl="1"/>
            <a:r>
              <a:rPr lang="en-US" dirty="0">
                <a:cs typeface="Georgia" pitchFamily="18" charset="0"/>
              </a:rPr>
              <a:t>Exceptions are listed in Section 4.1.1 and exclusions are listed in 4.3</a:t>
            </a:r>
          </a:p>
          <a:p>
            <a:r>
              <a:rPr lang="en-US" sz="2400" b="1" dirty="0">
                <a:cs typeface="Georgia" pitchFamily="18" charset="0"/>
              </a:rPr>
              <a:t>Scheduling of Appointments – Section 8.0</a:t>
            </a:r>
          </a:p>
          <a:p>
            <a:pPr lvl="1"/>
            <a:r>
              <a:rPr lang="en-US" dirty="0">
                <a:cs typeface="Georgia" pitchFamily="18" charset="0"/>
              </a:rPr>
              <a:t>The Contractor </a:t>
            </a:r>
            <a:r>
              <a:rPr lang="en-US" b="1" u="sng" dirty="0">
                <a:cs typeface="Georgia" pitchFamily="18" charset="0"/>
              </a:rPr>
              <a:t>is not </a:t>
            </a:r>
            <a:r>
              <a:rPr lang="en-US" dirty="0">
                <a:cs typeface="Georgia" pitchFamily="18" charset="0"/>
              </a:rPr>
              <a:t>responsible for scheduling appointments for </a:t>
            </a:r>
            <a:r>
              <a:rPr lang="en-US" dirty="0" smtClean="0">
                <a:cs typeface="Georgia" pitchFamily="18" charset="0"/>
              </a:rPr>
              <a:t>Veterans</a:t>
            </a:r>
          </a:p>
          <a:p>
            <a:pPr lvl="1"/>
            <a:r>
              <a:rPr lang="en-US" dirty="0" smtClean="0">
                <a:cs typeface="Georgia" pitchFamily="18" charset="0"/>
              </a:rPr>
              <a:t>VHA staff will schedule with/for or assist Veterans in scheduling appointments</a:t>
            </a:r>
            <a:endParaRPr lang="en-US" dirty="0">
              <a:cs typeface="Georgia" pitchFamily="18" charset="0"/>
            </a:endParaRPr>
          </a:p>
          <a:p>
            <a:r>
              <a:rPr lang="en-US" sz="2400" b="1" dirty="0">
                <a:cs typeface="Georgia" pitchFamily="18" charset="0"/>
              </a:rPr>
              <a:t>Medical Documentation – Section 9.0  </a:t>
            </a:r>
          </a:p>
          <a:p>
            <a:pPr lvl="1"/>
            <a:r>
              <a:rPr lang="en-US" dirty="0">
                <a:cs typeface="Georgia" pitchFamily="18" charset="0"/>
              </a:rPr>
              <a:t>Medical documentation will go directly from the CCN Provider to VA</a:t>
            </a:r>
          </a:p>
          <a:p>
            <a:pPr lvl="1"/>
            <a:r>
              <a:rPr lang="en-US" dirty="0">
                <a:cs typeface="Georgia" pitchFamily="18" charset="0"/>
              </a:rPr>
              <a:t>Content – Section 9.2</a:t>
            </a:r>
          </a:p>
          <a:p>
            <a:pPr lvl="1"/>
            <a:r>
              <a:rPr lang="en-US" dirty="0">
                <a:cs typeface="Georgia" pitchFamily="18" charset="0"/>
              </a:rPr>
              <a:t>Submission timeframes – typically 30 days</a:t>
            </a:r>
          </a:p>
          <a:p>
            <a:pPr lvl="1"/>
            <a:r>
              <a:rPr lang="en-US" dirty="0">
                <a:cs typeface="Georgia" pitchFamily="18" charset="0"/>
              </a:rPr>
              <a:t>Electronic submission</a:t>
            </a:r>
          </a:p>
          <a:p>
            <a:pPr lvl="1"/>
            <a:r>
              <a:rPr lang="en-US" dirty="0" smtClean="0">
                <a:cs typeface="Georgia" pitchFamily="18" charset="0"/>
              </a:rPr>
              <a:t>The Contractor assists with escalation when VA cannot obtain directly from the CCN Provider</a:t>
            </a:r>
            <a:endParaRPr lang="en-US" dirty="0">
              <a:cs typeface="Georgia" pitchFamily="18" charset="0"/>
            </a:endParaRPr>
          </a:p>
          <a:p>
            <a:pPr lvl="1"/>
            <a:r>
              <a:rPr lang="en-US" dirty="0">
                <a:cs typeface="Georgia" pitchFamily="18" charset="0"/>
              </a:rPr>
              <a:t>Critical findings (CCN Provider communicates to Veteran, referring providers and VA directly)</a:t>
            </a:r>
          </a:p>
          <a:p>
            <a:endParaRPr lang="en-US" dirty="0"/>
          </a:p>
        </p:txBody>
      </p:sp>
      <p:sp>
        <p:nvSpPr>
          <p:cNvPr id="3" name="Slide Number Placeholder 2"/>
          <p:cNvSpPr>
            <a:spLocks noGrp="1"/>
          </p:cNvSpPr>
          <p:nvPr>
            <p:ph type="sldNum" sz="quarter" idx="12"/>
          </p:nvPr>
        </p:nvSpPr>
        <p:spPr/>
        <p:txBody>
          <a:bodyPr/>
          <a:lstStyle/>
          <a:p>
            <a:fld id="{D983F1FA-211D-3044-9E35-958DFBC26156}" type="slidenum">
              <a:rPr lang="en-US" smtClean="0">
                <a:solidFill>
                  <a:prstClr val="white"/>
                </a:solidFill>
              </a:rPr>
              <a:pPr/>
              <a:t>12</a:t>
            </a:fld>
            <a:endParaRPr lang="en-US" dirty="0">
              <a:solidFill>
                <a:prstClr val="white"/>
              </a:solidFill>
            </a:endParaRPr>
          </a:p>
        </p:txBody>
      </p:sp>
      <p:sp>
        <p:nvSpPr>
          <p:cNvPr id="4" name="Title 3"/>
          <p:cNvSpPr>
            <a:spLocks noGrp="1"/>
          </p:cNvSpPr>
          <p:nvPr>
            <p:ph type="title"/>
          </p:nvPr>
        </p:nvSpPr>
        <p:spPr/>
        <p:txBody>
          <a:bodyPr>
            <a:normAutofit fontScale="90000"/>
          </a:bodyPr>
          <a:lstStyle/>
          <a:p>
            <a:r>
              <a:rPr lang="en-US" dirty="0"/>
              <a:t>Performance Work Statement – B.16 (continued)</a:t>
            </a:r>
          </a:p>
        </p:txBody>
      </p:sp>
    </p:spTree>
    <p:extLst>
      <p:ext uri="{BB962C8B-B14F-4D97-AF65-F5344CB8AC3E}">
        <p14:creationId xmlns:p14="http://schemas.microsoft.com/office/powerpoint/2010/main" val="10147750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38811"/>
            <a:ext cx="8229600" cy="5180989"/>
          </a:xfrm>
        </p:spPr>
        <p:txBody>
          <a:bodyPr>
            <a:normAutofit fontScale="92500" lnSpcReduction="10000"/>
          </a:bodyPr>
          <a:lstStyle/>
          <a:p>
            <a:r>
              <a:rPr lang="en-US" sz="2200" b="1" dirty="0">
                <a:cs typeface="Georgia" pitchFamily="18" charset="0"/>
              </a:rPr>
              <a:t>Training – Section 10.0</a:t>
            </a:r>
          </a:p>
          <a:p>
            <a:r>
              <a:rPr lang="en-US" sz="2200" b="1" dirty="0">
                <a:cs typeface="Georgia" pitchFamily="18" charset="0"/>
              </a:rPr>
              <a:t>Medical Administrative Management – Section 11.0 </a:t>
            </a:r>
            <a:r>
              <a:rPr lang="en-US" sz="2200" b="1" u="sng" dirty="0">
                <a:cs typeface="Georgia" pitchFamily="18" charset="0"/>
              </a:rPr>
              <a:t>Optional tasks</a:t>
            </a:r>
            <a:endParaRPr lang="en-US" sz="2200" b="1" dirty="0">
              <a:cs typeface="Georgia" pitchFamily="18" charset="0"/>
            </a:endParaRPr>
          </a:p>
          <a:p>
            <a:pPr lvl="1"/>
            <a:r>
              <a:rPr lang="en-US" sz="1800" dirty="0">
                <a:cs typeface="Georgia" pitchFamily="18" charset="0"/>
              </a:rPr>
              <a:t>Care coordination follow-up</a:t>
            </a:r>
          </a:p>
          <a:p>
            <a:pPr lvl="1"/>
            <a:r>
              <a:rPr lang="en-US" sz="1800" dirty="0">
                <a:cs typeface="Georgia" pitchFamily="18" charset="0"/>
              </a:rPr>
              <a:t>Comprehensive case management</a:t>
            </a:r>
          </a:p>
          <a:p>
            <a:pPr lvl="1"/>
            <a:r>
              <a:rPr lang="en-US" sz="1800" dirty="0">
                <a:cs typeface="Georgia" pitchFamily="18" charset="0"/>
              </a:rPr>
              <a:t>Comprehensive disease management</a:t>
            </a:r>
          </a:p>
          <a:p>
            <a:r>
              <a:rPr lang="en-US" sz="2200" b="1" dirty="0">
                <a:cs typeface="Georgia" pitchFamily="18" charset="0"/>
              </a:rPr>
              <a:t>Claims Processing – Section 12.0</a:t>
            </a:r>
          </a:p>
          <a:p>
            <a:pPr lvl="1"/>
            <a:r>
              <a:rPr lang="en-US" sz="1800" dirty="0">
                <a:cs typeface="Georgia" pitchFamily="18" charset="0"/>
              </a:rPr>
              <a:t>Minimum data requirements via 837 COB – Section 12.1</a:t>
            </a:r>
          </a:p>
          <a:p>
            <a:pPr lvl="1"/>
            <a:r>
              <a:rPr lang="en-US" sz="1800" dirty="0">
                <a:cs typeface="Georgia" pitchFamily="18" charset="0"/>
              </a:rPr>
              <a:t>Claims processing data dictionary – Section 12.1.1</a:t>
            </a:r>
          </a:p>
          <a:p>
            <a:pPr lvl="1"/>
            <a:r>
              <a:rPr lang="en-US" sz="1800" dirty="0">
                <a:cs typeface="Georgia" pitchFamily="18" charset="0"/>
              </a:rPr>
              <a:t>Claims submission and processing timeframe – Section 12.4</a:t>
            </a:r>
          </a:p>
          <a:p>
            <a:r>
              <a:rPr lang="en-US" sz="2200" b="1" dirty="0">
                <a:cs typeface="Georgia" pitchFamily="18" charset="0"/>
              </a:rPr>
              <a:t>Veteran Claim Appeals and Provider Reconsideration – Section 13.0</a:t>
            </a:r>
          </a:p>
          <a:p>
            <a:r>
              <a:rPr lang="en-US" sz="2200" b="1" dirty="0">
                <a:cs typeface="Georgia" pitchFamily="18" charset="0"/>
              </a:rPr>
              <a:t>Clinical Quality Monitoring – Section 14.0</a:t>
            </a:r>
          </a:p>
          <a:p>
            <a:r>
              <a:rPr lang="en-US" b="1" dirty="0">
                <a:cs typeface="Georgia" pitchFamily="18" charset="0"/>
              </a:rPr>
              <a:t>Pharmacy – Section 15.0</a:t>
            </a:r>
          </a:p>
          <a:p>
            <a:pPr lvl="1"/>
            <a:r>
              <a:rPr lang="en-US" sz="1800" dirty="0">
                <a:cs typeface="Georgia" pitchFamily="18" charset="0"/>
              </a:rPr>
              <a:t>Retail pharmacy networks</a:t>
            </a:r>
          </a:p>
          <a:p>
            <a:pPr lvl="1"/>
            <a:r>
              <a:rPr lang="en-US" sz="1800" dirty="0">
                <a:cs typeface="Georgia" pitchFamily="18" charset="0"/>
              </a:rPr>
              <a:t>CCN prescriptions and VA prescriptions</a:t>
            </a:r>
          </a:p>
          <a:p>
            <a:pPr lvl="1"/>
            <a:r>
              <a:rPr lang="en-US" sz="1800" dirty="0">
                <a:cs typeface="Georgia" pitchFamily="18" charset="0"/>
              </a:rPr>
              <a:t>VA Urgent/Emergent Drug Formulary (Attachment M)</a:t>
            </a:r>
          </a:p>
          <a:p>
            <a:endParaRPr lang="en-US" dirty="0"/>
          </a:p>
        </p:txBody>
      </p:sp>
      <p:sp>
        <p:nvSpPr>
          <p:cNvPr id="3" name="Slide Number Placeholder 2"/>
          <p:cNvSpPr>
            <a:spLocks noGrp="1"/>
          </p:cNvSpPr>
          <p:nvPr>
            <p:ph type="sldNum" sz="quarter" idx="12"/>
          </p:nvPr>
        </p:nvSpPr>
        <p:spPr/>
        <p:txBody>
          <a:bodyPr/>
          <a:lstStyle/>
          <a:p>
            <a:fld id="{D983F1FA-211D-3044-9E35-958DFBC26156}" type="slidenum">
              <a:rPr lang="en-US" smtClean="0">
                <a:solidFill>
                  <a:prstClr val="white"/>
                </a:solidFill>
              </a:rPr>
              <a:pPr/>
              <a:t>13</a:t>
            </a:fld>
            <a:endParaRPr lang="en-US" dirty="0">
              <a:solidFill>
                <a:prstClr val="white"/>
              </a:solidFill>
            </a:endParaRPr>
          </a:p>
        </p:txBody>
      </p:sp>
      <p:sp>
        <p:nvSpPr>
          <p:cNvPr id="4" name="Title 3"/>
          <p:cNvSpPr>
            <a:spLocks noGrp="1"/>
          </p:cNvSpPr>
          <p:nvPr>
            <p:ph type="title"/>
          </p:nvPr>
        </p:nvSpPr>
        <p:spPr/>
        <p:txBody>
          <a:bodyPr>
            <a:normAutofit fontScale="90000"/>
          </a:bodyPr>
          <a:lstStyle/>
          <a:p>
            <a:r>
              <a:rPr lang="en-US" dirty="0"/>
              <a:t>Performance Work Statement – B.16 (continued)</a:t>
            </a:r>
          </a:p>
        </p:txBody>
      </p:sp>
    </p:spTree>
    <p:extLst>
      <p:ext uri="{BB962C8B-B14F-4D97-AF65-F5344CB8AC3E}">
        <p14:creationId xmlns:p14="http://schemas.microsoft.com/office/powerpoint/2010/main" val="32997877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b="1" dirty="0"/>
              <a:t>Durable Medical Equipment – Section 16.0</a:t>
            </a:r>
          </a:p>
          <a:p>
            <a:pPr lvl="1"/>
            <a:r>
              <a:rPr lang="en-US" sz="1700" dirty="0"/>
              <a:t>Contractor must provide urgent/emergent DME</a:t>
            </a:r>
          </a:p>
          <a:p>
            <a:pPr lvl="1"/>
            <a:r>
              <a:rPr lang="en-US" sz="1700" dirty="0"/>
              <a:t>CCN providers must submit prescriptions for routine DME to VA for fulfillment</a:t>
            </a:r>
          </a:p>
          <a:p>
            <a:r>
              <a:rPr lang="en-US" b="1" dirty="0"/>
              <a:t>Eyeglasses – Section 16.3</a:t>
            </a:r>
          </a:p>
          <a:p>
            <a:pPr lvl="1"/>
            <a:r>
              <a:rPr lang="en-US" sz="1700" dirty="0"/>
              <a:t>CCN network must include eyeglass capability with retail locations available for Veterans</a:t>
            </a:r>
          </a:p>
          <a:p>
            <a:r>
              <a:rPr lang="en-US" b="1" dirty="0"/>
              <a:t>Dental – Section 17.0</a:t>
            </a:r>
          </a:p>
          <a:p>
            <a:pPr lvl="1"/>
            <a:r>
              <a:rPr lang="en-US" sz="1700" dirty="0"/>
              <a:t>Minimum requirements for adequacy based on drive time and appointment availability</a:t>
            </a:r>
          </a:p>
          <a:p>
            <a:pPr marL="0" indent="0">
              <a:buNone/>
            </a:pPr>
            <a:endParaRPr lang="en-US" dirty="0"/>
          </a:p>
        </p:txBody>
      </p:sp>
      <p:sp>
        <p:nvSpPr>
          <p:cNvPr id="3" name="Slide Number Placeholder 2"/>
          <p:cNvSpPr>
            <a:spLocks noGrp="1"/>
          </p:cNvSpPr>
          <p:nvPr>
            <p:ph type="sldNum" sz="quarter" idx="12"/>
          </p:nvPr>
        </p:nvSpPr>
        <p:spPr/>
        <p:txBody>
          <a:bodyPr/>
          <a:lstStyle/>
          <a:p>
            <a:fld id="{D983F1FA-211D-3044-9E35-958DFBC26156}" type="slidenum">
              <a:rPr lang="en-US" smtClean="0">
                <a:solidFill>
                  <a:prstClr val="white"/>
                </a:solidFill>
              </a:rPr>
              <a:pPr/>
              <a:t>14</a:t>
            </a:fld>
            <a:endParaRPr lang="en-US" dirty="0">
              <a:solidFill>
                <a:prstClr val="white"/>
              </a:solidFill>
            </a:endParaRPr>
          </a:p>
        </p:txBody>
      </p:sp>
      <p:sp>
        <p:nvSpPr>
          <p:cNvPr id="4" name="Title 3"/>
          <p:cNvSpPr>
            <a:spLocks noGrp="1"/>
          </p:cNvSpPr>
          <p:nvPr>
            <p:ph type="title"/>
          </p:nvPr>
        </p:nvSpPr>
        <p:spPr/>
        <p:txBody>
          <a:bodyPr>
            <a:normAutofit fontScale="90000"/>
          </a:bodyPr>
          <a:lstStyle/>
          <a:p>
            <a:r>
              <a:rPr lang="en-US" dirty="0"/>
              <a:t>Performance Work Statement – B.16 (continued)</a:t>
            </a:r>
          </a:p>
        </p:txBody>
      </p:sp>
    </p:spTree>
    <p:extLst>
      <p:ext uri="{BB962C8B-B14F-4D97-AF65-F5344CB8AC3E}">
        <p14:creationId xmlns:p14="http://schemas.microsoft.com/office/powerpoint/2010/main" val="4136279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25000" lnSpcReduction="20000"/>
          </a:bodyPr>
          <a:lstStyle/>
          <a:p>
            <a:r>
              <a:rPr lang="en-US" sz="8000" b="1" dirty="0"/>
              <a:t>Technology </a:t>
            </a:r>
            <a:r>
              <a:rPr lang="en-US" sz="8000" b="1" dirty="0"/>
              <a:t>– Section 18.0 </a:t>
            </a:r>
            <a:endParaRPr lang="en-US" sz="8000" b="1" dirty="0"/>
          </a:p>
          <a:p>
            <a:pPr lvl="1">
              <a:lnSpc>
                <a:spcPct val="110000"/>
              </a:lnSpc>
              <a:spcBef>
                <a:spcPts val="408"/>
              </a:spcBef>
            </a:pPr>
            <a:r>
              <a:rPr lang="en-US" sz="6000" dirty="0">
                <a:latin typeface="+mj-lt"/>
                <a:cs typeface="Georgia" pitchFamily="18" charset="0"/>
              </a:rPr>
              <a:t>The Contractor must provide VA with real-time, read-only access to the Contractor’s system(s) that provide the functionalities required under this contract.</a:t>
            </a:r>
          </a:p>
          <a:p>
            <a:pPr lvl="1">
              <a:lnSpc>
                <a:spcPct val="110000"/>
              </a:lnSpc>
              <a:spcBef>
                <a:spcPts val="408"/>
              </a:spcBef>
            </a:pPr>
            <a:r>
              <a:rPr lang="en-US" sz="6000" dirty="0">
                <a:latin typeface="+mj-lt"/>
                <a:cs typeface="Georgia" pitchFamily="18" charset="0"/>
              </a:rPr>
              <a:t>The Contractor is required to integrate with VA’s Data Access Service (DAS) to provide a standard interface for data access and storage of structured and unstructured data.</a:t>
            </a:r>
          </a:p>
          <a:p>
            <a:pPr lvl="1">
              <a:lnSpc>
                <a:spcPct val="110000"/>
              </a:lnSpc>
              <a:spcBef>
                <a:spcPts val="408"/>
              </a:spcBef>
            </a:pPr>
            <a:r>
              <a:rPr lang="en-US" sz="6000" dirty="0">
                <a:latin typeface="+mj-lt"/>
                <a:cs typeface="Georgia" pitchFamily="18" charset="0"/>
              </a:rPr>
              <a:t>VA will establish a Community Care Provider Portal that will allow the CCN provider to view a Veteran’s EHR as well as the capability to exchange data/documentation between VA and CCN providers.</a:t>
            </a:r>
          </a:p>
          <a:p>
            <a:pPr lvl="1">
              <a:lnSpc>
                <a:spcPct val="110000"/>
              </a:lnSpc>
              <a:spcBef>
                <a:spcPts val="408"/>
              </a:spcBef>
            </a:pPr>
            <a:r>
              <a:rPr lang="en-US" sz="6000" dirty="0">
                <a:latin typeface="+mj-lt"/>
                <a:cs typeface="Georgia" pitchFamily="18" charset="0"/>
              </a:rPr>
              <a:t>The Contractor must provide a secure, role-based website/portal for Veterans, CCN providers, and VA Personnel. This Contractor-provided portal will be separate and unique from the provider portal to be established by VA.</a:t>
            </a:r>
          </a:p>
          <a:p>
            <a:pPr lvl="1">
              <a:lnSpc>
                <a:spcPct val="110000"/>
              </a:lnSpc>
              <a:spcBef>
                <a:spcPts val="408"/>
              </a:spcBef>
            </a:pPr>
            <a:r>
              <a:rPr lang="en-US" sz="6000" dirty="0">
                <a:latin typeface="+mj-lt"/>
                <a:cs typeface="Georgia" pitchFamily="18" charset="0"/>
              </a:rPr>
              <a:t>The Contractor must always ensure that CCN Healthcare Services Network Providers and CCN CIHS Network practitioners submit medical documentation to VA using Direct Messaging or eHealth Exchange, or if not available through the Community Provider Portal, or other accepted modalities.</a:t>
            </a:r>
          </a:p>
          <a:p>
            <a:pPr lvl="1">
              <a:lnSpc>
                <a:spcPct val="110000"/>
              </a:lnSpc>
              <a:spcBef>
                <a:spcPts val="408"/>
              </a:spcBef>
            </a:pPr>
            <a:r>
              <a:rPr lang="en-US" sz="6000" dirty="0">
                <a:latin typeface="+mj-lt"/>
                <a:cs typeface="Georgia" pitchFamily="18" charset="0"/>
              </a:rPr>
              <a:t>The Contractor must always submit a weekly OHI Report through DAS.</a:t>
            </a:r>
          </a:p>
          <a:p>
            <a:pPr lvl="1">
              <a:lnSpc>
                <a:spcPct val="110000"/>
              </a:lnSpc>
              <a:spcBef>
                <a:spcPts val="408"/>
              </a:spcBef>
            </a:pPr>
            <a:r>
              <a:rPr lang="en-US" sz="6000" dirty="0">
                <a:latin typeface="+mj-lt"/>
                <a:cs typeface="Georgia" pitchFamily="18" charset="0"/>
              </a:rPr>
              <a:t>The Contractor must create and deliver a Network Provider File and submit to the </a:t>
            </a:r>
            <a:r>
              <a:rPr lang="en-US" sz="6000" dirty="0" smtClean="0">
                <a:latin typeface="+mj-lt"/>
                <a:cs typeface="Georgia" pitchFamily="18" charset="0"/>
              </a:rPr>
              <a:t>VA.</a:t>
            </a:r>
          </a:p>
          <a:p>
            <a:pPr lvl="1">
              <a:lnSpc>
                <a:spcPct val="110000"/>
              </a:lnSpc>
              <a:spcBef>
                <a:spcPts val="408"/>
              </a:spcBef>
            </a:pPr>
            <a:r>
              <a:rPr lang="en-US" sz="6000" dirty="0" smtClean="0">
                <a:latin typeface="+mj-lt"/>
                <a:cs typeface="Georgia" pitchFamily="18" charset="0"/>
              </a:rPr>
              <a:t>VA </a:t>
            </a:r>
            <a:r>
              <a:rPr lang="en-US" sz="6000" dirty="0">
                <a:latin typeface="+mj-lt"/>
                <a:cs typeface="Georgia" pitchFamily="18" charset="0"/>
              </a:rPr>
              <a:t>will provide to the Contractor a detailed VA provider data file weekly through DAS.  </a:t>
            </a:r>
            <a:r>
              <a:rPr lang="en-US" sz="6000" dirty="0">
                <a:latin typeface="+mj-lt"/>
                <a:cs typeface="Georgia" pitchFamily="18" charset="0"/>
              </a:rPr>
              <a:t>The Contractor must maintain a process to integrate the VA provider data into their systems.</a:t>
            </a:r>
          </a:p>
          <a:p>
            <a:endParaRPr lang="en-US" sz="5600" b="1" dirty="0">
              <a:latin typeface="+mj-lt"/>
            </a:endParaRPr>
          </a:p>
        </p:txBody>
      </p:sp>
      <p:sp>
        <p:nvSpPr>
          <p:cNvPr id="3" name="Slide Number Placeholder 2"/>
          <p:cNvSpPr>
            <a:spLocks noGrp="1"/>
          </p:cNvSpPr>
          <p:nvPr>
            <p:ph type="sldNum" sz="quarter" idx="12"/>
          </p:nvPr>
        </p:nvSpPr>
        <p:spPr/>
        <p:txBody>
          <a:bodyPr/>
          <a:lstStyle/>
          <a:p>
            <a:fld id="{D983F1FA-211D-3044-9E35-958DFBC26156}" type="slidenum">
              <a:rPr lang="en-US" smtClean="0">
                <a:solidFill>
                  <a:prstClr val="white"/>
                </a:solidFill>
              </a:rPr>
              <a:pPr/>
              <a:t>15</a:t>
            </a:fld>
            <a:endParaRPr lang="en-US" dirty="0">
              <a:solidFill>
                <a:prstClr val="white"/>
              </a:solidFill>
            </a:endParaRPr>
          </a:p>
        </p:txBody>
      </p:sp>
      <p:sp>
        <p:nvSpPr>
          <p:cNvPr id="4" name="Title 3"/>
          <p:cNvSpPr>
            <a:spLocks noGrp="1"/>
          </p:cNvSpPr>
          <p:nvPr>
            <p:ph type="title"/>
          </p:nvPr>
        </p:nvSpPr>
        <p:spPr/>
        <p:txBody>
          <a:bodyPr>
            <a:normAutofit fontScale="90000"/>
          </a:bodyPr>
          <a:lstStyle/>
          <a:p>
            <a:r>
              <a:rPr lang="en-US" dirty="0"/>
              <a:t>Performance Work Statement – B.16 (continued)</a:t>
            </a:r>
          </a:p>
        </p:txBody>
      </p:sp>
    </p:spTree>
    <p:extLst>
      <p:ext uri="{BB962C8B-B14F-4D97-AF65-F5344CB8AC3E}">
        <p14:creationId xmlns:p14="http://schemas.microsoft.com/office/powerpoint/2010/main" val="24034612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b="1" dirty="0" smtClean="0"/>
              <a:t>Data </a:t>
            </a:r>
            <a:r>
              <a:rPr lang="en-US" b="1" dirty="0"/>
              <a:t>Analytics – Section </a:t>
            </a:r>
            <a:r>
              <a:rPr lang="en-US" b="1" dirty="0" smtClean="0"/>
              <a:t>19.0</a:t>
            </a:r>
          </a:p>
          <a:p>
            <a:pPr lvl="1"/>
            <a:r>
              <a:rPr lang="en-US" dirty="0" smtClean="0"/>
              <a:t>VA </a:t>
            </a:r>
            <a:r>
              <a:rPr lang="en-US" dirty="0"/>
              <a:t>will provide you with a detailed data specification within 30 days of award.</a:t>
            </a:r>
          </a:p>
          <a:p>
            <a:pPr lvl="1"/>
            <a:r>
              <a:rPr lang="en-US" dirty="0" smtClean="0"/>
              <a:t>VA </a:t>
            </a:r>
            <a:r>
              <a:rPr lang="en-US" dirty="0"/>
              <a:t>will provide you with a database </a:t>
            </a:r>
            <a:r>
              <a:rPr lang="en-US" dirty="0" smtClean="0"/>
              <a:t>within </a:t>
            </a:r>
            <a:r>
              <a:rPr lang="en-US" dirty="0"/>
              <a:t>30 days of award.  </a:t>
            </a:r>
          </a:p>
          <a:p>
            <a:pPr lvl="1"/>
            <a:r>
              <a:rPr lang="en-US" dirty="0" smtClean="0"/>
              <a:t>Your </a:t>
            </a:r>
            <a:r>
              <a:rPr lang="en-US" dirty="0"/>
              <a:t>Interactive Dashboard will be derived from the database </a:t>
            </a:r>
            <a:r>
              <a:rPr lang="en-US" dirty="0" smtClean="0"/>
              <a:t>VA </a:t>
            </a:r>
            <a:r>
              <a:rPr lang="en-US" dirty="0"/>
              <a:t>provides.  VA will provide you with the report format for the dashboard.</a:t>
            </a:r>
          </a:p>
          <a:p>
            <a:pPr lvl="1"/>
            <a:r>
              <a:rPr lang="en-US" dirty="0" smtClean="0"/>
              <a:t>VA </a:t>
            </a:r>
            <a:r>
              <a:rPr lang="en-US" dirty="0"/>
              <a:t>will provide you with the method of access to the DAS system, your ETL’s will be provided according to the detailed data specification we provide you under 19.1.</a:t>
            </a:r>
          </a:p>
          <a:p>
            <a:pPr marL="0" indent="0">
              <a:buNone/>
            </a:pPr>
            <a:endParaRPr lang="en-US" b="1" dirty="0"/>
          </a:p>
          <a:p>
            <a:r>
              <a:rPr lang="en-US" b="1" dirty="0"/>
              <a:t>Deliverables – Section 20.0</a:t>
            </a:r>
          </a:p>
          <a:p>
            <a:endParaRPr lang="en-US" dirty="0"/>
          </a:p>
        </p:txBody>
      </p:sp>
      <p:sp>
        <p:nvSpPr>
          <p:cNvPr id="3" name="Slide Number Placeholder 2"/>
          <p:cNvSpPr>
            <a:spLocks noGrp="1"/>
          </p:cNvSpPr>
          <p:nvPr>
            <p:ph type="sldNum" sz="quarter" idx="12"/>
          </p:nvPr>
        </p:nvSpPr>
        <p:spPr/>
        <p:txBody>
          <a:bodyPr/>
          <a:lstStyle/>
          <a:p>
            <a:fld id="{D983F1FA-211D-3044-9E35-958DFBC26156}" type="slidenum">
              <a:rPr lang="en-US" smtClean="0">
                <a:solidFill>
                  <a:prstClr val="white"/>
                </a:solidFill>
              </a:rPr>
              <a:pPr/>
              <a:t>16</a:t>
            </a:fld>
            <a:endParaRPr lang="en-US" dirty="0">
              <a:solidFill>
                <a:prstClr val="white"/>
              </a:solidFill>
            </a:endParaRPr>
          </a:p>
        </p:txBody>
      </p:sp>
      <p:sp>
        <p:nvSpPr>
          <p:cNvPr id="4" name="Title 3"/>
          <p:cNvSpPr>
            <a:spLocks noGrp="1"/>
          </p:cNvSpPr>
          <p:nvPr>
            <p:ph type="title"/>
          </p:nvPr>
        </p:nvSpPr>
        <p:spPr/>
        <p:txBody>
          <a:bodyPr>
            <a:normAutofit fontScale="90000"/>
          </a:bodyPr>
          <a:lstStyle/>
          <a:p>
            <a:r>
              <a:rPr lang="en-US" dirty="0"/>
              <a:t>Performance Work Statement – B.16 (continued)</a:t>
            </a:r>
          </a:p>
        </p:txBody>
      </p:sp>
    </p:spTree>
    <p:extLst>
      <p:ext uri="{BB962C8B-B14F-4D97-AF65-F5344CB8AC3E}">
        <p14:creationId xmlns:p14="http://schemas.microsoft.com/office/powerpoint/2010/main" val="35021965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a:t>Commercial Service Contract</a:t>
            </a:r>
          </a:p>
          <a:p>
            <a:r>
              <a:rPr lang="en-US" b="1" dirty="0"/>
              <a:t>Single Award Indefinite-Delivery Indefinite-Quantity contract(s)</a:t>
            </a:r>
          </a:p>
          <a:p>
            <a:pPr lvl="1"/>
            <a:r>
              <a:rPr lang="en-US" sz="1700" dirty="0"/>
              <a:t>Services are ordered through Approved Referrals or Task Orders</a:t>
            </a:r>
          </a:p>
          <a:p>
            <a:pPr lvl="1"/>
            <a:r>
              <a:rPr lang="en-US" sz="1700" dirty="0"/>
              <a:t>C.7 Order Limitations</a:t>
            </a:r>
          </a:p>
          <a:p>
            <a:pPr lvl="1"/>
            <a:r>
              <a:rPr lang="en-US" sz="1700" dirty="0"/>
              <a:t>C.23 Contract Minimum and Maximum Dollar Value</a:t>
            </a:r>
          </a:p>
          <a:p>
            <a:pPr lvl="2">
              <a:buFont typeface="Wingdings" panose="05000000000000000000" pitchFamily="2" charset="2"/>
              <a:buChar char="v"/>
            </a:pPr>
            <a:r>
              <a:rPr lang="en-US" sz="1600" dirty="0"/>
              <a:t>Maximum total contract value varies per region</a:t>
            </a:r>
          </a:p>
          <a:p>
            <a:pPr lvl="2">
              <a:buFont typeface="Wingdings" panose="05000000000000000000" pitchFamily="2" charset="2"/>
              <a:buChar char="v"/>
            </a:pPr>
            <a:r>
              <a:rPr lang="en-US" sz="1600" dirty="0"/>
              <a:t>Minimum guaranteed amount $10,000,000 per region</a:t>
            </a:r>
          </a:p>
          <a:p>
            <a:r>
              <a:rPr lang="en-US" b="1" dirty="0"/>
              <a:t>Small Business Subcontracting Plan</a:t>
            </a:r>
          </a:p>
          <a:p>
            <a:r>
              <a:rPr lang="en-US" b="1" dirty="0"/>
              <a:t>Indemnification and Medical Liability Insurance – C.18</a:t>
            </a:r>
          </a:p>
          <a:p>
            <a:r>
              <a:rPr lang="en-US" b="1" dirty="0"/>
              <a:t>Guaranteed Minimum – C.23 </a:t>
            </a:r>
          </a:p>
          <a:p>
            <a:pPr lvl="1"/>
            <a:r>
              <a:rPr lang="en-US" sz="1700" dirty="0"/>
              <a:t>$10,000,000 per region</a:t>
            </a:r>
          </a:p>
          <a:p>
            <a:r>
              <a:rPr lang="en-US" b="1" dirty="0"/>
              <a:t>Attachments – Section D</a:t>
            </a:r>
          </a:p>
          <a:p>
            <a:endParaRPr lang="en-US" dirty="0"/>
          </a:p>
        </p:txBody>
      </p:sp>
      <p:sp>
        <p:nvSpPr>
          <p:cNvPr id="3" name="Slide Number Placeholder 2"/>
          <p:cNvSpPr>
            <a:spLocks noGrp="1"/>
          </p:cNvSpPr>
          <p:nvPr>
            <p:ph type="sldNum" sz="quarter" idx="12"/>
          </p:nvPr>
        </p:nvSpPr>
        <p:spPr/>
        <p:txBody>
          <a:bodyPr/>
          <a:lstStyle/>
          <a:p>
            <a:fld id="{D983F1FA-211D-3044-9E35-958DFBC26156}" type="slidenum">
              <a:rPr lang="en-US" smtClean="0">
                <a:solidFill>
                  <a:prstClr val="white"/>
                </a:solidFill>
              </a:rPr>
              <a:pPr/>
              <a:t>17</a:t>
            </a:fld>
            <a:endParaRPr lang="en-US" dirty="0">
              <a:solidFill>
                <a:prstClr val="white"/>
              </a:solidFill>
            </a:endParaRPr>
          </a:p>
        </p:txBody>
      </p:sp>
      <p:sp>
        <p:nvSpPr>
          <p:cNvPr id="4" name="Title 3"/>
          <p:cNvSpPr>
            <a:spLocks noGrp="1"/>
          </p:cNvSpPr>
          <p:nvPr>
            <p:ph type="title"/>
          </p:nvPr>
        </p:nvSpPr>
        <p:spPr/>
        <p:txBody>
          <a:bodyPr>
            <a:normAutofit fontScale="90000"/>
          </a:bodyPr>
          <a:lstStyle/>
          <a:p>
            <a:r>
              <a:rPr lang="en-US" dirty="0"/>
              <a:t>Contract Clauses – Section C</a:t>
            </a:r>
          </a:p>
        </p:txBody>
      </p:sp>
    </p:spTree>
    <p:extLst>
      <p:ext uri="{BB962C8B-B14F-4D97-AF65-F5344CB8AC3E}">
        <p14:creationId xmlns:p14="http://schemas.microsoft.com/office/powerpoint/2010/main" val="41325287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a:t>E.1 Instructions to Offerors – tailored paragraphs (c), (f) and (g)</a:t>
            </a:r>
          </a:p>
          <a:p>
            <a:r>
              <a:rPr lang="en-US" b="1" dirty="0"/>
              <a:t>E.4 Specific Instructions to Offerors</a:t>
            </a:r>
          </a:p>
          <a:p>
            <a:pPr lvl="1"/>
            <a:r>
              <a:rPr lang="en-US" sz="1700" dirty="0"/>
              <a:t>Provides instructions for proposal submission</a:t>
            </a:r>
          </a:p>
          <a:p>
            <a:pPr lvl="1"/>
            <a:r>
              <a:rPr lang="en-US" sz="1700" dirty="0"/>
              <a:t>Separate Business and Technical Volumes</a:t>
            </a:r>
          </a:p>
          <a:p>
            <a:pPr lvl="1"/>
            <a:r>
              <a:rPr lang="en-US" sz="1700" dirty="0"/>
              <a:t>System for Award Management (SAM) </a:t>
            </a:r>
            <a:r>
              <a:rPr lang="en-US" sz="1700" dirty="0">
                <a:hlinkClick r:id="rId2"/>
              </a:rPr>
              <a:t>https://governmentcontractorregistration.org/register-now</a:t>
            </a:r>
            <a:r>
              <a:rPr lang="en-US" sz="1700" dirty="0"/>
              <a:t> </a:t>
            </a:r>
          </a:p>
          <a:p>
            <a:endParaRPr lang="en-US" dirty="0"/>
          </a:p>
        </p:txBody>
      </p:sp>
      <p:sp>
        <p:nvSpPr>
          <p:cNvPr id="3" name="Slide Number Placeholder 2"/>
          <p:cNvSpPr>
            <a:spLocks noGrp="1"/>
          </p:cNvSpPr>
          <p:nvPr>
            <p:ph type="sldNum" sz="quarter" idx="12"/>
          </p:nvPr>
        </p:nvSpPr>
        <p:spPr/>
        <p:txBody>
          <a:bodyPr/>
          <a:lstStyle/>
          <a:p>
            <a:fld id="{D983F1FA-211D-3044-9E35-958DFBC26156}" type="slidenum">
              <a:rPr lang="en-US" smtClean="0">
                <a:solidFill>
                  <a:prstClr val="white"/>
                </a:solidFill>
              </a:rPr>
              <a:pPr/>
              <a:t>18</a:t>
            </a:fld>
            <a:endParaRPr lang="en-US" dirty="0">
              <a:solidFill>
                <a:prstClr val="white"/>
              </a:solidFill>
            </a:endParaRPr>
          </a:p>
        </p:txBody>
      </p:sp>
      <p:sp>
        <p:nvSpPr>
          <p:cNvPr id="4" name="Title 3"/>
          <p:cNvSpPr>
            <a:spLocks noGrp="1"/>
          </p:cNvSpPr>
          <p:nvPr>
            <p:ph type="title"/>
          </p:nvPr>
        </p:nvSpPr>
        <p:spPr/>
        <p:txBody>
          <a:bodyPr>
            <a:noAutofit/>
          </a:bodyPr>
          <a:lstStyle/>
          <a:p>
            <a:r>
              <a:rPr lang="en-US" sz="2500" dirty="0"/>
              <a:t>Solicitation Provisions – Section </a:t>
            </a:r>
            <a:r>
              <a:rPr lang="en-US" sz="2500" dirty="0" smtClean="0"/>
              <a:t>E Instructions </a:t>
            </a:r>
            <a:r>
              <a:rPr lang="en-US" sz="2500" dirty="0"/>
              <a:t>to Offerors</a:t>
            </a:r>
          </a:p>
        </p:txBody>
      </p:sp>
    </p:spTree>
    <p:extLst>
      <p:ext uri="{BB962C8B-B14F-4D97-AF65-F5344CB8AC3E}">
        <p14:creationId xmlns:p14="http://schemas.microsoft.com/office/powerpoint/2010/main" val="18520762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66804"/>
            <a:ext cx="8229600" cy="4525963"/>
          </a:xfrm>
        </p:spPr>
        <p:txBody>
          <a:bodyPr>
            <a:normAutofit lnSpcReduction="10000"/>
          </a:bodyPr>
          <a:lstStyle/>
          <a:p>
            <a:r>
              <a:rPr lang="en-US" b="1" dirty="0"/>
              <a:t>E.5 Evaluation – Tradeoff process</a:t>
            </a:r>
          </a:p>
          <a:p>
            <a:r>
              <a:rPr lang="en-US" b="1" dirty="0"/>
              <a:t>Four factors – Technical, Past Performance, Socioeconomic Concerns and Price</a:t>
            </a:r>
          </a:p>
          <a:p>
            <a:pPr lvl="1"/>
            <a:r>
              <a:rPr lang="en-US" sz="1700" dirty="0"/>
              <a:t>Relative importance</a:t>
            </a:r>
          </a:p>
          <a:p>
            <a:r>
              <a:rPr lang="en-US" b="1" dirty="0"/>
              <a:t>Award Limitations – no more than four contracts</a:t>
            </a:r>
          </a:p>
          <a:p>
            <a:r>
              <a:rPr lang="en-US" b="1" dirty="0"/>
              <a:t>Solicitation attachments – 5 total</a:t>
            </a:r>
          </a:p>
          <a:p>
            <a:r>
              <a:rPr lang="en-US" b="1" dirty="0"/>
              <a:t>Exchanges – VA reserves the right to conduct exchanges IAW VAAR 873.114</a:t>
            </a:r>
          </a:p>
          <a:p>
            <a:r>
              <a:rPr lang="en-US" b="1" dirty="0"/>
              <a:t>Best Value Pool </a:t>
            </a:r>
          </a:p>
          <a:p>
            <a:r>
              <a:rPr lang="en-US" b="1" dirty="0"/>
              <a:t>SBA All Small Mentor-Protégé Program</a:t>
            </a:r>
          </a:p>
          <a:p>
            <a:pPr lvl="1"/>
            <a:r>
              <a:rPr lang="en-US" sz="1700" dirty="0"/>
              <a:t>VA discontinued its program and will rely on SBA’s All Small Mentor-Protégé Program for this procurement</a:t>
            </a:r>
          </a:p>
          <a:p>
            <a:pPr lvl="1"/>
            <a:r>
              <a:rPr lang="en-US" sz="1700" dirty="0"/>
              <a:t>VA’s VIP database – use it to search for Veteran-Owned companies (www.vip.vetbiz.gov)</a:t>
            </a:r>
          </a:p>
          <a:p>
            <a:endParaRPr lang="en-US" dirty="0"/>
          </a:p>
        </p:txBody>
      </p:sp>
      <p:sp>
        <p:nvSpPr>
          <p:cNvPr id="3" name="Slide Number Placeholder 2"/>
          <p:cNvSpPr>
            <a:spLocks noGrp="1"/>
          </p:cNvSpPr>
          <p:nvPr>
            <p:ph type="sldNum" sz="quarter" idx="12"/>
          </p:nvPr>
        </p:nvSpPr>
        <p:spPr/>
        <p:txBody>
          <a:bodyPr/>
          <a:lstStyle/>
          <a:p>
            <a:fld id="{D983F1FA-211D-3044-9E35-958DFBC26156}" type="slidenum">
              <a:rPr lang="en-US" smtClean="0">
                <a:solidFill>
                  <a:prstClr val="white"/>
                </a:solidFill>
              </a:rPr>
              <a:pPr/>
              <a:t>19</a:t>
            </a:fld>
            <a:endParaRPr lang="en-US" dirty="0">
              <a:solidFill>
                <a:prstClr val="white"/>
              </a:solidFill>
            </a:endParaRPr>
          </a:p>
        </p:txBody>
      </p:sp>
      <p:sp>
        <p:nvSpPr>
          <p:cNvPr id="4" name="Title 3"/>
          <p:cNvSpPr>
            <a:spLocks noGrp="1"/>
          </p:cNvSpPr>
          <p:nvPr>
            <p:ph type="title"/>
          </p:nvPr>
        </p:nvSpPr>
        <p:spPr/>
        <p:txBody>
          <a:bodyPr>
            <a:normAutofit fontScale="90000"/>
          </a:bodyPr>
          <a:lstStyle/>
          <a:p>
            <a:r>
              <a:rPr lang="en-US" dirty="0"/>
              <a:t>Solicitation Provisions – Section </a:t>
            </a:r>
            <a:r>
              <a:rPr lang="en-US" dirty="0" smtClean="0"/>
              <a:t>E Evaluation </a:t>
            </a:r>
            <a:endParaRPr lang="en-US" dirty="0"/>
          </a:p>
        </p:txBody>
      </p:sp>
    </p:spTree>
    <p:extLst>
      <p:ext uri="{BB962C8B-B14F-4D97-AF65-F5344CB8AC3E}">
        <p14:creationId xmlns:p14="http://schemas.microsoft.com/office/powerpoint/2010/main" val="36471654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a:t>Questions due January 17, 2017 close of business</a:t>
            </a:r>
          </a:p>
          <a:p>
            <a:pPr lvl="1"/>
            <a:r>
              <a:rPr lang="en-US" sz="1700" dirty="0"/>
              <a:t>VA will use its discretion in considering questions submitted after this date</a:t>
            </a:r>
          </a:p>
          <a:p>
            <a:r>
              <a:rPr lang="en-US" b="1" dirty="0"/>
              <a:t>Proposals due March 1, 2017, 5:00 PM Mountain Time</a:t>
            </a:r>
          </a:p>
          <a:p>
            <a:endParaRPr lang="en-US" dirty="0"/>
          </a:p>
          <a:p>
            <a:pPr>
              <a:buNone/>
            </a:pPr>
            <a:endParaRPr lang="en-US" dirty="0"/>
          </a:p>
          <a:p>
            <a:pPr>
              <a:buNone/>
            </a:pPr>
            <a:endParaRPr lang="en-US" dirty="0"/>
          </a:p>
          <a:p>
            <a:pPr>
              <a:buNone/>
            </a:pPr>
            <a:r>
              <a:rPr lang="en-US" b="1" dirty="0"/>
              <a:t>Contact information: </a:t>
            </a:r>
            <a:r>
              <a:rPr lang="en-US" b="1" dirty="0">
                <a:hlinkClick r:id="rId2"/>
              </a:rPr>
              <a:t>laura.arscott@va.gov</a:t>
            </a:r>
            <a:r>
              <a:rPr lang="en-US" b="1" dirty="0"/>
              <a:t> or </a:t>
            </a:r>
            <a:r>
              <a:rPr lang="en-US" b="1" dirty="0">
                <a:hlinkClick r:id="rId3"/>
              </a:rPr>
              <a:t>david.little@va.gov</a:t>
            </a:r>
            <a:r>
              <a:rPr lang="en-US" b="1" dirty="0"/>
              <a:t> </a:t>
            </a:r>
          </a:p>
          <a:p>
            <a:pPr>
              <a:buNone/>
            </a:pPr>
            <a:endParaRPr lang="en-US" b="1" dirty="0"/>
          </a:p>
          <a:p>
            <a:pPr>
              <a:buNone/>
            </a:pPr>
            <a:r>
              <a:rPr lang="en-US" b="1" dirty="0"/>
              <a:t>Please continue to watch FBO.gov for amendments. </a:t>
            </a:r>
          </a:p>
          <a:p>
            <a:endParaRPr lang="en-US" dirty="0"/>
          </a:p>
        </p:txBody>
      </p:sp>
      <p:sp>
        <p:nvSpPr>
          <p:cNvPr id="3" name="Slide Number Placeholder 2"/>
          <p:cNvSpPr>
            <a:spLocks noGrp="1"/>
          </p:cNvSpPr>
          <p:nvPr>
            <p:ph type="sldNum" sz="quarter" idx="12"/>
          </p:nvPr>
        </p:nvSpPr>
        <p:spPr/>
        <p:txBody>
          <a:bodyPr/>
          <a:lstStyle/>
          <a:p>
            <a:fld id="{D983F1FA-211D-3044-9E35-958DFBC26156}" type="slidenum">
              <a:rPr lang="en-US" smtClean="0">
                <a:solidFill>
                  <a:prstClr val="white"/>
                </a:solidFill>
              </a:rPr>
              <a:pPr/>
              <a:t>20</a:t>
            </a:fld>
            <a:endParaRPr lang="en-US" dirty="0">
              <a:solidFill>
                <a:prstClr val="white"/>
              </a:solidFill>
            </a:endParaRPr>
          </a:p>
        </p:txBody>
      </p:sp>
      <p:sp>
        <p:nvSpPr>
          <p:cNvPr id="4" name="Title 3"/>
          <p:cNvSpPr>
            <a:spLocks noGrp="1"/>
          </p:cNvSpPr>
          <p:nvPr>
            <p:ph type="title"/>
          </p:nvPr>
        </p:nvSpPr>
        <p:spPr/>
        <p:txBody>
          <a:bodyPr>
            <a:normAutofit fontScale="90000"/>
          </a:bodyPr>
          <a:lstStyle/>
          <a:p>
            <a:r>
              <a:rPr lang="en-US" dirty="0"/>
              <a:t>THANK  YOU </a:t>
            </a:r>
          </a:p>
        </p:txBody>
      </p:sp>
    </p:spTree>
    <p:extLst>
      <p:ext uri="{BB962C8B-B14F-4D97-AF65-F5344CB8AC3E}">
        <p14:creationId xmlns:p14="http://schemas.microsoft.com/office/powerpoint/2010/main" val="1675386705"/>
      </p:ext>
    </p:extLst>
  </p:cSld>
  <p:clrMapOvr>
    <a:masterClrMapping/>
  </p:clrMapOvr>
</p:sld>
</file>

<file path=ppt/theme/theme1.xml><?xml version="1.0" encoding="utf-8"?>
<a:theme xmlns:a="http://schemas.openxmlformats.org/drawingml/2006/main" name="2_Office Theme">
  <a:themeElements>
    <a:clrScheme name="VA Community Care">
      <a:dk1>
        <a:srgbClr val="000000"/>
      </a:dk1>
      <a:lt1>
        <a:srgbClr val="FFFFFF"/>
      </a:lt1>
      <a:dk2>
        <a:srgbClr val="173558"/>
      </a:dk2>
      <a:lt2>
        <a:srgbClr val="7D6C5A"/>
      </a:lt2>
      <a:accent1>
        <a:srgbClr val="2372B1"/>
      </a:accent1>
      <a:accent2>
        <a:srgbClr val="CD2028"/>
      </a:accent2>
      <a:accent3>
        <a:srgbClr val="9A1C1F"/>
      </a:accent3>
      <a:accent4>
        <a:srgbClr val="BD872C"/>
      </a:accent4>
      <a:accent5>
        <a:srgbClr val="738F57"/>
      </a:accent5>
      <a:accent6>
        <a:srgbClr val="0092B2"/>
      </a:accent6>
      <a:hlink>
        <a:srgbClr val="00A1DE"/>
      </a:hlink>
      <a:folHlink>
        <a:srgbClr val="72C7E7"/>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6">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50E36B5E-CA38-48D8-809D-B00BB2849E1F}">
  <we:reference id="wa104038830" version="1.0.0.3" store="en-US" storeType="OMEX"/>
  <we:alternateReferences>
    <we:reference id="WA104038830" version="1.0.0.3" store="WA104038830"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Deliverable_x0020_Type xmlns="cfcec022-6891-44fb-a8a0-46555b47a548">Communications Products</Deliverable_x0020_Type>
    <Status xmlns="cfcec022-6891-44fb-a8a0-46555b47a548">Final</Status>
    <Phase xmlns="cfcec022-6891-44fb-a8a0-46555b47a548">Phase 2</Phase>
    <Program_x0020_Type xmlns="cfcec022-6891-44fb-a8a0-46555b47a548">Transition Plan</Program_x0020_Type>
    <_dlc_DocId xmlns="8dd4b5e2-142b-453f-b573-0b3068c69ff3">COM01-176-325</_dlc_DocId>
    <_dlc_DocIdUrl xmlns="8dd4b5e2-142b-453f-b573-0b3068c69ff3">
      <Url>https://vaww.portal2.va.gov/sites/VHACommunications/VCP/_layouts/DocIdRedir.aspx?ID=COM01-176-325</Url>
      <Description>COM01-176-325</Description>
    </_dlc_DocIdUrl>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VCP Deliverable" ma:contentTypeID="0x0101006C87CE7C2485554FA05AE80BABD061E9" ma:contentTypeVersion="4" ma:contentTypeDescription="Create a new document." ma:contentTypeScope="" ma:versionID="0e8e5a1d5a8b326ed50f5a98673bfe8a">
  <xsd:schema xmlns:xsd="http://www.w3.org/2001/XMLSchema" xmlns:xs="http://www.w3.org/2001/XMLSchema" xmlns:p="http://schemas.microsoft.com/office/2006/metadata/properties" xmlns:ns2="8dd4b5e2-142b-453f-b573-0b3068c69ff3" xmlns:ns3="cfcec022-6891-44fb-a8a0-46555b47a548" targetNamespace="http://schemas.microsoft.com/office/2006/metadata/properties" ma:root="true" ma:fieldsID="3e028eb7b238b4e4e245a302ff7de224" ns2:_="" ns3:_="">
    <xsd:import namespace="8dd4b5e2-142b-453f-b573-0b3068c69ff3"/>
    <xsd:import namespace="cfcec022-6891-44fb-a8a0-46555b47a548"/>
    <xsd:element name="properties">
      <xsd:complexType>
        <xsd:sequence>
          <xsd:element name="documentManagement">
            <xsd:complexType>
              <xsd:all>
                <xsd:element ref="ns2:_dlc_DocId" minOccurs="0"/>
                <xsd:element ref="ns2:_dlc_DocIdUrl" minOccurs="0"/>
                <xsd:element ref="ns2:_dlc_DocIdPersistId" minOccurs="0"/>
                <xsd:element ref="ns3:Deliverable_x0020_Type" minOccurs="0"/>
                <xsd:element ref="ns3:Program_x0020_Type" minOccurs="0"/>
                <xsd:element ref="ns3:Status" minOccurs="0"/>
                <xsd:element ref="ns3:Phas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d4b5e2-142b-453f-b573-0b3068c69ff3"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cfcec022-6891-44fb-a8a0-46555b47a548" elementFormDefault="qualified">
    <xsd:import namespace="http://schemas.microsoft.com/office/2006/documentManagement/types"/>
    <xsd:import namespace="http://schemas.microsoft.com/office/infopath/2007/PartnerControls"/>
    <xsd:element name="Deliverable_x0020_Type" ma:index="11" nillable="true" ma:displayName="Deliverable Type" ma:format="Dropdown" ma:internalName="Deliverable_x0020_Type">
      <xsd:simpleType>
        <xsd:restriction base="dms:Choice">
          <xsd:enumeration value="Ad Hoc Requests"/>
          <xsd:enumeration value="Cabinet Reports"/>
          <xsd:enumeration value="Communications Plans"/>
          <xsd:enumeration value="Communications Products"/>
          <xsd:enumeration value="Standup Reports"/>
        </xsd:restriction>
      </xsd:simpleType>
    </xsd:element>
    <xsd:element name="Program_x0020_Type" ma:index="12" nillable="true" ma:displayName="Program Type" ma:format="Dropdown" ma:internalName="Program_x0020_Type">
      <xsd:simpleType>
        <xsd:restriction base="dms:Choice">
          <xsd:enumeration value="Choice Program"/>
          <xsd:enumeration value="Transition Plan"/>
        </xsd:restriction>
      </xsd:simpleType>
    </xsd:element>
    <xsd:element name="Status" ma:index="13" nillable="true" ma:displayName="Status" ma:format="Dropdown" ma:internalName="Status">
      <xsd:simpleType>
        <xsd:restriction base="dms:Choice">
          <xsd:enumeration value="Archived"/>
          <xsd:enumeration value="Draft"/>
          <xsd:enumeration value="In Review"/>
          <xsd:enumeration value="Final"/>
        </xsd:restriction>
      </xsd:simpleType>
    </xsd:element>
    <xsd:element name="Phase" ma:index="14" nillable="true" ma:displayName="Phase" ma:format="Dropdown" ma:internalName="Phase">
      <xsd:simpleType>
        <xsd:restriction base="dms:Choice">
          <xsd:enumeration value="Phase 1"/>
          <xsd:enumeration value="Phase 2"/>
          <xsd:enumeration value="Phase 3"/>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33CA1DB-8B2F-4F55-94B2-708A32E4E528}">
  <ds:schemaRefs>
    <ds:schemaRef ds:uri="http://schemas.microsoft.com/office/infopath/2007/PartnerControls"/>
    <ds:schemaRef ds:uri="http://schemas.microsoft.com/office/2006/documentManagement/types"/>
    <ds:schemaRef ds:uri="http://purl.org/dc/dcmitype/"/>
    <ds:schemaRef ds:uri="http://purl.org/dc/elements/1.1/"/>
    <ds:schemaRef ds:uri="http://schemas.microsoft.com/office/2006/metadata/properties"/>
    <ds:schemaRef ds:uri="http://www.w3.org/XML/1998/namespace"/>
    <ds:schemaRef ds:uri="8dd4b5e2-142b-453f-b573-0b3068c69ff3"/>
    <ds:schemaRef ds:uri="cfcec022-6891-44fb-a8a0-46555b47a548"/>
    <ds:schemaRef ds:uri="http://purl.org/dc/terms/"/>
    <ds:schemaRef ds:uri="http://schemas.openxmlformats.org/package/2006/metadata/core-properties"/>
  </ds:schemaRefs>
</ds:datastoreItem>
</file>

<file path=customXml/itemProps2.xml><?xml version="1.0" encoding="utf-8"?>
<ds:datastoreItem xmlns:ds="http://schemas.openxmlformats.org/officeDocument/2006/customXml" ds:itemID="{80204176-F8A5-4F6D-8B74-75082D218A20}">
  <ds:schemaRefs>
    <ds:schemaRef ds:uri="http://schemas.microsoft.com/sharepoint/events"/>
  </ds:schemaRefs>
</ds:datastoreItem>
</file>

<file path=customXml/itemProps3.xml><?xml version="1.0" encoding="utf-8"?>
<ds:datastoreItem xmlns:ds="http://schemas.openxmlformats.org/officeDocument/2006/customXml" ds:itemID="{E633282A-C5F0-4CA9-A39C-9F48E3A5CAF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d4b5e2-142b-453f-b573-0b3068c69ff3"/>
    <ds:schemaRef ds:uri="cfcec022-6891-44fb-a8a0-46555b47a54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713091E6-A3FA-435C-A0D5-7B263A4E4DC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23922</TotalTime>
  <Words>1629</Words>
  <Application>Microsoft Office PowerPoint</Application>
  <PresentationFormat>On-screen Show (4:3)</PresentationFormat>
  <Paragraphs>238</Paragraphs>
  <Slides>20</Slides>
  <Notes>2</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2_Office Theme</vt:lpstr>
      <vt:lpstr>Community Care Network Pre-Proposal Conference  January 9, 2017 </vt:lpstr>
      <vt:lpstr>Introduction</vt:lpstr>
      <vt:lpstr>SF 1449 &amp; Important Dates </vt:lpstr>
      <vt:lpstr>Schedule of Services – Section A.2</vt:lpstr>
      <vt:lpstr>RFP Section B</vt:lpstr>
      <vt:lpstr>Performance Work Statement – B.16 (continued)</vt:lpstr>
      <vt:lpstr>Performance Work Statement – B.16 (continued)</vt:lpstr>
      <vt:lpstr>Performance Work Statement – B.16 (continued)</vt:lpstr>
      <vt:lpstr>Performance Work Statement – B.16 (continued)</vt:lpstr>
      <vt:lpstr>Performance Work Statement – B.16 (continued)</vt:lpstr>
      <vt:lpstr>Performance Work Statement – B.16 (continued)</vt:lpstr>
      <vt:lpstr>Performance Work Statement – B.16 (continued)</vt:lpstr>
      <vt:lpstr>Performance Work Statement – B.16 (continued)</vt:lpstr>
      <vt:lpstr>Performance Work Statement – B.16 (continued)</vt:lpstr>
      <vt:lpstr>Performance Work Statement – B.16 (continued)</vt:lpstr>
      <vt:lpstr>Performance Work Statement – B.16 (continued)</vt:lpstr>
      <vt:lpstr>Contract Clauses – Section C</vt:lpstr>
      <vt:lpstr>Solicitation Provisions – Section E Instructions to Offerors</vt:lpstr>
      <vt:lpstr>Solicitation Provisions – Section E Evaluation </vt:lpstr>
      <vt:lpstr>THANK  YOU </vt:lpstr>
    </vt:vector>
  </TitlesOfParts>
  <Company>U.S. Department of Veterans Affairs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Transforming  VA Community Care - U.S. Department of Veterans Affairs</dc:title>
  <dc:subject>Community Care - Master Presentation</dc:subject>
  <dc:creator>U.S. Department of Veterans Affairs – Veterans Health Administration, Chief Business Office – Chief Business Office Purchased Care (Denver CO)</dc:creator>
  <cp:keywords>Community, Care, Presentation</cp:keywords>
  <dc:description>This short presentation provides information on transforming VA community care.</dc:description>
  <cp:lastModifiedBy>Greg Eslinger</cp:lastModifiedBy>
  <cp:revision>827</cp:revision>
  <cp:lastPrinted>2016-11-18T13:33:42Z</cp:lastPrinted>
  <dcterms:created xsi:type="dcterms:W3CDTF">2016-01-04T21:45:29Z</dcterms:created>
  <dcterms:modified xsi:type="dcterms:W3CDTF">2017-01-06T17:45:08Z</dcterms:modified>
  <cp:category>Presentation</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0x0101006C87CE7C2485554FA05AE80BABD061E9</vt:lpwstr>
  </property>
  <property fmtid="{D5CDD505-2E9C-101B-9397-08002B2CF9AE}" pid="3" name="_dlc_DocIdItemGuid">
    <vt:lpwstr>1e6516e8-6623-4dc4-8236-0a83a7430104</vt:lpwstr>
  </property>
</Properties>
</file>