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  <p:sldMasterId id="2147483974" r:id="rId6"/>
    <p:sldMasterId id="2147483976" r:id="rId7"/>
  </p:sldMasterIdLst>
  <p:notesMasterIdLst>
    <p:notesMasterId r:id="rId9"/>
  </p:notesMasterIdLst>
  <p:sldIdLst>
    <p:sldId id="341" r:id="rId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ng, Brenna M." initials="LBM" lastIdx="1" clrIdx="0"/>
  <p:cmAuthor id="1" name="Kerrigan Scrimshire" initials="KS" lastIdx="19" clrIdx="1"/>
  <p:cmAuthor id="2" name="Jessica Lin" initials="JL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E2AC00"/>
    <a:srgbClr val="EAEAEA"/>
    <a:srgbClr val="99CCFF"/>
    <a:srgbClr val="FFFFCC"/>
    <a:srgbClr val="FFFF66"/>
    <a:srgbClr val="66FF66"/>
    <a:srgbClr val="000066"/>
    <a:srgbClr val="FFCCCC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7337" autoAdjust="0"/>
  </p:normalViewPr>
  <p:slideViewPr>
    <p:cSldViewPr snapToGrid="0">
      <p:cViewPr>
        <p:scale>
          <a:sx n="90" d="100"/>
          <a:sy n="90" d="100"/>
        </p:scale>
        <p:origin x="-662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890" y="201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1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564BA1-BD93-4030-A2D3-D76852BCCD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51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64BA1-BD93-4030-A2D3-D76852BCCD3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52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A TITLE collage center logo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/>
        </p:spPr>
        <p:txBody>
          <a:bodyPr/>
          <a:lstStyle>
            <a:lvl1pPr algn="ctr">
              <a:defRPr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 b="0">
                <a:solidFill>
                  <a:srgbClr val="000066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-76200" y="6613525"/>
            <a:ext cx="2133600" cy="3206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294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629400"/>
            <a:ext cx="2133600" cy="24765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4B75C1D6-F4B2-4945-8EA4-0BCB2ABD53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79593-352E-40FE-8818-136B2EAE2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BBBC3-9D8A-4453-9E98-A187AA9FFB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652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652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D22C4-D636-4263-BE61-83D5442F57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B61ED-760C-4A19-8E78-243F35BC1B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83957-417F-4CCE-8B1E-A64AA9C744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A0A74-77D3-4073-9CC0-430643FAC9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D6680-E480-40E3-9210-ADBF37D799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0A03E-3DBB-4012-AEF3-7FB45EC6A6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19BCD-68BF-4601-BC94-394AC54F2F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0"/>
            <a:ext cx="20764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0769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C27F0-0468-44B5-B698-D8C7EC807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696200" cy="7159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265238"/>
            <a:ext cx="8229600" cy="4525962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VA</a:t>
            </a:r>
            <a:fld id="{74C6EF46-627B-40C6-874C-0BDC8EFC8B51}" type="slidenum">
              <a:rPr lang="en-US" smtClean="0"/>
              <a:t>‹#›</a:t>
            </a:fld>
            <a:fld id="{381C42F4-4433-4F76-97A3-50150BE9552F}" type="slidenum">
              <a:rPr lang="en-US" smtClean="0"/>
              <a:t>‹#›</a:t>
            </a:fld>
            <a:fld id="{29D0679C-0FBD-40FD-9338-05F46E76B8B4}" type="slidenum">
              <a:rPr lang="en-US" smtClean="0"/>
              <a:t>‹#›</a:t>
            </a:fld>
            <a:fld id="{AB10AA14-008D-470C-9AB0-F73F5BBA3B00}" type="slidenum">
              <a:rPr lang="en-US" smtClean="0"/>
              <a:t>‹#›</a:t>
            </a:fld>
            <a:fld id="{0291AACC-9ECF-4631-9A45-6CAFFB7A423E}" type="slidenum">
              <a:rPr lang="en-US" smtClean="0"/>
              <a:t>‹#›</a:t>
            </a:fld>
            <a:fld id="{A8F24A74-20EA-4BDF-8682-F43122DA9E10}" type="slidenum">
              <a:rPr lang="en-US" smtClean="0"/>
              <a:t>‹#›</a:t>
            </a:fld>
            <a:fld id="{9A969A96-E3CA-44AB-80CA-896AC1D09296}" type="slidenum">
              <a:rPr lang="en-US" smtClean="0"/>
              <a:t>‹#›</a:t>
            </a:fld>
            <a:fld id="{ADDD182D-9146-4C51-BAF9-52C7C98BE79A}" type="slidenum">
              <a:rPr lang="en-US" smtClean="0"/>
              <a:t>‹#›</a:t>
            </a:fld>
            <a:r>
              <a:rPr lang="en-US" dirty="0" smtClean="0"/>
              <a:t> </a:t>
            </a:r>
            <a:r>
              <a:rPr lang="en-US" dirty="0"/>
              <a:t>Internal Use Only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3C4B60F-71BD-47CC-800E-C99E39F99A3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7696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65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76200" y="66294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March 7, 2007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7056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VA‹#›‹#›‹#›‹#›‹#›‹#›‹#›‹#› Internal Use Only</a:t>
            </a:r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68655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2E9BCED-B3E5-4A36-8973-BF0E460C79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7696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65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76200" y="66294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March 7, 2007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7056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VA‹#›‹#›‹#›‹#›‹#›‹#›‹#›‹#› Internal Use Only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68655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2E9BCED-B3E5-4A36-8973-BF0E460C797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7696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65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76200" y="66294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March 7, 2007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7056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VA‹#›‹#›‹#›‹#›‹#›‹#›‹#›‹#› Internal Use Only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68655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2E9BCED-B3E5-4A36-8973-BF0E460C797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Straight Connector 200"/>
          <p:cNvCxnSpPr/>
          <p:nvPr/>
        </p:nvCxnSpPr>
        <p:spPr>
          <a:xfrm>
            <a:off x="3959607" y="1726353"/>
            <a:ext cx="20670" cy="3917232"/>
          </a:xfrm>
          <a:prstGeom prst="line">
            <a:avLst/>
          </a:prstGeom>
          <a:noFill/>
          <a:ln w="12700" cap="flat" cmpd="sng" algn="ctr">
            <a:solidFill>
              <a:schemeClr val="bg2">
                <a:alpha val="33000"/>
              </a:schemeClr>
            </a:solidFill>
            <a:prstDash val="solid"/>
          </a:ln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cxnSp>
      <p:sp>
        <p:nvSpPr>
          <p:cNvPr id="186" name="Rectangle 185"/>
          <p:cNvSpPr/>
          <p:nvPr/>
        </p:nvSpPr>
        <p:spPr>
          <a:xfrm>
            <a:off x="1592470" y="1726353"/>
            <a:ext cx="1664699" cy="39172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3405398" y="3398666"/>
            <a:ext cx="1056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Stage </a:t>
            </a:r>
            <a:r>
              <a:rPr lang="en-US" sz="800" b="1" kern="0" dirty="0">
                <a:solidFill>
                  <a:prstClr val="black"/>
                </a:solidFill>
                <a:latin typeface="Calibri" pitchFamily="34" charset="0"/>
              </a:rPr>
              <a:t>1</a:t>
            </a:r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 Complete</a:t>
            </a:r>
          </a:p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(July 30)*</a:t>
            </a:r>
            <a:endParaRPr lang="en-US" sz="800" dirty="0"/>
          </a:p>
        </p:txBody>
      </p:sp>
      <p:sp>
        <p:nvSpPr>
          <p:cNvPr id="113" name="TextBox 112"/>
          <p:cNvSpPr txBox="1"/>
          <p:nvPr/>
        </p:nvSpPr>
        <p:spPr>
          <a:xfrm>
            <a:off x="5334171" y="3883528"/>
            <a:ext cx="104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Stage </a:t>
            </a:r>
            <a:r>
              <a:rPr lang="en-US" sz="800" b="1" kern="0" dirty="0">
                <a:solidFill>
                  <a:prstClr val="black"/>
                </a:solidFill>
                <a:latin typeface="Calibri" pitchFamily="34" charset="0"/>
              </a:rPr>
              <a:t>2</a:t>
            </a:r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 Complete</a:t>
            </a:r>
          </a:p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(March 2015)*</a:t>
            </a:r>
            <a:endParaRPr lang="en-US" sz="800" dirty="0"/>
          </a:p>
        </p:txBody>
      </p:sp>
      <p:sp>
        <p:nvSpPr>
          <p:cNvPr id="115" name="TextBox 114"/>
          <p:cNvSpPr txBox="1"/>
          <p:nvPr/>
        </p:nvSpPr>
        <p:spPr>
          <a:xfrm>
            <a:off x="7516492" y="4457542"/>
            <a:ext cx="1271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Stage 3 Complete</a:t>
            </a:r>
          </a:p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(March 2016)*</a:t>
            </a:r>
            <a:endParaRPr lang="en-US" sz="800" dirty="0"/>
          </a:p>
        </p:txBody>
      </p:sp>
      <p:sp>
        <p:nvSpPr>
          <p:cNvPr id="119" name="TextBox 118"/>
          <p:cNvSpPr txBox="1"/>
          <p:nvPr/>
        </p:nvSpPr>
        <p:spPr>
          <a:xfrm>
            <a:off x="6627894" y="5089038"/>
            <a:ext cx="888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Stage 4 Begins</a:t>
            </a:r>
          </a:p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(March 2016)*</a:t>
            </a:r>
            <a:endParaRPr lang="en-US" sz="800" dirty="0"/>
          </a:p>
        </p:txBody>
      </p:sp>
      <p:sp>
        <p:nvSpPr>
          <p:cNvPr id="109" name="TextBox 108"/>
          <p:cNvSpPr txBox="1"/>
          <p:nvPr/>
        </p:nvSpPr>
        <p:spPr>
          <a:xfrm>
            <a:off x="4295577" y="4410157"/>
            <a:ext cx="111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Stage 3 Begins</a:t>
            </a:r>
          </a:p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(March 2015)*</a:t>
            </a:r>
            <a:endParaRPr lang="en-US" sz="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VHA Data Domains Roadmap:  FY14-FY16</a:t>
            </a:r>
            <a:br>
              <a:rPr lang="en-US" b="1" dirty="0" smtClean="0"/>
            </a:br>
            <a:r>
              <a:rPr lang="en-US" sz="2000" b="1" dirty="0" smtClean="0"/>
              <a:t>High-Level Overview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1589350" y="1388744"/>
            <a:ext cx="2444863" cy="337609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t>FY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t>14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3623" y="1388744"/>
            <a:ext cx="2447052" cy="337609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</a:rPr>
              <a:t>FY 15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37014" y="1388744"/>
            <a:ext cx="2444863" cy="337609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</a:rPr>
              <a:t>FY 16</a:t>
            </a:r>
          </a:p>
        </p:txBody>
      </p:sp>
      <p:sp>
        <p:nvSpPr>
          <p:cNvPr id="88" name="Rounded Rectangle 87"/>
          <p:cNvSpPr>
            <a:spLocks noChangeArrowheads="1"/>
          </p:cNvSpPr>
          <p:nvPr/>
        </p:nvSpPr>
        <p:spPr bwMode="auto">
          <a:xfrm>
            <a:off x="1650529" y="2512689"/>
            <a:ext cx="7137331" cy="54864"/>
          </a:xfrm>
          <a:prstGeom prst="roundRect">
            <a:avLst>
              <a:gd name="adj" fmla="val 16667"/>
            </a:avLst>
          </a:prstGeom>
          <a:solidFill>
            <a:sysClr val="window" lastClr="FFFFFF">
              <a:lumMod val="65000"/>
            </a:sysClr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ヒラギノ角ゴ Pro W3"/>
              <a:cs typeface="Arial" pitchFamily="34" charset="0"/>
            </a:endParaRPr>
          </a:p>
        </p:txBody>
      </p:sp>
      <p:sp>
        <p:nvSpPr>
          <p:cNvPr id="89" name="TextBox 13"/>
          <p:cNvSpPr txBox="1">
            <a:spLocks noChangeArrowheads="1"/>
          </p:cNvSpPr>
          <p:nvPr/>
        </p:nvSpPr>
        <p:spPr bwMode="auto">
          <a:xfrm>
            <a:off x="3119794" y="2049649"/>
            <a:ext cx="1037431" cy="43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defPPr>
              <a:defRPr lang="en-US"/>
            </a:defPPr>
            <a:lvl1pPr algn="ctr" eaLnBrk="0" hangingPunct="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sz="800" b="1"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16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16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latin typeface="Calibri" pitchFamily="34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IOC </a:t>
            </a: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Delivered </a:t>
            </a:r>
          </a:p>
          <a:p>
            <a:pPr marL="0" marR="0" lvl="0" indent="0" algn="ctr" defTabSz="914400" eaLnBrk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(Sep 30)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0" name="Flowchart: Decision 89"/>
          <p:cNvSpPr/>
          <p:nvPr/>
        </p:nvSpPr>
        <p:spPr bwMode="auto">
          <a:xfrm>
            <a:off x="2077325" y="2330208"/>
            <a:ext cx="169863" cy="173037"/>
          </a:xfrm>
          <a:prstGeom prst="flowChartDecisi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1" name="TextBox 13"/>
          <p:cNvSpPr txBox="1">
            <a:spLocks noChangeArrowheads="1"/>
          </p:cNvSpPr>
          <p:nvPr/>
        </p:nvSpPr>
        <p:spPr bwMode="auto">
          <a:xfrm>
            <a:off x="1547182" y="1896746"/>
            <a:ext cx="1002264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NDAA 2014 signed by President </a:t>
            </a: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Obama </a:t>
            </a:r>
            <a:b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(Dec 26)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2" name="TextBox 13"/>
          <p:cNvSpPr txBox="1">
            <a:spLocks noChangeArrowheads="1"/>
          </p:cNvSpPr>
          <p:nvPr/>
        </p:nvSpPr>
        <p:spPr bwMode="auto">
          <a:xfrm>
            <a:off x="2417552" y="1928763"/>
            <a:ext cx="1015289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Prioritize data domains </a:t>
            </a: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/>
            </a:r>
            <a:b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(Feb 28)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3" name="Flowchart: Decision 92"/>
          <p:cNvSpPr/>
          <p:nvPr/>
        </p:nvSpPr>
        <p:spPr bwMode="auto">
          <a:xfrm>
            <a:off x="2436016" y="2330208"/>
            <a:ext cx="169863" cy="173037"/>
          </a:xfrm>
          <a:prstGeom prst="flowChartDecisi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4" name="Flowchart: Decision 93"/>
          <p:cNvSpPr/>
          <p:nvPr/>
        </p:nvSpPr>
        <p:spPr bwMode="auto">
          <a:xfrm>
            <a:off x="3788156" y="2330208"/>
            <a:ext cx="171450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6" name="TextBox 13"/>
          <p:cNvSpPr txBox="1">
            <a:spLocks noChangeArrowheads="1"/>
          </p:cNvSpPr>
          <p:nvPr/>
        </p:nvSpPr>
        <p:spPr bwMode="auto">
          <a:xfrm>
            <a:off x="3852873" y="2004207"/>
            <a:ext cx="2028073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System Data needs to be computable in real-time in VistA and </a:t>
            </a: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AHLTA </a:t>
            </a:r>
            <a:b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(Oct 1)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7" name="Flowchart: Decision 96"/>
          <p:cNvSpPr/>
          <p:nvPr/>
        </p:nvSpPr>
        <p:spPr bwMode="auto">
          <a:xfrm>
            <a:off x="3894552" y="2330208"/>
            <a:ext cx="171450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8" name="Flowchart: Decision 97"/>
          <p:cNvSpPr/>
          <p:nvPr/>
        </p:nvSpPr>
        <p:spPr bwMode="auto">
          <a:xfrm>
            <a:off x="6784180" y="2330208"/>
            <a:ext cx="182705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9" name="TextBox 13"/>
          <p:cNvSpPr txBox="1">
            <a:spLocks noChangeArrowheads="1"/>
          </p:cNvSpPr>
          <p:nvPr/>
        </p:nvSpPr>
        <p:spPr bwMode="auto">
          <a:xfrm>
            <a:off x="6101884" y="1974410"/>
            <a:ext cx="150222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800" b="1" kern="0" dirty="0">
                <a:solidFill>
                  <a:srgbClr val="FF0000"/>
                </a:solidFill>
              </a:rPr>
              <a:t>Date </a:t>
            </a:r>
            <a:r>
              <a:rPr lang="en-US" sz="800" b="1" kern="0" dirty="0" smtClean="0">
                <a:solidFill>
                  <a:srgbClr val="FF0000"/>
                </a:solidFill>
              </a:rPr>
              <a:t>of deployment for </a:t>
            </a:r>
            <a:r>
              <a:rPr lang="en-US" sz="800" b="1" kern="0" dirty="0">
                <a:solidFill>
                  <a:srgbClr val="FF0000"/>
                </a:solidFill>
              </a:rPr>
              <a:t>iEHR </a:t>
            </a:r>
            <a:r>
              <a:rPr lang="en-US" sz="800" b="1" kern="0" dirty="0" smtClean="0">
                <a:solidFill>
                  <a:srgbClr val="FF0000"/>
                </a:solidFill>
              </a:rPr>
              <a:t>under NDAA </a:t>
            </a:r>
            <a:br>
              <a:rPr lang="en-US" sz="800" b="1" kern="0" dirty="0" smtClean="0">
                <a:solidFill>
                  <a:srgbClr val="FF0000"/>
                </a:solidFill>
              </a:rPr>
            </a:br>
            <a:r>
              <a:rPr lang="en-US" sz="800" b="1" kern="0" dirty="0" smtClean="0">
                <a:solidFill>
                  <a:srgbClr val="FF0000"/>
                </a:solidFill>
              </a:rPr>
              <a:t>(Dec 31)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00" name="Rounded Rectangle 99"/>
          <p:cNvSpPr>
            <a:spLocks noChangeArrowheads="1"/>
          </p:cNvSpPr>
          <p:nvPr/>
        </p:nvSpPr>
        <p:spPr bwMode="auto">
          <a:xfrm>
            <a:off x="1642897" y="3531930"/>
            <a:ext cx="1853786" cy="45719"/>
          </a:xfrm>
          <a:prstGeom prst="roundRect">
            <a:avLst>
              <a:gd name="adj" fmla="val 16667"/>
            </a:avLst>
          </a:prstGeom>
          <a:solidFill>
            <a:sysClr val="window" lastClr="FFFFFF">
              <a:lumMod val="65000"/>
            </a:sysClr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ヒラギノ角ゴ Pro W3"/>
              <a:cs typeface="Arial" pitchFamily="34" charset="0"/>
            </a:endParaRPr>
          </a:p>
        </p:txBody>
      </p:sp>
      <p:cxnSp>
        <p:nvCxnSpPr>
          <p:cNvPr id="102" name="Straight Arrow Connector 216"/>
          <p:cNvCxnSpPr>
            <a:cxnSpLocks noChangeShapeType="1"/>
          </p:cNvCxnSpPr>
          <p:nvPr/>
        </p:nvCxnSpPr>
        <p:spPr bwMode="auto">
          <a:xfrm flipH="1">
            <a:off x="1662889" y="3554789"/>
            <a:ext cx="245936" cy="1"/>
          </a:xfrm>
          <a:prstGeom prst="straightConnector1">
            <a:avLst/>
          </a:prstGeom>
          <a:noFill/>
          <a:ln w="25400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Rounded Rectangle 103"/>
          <p:cNvSpPr>
            <a:spLocks noChangeArrowheads="1"/>
          </p:cNvSpPr>
          <p:nvPr/>
        </p:nvSpPr>
        <p:spPr bwMode="auto">
          <a:xfrm>
            <a:off x="3332320" y="4052805"/>
            <a:ext cx="2099083" cy="50912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ヒラギノ角ゴ Pro W3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520947" y="3934440"/>
            <a:ext cx="89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Stage 2 Begins</a:t>
            </a:r>
          </a:p>
          <a:p>
            <a:pPr algn="ctr"/>
            <a:r>
              <a:rPr lang="en-US" sz="800" b="1" kern="0" dirty="0" smtClean="0">
                <a:solidFill>
                  <a:prstClr val="black"/>
                </a:solidFill>
                <a:latin typeface="Calibri" pitchFamily="34" charset="0"/>
              </a:rPr>
              <a:t>(July)</a:t>
            </a:r>
            <a:endParaRPr lang="en-US" sz="800" dirty="0"/>
          </a:p>
        </p:txBody>
      </p:sp>
      <p:sp>
        <p:nvSpPr>
          <p:cNvPr id="107" name="Rounded Rectangle 106"/>
          <p:cNvSpPr>
            <a:spLocks noChangeArrowheads="1"/>
          </p:cNvSpPr>
          <p:nvPr/>
        </p:nvSpPr>
        <p:spPr bwMode="auto">
          <a:xfrm>
            <a:off x="5204483" y="4605792"/>
            <a:ext cx="2518931" cy="54864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ヒラギノ角ゴ Pro W3"/>
              <a:cs typeface="Arial" pitchFamily="34" charset="0"/>
            </a:endParaRPr>
          </a:p>
        </p:txBody>
      </p:sp>
      <p:sp>
        <p:nvSpPr>
          <p:cNvPr id="116" name="Rounded Rectangle 115"/>
          <p:cNvSpPr>
            <a:spLocks noChangeArrowheads="1"/>
          </p:cNvSpPr>
          <p:nvPr/>
        </p:nvSpPr>
        <p:spPr bwMode="auto">
          <a:xfrm>
            <a:off x="7426450" y="5222404"/>
            <a:ext cx="1419271" cy="54864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800" b="1" kern="0" dirty="0">
              <a:solidFill>
                <a:srgbClr val="000000"/>
              </a:solidFill>
              <a:latin typeface="Calibri"/>
              <a:ea typeface="ヒラギノ角ゴ Pro W3"/>
              <a:cs typeface="Arial" pitchFamily="34" charset="0"/>
            </a:endParaRPr>
          </a:p>
        </p:txBody>
      </p:sp>
      <p:cxnSp>
        <p:nvCxnSpPr>
          <p:cNvPr id="118" name="Straight Arrow Connector 216"/>
          <p:cNvCxnSpPr>
            <a:cxnSpLocks noChangeShapeType="1"/>
          </p:cNvCxnSpPr>
          <p:nvPr/>
        </p:nvCxnSpPr>
        <p:spPr bwMode="auto">
          <a:xfrm flipV="1">
            <a:off x="8851179" y="5249836"/>
            <a:ext cx="119137" cy="207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" name="Straight Connector 130"/>
          <p:cNvCxnSpPr/>
          <p:nvPr/>
        </p:nvCxnSpPr>
        <p:spPr>
          <a:xfrm>
            <a:off x="-5894" y="3087313"/>
            <a:ext cx="8781786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0" y="5643585"/>
            <a:ext cx="8761529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-1402802" y="3100289"/>
            <a:ext cx="304569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latin typeface="Calibri" panose="020F0502020204030204" pitchFamily="34" charset="0"/>
              </a:rPr>
              <a:t>Data </a:t>
            </a:r>
            <a:r>
              <a:rPr lang="en-US" sz="1100" b="1" dirty="0">
                <a:latin typeface="Calibri" panose="020F0502020204030204" pitchFamily="34" charset="0"/>
              </a:rPr>
              <a:t>Domains</a:t>
            </a:r>
            <a:r>
              <a:rPr lang="en-US" sz="1100" b="1" dirty="0" smtClean="0">
                <a:latin typeface="Calibri" panose="020F0502020204030204" pitchFamily="34" charset="0"/>
              </a:rPr>
              <a:t>:</a:t>
            </a: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latin typeface="Calibri" panose="020F0502020204030204" pitchFamily="34" charset="0"/>
              </a:rPr>
              <a:t>Stage </a:t>
            </a:r>
            <a:r>
              <a:rPr lang="en-US" sz="1100" b="1" dirty="0">
                <a:latin typeface="Calibri" panose="020F0502020204030204" pitchFamily="34" charset="0"/>
              </a:rPr>
              <a:t>1 - Analysis</a:t>
            </a: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 smtClean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latin typeface="Calibri" panose="020F0502020204030204" pitchFamily="34" charset="0"/>
              </a:rPr>
              <a:t>Stage </a:t>
            </a:r>
            <a:r>
              <a:rPr lang="en-US" sz="1100" b="1" dirty="0">
                <a:latin typeface="Calibri" panose="020F0502020204030204" pitchFamily="34" charset="0"/>
              </a:rPr>
              <a:t>2 </a:t>
            </a:r>
            <a:r>
              <a:rPr lang="en-US" sz="1100" b="1" dirty="0" smtClean="0">
                <a:latin typeface="Calibri" panose="020F0502020204030204" pitchFamily="34" charset="0"/>
              </a:rPr>
              <a:t>– Correction</a:t>
            </a: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Calibri" panose="020F0502020204030204" pitchFamily="34" charset="0"/>
              </a:rPr>
              <a:t>Stage 3 </a:t>
            </a:r>
            <a:r>
              <a:rPr lang="en-US" sz="1100" b="1" dirty="0" smtClean="0">
                <a:latin typeface="Calibri" panose="020F0502020204030204" pitchFamily="34" charset="0"/>
              </a:rPr>
              <a:t>– Implementation</a:t>
            </a: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latin typeface="Calibri" panose="020F0502020204030204" pitchFamily="34" charset="0"/>
            </a:endParaRPr>
          </a:p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Calibri" panose="020F0502020204030204" pitchFamily="34" charset="0"/>
              </a:rPr>
              <a:t>Stage 4 - Sustainment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984" y="1974410"/>
            <a:ext cx="126119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Calibri" panose="020F0502020204030204" pitchFamily="34" charset="0"/>
              </a:rPr>
              <a:t>Deadlines as stated in 2014 NDAA</a:t>
            </a:r>
          </a:p>
        </p:txBody>
      </p:sp>
      <p:sp>
        <p:nvSpPr>
          <p:cNvPr id="168" name="Rounded Rectangle 167"/>
          <p:cNvSpPr>
            <a:spLocks noChangeArrowheads="1"/>
          </p:cNvSpPr>
          <p:nvPr/>
        </p:nvSpPr>
        <p:spPr bwMode="auto">
          <a:xfrm>
            <a:off x="7671164" y="5192894"/>
            <a:ext cx="1145464" cy="10972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800" b="1" kern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pitchFamily="34" charset="0"/>
              </a:rPr>
              <a:t>Stage 4 – Sustainment</a:t>
            </a:r>
            <a:endParaRPr lang="en-US" sz="400" b="1" kern="0" dirty="0">
              <a:solidFill>
                <a:srgbClr val="000000"/>
              </a:solidFill>
              <a:latin typeface="Calibri"/>
              <a:ea typeface="ヒラギノ角ゴ Pro W3"/>
              <a:cs typeface="Arial" pitchFamily="34" charset="0"/>
            </a:endParaRPr>
          </a:p>
        </p:txBody>
      </p:sp>
      <p:sp>
        <p:nvSpPr>
          <p:cNvPr id="169" name="Rounded Rectangle 168"/>
          <p:cNvSpPr>
            <a:spLocks noChangeArrowheads="1"/>
          </p:cNvSpPr>
          <p:nvPr/>
        </p:nvSpPr>
        <p:spPr bwMode="auto">
          <a:xfrm>
            <a:off x="5382635" y="4542181"/>
            <a:ext cx="2104137" cy="169277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ヒラギノ角ゴ Pro W3"/>
                <a:cs typeface="Arial" pitchFamily="34" charset="0"/>
              </a:rPr>
              <a:t>Stage 3 - Implementation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ヒラギノ角ゴ Pro W3"/>
              <a:cs typeface="Arial" pitchFamily="34" charset="0"/>
            </a:endParaRPr>
          </a:p>
        </p:txBody>
      </p:sp>
      <p:sp>
        <p:nvSpPr>
          <p:cNvPr id="170" name="Rounded Rectangle 169"/>
          <p:cNvSpPr>
            <a:spLocks noChangeArrowheads="1"/>
          </p:cNvSpPr>
          <p:nvPr/>
        </p:nvSpPr>
        <p:spPr bwMode="auto">
          <a:xfrm>
            <a:off x="3515905" y="3971323"/>
            <a:ext cx="1706153" cy="185817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ヒラギノ角ゴ Pro W3"/>
                <a:cs typeface="Arial" pitchFamily="34" charset="0"/>
              </a:rPr>
              <a:t>Stage 2 – Correction 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ヒラギノ角ゴ Pro W3"/>
              <a:cs typeface="Arial" pitchFamily="34" charset="0"/>
            </a:endParaRPr>
          </a:p>
        </p:txBody>
      </p:sp>
      <p:sp>
        <p:nvSpPr>
          <p:cNvPr id="174" name="Rounded Rectangle 173"/>
          <p:cNvSpPr>
            <a:spLocks noChangeArrowheads="1"/>
          </p:cNvSpPr>
          <p:nvPr/>
        </p:nvSpPr>
        <p:spPr bwMode="auto">
          <a:xfrm>
            <a:off x="1932865" y="3481825"/>
            <a:ext cx="1270084" cy="141383"/>
          </a:xfrm>
          <a:prstGeom prst="roundRect">
            <a:avLst>
              <a:gd name="adj" fmla="val 16667"/>
            </a:avLst>
          </a:prstGeom>
          <a:solidFill>
            <a:sysClr val="window" lastClr="FFFFFF">
              <a:lumMod val="65000"/>
            </a:sysClr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ヒラギノ角ゴ Pro W3"/>
                <a:cs typeface="Arial" pitchFamily="34" charset="0"/>
              </a:rPr>
              <a:t>Stage 1</a:t>
            </a:r>
            <a:r>
              <a:rPr kumimoji="0" lang="en-US" sz="11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ヒラギノ角ゴ Pro W3"/>
                <a:cs typeface="Arial" pitchFamily="34" charset="0"/>
              </a:rPr>
              <a:t> – Analysis 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ヒラギノ角ゴ Pro W3"/>
              <a:cs typeface="Arial" pitchFamily="34" charset="0"/>
            </a:endParaRPr>
          </a:p>
        </p:txBody>
      </p:sp>
      <p:sp>
        <p:nvSpPr>
          <p:cNvPr id="177" name="TextBox 13"/>
          <p:cNvSpPr txBox="1">
            <a:spLocks noChangeArrowheads="1"/>
          </p:cNvSpPr>
          <p:nvPr/>
        </p:nvSpPr>
        <p:spPr bwMode="auto">
          <a:xfrm>
            <a:off x="133227" y="6473801"/>
            <a:ext cx="128723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800" b="1" kern="0" dirty="0" smtClean="0">
                <a:solidFill>
                  <a:prstClr val="black"/>
                </a:solidFill>
                <a:latin typeface="Calibri" pitchFamily="34" charset="0"/>
                <a:ea typeface="+mn-ea"/>
              </a:rPr>
              <a:t>Milestone Complete</a:t>
            </a:r>
            <a:endParaRPr lang="en-US" altLang="en-US" sz="800" b="1" kern="0" dirty="0">
              <a:solidFill>
                <a:prstClr val="black"/>
              </a:solidFill>
              <a:latin typeface="Calibri" pitchFamily="34" charset="0"/>
              <a:ea typeface="+mn-ea"/>
            </a:endParaRPr>
          </a:p>
        </p:txBody>
      </p:sp>
      <p:sp>
        <p:nvSpPr>
          <p:cNvPr id="180" name="TextBox 13"/>
          <p:cNvSpPr txBox="1">
            <a:spLocks noChangeArrowheads="1"/>
          </p:cNvSpPr>
          <p:nvPr/>
        </p:nvSpPr>
        <p:spPr bwMode="auto">
          <a:xfrm>
            <a:off x="1508844" y="6473801"/>
            <a:ext cx="12365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800" b="1" kern="0" dirty="0" smtClean="0">
                <a:solidFill>
                  <a:prstClr val="black"/>
                </a:solidFill>
                <a:latin typeface="Calibri" pitchFamily="34" charset="0"/>
                <a:ea typeface="+mn-ea"/>
              </a:rPr>
              <a:t>Upcoming Milestone</a:t>
            </a:r>
            <a:endParaRPr lang="en-US" altLang="en-US" sz="800" b="1" kern="0" dirty="0">
              <a:solidFill>
                <a:prstClr val="black"/>
              </a:solidFill>
              <a:latin typeface="Calibri" pitchFamily="34" charset="0"/>
              <a:ea typeface="+mn-ea"/>
            </a:endParaRPr>
          </a:p>
        </p:txBody>
      </p:sp>
      <p:sp>
        <p:nvSpPr>
          <p:cNvPr id="187" name="TextBox 13"/>
          <p:cNvSpPr txBox="1">
            <a:spLocks noChangeArrowheads="1"/>
          </p:cNvSpPr>
          <p:nvPr/>
        </p:nvSpPr>
        <p:spPr bwMode="auto">
          <a:xfrm>
            <a:off x="2745416" y="6452598"/>
            <a:ext cx="163936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800" b="1" kern="0" dirty="0" smtClean="0">
                <a:solidFill>
                  <a:prstClr val="black"/>
                </a:solidFill>
                <a:latin typeface="Calibri" pitchFamily="34" charset="0"/>
                <a:ea typeface="+mn-ea"/>
              </a:rPr>
              <a:t>*  Denotes Tentative Dates</a:t>
            </a:r>
            <a:endParaRPr lang="en-US" altLang="en-US" sz="800" b="1" kern="0" dirty="0">
              <a:solidFill>
                <a:prstClr val="black"/>
              </a:solidFill>
              <a:latin typeface="Calibri" pitchFamily="34" charset="0"/>
              <a:ea typeface="+mn-ea"/>
            </a:endParaRPr>
          </a:p>
        </p:txBody>
      </p:sp>
      <p:sp>
        <p:nvSpPr>
          <p:cNvPr id="190" name="Flowchart: Decision 189"/>
          <p:cNvSpPr/>
          <p:nvPr/>
        </p:nvSpPr>
        <p:spPr bwMode="auto">
          <a:xfrm>
            <a:off x="1479079" y="6495005"/>
            <a:ext cx="171450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1" name="Flowchart: Decision 190"/>
          <p:cNvSpPr/>
          <p:nvPr/>
        </p:nvSpPr>
        <p:spPr bwMode="auto">
          <a:xfrm>
            <a:off x="160012" y="6495004"/>
            <a:ext cx="169863" cy="173038"/>
          </a:xfrm>
          <a:prstGeom prst="flowChartDecisi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20" name="Straight Connector 119"/>
          <p:cNvCxnSpPr/>
          <p:nvPr/>
        </p:nvCxnSpPr>
        <p:spPr>
          <a:xfrm>
            <a:off x="3257169" y="1726352"/>
            <a:ext cx="13139" cy="3917233"/>
          </a:xfrm>
          <a:prstGeom prst="line">
            <a:avLst/>
          </a:prstGeom>
          <a:noFill/>
          <a:ln w="12700" cap="flat" cmpd="sng" algn="ctr">
            <a:solidFill>
              <a:srgbClr val="1F497D"/>
            </a:solidFill>
            <a:prstDash val="sysDot"/>
          </a:ln>
          <a:effectLst/>
        </p:spPr>
      </p:cxnSp>
      <p:cxnSp>
        <p:nvCxnSpPr>
          <p:cNvPr id="199" name="Straight Connector 198"/>
          <p:cNvCxnSpPr/>
          <p:nvPr/>
        </p:nvCxnSpPr>
        <p:spPr>
          <a:xfrm>
            <a:off x="6347668" y="1735489"/>
            <a:ext cx="12384" cy="3908096"/>
          </a:xfrm>
          <a:prstGeom prst="line">
            <a:avLst/>
          </a:prstGeom>
          <a:noFill/>
          <a:ln w="12700" cap="flat" cmpd="sng" algn="ctr">
            <a:solidFill>
              <a:schemeClr val="bg2">
                <a:alpha val="33000"/>
              </a:schemeClr>
            </a:solidFill>
            <a:prstDash val="solid"/>
          </a:ln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cxnSp>
      <p:sp>
        <p:nvSpPr>
          <p:cNvPr id="101" name="Flowchart: Decision 100"/>
          <p:cNvSpPr/>
          <p:nvPr/>
        </p:nvSpPr>
        <p:spPr bwMode="auto">
          <a:xfrm>
            <a:off x="3325233" y="3481825"/>
            <a:ext cx="171450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6" name="Flowchart: Decision 105"/>
          <p:cNvSpPr/>
          <p:nvPr/>
        </p:nvSpPr>
        <p:spPr bwMode="auto">
          <a:xfrm>
            <a:off x="3348584" y="3977712"/>
            <a:ext cx="169863" cy="173037"/>
          </a:xfrm>
          <a:prstGeom prst="flowChartDecision">
            <a:avLst/>
          </a:prstGeom>
          <a:solidFill>
            <a:srgbClr val="00B05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2" name="Flowchart: Decision 111"/>
          <p:cNvSpPr/>
          <p:nvPr/>
        </p:nvSpPr>
        <p:spPr bwMode="auto">
          <a:xfrm>
            <a:off x="5217506" y="3991742"/>
            <a:ext cx="182705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8" name="Flowchart: Decision 107"/>
          <p:cNvSpPr/>
          <p:nvPr/>
        </p:nvSpPr>
        <p:spPr bwMode="auto">
          <a:xfrm>
            <a:off x="5219574" y="4538422"/>
            <a:ext cx="171450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4" name="Flowchart: Decision 113"/>
          <p:cNvSpPr/>
          <p:nvPr/>
        </p:nvSpPr>
        <p:spPr bwMode="auto">
          <a:xfrm>
            <a:off x="7486773" y="4546705"/>
            <a:ext cx="182705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7" name="Flowchart: Decision 116"/>
          <p:cNvSpPr/>
          <p:nvPr/>
        </p:nvSpPr>
        <p:spPr bwMode="auto">
          <a:xfrm>
            <a:off x="7488388" y="5165395"/>
            <a:ext cx="182705" cy="173037"/>
          </a:xfrm>
          <a:prstGeom prst="flowChartDecision">
            <a:avLst/>
          </a:prstGeom>
          <a:solidFill>
            <a:srgbClr val="FFFF00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7" name="Date Placeholder 6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As of July 18, 2014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6852994" y="6495004"/>
            <a:ext cx="2214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As of July 18, 2014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_dlc_DocId xmlns="cdd665a5-4d39-4c80-990a-8a3abca4f55f">657KNE7CTRDA-3823-22</_dlc_DocId>
    <_dlc_DocIdUrl xmlns="cdd665a5-4d39-4c80-990a-8a3abca4f55f">
      <Url>http://vaww.oed.portal.va.gov/program_management/ppo/quad%20charts/_layouts/DocIdRedir.aspx?ID=657KNE7CTRDA-3823-22</Url>
      <Description>657KNE7CTRDA-3823-22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943D398DB0104A9F3C9A37F4A8AA1F" ma:contentTypeVersion="4" ma:contentTypeDescription="Create a new document." ma:contentTypeScope="" ma:versionID="0be2da04af87773cd788510241457514">
  <xsd:schema xmlns:xsd="http://www.w3.org/2001/XMLSchema" xmlns:xs="http://www.w3.org/2001/XMLSchema" xmlns:p="http://schemas.microsoft.com/office/2006/metadata/properties" xmlns:ns2="cdd665a5-4d39-4c80-990a-8a3abca4f55f" targetNamespace="http://schemas.microsoft.com/office/2006/metadata/properties" ma:root="true" ma:fieldsID="63764649b6a4a204e32c254ad7b66057" ns2:_="">
    <xsd:import namespace="cdd665a5-4d39-4c80-990a-8a3abca4f55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d665a5-4d39-4c80-990a-8a3abca4f55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2E59E96-3BF7-4E4B-BB67-3B02A0047A14}">
  <ds:schemaRefs>
    <ds:schemaRef ds:uri="http://www.w3.org/XML/1998/namespace"/>
    <ds:schemaRef ds:uri="http://schemas.microsoft.com/office/2006/metadata/properties"/>
    <ds:schemaRef ds:uri="cdd665a5-4d39-4c80-990a-8a3abca4f55f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E0DE04-319A-4849-BC61-B1E94CA660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3CE1BB-9DB3-4D24-A417-C4EA64E96E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d665a5-4d39-4c80-990a-8a3abca4f5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9776240-6BF2-44F3-A087-BAAADDDD0A7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7776</TotalTime>
  <Words>149</Words>
  <Application>Microsoft Office PowerPoint</Application>
  <PresentationFormat>On-screen Show (4:3)</PresentationFormat>
  <Paragraphs>45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1_Default Design</vt:lpstr>
      <vt:lpstr>2_Default Design</vt:lpstr>
      <vt:lpstr>3_Default Design</vt:lpstr>
      <vt:lpstr>VHA Data Domains Roadmap:  FY14-FY16 High-Level Overview</vt:lpstr>
    </vt:vector>
  </TitlesOfParts>
  <Company>CACI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Quad Chart Format</dc:title>
  <dc:creator>BAH Support Team</dc:creator>
  <cp:lastModifiedBy>Jessica Lin</cp:lastModifiedBy>
  <cp:revision>630</cp:revision>
  <cp:lastPrinted>2014-05-08T12:58:34Z</cp:lastPrinted>
  <dcterms:created xsi:type="dcterms:W3CDTF">2007-03-02T19:52:57Z</dcterms:created>
  <dcterms:modified xsi:type="dcterms:W3CDTF">2014-07-22T16:24:17Z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0x0101005B943D398DB0104A9F3C9A37F4A8AA1F</vt:lpwstr>
  </property>
  <property fmtid="{D5CDD505-2E9C-101B-9397-08002B2CF9AE}" pid="3" name="_dlc_DocIdItemGuid">
    <vt:lpwstr>af089314-91ac-4f30-94c9-e5487e9dea76</vt:lpwstr>
  </property>
</Properties>
</file>