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</p:sldMasterIdLst>
  <p:notesMasterIdLst>
    <p:notesMasterId r:id="rId9"/>
  </p:notesMasterIdLst>
  <p:handoutMasterIdLst>
    <p:handoutMasterId r:id="rId10"/>
  </p:handoutMasterIdLst>
  <p:sldIdLst>
    <p:sldId id="327" r:id="rId5"/>
    <p:sldId id="403" r:id="rId6"/>
    <p:sldId id="402" r:id="rId7"/>
    <p:sldId id="401" r:id="rId8"/>
  </p:sldIdLst>
  <p:sldSz cx="9144000" cy="6858000" type="screen4x3"/>
  <p:notesSz cx="7315200" cy="96012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hurman, Allison" initials="TA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3399"/>
    <a:srgbClr val="0066CC"/>
    <a:srgbClr val="336699"/>
    <a:srgbClr val="0083BE"/>
    <a:srgbClr val="3366CC"/>
    <a:srgbClr val="3333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4660"/>
  </p:normalViewPr>
  <p:slideViewPr>
    <p:cSldViewPr snapToGrid="0" snapToObjects="1">
      <p:cViewPr>
        <p:scale>
          <a:sx n="100" d="100"/>
          <a:sy n="100" d="100"/>
        </p:scale>
        <p:origin x="-552" y="3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16"/>
    </p:cViewPr>
  </p:sorterViewPr>
  <p:notesViewPr>
    <p:cSldViewPr snapToGrid="0" snapToObjects="1">
      <p:cViewPr>
        <p:scale>
          <a:sx n="100" d="100"/>
          <a:sy n="100" d="100"/>
        </p:scale>
        <p:origin x="-1968" y="3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pitchFamily="-108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ADCE56C1-B30B-4E0B-B4AF-AA0A774A2B7A}" type="datetime1">
              <a:rPr lang="en-US"/>
              <a:pPr>
                <a:defRPr/>
              </a:pPr>
              <a:t>6/3/2014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pitchFamily="-108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B9766B6E-F780-4189-A9E9-CF88040C5F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9184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pitchFamily="-108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50F45370-6F28-403B-B7B2-95C1EE238BC8}" type="datetime1">
              <a:rPr lang="en-US"/>
              <a:pPr>
                <a:defRPr/>
              </a:pPr>
              <a:t>6/3/2014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6661" tIns="48331" rIns="96661" bIns="48331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pitchFamily="-108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FB850CD8-3DC0-4D51-9F0F-9FA8CBAFAE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2356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28" charset="-128"/>
        <a:cs typeface="ＭＳ Ｐゴシック" pitchFamily="28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28" charset="-128"/>
        <a:cs typeface="ＭＳ Ｐゴシック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28" charset="-128"/>
        <a:cs typeface="ＭＳ Ｐゴシック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28" charset="-128"/>
        <a:cs typeface="ＭＳ Ｐゴシック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28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>
              <a:ea typeface="ＭＳ Ｐゴシック" charset="-128"/>
            </a:endParaRP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0A8AC77-AA18-4B2E-A059-F88CAA9F3832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48463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background cover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8880" y="3178162"/>
            <a:ext cx="7772400" cy="730127"/>
          </a:xfrm>
        </p:spPr>
        <p:txBody>
          <a:bodyPr>
            <a:normAutofit/>
          </a:bodyPr>
          <a:lstStyle>
            <a:lvl1pPr algn="l">
              <a:defRPr sz="2000" b="1">
                <a:latin typeface="Calibri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696" y="4004454"/>
            <a:ext cx="7753584" cy="914813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028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626302" y="6858000"/>
            <a:ext cx="8229600" cy="41905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E41BC-F3C7-4440-964A-79A2B9AB8C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3322"/>
            <a:ext cx="4038600" cy="420284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3322"/>
            <a:ext cx="4038600" cy="420284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CAB98-9D83-492E-8368-C7175A3158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2377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72139"/>
            <a:ext cx="4040188" cy="37060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2377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2139"/>
            <a:ext cx="4041775" cy="37060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C8036-696E-4188-A6AA-7FE09813FD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AF43B-DC5F-4813-A4DA-17F2F6C139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0341D-E8BE-4F86-965D-1FB71959D2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997295"/>
            <a:ext cx="5111750" cy="412886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997296"/>
            <a:ext cx="3008313" cy="4128866"/>
          </a:xfrm>
          <a:solidFill>
            <a:srgbClr val="FFFFFF"/>
          </a:solidFill>
          <a:ln>
            <a:solidFill>
              <a:srgbClr val="BFBFB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7BBB8-63D5-4F68-8BFB-EAA674B48D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2391824"/>
            <a:ext cx="5486400" cy="2724039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682602"/>
            <a:ext cx="5486400" cy="6135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788A4-D08F-4E06-9EB3-D565824E40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760D5-4C07-408F-A1D5-FBE4E348B2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2534" y="2760397"/>
            <a:ext cx="6798733" cy="112580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2533" y="3886200"/>
            <a:ext cx="6798733" cy="1422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643063" y="5308600"/>
            <a:ext cx="6797675" cy="804863"/>
          </a:xfrm>
          <a:prstGeom prst="rect">
            <a:avLst/>
          </a:prstGeom>
        </p:spPr>
        <p:txBody>
          <a:bodyPr/>
          <a:lstStyle>
            <a:lvl1pPr>
              <a:buNone/>
              <a:defRPr sz="140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background interior.pdf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4008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29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49438"/>
            <a:ext cx="822960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3613" y="6249988"/>
            <a:ext cx="4905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98989"/>
                </a:solidFill>
                <a:latin typeface="Georgia" pitchFamily="18" charset="0"/>
              </a:defRPr>
            </a:lvl1pPr>
          </a:lstStyle>
          <a:p>
            <a:pPr>
              <a:defRPr/>
            </a:pPr>
            <a:fld id="{4452FDFF-9483-4A82-A0D2-0EFD9C982F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0" name="Picture 4" descr="Department of Veterans Affairs, Veterans Health Administration, Office of Health Information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911225" y="495300"/>
            <a:ext cx="16510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 userDrawn="1"/>
        </p:nvSpPr>
        <p:spPr>
          <a:xfrm>
            <a:off x="457200" y="6284913"/>
            <a:ext cx="43116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spc="100" dirty="0">
                <a:solidFill>
                  <a:schemeClr val="bg1">
                    <a:lumMod val="6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rPr>
              <a:t>VETERANS HEALTH ADMINISTRATION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85" r:id="rId2"/>
    <p:sldLayoutId id="2147483793" r:id="rId3"/>
    <p:sldLayoutId id="2147483786" r:id="rId4"/>
    <p:sldLayoutId id="2147483787" r:id="rId5"/>
    <p:sldLayoutId id="2147483788" r:id="rId6"/>
    <p:sldLayoutId id="2147483794" r:id="rId7"/>
    <p:sldLayoutId id="2147483789" r:id="rId8"/>
    <p:sldLayoutId id="2147483790" r:id="rId9"/>
    <p:sldLayoutId id="2147483791" r:id="rId10"/>
    <p:sldLayoutId id="2147483795" r:id="rId11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Georgia"/>
          <a:ea typeface="ＭＳ Ｐゴシック" charset="0"/>
          <a:cs typeface="Georgi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Georgia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Georgia" charset="0"/>
          <a:cs typeface="Georgi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Georgia" charset="0"/>
          <a:cs typeface="Georgi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Georgia" charset="0"/>
          <a:cs typeface="Georgi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tx1"/>
          </a:solidFill>
          <a:latin typeface="Georgia"/>
          <a:ea typeface="Georgia" charset="0"/>
          <a:cs typeface="Georg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ctrTitle"/>
          </p:nvPr>
        </p:nvSpPr>
        <p:spPr>
          <a:xfrm>
            <a:off x="384887" y="3123210"/>
            <a:ext cx="7772400" cy="777340"/>
          </a:xfrm>
        </p:spPr>
        <p:txBody>
          <a:bodyPr>
            <a:normAutofit fontScale="90000"/>
          </a:bodyPr>
          <a:lstStyle/>
          <a:p>
            <a:pPr marL="4763" indent="-4763" algn="ctr">
              <a:spcBef>
                <a:spcPct val="20000"/>
              </a:spcBef>
              <a:defRPr/>
            </a:pPr>
            <a:r>
              <a:rPr lang="en-US" sz="2200" spc="100" dirty="0" smtClean="0"/>
              <a:t/>
            </a:r>
            <a:br>
              <a:rPr lang="en-US" sz="2200" spc="100" dirty="0" smtClean="0"/>
            </a:br>
            <a:r>
              <a:rPr lang="en-US" sz="2200" spc="100" dirty="0"/>
              <a:t/>
            </a:r>
            <a:br>
              <a:rPr lang="en-US" sz="2200" spc="100" dirty="0"/>
            </a:br>
            <a:r>
              <a:rPr lang="en-US" sz="2200" spc="100" dirty="0" smtClean="0"/>
              <a:t/>
            </a:r>
            <a:br>
              <a:rPr lang="en-US" sz="2200" spc="100" dirty="0" smtClean="0"/>
            </a:br>
            <a:r>
              <a:rPr lang="en-US" sz="1800" spc="100" dirty="0" smtClean="0"/>
              <a:t>Department of Veterans Affairs</a:t>
            </a:r>
            <a:br>
              <a:rPr lang="en-US" sz="1800" spc="100" dirty="0" smtClean="0"/>
            </a:br>
            <a:r>
              <a:rPr lang="en-US" sz="1800" spc="100" dirty="0" smtClean="0"/>
              <a:t>Virtual Lifetime Electronic Record (VLER) Health</a:t>
            </a:r>
            <a:endParaRPr lang="en-US" sz="2200" spc="100" dirty="0"/>
          </a:p>
        </p:txBody>
      </p:sp>
      <p:sp>
        <p:nvSpPr>
          <p:cNvPr id="6" name="TextBox 5"/>
          <p:cNvSpPr txBox="1"/>
          <p:nvPr/>
        </p:nvSpPr>
        <p:spPr>
          <a:xfrm>
            <a:off x="342898" y="6226174"/>
            <a:ext cx="3573463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 smtClean="0">
                <a:latin typeface="Arial" charset="0"/>
                <a:ea typeface="ＭＳ Ｐゴシック" pitchFamily="1" charset="-128"/>
              </a:rPr>
              <a:t>May 15, 2014</a:t>
            </a:r>
            <a:endParaRPr lang="en-US" sz="1600" b="1" dirty="0">
              <a:latin typeface="Arial" charset="0"/>
              <a:ea typeface="ＭＳ Ｐゴシック" pitchFamily="1" charset="-128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506412"/>
          </a:xfrm>
        </p:spPr>
        <p:txBody>
          <a:bodyPr/>
          <a:lstStyle/>
          <a:p>
            <a:r>
              <a:rPr lang="en-US" dirty="0" smtClean="0"/>
              <a:t>VLER Health Program Accelerated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2E41BC-F3C7-4440-964A-79A2B9AB8CF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61951" y="1152525"/>
            <a:ext cx="8305800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Exchange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150,000 authorized Veterans by </a:t>
            </a:r>
            <a:r>
              <a:rPr lang="en-US" dirty="0" smtClean="0"/>
              <a:t>1QFY2015; </a:t>
            </a:r>
            <a:r>
              <a:rPr lang="en-US" dirty="0"/>
              <a:t>1,000,000 authorized Veterans by </a:t>
            </a:r>
            <a:r>
              <a:rPr lang="en-US" dirty="0" smtClean="0"/>
              <a:t>1QFY2016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130 </a:t>
            </a:r>
            <a:r>
              <a:rPr lang="en-US" dirty="0"/>
              <a:t>non-VA partners by </a:t>
            </a:r>
            <a:r>
              <a:rPr lang="en-US" dirty="0" smtClean="0"/>
              <a:t>1QFY2016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85</a:t>
            </a:r>
            <a:r>
              <a:rPr lang="en-US" dirty="0"/>
              <a:t>% Records </a:t>
            </a:r>
            <a:r>
              <a:rPr lang="en-US" dirty="0" smtClean="0"/>
              <a:t>Matched</a:t>
            </a:r>
          </a:p>
          <a:p>
            <a:r>
              <a:rPr lang="en-US" dirty="0" smtClean="0"/>
              <a:t>Direct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Add 20 Direct Partners by  end of </a:t>
            </a:r>
            <a:r>
              <a:rPr lang="en-US" dirty="0" smtClean="0"/>
              <a:t>Q1FY2015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Register 250 VA Direct Users by end of  </a:t>
            </a:r>
            <a:r>
              <a:rPr lang="en-US" dirty="0" smtClean="0"/>
              <a:t>Q1FY2015; </a:t>
            </a:r>
            <a:r>
              <a:rPr lang="en-US" dirty="0"/>
              <a:t>transmit 2,000 Direct provider-to-provider messages by  </a:t>
            </a:r>
            <a:r>
              <a:rPr lang="en-US" dirty="0" smtClean="0"/>
              <a:t>Q1FY2015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Community Health Information Exchange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Add 1 Health Information Handler (HIH) Partner by </a:t>
            </a:r>
            <a:r>
              <a:rPr lang="en-US" dirty="0" smtClean="0"/>
              <a:t>Q1FY2015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Add </a:t>
            </a:r>
            <a:r>
              <a:rPr lang="en-US" dirty="0" smtClean="0"/>
              <a:t>7 </a:t>
            </a:r>
            <a:r>
              <a:rPr lang="en-US" dirty="0" smtClean="0"/>
              <a:t>additional HIHs by the end of </a:t>
            </a:r>
            <a:r>
              <a:rPr lang="en-US" dirty="0" smtClean="0"/>
              <a:t>FY</a:t>
            </a:r>
            <a:r>
              <a:rPr lang="en-US" dirty="0" smtClean="0"/>
              <a:t>2015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Support Community HIEs at 20 sites by end of Q4 FY2015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557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175" y="161925"/>
            <a:ext cx="8429625" cy="802580"/>
          </a:xfrm>
        </p:spPr>
        <p:txBody>
          <a:bodyPr anchor="ctr"/>
          <a:lstStyle/>
          <a:p>
            <a:r>
              <a:rPr lang="en-US" sz="2800" dirty="0" smtClean="0"/>
              <a:t>VLER Health Program Acceleration Plan - Summary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2E41BC-F3C7-4440-964A-79A2B9AB8CF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6418888"/>
              </p:ext>
            </p:extLst>
          </p:nvPr>
        </p:nvGraphicFramePr>
        <p:xfrm>
          <a:off x="138988" y="1768758"/>
          <a:ext cx="8780285" cy="4567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251"/>
                <a:gridCol w="3787886"/>
                <a:gridCol w="1757706"/>
                <a:gridCol w="1589442"/>
              </a:tblGrid>
              <a:tr h="29189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Lock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764">
                <a:tc rowSpan="6">
                  <a:txBody>
                    <a:bodyPr/>
                    <a:lstStyle/>
                    <a:p>
                      <a:pPr algn="l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Veteran recruitment and authorizations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0" indent="0" algn="l" defTabSz="457200" rtl="0" eaLnBrk="1" fontAlgn="ctr" latinLnBrk="0" hangingPunct="1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Need </a:t>
                      </a:r>
                      <a:r>
                        <a:rPr lang="en-US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process flow reengineering and technical 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improvements</a:t>
                      </a:r>
                      <a:endParaRPr lang="en-US" sz="11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Exchange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10/1/2014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6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57150" indent="0" algn="l" fontAlgn="ctr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Provide informative authorization guidance at the point of contact in clinical settings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56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6/30/2014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6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6/30/2014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7150" indent="0" algn="l" fontAlgn="ctr"/>
                      <a:r>
                        <a:rPr lang="en-US" sz="11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Enable </a:t>
                      </a:r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Veterans to sign-up through MHV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00004">
                <a:tc vMerge="1">
                  <a:txBody>
                    <a:bodyPr/>
                    <a:lstStyle/>
                    <a:p>
                      <a:pPr algn="l"/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0" indent="0" algn="l" fontAlgn="ctr"/>
                      <a:r>
                        <a:rPr lang="en-US" sz="11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Evaluate “opt-out” for Veteran Authorizations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382">
                <a:tc rowSpan="7">
                  <a:txBody>
                    <a:bodyPr/>
                    <a:lstStyle/>
                    <a:p>
                      <a:pPr algn="l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Non-VA Partner Onboarding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0" indent="0" algn="l" fontAlgn="ctr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Onboard non-VA partners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9/30/2014;12/31/2014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2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57150" indent="0" algn="l" fontAlgn="ctr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Fix testing issues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419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Exchange/Direct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6/45/2014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4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57150" indent="0" algn="l" fontAlgn="ctr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Streamline onboarding process by working with HealtheWay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56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Exchange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10/01/2014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6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Exchange/Direct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6/30/2014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7150" indent="0" algn="l" fontAlgn="ctr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Identify partners based on maturity and resources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5681">
                <a:tc rowSpan="4">
                  <a:txBody>
                    <a:bodyPr/>
                    <a:lstStyle/>
                    <a:p>
                      <a:pPr algn="l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Information Technology Issues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 pre-fetch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Exchange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10/1/2014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6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 CCDA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Exchange/Direct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10/1/2014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6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</a:t>
                      </a:r>
                      <a:r>
                        <a:rPr lang="en-U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VAP fan out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Exchange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6/30/2014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6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Enhance 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IdM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10/1/2014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681">
                <a:tc rowSpan="3">
                  <a:txBody>
                    <a:bodyPr/>
                    <a:lstStyle/>
                    <a:p>
                      <a:pPr algn="l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Provider Adoption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Educate Providers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Exchange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11/1/2014 (ongoing)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6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Educate Providers/Clinicians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9/30/2014 (ongoing)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6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Enhance IDM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Exchange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10/1/2014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82880" y="997875"/>
            <a:ext cx="86925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There are seven figurative "locks" that represent barriers to successfully accelerating the deployment and adoption of VLER Health.  Each of these "locks" has a set of "keys" necessary to open pathways around these barriers.  Additional information, including specific actions to resolve obstacles and reported progress, is included within the subsequent tabs of this workbook.</a:t>
            </a:r>
          </a:p>
        </p:txBody>
      </p:sp>
    </p:spTree>
    <p:extLst>
      <p:ext uri="{BB962C8B-B14F-4D97-AF65-F5344CB8AC3E}">
        <p14:creationId xmlns:p14="http://schemas.microsoft.com/office/powerpoint/2010/main" val="18627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2E41BC-F3C7-4440-964A-79A2B9AB8CF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2595669"/>
              </p:ext>
            </p:extLst>
          </p:nvPr>
        </p:nvGraphicFramePr>
        <p:xfrm>
          <a:off x="138988" y="1216308"/>
          <a:ext cx="8780285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251"/>
                <a:gridCol w="3787886"/>
                <a:gridCol w="1757706"/>
                <a:gridCol w="1589442"/>
              </a:tblGrid>
              <a:tr h="24170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Lock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5">
                  <a:txBody>
                    <a:bodyPr/>
                    <a:lstStyle/>
                    <a:p>
                      <a:pPr algn="l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Policy/Governance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Create flexible policies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Exchange/Direct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9/30/2014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3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 new</a:t>
                      </a:r>
                      <a:r>
                        <a:rPr lang="en-U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policies – data retention, HIEs</a:t>
                      </a:r>
                      <a:r>
                        <a:rPr lang="en-US" sz="1100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Opt-out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3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Determine security and privacy agreements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7/31/2014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Determine policy for Veteran Initiated messaging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7/31/2014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Streamline communication processes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Exchange/Direct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9/30/2014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990">
                <a:tc rowSpan="9">
                  <a:txBody>
                    <a:bodyPr/>
                    <a:lstStyle/>
                    <a:p>
                      <a:pPr algn="l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Clinical Prioritization</a:t>
                      </a:r>
                      <a:r>
                        <a:rPr lang="en-U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Use Cases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indent="0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Consult with Integrated Business Team and Clinical Advisory Group to Prioritize Use Cases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Exchange/Direct/Community HIEs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9/30/2014 (ongoing)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7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Exchange/Direct/Community HIEs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9/30/2014 (ongoing)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Connect with Community HIEs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Exchange/Direct/Community HIEs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9/30/2014 (ongoing)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1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Identify local use cases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Exchange/Direct/Community HIEs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9/30/2014 (ongoing)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5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 and Support use cases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Exchange/Direct/Community HIEs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7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Establish</a:t>
                      </a:r>
                      <a:r>
                        <a:rPr lang="en-U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partnership with Health Information Handlers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3360">
                <a:tc rowSpan="2">
                  <a:txBody>
                    <a:bodyPr/>
                    <a:lstStyle/>
                    <a:p>
                      <a:pPr algn="l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Define Value</a:t>
                      </a:r>
                      <a:r>
                        <a:rPr lang="en-U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Health Information Exchange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Define targeted message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Exchange/Direct/Community HIEs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9/30/2014 (ongoing)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3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Establish structured feedback group for BTR documents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Exchange/Direct/Community HIEs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9/30/2014 (ongoing)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57175" y="161925"/>
            <a:ext cx="8429625" cy="802580"/>
          </a:xfrm>
        </p:spPr>
        <p:txBody>
          <a:bodyPr anchor="ctr"/>
          <a:lstStyle/>
          <a:p>
            <a:r>
              <a:rPr lang="en-US" sz="2800" dirty="0" smtClean="0"/>
              <a:t>VLER Health Program Acceleration Plan - Summary </a:t>
            </a:r>
            <a:br>
              <a:rPr lang="en-US" sz="2800" dirty="0" smtClean="0"/>
            </a:br>
            <a:r>
              <a:rPr lang="en-US" sz="2800" dirty="0" smtClean="0"/>
              <a:t>continued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60303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_VHA_Template">
  <a:themeElements>
    <a:clrScheme name="Custom 5">
      <a:dk1>
        <a:sysClr val="windowText" lastClr="000000"/>
      </a:dk1>
      <a:lt1>
        <a:sysClr val="window" lastClr="FFFFFF"/>
      </a:lt1>
      <a:dk2>
        <a:srgbClr val="FFFFFE"/>
      </a:dk2>
      <a:lt2>
        <a:srgbClr val="FFFFFE"/>
      </a:lt2>
      <a:accent1>
        <a:srgbClr val="0083BE"/>
      </a:accent1>
      <a:accent2>
        <a:srgbClr val="78BE20"/>
      </a:accent2>
      <a:accent3>
        <a:srgbClr val="C4262E"/>
      </a:accent3>
      <a:accent4>
        <a:srgbClr val="FF7F32"/>
      </a:accent4>
      <a:accent5>
        <a:srgbClr val="F3CF45"/>
      </a:accent5>
      <a:accent6>
        <a:srgbClr val="FFFFF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6081B58E4B64498C7BAB279800C3CD" ma:contentTypeVersion="1" ma:contentTypeDescription="Create a new document." ma:contentTypeScope="" ma:versionID="a134034bab6ff54e4e9e7fd71ddc3cc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A034495-0CFF-471E-B2F4-7AB46C86519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12188D1-799B-4701-BAEE-8B73DCA0BD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8246D2E-B57F-4760-9810-7E64EAA4562A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18648</TotalTime>
  <Words>421</Words>
  <Application>Microsoft Office PowerPoint</Application>
  <PresentationFormat>On-screen Show (4:3)</PresentationFormat>
  <Paragraphs>110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PPT_VHA_Template</vt:lpstr>
      <vt:lpstr>   Department of Veterans Affairs Virtual Lifetime Electronic Record (VLER) Health</vt:lpstr>
      <vt:lpstr>VLER Health Program Accelerated Goals</vt:lpstr>
      <vt:lpstr>VLER Health Program Acceleration Plan - Summary</vt:lpstr>
      <vt:lpstr>VLER Health Program Acceleration Plan - Summary  continued</vt:lpstr>
    </vt:vector>
  </TitlesOfParts>
  <Company>Woodpile Studios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VLER Health Exchange and Direct</dc:title>
  <dc:creator>Rick Aleman</dc:creator>
  <cp:lastModifiedBy>Hunolt, Elaine</cp:lastModifiedBy>
  <cp:revision>597</cp:revision>
  <dcterms:created xsi:type="dcterms:W3CDTF">2010-01-22T17:58:25Z</dcterms:created>
  <dcterms:modified xsi:type="dcterms:W3CDTF">2014-06-03T21:50:43Z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0x010100336081B58E4B64498C7BAB279800C3CD</vt:lpwstr>
  </property>
</Properties>
</file>