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281" r:id="rId3"/>
    <p:sldId id="258" r:id="rId4"/>
    <p:sldId id="259" r:id="rId5"/>
    <p:sldId id="266" r:id="rId6"/>
    <p:sldId id="265" r:id="rId7"/>
    <p:sldId id="275" r:id="rId8"/>
    <p:sldId id="276" r:id="rId9"/>
    <p:sldId id="277" r:id="rId10"/>
    <p:sldId id="278" r:id="rId11"/>
    <p:sldId id="262" r:id="rId12"/>
    <p:sldId id="261" r:id="rId13"/>
    <p:sldId id="260" r:id="rId14"/>
    <p:sldId id="264" r:id="rId15"/>
    <p:sldId id="274" r:id="rId16"/>
    <p:sldId id="279" r:id="rId17"/>
    <p:sldId id="273" r:id="rId18"/>
    <p:sldId id="272" r:id="rId19"/>
    <p:sldId id="271" r:id="rId20"/>
    <p:sldId id="270" r:id="rId21"/>
    <p:sldId id="269" r:id="rId22"/>
    <p:sldId id="268" r:id="rId23"/>
    <p:sldId id="26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773" autoAdjust="0"/>
  </p:normalViewPr>
  <p:slideViewPr>
    <p:cSldViewPr>
      <p:cViewPr>
        <p:scale>
          <a:sx n="113" d="100"/>
          <a:sy n="113" d="100"/>
        </p:scale>
        <p:origin x="-7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C02362-4D49-4160-8B87-8B577348A8B0}" type="datetimeFigureOut">
              <a:rPr lang="en-US" smtClean="0"/>
              <a:t>1/14/2016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9917B8-ADD3-4670-898C-96AEBF5C4B2A}" type="slidenum">
              <a:rPr lang="en-US" smtClean="0"/>
              <a:t>‹#›</a:t>
            </a:fld>
            <a:endParaRPr lang="en-US"/>
          </a:p>
        </p:txBody>
      </p:sp>
    </p:spTree>
    <p:extLst>
      <p:ext uri="{BB962C8B-B14F-4D97-AF65-F5344CB8AC3E}">
        <p14:creationId xmlns:p14="http://schemas.microsoft.com/office/powerpoint/2010/main" val="399943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9917B8-ADD3-4670-898C-96AEBF5C4B2A}" type="slidenum">
              <a:rPr lang="en-US" smtClean="0"/>
              <a:t>22</a:t>
            </a:fld>
            <a:endParaRPr lang="en-US"/>
          </a:p>
        </p:txBody>
      </p:sp>
    </p:spTree>
    <p:extLst>
      <p:ext uri="{BB962C8B-B14F-4D97-AF65-F5344CB8AC3E}">
        <p14:creationId xmlns:p14="http://schemas.microsoft.com/office/powerpoint/2010/main" val="3531231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07BCB3-7413-4F34-9EF4-7E8FD6FA73A0}"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22EDA-DFA2-495A-A9D6-1BCBAF283654}" type="slidenum">
              <a:rPr lang="en-US" smtClean="0"/>
              <a:t>‹#›</a:t>
            </a:fld>
            <a:endParaRPr lang="en-US"/>
          </a:p>
        </p:txBody>
      </p:sp>
    </p:spTree>
    <p:extLst>
      <p:ext uri="{BB962C8B-B14F-4D97-AF65-F5344CB8AC3E}">
        <p14:creationId xmlns:p14="http://schemas.microsoft.com/office/powerpoint/2010/main" val="1862242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07BCB3-7413-4F34-9EF4-7E8FD6FA73A0}"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22EDA-DFA2-495A-A9D6-1BCBAF283654}" type="slidenum">
              <a:rPr lang="en-US" smtClean="0"/>
              <a:t>‹#›</a:t>
            </a:fld>
            <a:endParaRPr lang="en-US"/>
          </a:p>
        </p:txBody>
      </p:sp>
    </p:spTree>
    <p:extLst>
      <p:ext uri="{BB962C8B-B14F-4D97-AF65-F5344CB8AC3E}">
        <p14:creationId xmlns:p14="http://schemas.microsoft.com/office/powerpoint/2010/main" val="2686917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07BCB3-7413-4F34-9EF4-7E8FD6FA73A0}"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22EDA-DFA2-495A-A9D6-1BCBAF283654}" type="slidenum">
              <a:rPr lang="en-US" smtClean="0"/>
              <a:t>‹#›</a:t>
            </a:fld>
            <a:endParaRPr lang="en-US"/>
          </a:p>
        </p:txBody>
      </p:sp>
    </p:spTree>
    <p:extLst>
      <p:ext uri="{BB962C8B-B14F-4D97-AF65-F5344CB8AC3E}">
        <p14:creationId xmlns:p14="http://schemas.microsoft.com/office/powerpoint/2010/main" val="2337396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07BCB3-7413-4F34-9EF4-7E8FD6FA73A0}" type="datetimeFigureOut">
              <a:rPr lang="en-US" smtClean="0"/>
              <a:t>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122EDA-DFA2-495A-A9D6-1BCBAF283654}" type="slidenum">
              <a:rPr lang="en-US" smtClean="0"/>
              <a:t>‹#›</a:t>
            </a:fld>
            <a:endParaRPr lang="en-US"/>
          </a:p>
        </p:txBody>
      </p:sp>
    </p:spTree>
    <p:extLst>
      <p:ext uri="{BB962C8B-B14F-4D97-AF65-F5344CB8AC3E}">
        <p14:creationId xmlns:p14="http://schemas.microsoft.com/office/powerpoint/2010/main" val="1115577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07BCB3-7413-4F34-9EF4-7E8FD6FA73A0}" type="datetimeFigureOut">
              <a:rPr lang="en-US" smtClean="0"/>
              <a:t>1/14/2016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122EDA-DFA2-495A-A9D6-1BCBAF283654}" type="slidenum">
              <a:rPr lang="en-US" smtClean="0"/>
              <a:t>‹#›</a:t>
            </a:fld>
            <a:endParaRPr lang="en-US"/>
          </a:p>
        </p:txBody>
      </p:sp>
    </p:spTree>
    <p:extLst>
      <p:ext uri="{BB962C8B-B14F-4D97-AF65-F5344CB8AC3E}">
        <p14:creationId xmlns:p14="http://schemas.microsoft.com/office/powerpoint/2010/main" val="1376468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07BCB3-7413-4F34-9EF4-7E8FD6FA73A0}" type="datetimeFigureOut">
              <a:rPr lang="en-US" smtClean="0"/>
              <a:t>1/14/2016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22EDA-DFA2-495A-A9D6-1BCBAF283654}" type="slidenum">
              <a:rPr lang="en-US" smtClean="0"/>
              <a:t>‹#›</a:t>
            </a:fld>
            <a:endParaRPr lang="en-US"/>
          </a:p>
        </p:txBody>
      </p:sp>
    </p:spTree>
    <p:extLst>
      <p:ext uri="{BB962C8B-B14F-4D97-AF65-F5344CB8AC3E}">
        <p14:creationId xmlns:p14="http://schemas.microsoft.com/office/powerpoint/2010/main" val="1185318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07BCB3-7413-4F34-9EF4-7E8FD6FA73A0}" type="datetimeFigureOut">
              <a:rPr lang="en-US" smtClean="0"/>
              <a:t>1/14/2016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122EDA-DFA2-495A-A9D6-1BCBAF283654}" type="slidenum">
              <a:rPr lang="en-US" smtClean="0"/>
              <a:t>‹#›</a:t>
            </a:fld>
            <a:endParaRPr lang="en-US"/>
          </a:p>
        </p:txBody>
      </p:sp>
    </p:spTree>
    <p:extLst>
      <p:ext uri="{BB962C8B-B14F-4D97-AF65-F5344CB8AC3E}">
        <p14:creationId xmlns:p14="http://schemas.microsoft.com/office/powerpoint/2010/main" val="2510679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07BCB3-7413-4F34-9EF4-7E8FD6FA73A0}" type="datetimeFigureOut">
              <a:rPr lang="en-US" smtClean="0"/>
              <a:t>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122EDA-DFA2-495A-A9D6-1BCBAF283654}" type="slidenum">
              <a:rPr lang="en-US" smtClean="0"/>
              <a:t>‹#›</a:t>
            </a:fld>
            <a:endParaRPr lang="en-US"/>
          </a:p>
        </p:txBody>
      </p:sp>
    </p:spTree>
    <p:extLst>
      <p:ext uri="{BB962C8B-B14F-4D97-AF65-F5344CB8AC3E}">
        <p14:creationId xmlns:p14="http://schemas.microsoft.com/office/powerpoint/2010/main" val="3854497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07BCB3-7413-4F34-9EF4-7E8FD6FA73A0}" type="datetimeFigureOut">
              <a:rPr lang="en-US" smtClean="0"/>
              <a:t>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122EDA-DFA2-495A-A9D6-1BCBAF283654}" type="slidenum">
              <a:rPr lang="en-US" smtClean="0"/>
              <a:t>‹#›</a:t>
            </a:fld>
            <a:endParaRPr lang="en-US"/>
          </a:p>
        </p:txBody>
      </p:sp>
    </p:spTree>
    <p:extLst>
      <p:ext uri="{BB962C8B-B14F-4D97-AF65-F5344CB8AC3E}">
        <p14:creationId xmlns:p14="http://schemas.microsoft.com/office/powerpoint/2010/main" val="30663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07BCB3-7413-4F34-9EF4-7E8FD6FA73A0}"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22EDA-DFA2-495A-A9D6-1BCBAF283654}" type="slidenum">
              <a:rPr lang="en-US" smtClean="0"/>
              <a:t>‹#›</a:t>
            </a:fld>
            <a:endParaRPr lang="en-US"/>
          </a:p>
        </p:txBody>
      </p:sp>
    </p:spTree>
    <p:extLst>
      <p:ext uri="{BB962C8B-B14F-4D97-AF65-F5344CB8AC3E}">
        <p14:creationId xmlns:p14="http://schemas.microsoft.com/office/powerpoint/2010/main" val="2177820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07BCB3-7413-4F34-9EF4-7E8FD6FA73A0}"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22EDA-DFA2-495A-A9D6-1BCBAF283654}" type="slidenum">
              <a:rPr lang="en-US" smtClean="0"/>
              <a:t>‹#›</a:t>
            </a:fld>
            <a:endParaRPr lang="en-US"/>
          </a:p>
        </p:txBody>
      </p:sp>
    </p:spTree>
    <p:extLst>
      <p:ext uri="{BB962C8B-B14F-4D97-AF65-F5344CB8AC3E}">
        <p14:creationId xmlns:p14="http://schemas.microsoft.com/office/powerpoint/2010/main" val="25401852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4" name="Picture 3" descr="background cover.pdf"/>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userDrawn="1"/>
        </p:nvSpPr>
        <p:spPr>
          <a:xfrm>
            <a:off x="7246189" y="6096000"/>
            <a:ext cx="1897811" cy="65848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ctrTitle" hasCustomPrompt="1"/>
          </p:nvPr>
        </p:nvSpPr>
        <p:spPr>
          <a:xfrm>
            <a:off x="338880" y="3178162"/>
            <a:ext cx="7772400" cy="730127"/>
          </a:xfrm>
        </p:spPr>
        <p:txBody>
          <a:bodyPr anchor="b" anchorCtr="0">
            <a:normAutofit/>
          </a:bodyPr>
          <a:lstStyle>
            <a:lvl1pPr algn="l">
              <a:defRPr sz="2000" b="1">
                <a:latin typeface="Calibri"/>
                <a:cs typeface="Calibri"/>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57696" y="4004454"/>
            <a:ext cx="7753584" cy="914813"/>
          </a:xfrm>
        </p:spPr>
        <p:txBody>
          <a:bodyPr>
            <a:noAutofit/>
          </a:bodyPr>
          <a:lstStyle>
            <a:lvl1pPr marL="0" indent="0" algn="l">
              <a:buNone/>
              <a:defRPr sz="1600">
                <a:solidFill>
                  <a:srgbClr val="FFFFFF"/>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TextBox 4"/>
          <p:cNvSpPr txBox="1"/>
          <p:nvPr userDrawn="1"/>
        </p:nvSpPr>
        <p:spPr>
          <a:xfrm>
            <a:off x="1792138" y="6323162"/>
            <a:ext cx="433477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spc="100" dirty="0" smtClean="0">
                <a:solidFill>
                  <a:prstClr val="white">
                    <a:lumMod val="65000"/>
                  </a:prstClr>
                </a:solidFill>
              </a:rPr>
              <a:t>VA NATIONAL CENTER FOR PATIENT SAFETY</a:t>
            </a:r>
            <a:endParaRPr lang="en-US" sz="1200" spc="100" dirty="0">
              <a:solidFill>
                <a:prstClr val="white">
                  <a:lumMod val="65000"/>
                </a:prstClr>
              </a:solidFill>
            </a:endParaRPr>
          </a:p>
        </p:txBody>
      </p:sp>
      <p:pic>
        <p:nvPicPr>
          <p:cNvPr id="6" name="Picture 5" descr="NCPS logo vector file.png"/>
          <p:cNvPicPr>
            <a:picLocks noChangeAspect="1"/>
          </p:cNvPicPr>
          <p:nvPr userDrawn="1"/>
        </p:nvPicPr>
        <p:blipFill>
          <a:blip r:embed="rId3"/>
          <a:stretch>
            <a:fillRect/>
          </a:stretch>
        </p:blipFill>
        <p:spPr>
          <a:xfrm>
            <a:off x="964002" y="6287068"/>
            <a:ext cx="828136" cy="391017"/>
          </a:xfrm>
          <a:prstGeom prst="rect">
            <a:avLst/>
          </a:prstGeom>
        </p:spPr>
      </p:pic>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28600" y="6096000"/>
            <a:ext cx="612226" cy="658483"/>
          </a:xfrm>
          <a:prstGeom prst="rect">
            <a:avLst/>
          </a:prstGeom>
        </p:spPr>
      </p:pic>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246189" y="6249604"/>
            <a:ext cx="1661959" cy="407392"/>
          </a:xfrm>
          <a:prstGeom prst="rect">
            <a:avLst/>
          </a:prstGeom>
        </p:spPr>
      </p:pic>
    </p:spTree>
    <p:extLst>
      <p:ext uri="{BB962C8B-B14F-4D97-AF65-F5344CB8AC3E}">
        <p14:creationId xmlns:p14="http://schemas.microsoft.com/office/powerpoint/2010/main" val="3009023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07BCB3-7413-4F34-9EF4-7E8FD6FA73A0}" type="datetimeFigureOut">
              <a:rPr lang="en-US" smtClean="0"/>
              <a:t>1/14/2016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122EDA-DFA2-495A-A9D6-1BCBAF283654}" type="slidenum">
              <a:rPr lang="en-US" smtClean="0"/>
              <a:t>‹#›</a:t>
            </a:fld>
            <a:endParaRPr lang="en-US"/>
          </a:p>
        </p:txBody>
      </p:sp>
    </p:spTree>
    <p:extLst>
      <p:ext uri="{BB962C8B-B14F-4D97-AF65-F5344CB8AC3E}">
        <p14:creationId xmlns:p14="http://schemas.microsoft.com/office/powerpoint/2010/main" val="589577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background interior.pdf"/>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291144"/>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849348"/>
            <a:ext cx="8229600" cy="427681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Slide Number Placeholder 5"/>
          <p:cNvSpPr>
            <a:spLocks noGrp="1"/>
          </p:cNvSpPr>
          <p:nvPr>
            <p:ph type="sldNum" sz="quarter" idx="4"/>
          </p:nvPr>
        </p:nvSpPr>
        <p:spPr>
          <a:xfrm>
            <a:off x="8583351" y="6249857"/>
            <a:ext cx="490750" cy="365125"/>
          </a:xfrm>
          <a:prstGeom prst="rect">
            <a:avLst/>
          </a:prstGeom>
        </p:spPr>
        <p:txBody>
          <a:bodyPr vert="horz" lIns="91440" tIns="45720" rIns="91440" bIns="45720" rtlCol="0" anchor="ctr"/>
          <a:lstStyle>
            <a:lvl1pPr algn="r">
              <a:defRPr sz="1000">
                <a:solidFill>
                  <a:schemeClr val="tx1">
                    <a:tint val="75000"/>
                  </a:schemeClr>
                </a:solidFill>
                <a:latin typeface="Georgia"/>
                <a:cs typeface="Georgia"/>
              </a:defRPr>
            </a:lvl1pPr>
          </a:lstStyle>
          <a:p>
            <a:pPr defTabSz="457200"/>
            <a:fld id="{9B27D237-6C0D-5549-BE11-2040A22CBC71}" type="slidenum">
              <a:rPr lang="en-US" smtClean="0">
                <a:solidFill>
                  <a:prstClr val="black">
                    <a:tint val="75000"/>
                  </a:prstClr>
                </a:solidFill>
              </a:rPr>
              <a:pPr defTabSz="457200"/>
              <a:t>‹#›</a:t>
            </a:fld>
            <a:endParaRPr lang="en-US" dirty="0">
              <a:solidFill>
                <a:prstClr val="black">
                  <a:tint val="75000"/>
                </a:prstClr>
              </a:solidFill>
            </a:endParaRPr>
          </a:p>
        </p:txBody>
      </p:sp>
      <p:sp>
        <p:nvSpPr>
          <p:cNvPr id="8" name="TextBox 4"/>
          <p:cNvSpPr txBox="1"/>
          <p:nvPr userDrawn="1"/>
        </p:nvSpPr>
        <p:spPr>
          <a:xfrm>
            <a:off x="1076146" y="6285951"/>
            <a:ext cx="433477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spc="100" dirty="0" smtClean="0">
                <a:solidFill>
                  <a:prstClr val="white">
                    <a:lumMod val="65000"/>
                  </a:prstClr>
                </a:solidFill>
              </a:rPr>
              <a:t>VA NATIONAL CENTER FOR PATIENT SAFETY</a:t>
            </a:r>
            <a:endParaRPr lang="en-US" sz="1200" spc="100" dirty="0">
              <a:solidFill>
                <a:prstClr val="white">
                  <a:lumMod val="65000"/>
                </a:prstClr>
              </a:solidFill>
            </a:endParaRPr>
          </a:p>
        </p:txBody>
      </p:sp>
      <p:pic>
        <p:nvPicPr>
          <p:cNvPr id="9" name="Picture 8" descr="NCPS logo vector file.png"/>
          <p:cNvPicPr>
            <a:picLocks noChangeAspect="1"/>
          </p:cNvPicPr>
          <p:nvPr userDrawn="1"/>
        </p:nvPicPr>
        <p:blipFill>
          <a:blip r:embed="rId4"/>
          <a:stretch>
            <a:fillRect/>
          </a:stretch>
        </p:blipFill>
        <p:spPr>
          <a:xfrm>
            <a:off x="248010" y="6249857"/>
            <a:ext cx="828136" cy="391017"/>
          </a:xfrm>
          <a:prstGeom prst="rect">
            <a:avLst/>
          </a:prstGeom>
        </p:spPr>
      </p:pic>
    </p:spTree>
    <p:extLst>
      <p:ext uri="{BB962C8B-B14F-4D97-AF65-F5344CB8AC3E}">
        <p14:creationId xmlns:p14="http://schemas.microsoft.com/office/powerpoint/2010/main" val="1229106318"/>
      </p:ext>
    </p:extLst>
  </p:cSld>
  <p:clrMap bg1="lt1" tx1="dk1" bg2="lt2" tx2="dk2" accent1="accent1" accent2="accent2" accent3="accent3" accent4="accent4" accent5="accent5" accent6="accent6" hlink="hlink" folHlink="folHlink"/>
  <p:sldLayoutIdLst>
    <p:sldLayoutId id="2147483661" r:id="rId1"/>
  </p:sldLayoutIdLst>
  <p:hf hdr="0" ftr="0" dt="0"/>
  <p:txStyles>
    <p:titleStyle>
      <a:lvl1pPr algn="l" defTabSz="457200" rtl="0" eaLnBrk="1" latinLnBrk="0" hangingPunct="1">
        <a:spcBef>
          <a:spcPct val="0"/>
        </a:spcBef>
        <a:buNone/>
        <a:defRPr sz="2400" kern="1200">
          <a:solidFill>
            <a:schemeClr val="bg1"/>
          </a:solidFill>
          <a:latin typeface="Georgia"/>
          <a:ea typeface="+mj-ea"/>
          <a:cs typeface="Georgia"/>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mn-lt"/>
          <a:ea typeface="+mn-ea"/>
          <a:cs typeface="Georgia"/>
        </a:defRPr>
      </a:lvl1pPr>
      <a:lvl2pPr marL="742950" indent="-285750" algn="l" defTabSz="457200" rtl="0" eaLnBrk="1" latinLnBrk="0" hangingPunct="1">
        <a:spcBef>
          <a:spcPct val="20000"/>
        </a:spcBef>
        <a:buFont typeface="Arial"/>
        <a:buChar char="–"/>
        <a:defRPr sz="1600" kern="1200">
          <a:solidFill>
            <a:schemeClr val="tx1"/>
          </a:solidFill>
          <a:latin typeface="+mn-lt"/>
          <a:ea typeface="+mn-ea"/>
          <a:cs typeface="Georgia"/>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Georgia"/>
        </a:defRPr>
      </a:lvl3pPr>
      <a:lvl4pPr marL="1600200" indent="-228600" algn="l" defTabSz="457200" rtl="0" eaLnBrk="1" latinLnBrk="0" hangingPunct="1">
        <a:spcBef>
          <a:spcPct val="20000"/>
        </a:spcBef>
        <a:buFont typeface="Arial"/>
        <a:buChar char="–"/>
        <a:defRPr sz="1200" kern="1200">
          <a:solidFill>
            <a:schemeClr val="tx1"/>
          </a:solidFill>
          <a:latin typeface="+mn-lt"/>
          <a:ea typeface="+mn-ea"/>
          <a:cs typeface="Georgia"/>
        </a:defRPr>
      </a:lvl4pPr>
      <a:lvl5pPr marL="2057400" indent="-228600" algn="l" defTabSz="457200" rtl="0" eaLnBrk="1" latinLnBrk="0" hangingPunct="1">
        <a:spcBef>
          <a:spcPct val="20000"/>
        </a:spcBef>
        <a:buFont typeface="Arial"/>
        <a:buChar char="»"/>
        <a:defRPr sz="12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14.xml"/><Relationship Id="rId7" Type="http://schemas.openxmlformats.org/officeDocument/2006/relationships/slide" Target="slide10.xml"/><Relationship Id="rId2" Type="http://schemas.openxmlformats.org/officeDocument/2006/relationships/slide" Target="slide12.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21.xml"/><Relationship Id="rId4" Type="http://schemas.openxmlformats.org/officeDocument/2006/relationships/slide" Target="slide17.xml"/><Relationship Id="rId9" Type="http://schemas.openxmlformats.org/officeDocument/2006/relationships/slide" Target="slide15.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slide" Target="slide4.xml"/><Relationship Id="rId1" Type="http://schemas.openxmlformats.org/officeDocument/2006/relationships/slideLayout" Target="../slideLayouts/slideLayout6.xml"/><Relationship Id="rId6" Type="http://schemas.openxmlformats.org/officeDocument/2006/relationships/slide" Target="slide5.xml"/><Relationship Id="rId5" Type="http://schemas.openxmlformats.org/officeDocument/2006/relationships/image" Target="../media/image7.png"/><Relationship Id="rId4" Type="http://schemas.openxmlformats.org/officeDocument/2006/relationships/slide" Target="slide6.xml"/><Relationship Id="rId9" Type="http://schemas.openxmlformats.org/officeDocument/2006/relationships/slide" Target="slide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8.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6.xml"/><Relationship Id="rId1" Type="http://schemas.openxmlformats.org/officeDocument/2006/relationships/slideLayout" Target="../slideLayouts/slideLayout2.xml"/><Relationship Id="rId4" Type="http://schemas.openxmlformats.org/officeDocument/2006/relationships/slide" Target="slide8.xml"/></Relationships>
</file>

<file path=ppt/slides/_rels/slide7.xml.rels><?xml version="1.0" encoding="UTF-8" standalone="yes"?>
<Relationships xmlns="http://schemas.openxmlformats.org/package/2006/relationships"><Relationship Id="rId2" Type="http://schemas.openxmlformats.org/officeDocument/2006/relationships/hyperlink" Target="http://vaww.ceosh.med.va.gov/10N/10NA9-HTM/Pages/VHA_Patient_S_MMtmp07537729/InstallationorRelocationChecklistforCeilingMountedPatientLifts.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vaww.ceosh.med.va.gov/10N/10NA9-HTM/Pages/VHA_Patient_S_MMtmp07537729/InstallationorRelocationChecklistforCeilingMountedPatientLifts.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vaww.ceosh.med.va.gov/10N/10NA9-HTM/Pages/VHA_Patient_S_MMtmp07537729/InstallationorRelocationChecklistforCeilingMountedPatientLifts.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vaww.ceosh.med.va.gov/10N/10NA9-HTM/Pages/VHA_Patient_S_MMtmp07537729/InstallationorRelocationChecklistforCeilingMountedPatientLifts.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13.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hyperlink" Target="http://vaww.ceosh.med.va.gov/10N/10NA9-HTM/Pages/VHA_Patient_S_MMtmp07537729/InstallationorRelocationChecklistforCeilingMountedPatientLifts.pdf"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16.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 Target="slide1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 Target="slide18.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 Target="slide16.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 Target="slide2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 Target="slide1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 Target="slide22.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8880" y="3178162"/>
            <a:ext cx="8576520" cy="1698638"/>
          </a:xfrm>
        </p:spPr>
        <p:txBody>
          <a:bodyPr anchor="ctr">
            <a:noAutofit/>
          </a:bodyPr>
          <a:lstStyle/>
          <a:p>
            <a:pPr algn="ctr"/>
            <a:r>
              <a:rPr lang="en-US" sz="3600" dirty="0"/>
              <a:t>CEILING LIFT HAZARDS AND MITIGATIONS </a:t>
            </a:r>
            <a:r>
              <a:rPr lang="en-US" sz="3600" dirty="0" smtClean="0"/>
              <a:t>PRESENTATION</a:t>
            </a:r>
            <a:endParaRPr lang="en-US" sz="3600" dirty="0"/>
          </a:p>
        </p:txBody>
      </p:sp>
      <p:sp>
        <p:nvSpPr>
          <p:cNvPr id="3" name="Subtitle 2"/>
          <p:cNvSpPr>
            <a:spLocks noGrp="1"/>
          </p:cNvSpPr>
          <p:nvPr>
            <p:ph type="subTitle" idx="1"/>
          </p:nvPr>
        </p:nvSpPr>
        <p:spPr>
          <a:xfrm>
            <a:off x="228600" y="5105400"/>
            <a:ext cx="8686800" cy="914813"/>
          </a:xfrm>
        </p:spPr>
        <p:txBody>
          <a:bodyPr/>
          <a:lstStyle/>
          <a:p>
            <a:r>
              <a:rPr lang="en-US" sz="2800" b="1" i="1" dirty="0"/>
              <a:t>Note: </a:t>
            </a:r>
            <a:r>
              <a:rPr lang="en-US" sz="2800" i="1" dirty="0"/>
              <a:t>This is an interactive PowerPoint and needs to be viewed in slideshow format. </a:t>
            </a:r>
          </a:p>
        </p:txBody>
      </p:sp>
    </p:spTree>
    <p:extLst>
      <p:ext uri="{BB962C8B-B14F-4D97-AF65-F5344CB8AC3E}">
        <p14:creationId xmlns:p14="http://schemas.microsoft.com/office/powerpoint/2010/main" val="25765421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hlinkClick r:id="rId2" action="ppaction://hlinksldjump"/>
          </p:cNvPr>
          <p:cNvSpPr/>
          <p:nvPr/>
        </p:nvSpPr>
        <p:spPr>
          <a:xfrm>
            <a:off x="4028441" y="2315496"/>
            <a:ext cx="10668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3 / 4</a:t>
            </a:r>
            <a:endParaRPr lang="en-US" b="1" dirty="0"/>
          </a:p>
        </p:txBody>
      </p:sp>
      <p:sp>
        <p:nvSpPr>
          <p:cNvPr id="5" name="Rectangle 4">
            <a:hlinkClick r:id="rId3" action="ppaction://hlinksldjump"/>
          </p:cNvPr>
          <p:cNvSpPr/>
          <p:nvPr/>
        </p:nvSpPr>
        <p:spPr>
          <a:xfrm>
            <a:off x="4561841" y="3001296"/>
            <a:ext cx="45719" cy="73758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b="1"/>
          </a:p>
        </p:txBody>
      </p:sp>
      <p:sp>
        <p:nvSpPr>
          <p:cNvPr id="6" name="Block Arc 5">
            <a:hlinkClick r:id="rId4" action="ppaction://hlinksldjump"/>
          </p:cNvPr>
          <p:cNvSpPr/>
          <p:nvPr/>
        </p:nvSpPr>
        <p:spPr>
          <a:xfrm>
            <a:off x="3266441" y="3839496"/>
            <a:ext cx="2590800" cy="457200"/>
          </a:xfrm>
          <a:prstGeom prst="blockArc">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b="1">
              <a:solidFill>
                <a:schemeClr val="tx1"/>
              </a:solidFill>
            </a:endParaRPr>
          </a:p>
        </p:txBody>
      </p:sp>
      <p:sp>
        <p:nvSpPr>
          <p:cNvPr id="7" name="Rectangle 6"/>
          <p:cNvSpPr/>
          <p:nvPr/>
        </p:nvSpPr>
        <p:spPr>
          <a:xfrm>
            <a:off x="3296922" y="4068096"/>
            <a:ext cx="45719"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8" name="Rectangle 7"/>
          <p:cNvSpPr/>
          <p:nvPr/>
        </p:nvSpPr>
        <p:spPr>
          <a:xfrm>
            <a:off x="5771970" y="4093410"/>
            <a:ext cx="45719"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9" name="Moon 8">
            <a:hlinkClick r:id="rId5" action="ppaction://hlinksldjump"/>
          </p:cNvPr>
          <p:cNvSpPr/>
          <p:nvPr/>
        </p:nvSpPr>
        <p:spPr>
          <a:xfrm rot="16200000">
            <a:off x="4086546" y="4223634"/>
            <a:ext cx="952500" cy="2379346"/>
          </a:xfrm>
          <a:prstGeom prst="moon">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b="1" dirty="0"/>
          </a:p>
        </p:txBody>
      </p:sp>
      <p:sp>
        <p:nvSpPr>
          <p:cNvPr id="10" name="TextBox 9"/>
          <p:cNvSpPr txBox="1"/>
          <p:nvPr/>
        </p:nvSpPr>
        <p:spPr>
          <a:xfrm>
            <a:off x="4419600" y="3962400"/>
            <a:ext cx="347979" cy="369332"/>
          </a:xfrm>
          <a:prstGeom prst="rect">
            <a:avLst/>
          </a:prstGeom>
          <a:noFill/>
        </p:spPr>
        <p:txBody>
          <a:bodyPr wrap="square" rtlCol="0">
            <a:spAutoFit/>
          </a:bodyPr>
          <a:lstStyle/>
          <a:p>
            <a:pPr algn="ctr"/>
            <a:r>
              <a:rPr lang="en-US" b="1" dirty="0"/>
              <a:t>7</a:t>
            </a:r>
          </a:p>
        </p:txBody>
      </p:sp>
      <p:sp>
        <p:nvSpPr>
          <p:cNvPr id="11" name="TextBox 10">
            <a:hlinkClick r:id="rId5" action="ppaction://hlinksldjump"/>
          </p:cNvPr>
          <p:cNvSpPr txBox="1"/>
          <p:nvPr/>
        </p:nvSpPr>
        <p:spPr>
          <a:xfrm>
            <a:off x="4419600" y="5360486"/>
            <a:ext cx="292100" cy="369332"/>
          </a:xfrm>
          <a:prstGeom prst="rect">
            <a:avLst/>
          </a:prstGeom>
          <a:noFill/>
        </p:spPr>
        <p:txBody>
          <a:bodyPr wrap="square" rtlCol="0">
            <a:spAutoFit/>
          </a:bodyPr>
          <a:lstStyle/>
          <a:p>
            <a:pPr algn="ctr"/>
            <a:r>
              <a:rPr lang="en-US" b="1" dirty="0">
                <a:solidFill>
                  <a:schemeClr val="bg1"/>
                </a:solidFill>
              </a:rPr>
              <a:t>9</a:t>
            </a:r>
          </a:p>
        </p:txBody>
      </p:sp>
      <p:sp>
        <p:nvSpPr>
          <p:cNvPr id="12" name="Rectangle 11"/>
          <p:cNvSpPr/>
          <p:nvPr/>
        </p:nvSpPr>
        <p:spPr>
          <a:xfrm>
            <a:off x="4409441" y="2177774"/>
            <a:ext cx="304800" cy="2065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4" name="Rectangle 13">
            <a:hlinkClick r:id="rId6" action="ppaction://hlinksldjump"/>
          </p:cNvPr>
          <p:cNvSpPr/>
          <p:nvPr/>
        </p:nvSpPr>
        <p:spPr>
          <a:xfrm>
            <a:off x="3129280" y="2101574"/>
            <a:ext cx="2903219" cy="76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b="1"/>
          </a:p>
        </p:txBody>
      </p:sp>
      <p:sp>
        <p:nvSpPr>
          <p:cNvPr id="15" name="Rectangle 14">
            <a:hlinkClick r:id="rId7" action="ppaction://hlinksldjump"/>
          </p:cNvPr>
          <p:cNvSpPr/>
          <p:nvPr/>
        </p:nvSpPr>
        <p:spPr>
          <a:xfrm>
            <a:off x="2976881" y="2049928"/>
            <a:ext cx="152400" cy="17949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a:p>
        </p:txBody>
      </p:sp>
      <p:sp>
        <p:nvSpPr>
          <p:cNvPr id="17" name="Rectangle 16">
            <a:hlinkClick r:id="rId7" action="ppaction://hlinksldjump"/>
          </p:cNvPr>
          <p:cNvSpPr/>
          <p:nvPr/>
        </p:nvSpPr>
        <p:spPr>
          <a:xfrm>
            <a:off x="6032500" y="2049928"/>
            <a:ext cx="152400" cy="17949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a:p>
        </p:txBody>
      </p:sp>
      <p:sp>
        <p:nvSpPr>
          <p:cNvPr id="16" name="L-Shape 15"/>
          <p:cNvSpPr/>
          <p:nvPr/>
        </p:nvSpPr>
        <p:spPr>
          <a:xfrm>
            <a:off x="3296922" y="4723135"/>
            <a:ext cx="76200" cy="213922"/>
          </a:xfrm>
          <a:prstGeom prst="corner">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1"/>
          </a:p>
        </p:txBody>
      </p:sp>
      <p:sp>
        <p:nvSpPr>
          <p:cNvPr id="19" name="L-Shape 18"/>
          <p:cNvSpPr/>
          <p:nvPr/>
        </p:nvSpPr>
        <p:spPr>
          <a:xfrm flipH="1">
            <a:off x="5752466" y="4723135"/>
            <a:ext cx="74294" cy="213922"/>
          </a:xfrm>
          <a:prstGeom prst="corner">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1"/>
          </a:p>
        </p:txBody>
      </p:sp>
      <p:sp>
        <p:nvSpPr>
          <p:cNvPr id="18" name="TextBox 17"/>
          <p:cNvSpPr txBox="1"/>
          <p:nvPr/>
        </p:nvSpPr>
        <p:spPr>
          <a:xfrm>
            <a:off x="4343400" y="1752600"/>
            <a:ext cx="434341" cy="369332"/>
          </a:xfrm>
          <a:prstGeom prst="rect">
            <a:avLst/>
          </a:prstGeom>
          <a:noFill/>
        </p:spPr>
        <p:txBody>
          <a:bodyPr wrap="square" rtlCol="0">
            <a:spAutoFit/>
          </a:bodyPr>
          <a:lstStyle/>
          <a:p>
            <a:pPr algn="ctr"/>
            <a:r>
              <a:rPr lang="en-US" b="1" dirty="0" smtClean="0"/>
              <a:t>1</a:t>
            </a:r>
            <a:endParaRPr lang="en-US" b="1" dirty="0"/>
          </a:p>
        </p:txBody>
      </p:sp>
      <p:sp>
        <p:nvSpPr>
          <p:cNvPr id="21" name="TextBox 20"/>
          <p:cNvSpPr txBox="1"/>
          <p:nvPr/>
        </p:nvSpPr>
        <p:spPr>
          <a:xfrm>
            <a:off x="2832101" y="1742151"/>
            <a:ext cx="441960" cy="369332"/>
          </a:xfrm>
          <a:prstGeom prst="rect">
            <a:avLst/>
          </a:prstGeom>
          <a:noFill/>
        </p:spPr>
        <p:txBody>
          <a:bodyPr wrap="square" rtlCol="0">
            <a:spAutoFit/>
          </a:bodyPr>
          <a:lstStyle/>
          <a:p>
            <a:pPr algn="ctr"/>
            <a:r>
              <a:rPr lang="en-US" b="1" dirty="0" smtClean="0"/>
              <a:t>2</a:t>
            </a:r>
            <a:endParaRPr lang="en-US" b="1" dirty="0"/>
          </a:p>
        </p:txBody>
      </p:sp>
      <p:sp>
        <p:nvSpPr>
          <p:cNvPr id="24" name="TextBox 23">
            <a:hlinkClick r:id="rId8" action="ppaction://hlinksldjump"/>
          </p:cNvPr>
          <p:cNvSpPr txBox="1"/>
          <p:nvPr/>
        </p:nvSpPr>
        <p:spPr>
          <a:xfrm>
            <a:off x="2976881" y="4723697"/>
            <a:ext cx="299719" cy="369332"/>
          </a:xfrm>
          <a:prstGeom prst="rect">
            <a:avLst/>
          </a:prstGeom>
          <a:noFill/>
        </p:spPr>
        <p:txBody>
          <a:bodyPr wrap="square" rtlCol="0">
            <a:spAutoFit/>
          </a:bodyPr>
          <a:lstStyle/>
          <a:p>
            <a:pPr algn="ctr"/>
            <a:r>
              <a:rPr lang="en-US" b="1" dirty="0" smtClean="0"/>
              <a:t>8</a:t>
            </a:r>
            <a:endParaRPr lang="en-US" b="1" dirty="0"/>
          </a:p>
        </p:txBody>
      </p:sp>
      <p:sp>
        <p:nvSpPr>
          <p:cNvPr id="25" name="TextBox 24">
            <a:hlinkClick r:id="rId8" action="ppaction://hlinksldjump"/>
          </p:cNvPr>
          <p:cNvSpPr txBox="1"/>
          <p:nvPr/>
        </p:nvSpPr>
        <p:spPr>
          <a:xfrm>
            <a:off x="5867400" y="4659868"/>
            <a:ext cx="190501" cy="369332"/>
          </a:xfrm>
          <a:prstGeom prst="rect">
            <a:avLst/>
          </a:prstGeom>
          <a:noFill/>
        </p:spPr>
        <p:txBody>
          <a:bodyPr wrap="square" rtlCol="0">
            <a:spAutoFit/>
          </a:bodyPr>
          <a:lstStyle/>
          <a:p>
            <a:pPr algn="ctr"/>
            <a:r>
              <a:rPr lang="en-US" b="1" dirty="0"/>
              <a:t>8</a:t>
            </a:r>
          </a:p>
        </p:txBody>
      </p:sp>
      <p:sp>
        <p:nvSpPr>
          <p:cNvPr id="26" name="TextBox 25">
            <a:hlinkClick r:id="rId3" action="ppaction://hlinksldjump"/>
          </p:cNvPr>
          <p:cNvSpPr txBox="1"/>
          <p:nvPr/>
        </p:nvSpPr>
        <p:spPr>
          <a:xfrm>
            <a:off x="4648200" y="3048000"/>
            <a:ext cx="381000" cy="369332"/>
          </a:xfrm>
          <a:prstGeom prst="rect">
            <a:avLst/>
          </a:prstGeom>
          <a:noFill/>
        </p:spPr>
        <p:txBody>
          <a:bodyPr wrap="square" rtlCol="0">
            <a:spAutoFit/>
          </a:bodyPr>
          <a:lstStyle/>
          <a:p>
            <a:pPr algn="ctr"/>
            <a:r>
              <a:rPr lang="en-US" b="1" dirty="0" smtClean="0"/>
              <a:t>5</a:t>
            </a:r>
            <a:endParaRPr lang="en-US" b="1" dirty="0"/>
          </a:p>
        </p:txBody>
      </p:sp>
      <p:sp>
        <p:nvSpPr>
          <p:cNvPr id="28" name="TextBox 27"/>
          <p:cNvSpPr txBox="1"/>
          <p:nvPr/>
        </p:nvSpPr>
        <p:spPr>
          <a:xfrm>
            <a:off x="5887720" y="1742996"/>
            <a:ext cx="441960" cy="369332"/>
          </a:xfrm>
          <a:prstGeom prst="rect">
            <a:avLst/>
          </a:prstGeom>
          <a:noFill/>
        </p:spPr>
        <p:txBody>
          <a:bodyPr wrap="square" rtlCol="0">
            <a:spAutoFit/>
          </a:bodyPr>
          <a:lstStyle/>
          <a:p>
            <a:pPr algn="ctr"/>
            <a:r>
              <a:rPr lang="en-US" b="1" dirty="0" smtClean="0"/>
              <a:t>2</a:t>
            </a:r>
            <a:endParaRPr lang="en-US" b="1" dirty="0"/>
          </a:p>
        </p:txBody>
      </p:sp>
      <p:sp>
        <p:nvSpPr>
          <p:cNvPr id="30" name="Title 29"/>
          <p:cNvSpPr>
            <a:spLocks noGrp="1"/>
          </p:cNvSpPr>
          <p:nvPr>
            <p:ph type="title"/>
          </p:nvPr>
        </p:nvSpPr>
        <p:spPr>
          <a:ln>
            <a:solidFill>
              <a:schemeClr val="tx1"/>
            </a:solidFill>
          </a:ln>
        </p:spPr>
        <p:txBody>
          <a:bodyPr/>
          <a:lstStyle/>
          <a:p>
            <a:r>
              <a:rPr lang="en-US" dirty="0" smtClean="0"/>
              <a:t>CEILING LIFT SYSTEM OVERVIEW</a:t>
            </a:r>
            <a:endParaRPr lang="en-US" dirty="0"/>
          </a:p>
        </p:txBody>
      </p:sp>
      <p:sp>
        <p:nvSpPr>
          <p:cNvPr id="31" name="Line Callout 1 30">
            <a:hlinkClick r:id="rId7" action="ppaction://hlinksldjump"/>
          </p:cNvPr>
          <p:cNvSpPr/>
          <p:nvPr/>
        </p:nvSpPr>
        <p:spPr>
          <a:xfrm>
            <a:off x="6532880" y="1878838"/>
            <a:ext cx="1849119" cy="873316"/>
          </a:xfrm>
          <a:prstGeom prst="borderCallout1">
            <a:avLst>
              <a:gd name="adj1" fmla="val 52197"/>
              <a:gd name="adj2" fmla="val -3985"/>
              <a:gd name="adj3" fmla="val 29609"/>
              <a:gd name="adj4" fmla="val -17319"/>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2. Ceiling Track Gates / Stoppers/ Rail End Stops</a:t>
            </a:r>
            <a:endParaRPr lang="en-US" dirty="0"/>
          </a:p>
        </p:txBody>
      </p:sp>
      <p:sp>
        <p:nvSpPr>
          <p:cNvPr id="33" name="Line Callout 1 32">
            <a:hlinkClick r:id="rId6" action="ppaction://hlinksldjump"/>
          </p:cNvPr>
          <p:cNvSpPr/>
          <p:nvPr/>
        </p:nvSpPr>
        <p:spPr>
          <a:xfrm>
            <a:off x="3690622" y="1485167"/>
            <a:ext cx="2230119" cy="256674"/>
          </a:xfrm>
          <a:prstGeom prst="borderCallout1">
            <a:avLst>
              <a:gd name="adj1" fmla="val 119393"/>
              <a:gd name="adj2" fmla="val 53624"/>
              <a:gd name="adj3" fmla="val 208934"/>
              <a:gd name="adj4" fmla="val 64209"/>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1. Ceiling Track / Rail</a:t>
            </a:r>
            <a:endParaRPr lang="en-US" dirty="0"/>
          </a:p>
        </p:txBody>
      </p:sp>
      <p:sp>
        <p:nvSpPr>
          <p:cNvPr id="34" name="Line Callout 1 33">
            <a:hlinkClick r:id="rId2" action="ppaction://hlinksldjump"/>
          </p:cNvPr>
          <p:cNvSpPr/>
          <p:nvPr/>
        </p:nvSpPr>
        <p:spPr>
          <a:xfrm>
            <a:off x="1524000" y="2315496"/>
            <a:ext cx="1847967" cy="1091694"/>
          </a:xfrm>
          <a:prstGeom prst="borderCallout1">
            <a:avLst>
              <a:gd name="adj1" fmla="val 44926"/>
              <a:gd name="adj2" fmla="val 133696"/>
              <a:gd name="adj3" fmla="val 60148"/>
              <a:gd name="adj4" fmla="val 10514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 Lift Unit</a:t>
            </a:r>
          </a:p>
          <a:p>
            <a:pPr algn="ctr"/>
            <a:r>
              <a:rPr lang="en-US" dirty="0" smtClean="0"/>
              <a:t>4. Lift Unit Battery and Charger</a:t>
            </a:r>
            <a:endParaRPr lang="en-US" dirty="0"/>
          </a:p>
        </p:txBody>
      </p:sp>
      <p:sp>
        <p:nvSpPr>
          <p:cNvPr id="35" name="Line Callout 1 34">
            <a:hlinkClick r:id="rId3" action="ppaction://hlinksldjump"/>
          </p:cNvPr>
          <p:cNvSpPr/>
          <p:nvPr/>
        </p:nvSpPr>
        <p:spPr>
          <a:xfrm>
            <a:off x="5781041" y="2988523"/>
            <a:ext cx="2166619" cy="418667"/>
          </a:xfrm>
          <a:prstGeom prst="borderCallout1">
            <a:avLst>
              <a:gd name="adj1" fmla="val 52197"/>
              <a:gd name="adj2" fmla="val -3985"/>
              <a:gd name="adj3" fmla="val 111046"/>
              <a:gd name="adj4" fmla="val -40507"/>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smtClean="0"/>
              <a:t>5. Lift Tape / Strap</a:t>
            </a:r>
            <a:endParaRPr lang="en-US" dirty="0"/>
          </a:p>
        </p:txBody>
      </p:sp>
      <p:sp>
        <p:nvSpPr>
          <p:cNvPr id="36" name="Line Callout 1 35">
            <a:hlinkClick r:id="rId4" action="ppaction://hlinksldjump"/>
          </p:cNvPr>
          <p:cNvSpPr/>
          <p:nvPr/>
        </p:nvSpPr>
        <p:spPr>
          <a:xfrm>
            <a:off x="304800" y="3649522"/>
            <a:ext cx="2289811" cy="799574"/>
          </a:xfrm>
          <a:prstGeom prst="borderCallout1">
            <a:avLst>
              <a:gd name="adj1" fmla="val 49691"/>
              <a:gd name="adj2" fmla="val 126486"/>
              <a:gd name="adj3" fmla="val 60148"/>
              <a:gd name="adj4" fmla="val 105145"/>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t>7. Lift Bar / Spreader Bar / Hanger Bar / Lift Bracket / Sling Bar</a:t>
            </a:r>
            <a:endParaRPr lang="en-US" dirty="0"/>
          </a:p>
        </p:txBody>
      </p:sp>
      <p:sp>
        <p:nvSpPr>
          <p:cNvPr id="37" name="Line Callout 1 36">
            <a:hlinkClick r:id="rId8" action="ppaction://hlinksldjump"/>
          </p:cNvPr>
          <p:cNvSpPr/>
          <p:nvPr/>
        </p:nvSpPr>
        <p:spPr>
          <a:xfrm>
            <a:off x="6367336" y="4749879"/>
            <a:ext cx="2664460" cy="1326853"/>
          </a:xfrm>
          <a:prstGeom prst="borderCallout1">
            <a:avLst>
              <a:gd name="adj1" fmla="val 25189"/>
              <a:gd name="adj2" fmla="val -13950"/>
              <a:gd name="adj3" fmla="val 52877"/>
              <a:gd name="adj4" fmla="val -7174"/>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8</a:t>
            </a:r>
            <a:r>
              <a:rPr lang="en-US" dirty="0" smtClean="0"/>
              <a:t>. Sling Securing Mechanism / Carabineers / Safety Pins / Cotter Pins / Safety Hooks / Sling Hooks</a:t>
            </a:r>
            <a:endParaRPr lang="en-US" dirty="0"/>
          </a:p>
        </p:txBody>
      </p:sp>
      <p:sp>
        <p:nvSpPr>
          <p:cNvPr id="38" name="Line Callout 1 37">
            <a:hlinkClick r:id="rId5" action="ppaction://hlinksldjump"/>
          </p:cNvPr>
          <p:cNvSpPr/>
          <p:nvPr/>
        </p:nvSpPr>
        <p:spPr>
          <a:xfrm>
            <a:off x="1904999" y="5132345"/>
            <a:ext cx="927101" cy="799574"/>
          </a:xfrm>
          <a:prstGeom prst="borderCallout1">
            <a:avLst>
              <a:gd name="adj1" fmla="val 43338"/>
              <a:gd name="adj2" fmla="val 159363"/>
              <a:gd name="adj3" fmla="val 60148"/>
              <a:gd name="adj4" fmla="val 10514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9. Sling</a:t>
            </a:r>
            <a:endParaRPr lang="en-US" dirty="0"/>
          </a:p>
        </p:txBody>
      </p:sp>
      <p:sp>
        <p:nvSpPr>
          <p:cNvPr id="32" name="TextBox 31"/>
          <p:cNvSpPr txBox="1"/>
          <p:nvPr/>
        </p:nvSpPr>
        <p:spPr>
          <a:xfrm>
            <a:off x="346709" y="6183868"/>
            <a:ext cx="8475981"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on any of the above for hazard details</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2" name="Rectangle 1">
            <a:hlinkClick r:id="rId9" action="ppaction://hlinksldjump"/>
          </p:cNvPr>
          <p:cNvSpPr/>
          <p:nvPr/>
        </p:nvSpPr>
        <p:spPr>
          <a:xfrm>
            <a:off x="4475479" y="3738876"/>
            <a:ext cx="218441" cy="145821"/>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hlinkClick r:id="rId3" action="ppaction://hlinksldjump"/>
          </p:cNvPr>
          <p:cNvSpPr txBox="1"/>
          <p:nvPr/>
        </p:nvSpPr>
        <p:spPr>
          <a:xfrm>
            <a:off x="4170679" y="3429000"/>
            <a:ext cx="401321" cy="369332"/>
          </a:xfrm>
          <a:prstGeom prst="rect">
            <a:avLst/>
          </a:prstGeom>
          <a:noFill/>
        </p:spPr>
        <p:txBody>
          <a:bodyPr wrap="square" rtlCol="0">
            <a:spAutoFit/>
          </a:bodyPr>
          <a:lstStyle/>
          <a:p>
            <a:pPr algn="ctr"/>
            <a:r>
              <a:rPr lang="en-US" b="1" dirty="0"/>
              <a:t>6</a:t>
            </a:r>
          </a:p>
        </p:txBody>
      </p:sp>
      <p:sp>
        <p:nvSpPr>
          <p:cNvPr id="40" name="Line Callout 1 39">
            <a:hlinkClick r:id="rId3" action="ppaction://hlinksldjump"/>
          </p:cNvPr>
          <p:cNvSpPr/>
          <p:nvPr/>
        </p:nvSpPr>
        <p:spPr>
          <a:xfrm>
            <a:off x="6070601" y="3627120"/>
            <a:ext cx="1473200" cy="672586"/>
          </a:xfrm>
          <a:prstGeom prst="borderCallout1">
            <a:avLst>
              <a:gd name="adj1" fmla="val 52197"/>
              <a:gd name="adj2" fmla="val -3985"/>
              <a:gd name="adj3" fmla="val 24432"/>
              <a:gd name="adj4" fmla="val -75506"/>
            </a:avLst>
          </a:prstGeom>
          <a:solidFill>
            <a:schemeClr val="bg2">
              <a:lumMod val="25000"/>
            </a:schemeClr>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smtClean="0">
                <a:solidFill>
                  <a:schemeClr val="bg1"/>
                </a:solidFill>
              </a:rPr>
              <a:t>6. Lift Tape Hook</a:t>
            </a:r>
            <a:endParaRPr lang="en-US" dirty="0">
              <a:solidFill>
                <a:schemeClr val="bg1"/>
              </a:solidFill>
            </a:endParaRPr>
          </a:p>
        </p:txBody>
      </p:sp>
    </p:spTree>
    <p:extLst>
      <p:ext uri="{BB962C8B-B14F-4D97-AF65-F5344CB8AC3E}">
        <p14:creationId xmlns:p14="http://schemas.microsoft.com/office/powerpoint/2010/main" val="14508913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3600" dirty="0" smtClean="0"/>
              <a:t>1. Ceiling Track / Rail Points of Weakness</a:t>
            </a:r>
            <a:endParaRPr lang="en-US" sz="3600" dirty="0"/>
          </a:p>
        </p:txBody>
      </p:sp>
      <p:pic>
        <p:nvPicPr>
          <p:cNvPr id="2050" name="Picture 2">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173162"/>
            <a:ext cx="3378200" cy="2560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3735387"/>
            <a:ext cx="3378200" cy="255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a:hlinkClick r:id="rId6" action="ppaction://hlinksldjump"/>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04327" y="1173161"/>
            <a:ext cx="3444875" cy="2560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sp>
        <p:nvSpPr>
          <p:cNvPr id="8" name="Right Arrow 7">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pic>
        <p:nvPicPr>
          <p:cNvPr id="3"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3000" y="1173162"/>
            <a:ext cx="3378200" cy="2560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073" y="1173257"/>
            <a:ext cx="3377477" cy="2560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Line Callout 1 12"/>
          <p:cNvSpPr/>
          <p:nvPr/>
        </p:nvSpPr>
        <p:spPr>
          <a:xfrm>
            <a:off x="3283673" y="1940019"/>
            <a:ext cx="1066800" cy="304800"/>
          </a:xfrm>
          <a:prstGeom prst="borderCallout1">
            <a:avLst>
              <a:gd name="adj1" fmla="val 46023"/>
              <a:gd name="adj2" fmla="val -4397"/>
              <a:gd name="adj3" fmla="val 110345"/>
              <a:gd name="adj4" fmla="val -32548"/>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Junction</a:t>
            </a:r>
            <a:endParaRPr lang="en-US" dirty="0"/>
          </a:p>
        </p:txBody>
      </p:sp>
      <p:pic>
        <p:nvPicPr>
          <p:cNvPr id="16" name="Picture 15">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3733800"/>
            <a:ext cx="3378200" cy="255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200" y="3733798"/>
            <a:ext cx="3378200" cy="255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Line Callout 1 17"/>
          <p:cNvSpPr/>
          <p:nvPr/>
        </p:nvSpPr>
        <p:spPr>
          <a:xfrm>
            <a:off x="5026025" y="4572000"/>
            <a:ext cx="1066800" cy="304800"/>
          </a:xfrm>
          <a:prstGeom prst="borderCallout1">
            <a:avLst>
              <a:gd name="adj1" fmla="val 33524"/>
              <a:gd name="adj2" fmla="val -3058"/>
              <a:gd name="adj3" fmla="val 94223"/>
              <a:gd name="adj4" fmla="val -31433"/>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Gap</a:t>
            </a:r>
            <a:endParaRPr lang="en-US" dirty="0"/>
          </a:p>
        </p:txBody>
      </p:sp>
      <p:sp>
        <p:nvSpPr>
          <p:cNvPr id="19" name="TextBox 18">
            <a:hlinkClick r:id="rId9" action="ppaction://hlinksldjump"/>
          </p:cNvPr>
          <p:cNvSpPr txBox="1"/>
          <p:nvPr/>
        </p:nvSpPr>
        <p:spPr>
          <a:xfrm>
            <a:off x="1295400" y="6172200"/>
            <a:ext cx="65532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on any image for details</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9727869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Junction / Exchange Point</a:t>
            </a:r>
            <a:endParaRPr lang="en-US" dirty="0"/>
          </a:p>
        </p:txBody>
      </p:sp>
      <p:sp>
        <p:nvSpPr>
          <p:cNvPr id="5" name="Content Placeholder 4"/>
          <p:cNvSpPr>
            <a:spLocks noGrp="1"/>
          </p:cNvSpPr>
          <p:nvPr>
            <p:ph sz="half" idx="2"/>
          </p:nvPr>
        </p:nvSpPr>
        <p:spPr>
          <a:xfrm>
            <a:off x="4648199" y="1600200"/>
            <a:ext cx="3962401" cy="3124200"/>
          </a:xfrm>
        </p:spPr>
        <p:txBody>
          <a:bodyPr>
            <a:normAutofit fontScale="62500" lnSpcReduction="20000"/>
          </a:bodyPr>
          <a:lstStyle/>
          <a:p>
            <a:pPr marL="0" indent="0" algn="ctr">
              <a:buNone/>
            </a:pPr>
            <a:r>
              <a:rPr lang="en-US" sz="3600" dirty="0" smtClean="0"/>
              <a:t>Hazards</a:t>
            </a:r>
          </a:p>
          <a:p>
            <a:r>
              <a:rPr lang="en-US" sz="3400" dirty="0" smtClean="0"/>
              <a:t>Track rail junction / exchange points are points of weakness as they are not solid lengths of track. </a:t>
            </a:r>
            <a:endParaRPr lang="en-US" sz="3400" dirty="0"/>
          </a:p>
          <a:p>
            <a:r>
              <a:rPr lang="en-US" sz="3400" dirty="0" smtClean="0"/>
              <a:t>These points of weakness can bow after repeated use.</a:t>
            </a:r>
          </a:p>
          <a:p>
            <a:r>
              <a:rPr lang="en-US" sz="3400" dirty="0" smtClean="0"/>
              <a:t>Without checking and maintenance it can result in the Lift Unit falling off of the Track Rail.</a:t>
            </a:r>
          </a:p>
        </p:txBody>
      </p:sp>
      <p:pic>
        <p:nvPicPr>
          <p:cNvPr id="6" name="Picture 2">
            <a:hlinkClick r:id="rId2" action="ppaction://hlinksldjump"/>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3377477" cy="2560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85800" y="4724400"/>
            <a:ext cx="8136890" cy="1200329"/>
          </a:xfrm>
          <a:prstGeom prst="rect">
            <a:avLst/>
          </a:prstGeom>
          <a:noFill/>
        </p:spPr>
        <p:txBody>
          <a:bodyPr wrap="square" rtlCol="0">
            <a:spAutoFit/>
          </a:bodyPr>
          <a:lstStyle/>
          <a:p>
            <a:pPr algn="ctr"/>
            <a:r>
              <a:rPr lang="en-US" dirty="0" smtClean="0"/>
              <a:t>Recommendations</a:t>
            </a:r>
          </a:p>
          <a:p>
            <a:pPr marL="285750" indent="-285750">
              <a:buFont typeface="Arial" panose="020B0604020202020204" pitchFamily="34" charset="0"/>
              <a:buChar char="•"/>
            </a:pPr>
            <a:r>
              <a:rPr lang="en-US" dirty="0" smtClean="0"/>
              <a:t>Utilize the acceptance check list for ceiling lift systems attached to AL14-07after the installation, maintenance, service or relocation of the lift system and Lift Track.</a:t>
            </a:r>
          </a:p>
          <a:p>
            <a:pPr marL="285750" indent="-285750">
              <a:buFont typeface="Arial" panose="020B0604020202020204" pitchFamily="34" charset="0"/>
              <a:buChar char="•"/>
            </a:pPr>
            <a:r>
              <a:rPr lang="en-US" dirty="0" smtClean="0"/>
              <a:t>Check for track bowing at junctions.</a:t>
            </a:r>
            <a:endParaRPr lang="en-US" dirty="0"/>
          </a:p>
        </p:txBody>
      </p:sp>
      <p:sp>
        <p:nvSpPr>
          <p:cNvPr id="8" name="TextBox 7">
            <a:hlinkClick r:id="rId4" action="ppaction://hlinksldjump"/>
          </p:cNvPr>
          <p:cNvSpPr txBox="1"/>
          <p:nvPr/>
        </p:nvSpPr>
        <p:spPr>
          <a:xfrm>
            <a:off x="1143000" y="6183868"/>
            <a:ext cx="69342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example checklist items</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Rectangle 8">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sp>
        <p:nvSpPr>
          <p:cNvPr id="10" name="Right Arrow 9">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pic>
        <p:nvPicPr>
          <p:cNvPr id="11" name="Picture 2">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3377477" cy="2560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Line Callout 1 11"/>
          <p:cNvSpPr/>
          <p:nvPr/>
        </p:nvSpPr>
        <p:spPr>
          <a:xfrm>
            <a:off x="2895600" y="2438400"/>
            <a:ext cx="1066800" cy="304800"/>
          </a:xfrm>
          <a:prstGeom prst="borderCallout1">
            <a:avLst>
              <a:gd name="adj1" fmla="val 48367"/>
              <a:gd name="adj2" fmla="val -4397"/>
              <a:gd name="adj3" fmla="val 109564"/>
              <a:gd name="adj4" fmla="val -3232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Junction</a:t>
            </a:r>
            <a:endParaRPr lang="en-US" dirty="0"/>
          </a:p>
        </p:txBody>
      </p:sp>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676400"/>
            <a:ext cx="3378200" cy="2560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43911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a:bodyPr>
          <a:lstStyle/>
          <a:p>
            <a:r>
              <a:rPr lang="en-US" dirty="0" smtClean="0"/>
              <a:t>Turn Table </a:t>
            </a:r>
            <a:endParaRPr lang="en-US" dirty="0"/>
          </a:p>
        </p:txBody>
      </p:sp>
      <p:sp>
        <p:nvSpPr>
          <p:cNvPr id="5" name="Content Placeholder 4"/>
          <p:cNvSpPr>
            <a:spLocks noGrp="1"/>
          </p:cNvSpPr>
          <p:nvPr>
            <p:ph sz="half" idx="4294967295"/>
          </p:nvPr>
        </p:nvSpPr>
        <p:spPr>
          <a:xfrm>
            <a:off x="4495800" y="1447800"/>
            <a:ext cx="4114800" cy="3200401"/>
          </a:xfrm>
          <a:prstGeom prst="rect">
            <a:avLst/>
          </a:prstGeom>
        </p:spPr>
        <p:txBody>
          <a:bodyPr>
            <a:normAutofit fontScale="55000" lnSpcReduction="20000"/>
          </a:bodyPr>
          <a:lstStyle/>
          <a:p>
            <a:pPr marL="0" indent="0" algn="ctr">
              <a:buNone/>
            </a:pPr>
            <a:r>
              <a:rPr lang="en-US" sz="4400" dirty="0" smtClean="0"/>
              <a:t>Hazards</a:t>
            </a:r>
          </a:p>
          <a:p>
            <a:pPr lvl="0"/>
            <a:r>
              <a:rPr lang="en-US" dirty="0"/>
              <a:t>Track Rail turn tables allow for turning of a </a:t>
            </a:r>
            <a:r>
              <a:rPr lang="en-US" dirty="0" smtClean="0"/>
              <a:t>Lift Unit </a:t>
            </a:r>
            <a:r>
              <a:rPr lang="en-US" dirty="0"/>
              <a:t>in different directions of motion. </a:t>
            </a:r>
            <a:endParaRPr lang="en-US" dirty="0" smtClean="0"/>
          </a:p>
          <a:p>
            <a:pPr lvl="0"/>
            <a:r>
              <a:rPr lang="en-US" dirty="0" smtClean="0"/>
              <a:t>It </a:t>
            </a:r>
            <a:r>
              <a:rPr lang="en-US" dirty="0"/>
              <a:t>is a point of weakness as it is not a solid </a:t>
            </a:r>
            <a:r>
              <a:rPr lang="en-US" dirty="0" smtClean="0"/>
              <a:t>track. Guardrails and/or </a:t>
            </a:r>
            <a:r>
              <a:rPr lang="en-US" dirty="0"/>
              <a:t>gates </a:t>
            </a:r>
            <a:r>
              <a:rPr lang="en-US" dirty="0" smtClean="0"/>
              <a:t>are required to </a:t>
            </a:r>
            <a:r>
              <a:rPr lang="en-US" dirty="0"/>
              <a:t>maintain the security of the </a:t>
            </a:r>
            <a:r>
              <a:rPr lang="en-US" dirty="0" smtClean="0"/>
              <a:t>Lift Unit during turn table operation. </a:t>
            </a:r>
          </a:p>
          <a:p>
            <a:pPr lvl="0"/>
            <a:r>
              <a:rPr lang="en-US" dirty="0" smtClean="0"/>
              <a:t>Missing </a:t>
            </a:r>
            <a:r>
              <a:rPr lang="en-US" dirty="0"/>
              <a:t>guardrails </a:t>
            </a:r>
            <a:r>
              <a:rPr lang="en-US" dirty="0" smtClean="0"/>
              <a:t>and/or </a:t>
            </a:r>
            <a:r>
              <a:rPr lang="en-US" dirty="0"/>
              <a:t>gates during </a:t>
            </a:r>
            <a:r>
              <a:rPr lang="en-US" dirty="0" smtClean="0"/>
              <a:t>installation, maintenance, service or relocation </a:t>
            </a:r>
            <a:r>
              <a:rPr lang="en-US" dirty="0"/>
              <a:t>can result in the </a:t>
            </a:r>
            <a:r>
              <a:rPr lang="en-US" dirty="0" smtClean="0"/>
              <a:t>Lift Unit </a:t>
            </a:r>
            <a:r>
              <a:rPr lang="en-US" dirty="0"/>
              <a:t>falling </a:t>
            </a:r>
            <a:r>
              <a:rPr lang="en-US" dirty="0" smtClean="0"/>
              <a:t>off of </a:t>
            </a:r>
            <a:r>
              <a:rPr lang="en-US" dirty="0"/>
              <a:t>the Track Rail.</a:t>
            </a:r>
          </a:p>
        </p:txBody>
      </p:sp>
      <p:sp>
        <p:nvSpPr>
          <p:cNvPr id="7" name="TextBox 6"/>
          <p:cNvSpPr txBox="1"/>
          <p:nvPr/>
        </p:nvSpPr>
        <p:spPr>
          <a:xfrm>
            <a:off x="685800" y="4724400"/>
            <a:ext cx="8136890" cy="1200329"/>
          </a:xfrm>
          <a:prstGeom prst="rect">
            <a:avLst/>
          </a:prstGeom>
          <a:noFill/>
        </p:spPr>
        <p:txBody>
          <a:bodyPr wrap="square" rtlCol="0">
            <a:spAutoFit/>
          </a:bodyPr>
          <a:lstStyle/>
          <a:p>
            <a:pPr algn="ctr"/>
            <a:r>
              <a:rPr lang="en-US" dirty="0" smtClean="0"/>
              <a:t>Recommendations</a:t>
            </a:r>
          </a:p>
          <a:p>
            <a:pPr marL="285750" indent="-285750">
              <a:buFont typeface="Arial" panose="020B0604020202020204" pitchFamily="34" charset="0"/>
              <a:buChar char="•"/>
            </a:pPr>
            <a:r>
              <a:rPr lang="en-US" dirty="0"/>
              <a:t>Utilize the acceptance check list for ceiling lift systems attached to AL14-07after the installation, maintenance, service or relocation of the lift system and Lift Track</a:t>
            </a:r>
            <a:r>
              <a:rPr lang="en-US" dirty="0" smtClean="0"/>
              <a:t>.</a:t>
            </a:r>
          </a:p>
          <a:p>
            <a:pPr marL="285750" indent="-285750">
              <a:buFont typeface="Arial" panose="020B0604020202020204" pitchFamily="34" charset="0"/>
              <a:buChar char="•"/>
            </a:pPr>
            <a:r>
              <a:rPr lang="en-US" dirty="0" smtClean="0"/>
              <a:t>Check for track bowing at turn tables.</a:t>
            </a:r>
          </a:p>
        </p:txBody>
      </p:sp>
      <p:sp>
        <p:nvSpPr>
          <p:cNvPr id="8" name="TextBox 7">
            <a:hlinkClick r:id="rId2" action="ppaction://hlinksldjump"/>
          </p:cNvPr>
          <p:cNvSpPr txBox="1"/>
          <p:nvPr/>
        </p:nvSpPr>
        <p:spPr>
          <a:xfrm>
            <a:off x="1219200" y="6183868"/>
            <a:ext cx="70104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example checklist items</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3444875" cy="256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sp>
        <p:nvSpPr>
          <p:cNvPr id="11" name="Right Arrow 10">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spTree>
    <p:extLst>
      <p:ext uri="{BB962C8B-B14F-4D97-AF65-F5344CB8AC3E}">
        <p14:creationId xmlns:p14="http://schemas.microsoft.com/office/powerpoint/2010/main" val="19241711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89100"/>
            <a:ext cx="3378200" cy="255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4"/>
          <p:cNvSpPr>
            <a:spLocks noGrp="1"/>
          </p:cNvSpPr>
          <p:nvPr>
            <p:ph sz="half" idx="4294967295"/>
          </p:nvPr>
        </p:nvSpPr>
        <p:spPr>
          <a:xfrm>
            <a:off x="4648200" y="1600201"/>
            <a:ext cx="3962400" cy="3048000"/>
          </a:xfrm>
          <a:prstGeom prst="rect">
            <a:avLst/>
          </a:prstGeom>
        </p:spPr>
        <p:txBody>
          <a:bodyPr>
            <a:normAutofit fontScale="85000" lnSpcReduction="20000"/>
          </a:bodyPr>
          <a:lstStyle/>
          <a:p>
            <a:pPr marL="0" indent="0" algn="ctr">
              <a:buNone/>
            </a:pPr>
            <a:r>
              <a:rPr lang="en-US" sz="3800" dirty="0" smtClean="0"/>
              <a:t>Hazards</a:t>
            </a:r>
          </a:p>
          <a:p>
            <a:pPr lvl="0"/>
            <a:r>
              <a:rPr lang="en-US" dirty="0" smtClean="0"/>
              <a:t>Gaps in </a:t>
            </a:r>
            <a:r>
              <a:rPr lang="en-US" dirty="0"/>
              <a:t>the Lift Track created during installation or reinstallation of the </a:t>
            </a:r>
            <a:r>
              <a:rPr lang="en-US" dirty="0" smtClean="0"/>
              <a:t>Lift.</a:t>
            </a:r>
          </a:p>
          <a:p>
            <a:pPr lvl="0"/>
            <a:r>
              <a:rPr lang="en-US" dirty="0" smtClean="0"/>
              <a:t>Gaps </a:t>
            </a:r>
            <a:r>
              <a:rPr lang="en-US" dirty="0"/>
              <a:t>can cause the </a:t>
            </a:r>
            <a:r>
              <a:rPr lang="en-US" dirty="0" smtClean="0"/>
              <a:t>Lift Unit </a:t>
            </a:r>
            <a:r>
              <a:rPr lang="en-US" dirty="0"/>
              <a:t>to fall </a:t>
            </a:r>
            <a:r>
              <a:rPr lang="en-US" dirty="0" smtClean="0"/>
              <a:t>off of </a:t>
            </a:r>
            <a:r>
              <a:rPr lang="en-US" dirty="0"/>
              <a:t>the Track Rail.</a:t>
            </a:r>
          </a:p>
        </p:txBody>
      </p:sp>
      <p:sp>
        <p:nvSpPr>
          <p:cNvPr id="7" name="TextBox 6"/>
          <p:cNvSpPr txBox="1"/>
          <p:nvPr/>
        </p:nvSpPr>
        <p:spPr>
          <a:xfrm>
            <a:off x="685800" y="4724400"/>
            <a:ext cx="8136890" cy="1200329"/>
          </a:xfrm>
          <a:prstGeom prst="rect">
            <a:avLst/>
          </a:prstGeom>
          <a:noFill/>
        </p:spPr>
        <p:txBody>
          <a:bodyPr wrap="square" rtlCol="0">
            <a:spAutoFit/>
          </a:bodyPr>
          <a:lstStyle/>
          <a:p>
            <a:pPr algn="ctr"/>
            <a:r>
              <a:rPr lang="en-US" dirty="0" smtClean="0"/>
              <a:t>Recommendations</a:t>
            </a:r>
          </a:p>
          <a:p>
            <a:pPr marL="285750" indent="-285750">
              <a:buFont typeface="Arial" panose="020B0604020202020204" pitchFamily="34" charset="0"/>
              <a:buChar char="•"/>
            </a:pPr>
            <a:r>
              <a:rPr lang="en-US" dirty="0"/>
              <a:t>Utilize the acceptance check list for ceiling lift systems attached to AL14-07after the installation, maintenance, service or relocation of the lift system and Lift </a:t>
            </a:r>
            <a:r>
              <a:rPr lang="en-US" dirty="0" smtClean="0"/>
              <a:t>Track.</a:t>
            </a:r>
          </a:p>
          <a:p>
            <a:pPr marL="285750" indent="-285750">
              <a:buFont typeface="Arial" panose="020B0604020202020204" pitchFamily="34" charset="0"/>
              <a:buChar char="•"/>
            </a:pPr>
            <a:r>
              <a:rPr lang="en-US" dirty="0" smtClean="0"/>
              <a:t>Check for gaps in the Ceiling Track Rail.</a:t>
            </a:r>
          </a:p>
        </p:txBody>
      </p:sp>
      <p:sp>
        <p:nvSpPr>
          <p:cNvPr id="8" name="TextBox 7">
            <a:hlinkClick r:id="rId4" action="ppaction://hlinksldjump"/>
          </p:cNvPr>
          <p:cNvSpPr txBox="1"/>
          <p:nvPr/>
        </p:nvSpPr>
        <p:spPr>
          <a:xfrm>
            <a:off x="1066800" y="6183868"/>
            <a:ext cx="70866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example checklist items</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0" name="Title 9"/>
          <p:cNvSpPr>
            <a:spLocks noGrp="1"/>
          </p:cNvSpPr>
          <p:nvPr>
            <p:ph type="title"/>
          </p:nvPr>
        </p:nvSpPr>
        <p:spPr/>
        <p:txBody>
          <a:bodyPr/>
          <a:lstStyle/>
          <a:p>
            <a:r>
              <a:rPr lang="en-US" dirty="0" smtClean="0"/>
              <a:t>Gap</a:t>
            </a:r>
            <a:endParaRPr lang="en-US" dirty="0"/>
          </a:p>
        </p:txBody>
      </p:sp>
      <p:sp>
        <p:nvSpPr>
          <p:cNvPr id="9" name="Rectangle 8">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pic>
        <p:nvPicPr>
          <p:cNvPr id="14" name="Picture 3">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89100"/>
            <a:ext cx="3378200" cy="255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Line Callout 1 14"/>
          <p:cNvSpPr/>
          <p:nvPr/>
        </p:nvSpPr>
        <p:spPr>
          <a:xfrm>
            <a:off x="2917825" y="2527300"/>
            <a:ext cx="1066800" cy="304800"/>
          </a:xfrm>
          <a:prstGeom prst="borderCallout1">
            <a:avLst>
              <a:gd name="adj1" fmla="val 33524"/>
              <a:gd name="adj2" fmla="val -3058"/>
              <a:gd name="adj3" fmla="val 94223"/>
              <a:gd name="adj4" fmla="val -31433"/>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Gap</a:t>
            </a:r>
            <a:endParaRPr lang="en-US" dirty="0"/>
          </a:p>
        </p:txBody>
      </p:sp>
      <p:sp>
        <p:nvSpPr>
          <p:cNvPr id="11" name="Right Arrow 10">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spTree>
    <p:extLst>
      <p:ext uri="{BB962C8B-B14F-4D97-AF65-F5344CB8AC3E}">
        <p14:creationId xmlns:p14="http://schemas.microsoft.com/office/powerpoint/2010/main" val="29966215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Junction / Exchange Point</a:t>
            </a:r>
          </a:p>
        </p:txBody>
      </p:sp>
      <p:graphicFrame>
        <p:nvGraphicFramePr>
          <p:cNvPr id="5" name="Table 4"/>
          <p:cNvGraphicFramePr>
            <a:graphicFrameLocks noGrp="1"/>
          </p:cNvGraphicFramePr>
          <p:nvPr>
            <p:extLst>
              <p:ext uri="{D42A27DB-BD31-4B8C-83A1-F6EECF244321}">
                <p14:modId xmlns:p14="http://schemas.microsoft.com/office/powerpoint/2010/main" val="2404021160"/>
              </p:ext>
            </p:extLst>
          </p:nvPr>
        </p:nvGraphicFramePr>
        <p:xfrm>
          <a:off x="888999" y="1447800"/>
          <a:ext cx="7391400" cy="4126152"/>
        </p:xfrm>
        <a:graphic>
          <a:graphicData uri="http://schemas.openxmlformats.org/drawingml/2006/table">
            <a:tbl>
              <a:tblPr firstRow="1" bandRow="1">
                <a:tableStyleId>{5C22544A-7EE6-4342-B048-85BDC9FD1C3A}</a:tableStyleId>
              </a:tblPr>
              <a:tblGrid>
                <a:gridCol w="6705600"/>
                <a:gridCol w="685800"/>
              </a:tblGrid>
              <a:tr h="558471">
                <a:tc gridSpan="2">
                  <a:txBody>
                    <a:bodyPr/>
                    <a:lstStyle/>
                    <a:p>
                      <a:pPr algn="ctr"/>
                      <a:r>
                        <a:rPr lang="en-US" dirty="0" smtClean="0"/>
                        <a:t>Sample Checklist for Lift Installation Related</a:t>
                      </a:r>
                      <a:r>
                        <a:rPr lang="en-US" baseline="0" dirty="0" smtClean="0"/>
                        <a:t> to Junction / Exchange Points</a:t>
                      </a:r>
                      <a:endParaRPr lang="en-US" dirty="0"/>
                    </a:p>
                  </a:txBody>
                  <a:tcPr anchor="ctr"/>
                </a:tc>
                <a:tc hMerge="1">
                  <a:txBody>
                    <a:bodyPr/>
                    <a:lstStyle/>
                    <a:p>
                      <a:endParaRPr lang="en-US" dirty="0"/>
                    </a:p>
                  </a:txBody>
                  <a:tcPr/>
                </a:tc>
              </a:tr>
              <a:tr h="558471">
                <a:tc>
                  <a:txBody>
                    <a:bodyPr/>
                    <a:lstStyle/>
                    <a:p>
                      <a:pPr algn="l"/>
                      <a:r>
                        <a:rPr lang="en-US" sz="1600" b="1" dirty="0" smtClean="0"/>
                        <a:t>Checklist</a:t>
                      </a:r>
                      <a:r>
                        <a:rPr lang="en-US" sz="1600" b="1" baseline="0" dirty="0" smtClean="0"/>
                        <a:t> Items</a:t>
                      </a:r>
                      <a:endParaRPr lang="en-US" sz="1600" b="1" dirty="0"/>
                    </a:p>
                  </a:txBody>
                  <a:tcPr anchor="ctr"/>
                </a:tc>
                <a:tc>
                  <a:txBody>
                    <a:bodyPr/>
                    <a:lstStyle/>
                    <a:p>
                      <a:pPr algn="ctr"/>
                      <a:r>
                        <a:rPr lang="en-US" sz="2400" dirty="0" smtClean="0">
                          <a:sym typeface="Symbol"/>
                        </a:rPr>
                        <a:t></a:t>
                      </a:r>
                      <a:endParaRPr lang="en-US" sz="2400" dirty="0"/>
                    </a:p>
                  </a:txBody>
                  <a:tcPr anchor="ctr"/>
                </a:tc>
              </a:tr>
              <a:tr h="657715">
                <a:tc>
                  <a:txBody>
                    <a:bodyPr/>
                    <a:lstStyle/>
                    <a:p>
                      <a:pPr marL="0" marR="0">
                        <a:lnSpc>
                          <a:spcPct val="115000"/>
                        </a:lnSpc>
                        <a:spcBef>
                          <a:spcPts val="0"/>
                        </a:spcBef>
                        <a:spcAft>
                          <a:spcPts val="0"/>
                        </a:spcAft>
                      </a:pPr>
                      <a:r>
                        <a:rPr lang="en-US" sz="1600" dirty="0" smtClean="0">
                          <a:effectLst/>
                          <a:latin typeface="Times New Roman"/>
                          <a:ea typeface="Calibri"/>
                          <a:cs typeface="Times New Roman"/>
                        </a:rPr>
                        <a:t>As-built drawings and structural engineering drawings for lift unit is being used</a:t>
                      </a:r>
                      <a:endParaRPr lang="en-US" sz="1600" dirty="0">
                        <a:effectLst/>
                        <a:latin typeface="+mn-lt"/>
                        <a:ea typeface="Calibri"/>
                        <a:cs typeface="Times New Roman"/>
                      </a:endParaRPr>
                    </a:p>
                  </a:txBody>
                  <a:tcPr anchor="ctr"/>
                </a:tc>
                <a:tc>
                  <a:txBody>
                    <a:bodyPr/>
                    <a:lstStyle/>
                    <a:p>
                      <a:pPr algn="l"/>
                      <a:endParaRPr lang="en-US" sz="1400" dirty="0"/>
                    </a:p>
                  </a:txBody>
                  <a:tcPr anchor="ctr"/>
                </a:tc>
              </a:tr>
              <a:tr h="85457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effectLst/>
                          <a:latin typeface="Times New Roman"/>
                          <a:ea typeface="Calibri"/>
                          <a:cs typeface="Times New Roman"/>
                        </a:rPr>
                        <a:t>Connections of structural system to the building’s structure including seismic bracing if applicable, are inspected</a:t>
                      </a:r>
                      <a:r>
                        <a:rPr lang="en-US" sz="1600" baseline="0" dirty="0" smtClean="0">
                          <a:effectLst/>
                          <a:latin typeface="Times New Roman"/>
                          <a:ea typeface="Calibri"/>
                          <a:cs typeface="Times New Roman"/>
                        </a:rPr>
                        <a:t> for integrity and fasteners are checked</a:t>
                      </a:r>
                      <a:endParaRPr lang="en-US" sz="1600" dirty="0">
                        <a:solidFill>
                          <a:schemeClr val="tx1"/>
                        </a:solidFill>
                      </a:endParaRPr>
                    </a:p>
                  </a:txBody>
                  <a:tcPr anchor="ctr"/>
                </a:tc>
                <a:tc>
                  <a:txBody>
                    <a:bodyPr/>
                    <a:lstStyle/>
                    <a:p>
                      <a:pPr algn="l"/>
                      <a:endParaRPr lang="en-US" sz="1400" dirty="0"/>
                    </a:p>
                  </a:txBody>
                  <a:tcPr anchor="ctr"/>
                </a:tc>
              </a:tr>
              <a:tr h="799769">
                <a:tc>
                  <a:txBody>
                    <a:bodyPr/>
                    <a:lstStyle/>
                    <a:p>
                      <a:pPr marL="0" marR="0">
                        <a:lnSpc>
                          <a:spcPct val="115000"/>
                        </a:lnSpc>
                        <a:spcBef>
                          <a:spcPts val="0"/>
                        </a:spcBef>
                        <a:spcAft>
                          <a:spcPts val="0"/>
                        </a:spcAft>
                      </a:pPr>
                      <a:r>
                        <a:rPr lang="en-US" sz="1600" dirty="0" smtClean="0">
                          <a:effectLst/>
                          <a:latin typeface="Times New Roman"/>
                          <a:ea typeface="Calibri"/>
                          <a:cs typeface="Times New Roman"/>
                        </a:rPr>
                        <a:t>Proper structural system is in place and properly installed to support the lift with respect to structural component</a:t>
                      </a:r>
                      <a:endParaRPr lang="en-US" sz="1600" dirty="0">
                        <a:effectLst/>
                        <a:latin typeface="+mn-lt"/>
                        <a:ea typeface="Calibri"/>
                        <a:cs typeface="Times New Roman"/>
                      </a:endParaRPr>
                    </a:p>
                  </a:txBody>
                  <a:tcPr anchor="ctr"/>
                </a:tc>
                <a:tc>
                  <a:txBody>
                    <a:bodyPr/>
                    <a:lstStyle/>
                    <a:p>
                      <a:pPr algn="l"/>
                      <a:endParaRPr lang="en-US" sz="1400" dirty="0"/>
                    </a:p>
                  </a:txBody>
                  <a:tcPr anchor="ctr"/>
                </a:tc>
              </a:tr>
              <a:tr h="697152">
                <a:tc>
                  <a:txBody>
                    <a:bodyPr/>
                    <a:lstStyle/>
                    <a:p>
                      <a:pPr marL="0" marR="0">
                        <a:lnSpc>
                          <a:spcPct val="115000"/>
                        </a:lnSpc>
                        <a:spcBef>
                          <a:spcPts val="0"/>
                        </a:spcBef>
                        <a:spcAft>
                          <a:spcPts val="0"/>
                        </a:spcAft>
                      </a:pPr>
                      <a:r>
                        <a:rPr lang="en-US" sz="1600" dirty="0" smtClean="0">
                          <a:effectLst/>
                          <a:latin typeface="Times New Roman"/>
                          <a:ea typeface="Calibri"/>
                          <a:cs typeface="Times New Roman"/>
                        </a:rPr>
                        <a:t>Exchanger and junction</a:t>
                      </a:r>
                      <a:r>
                        <a:rPr lang="en-US" sz="1600" baseline="0" dirty="0" smtClean="0">
                          <a:effectLst/>
                          <a:latin typeface="Times New Roman"/>
                          <a:ea typeface="Calibri"/>
                          <a:cs typeface="Times New Roman"/>
                        </a:rPr>
                        <a:t> points</a:t>
                      </a:r>
                      <a:r>
                        <a:rPr lang="en-US" sz="1600" dirty="0" smtClean="0">
                          <a:effectLst/>
                          <a:latin typeface="Times New Roman"/>
                          <a:ea typeface="Calibri"/>
                          <a:cs typeface="Times New Roman"/>
                        </a:rPr>
                        <a:t> functions correctly</a:t>
                      </a:r>
                      <a:endParaRPr lang="en-US" sz="1600" dirty="0">
                        <a:effectLst/>
                        <a:latin typeface="+mn-lt"/>
                        <a:ea typeface="Calibri"/>
                        <a:cs typeface="Times New Roman"/>
                      </a:endParaRPr>
                    </a:p>
                  </a:txBody>
                  <a:tcPr anchor="ctr"/>
                </a:tc>
                <a:tc>
                  <a:txBody>
                    <a:bodyPr/>
                    <a:lstStyle/>
                    <a:p>
                      <a:pPr algn="l"/>
                      <a:endParaRPr lang="en-US" sz="1400" dirty="0"/>
                    </a:p>
                  </a:txBody>
                  <a:tcPr anchor="ctr"/>
                </a:tc>
              </a:tr>
            </a:tbl>
          </a:graphicData>
        </a:graphic>
      </p:graphicFrame>
      <p:sp>
        <p:nvSpPr>
          <p:cNvPr id="7" name="TextBox 6">
            <a:hlinkClick r:id="rId2"/>
          </p:cNvPr>
          <p:cNvSpPr txBox="1"/>
          <p:nvPr/>
        </p:nvSpPr>
        <p:spPr>
          <a:xfrm>
            <a:off x="1066800" y="6183868"/>
            <a:ext cx="69342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a full example checklist</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Rectangle 5">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sp>
        <p:nvSpPr>
          <p:cNvPr id="9" name="Right Arrow 8">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spTree>
    <p:extLst>
      <p:ext uri="{BB962C8B-B14F-4D97-AF65-F5344CB8AC3E}">
        <p14:creationId xmlns:p14="http://schemas.microsoft.com/office/powerpoint/2010/main" val="28086333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Turn Table</a:t>
            </a:r>
            <a:endParaRPr lang="en-US" dirty="0"/>
          </a:p>
        </p:txBody>
      </p:sp>
      <p:sp>
        <p:nvSpPr>
          <p:cNvPr id="7" name="Rectangle 6">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3762550942"/>
              </p:ext>
            </p:extLst>
          </p:nvPr>
        </p:nvGraphicFramePr>
        <p:xfrm>
          <a:off x="888999" y="1447800"/>
          <a:ext cx="7391400" cy="4126152"/>
        </p:xfrm>
        <a:graphic>
          <a:graphicData uri="http://schemas.openxmlformats.org/drawingml/2006/table">
            <a:tbl>
              <a:tblPr firstRow="1" bandRow="1">
                <a:tableStyleId>{5C22544A-7EE6-4342-B048-85BDC9FD1C3A}</a:tableStyleId>
              </a:tblPr>
              <a:tblGrid>
                <a:gridCol w="6705600"/>
                <a:gridCol w="685800"/>
              </a:tblGrid>
              <a:tr h="558471">
                <a:tc gridSpan="2">
                  <a:txBody>
                    <a:bodyPr/>
                    <a:lstStyle/>
                    <a:p>
                      <a:pPr algn="ctr"/>
                      <a:r>
                        <a:rPr lang="en-US" dirty="0" smtClean="0"/>
                        <a:t>Sample Checklist for Lift Installation Related</a:t>
                      </a:r>
                      <a:r>
                        <a:rPr lang="en-US" baseline="0" dirty="0" smtClean="0"/>
                        <a:t> to Junction / Exchange Points</a:t>
                      </a:r>
                      <a:endParaRPr lang="en-US" dirty="0"/>
                    </a:p>
                  </a:txBody>
                  <a:tcPr anchor="ctr"/>
                </a:tc>
                <a:tc hMerge="1">
                  <a:txBody>
                    <a:bodyPr/>
                    <a:lstStyle/>
                    <a:p>
                      <a:endParaRPr lang="en-US" dirty="0"/>
                    </a:p>
                  </a:txBody>
                  <a:tcPr/>
                </a:tc>
              </a:tr>
              <a:tr h="558471">
                <a:tc>
                  <a:txBody>
                    <a:bodyPr/>
                    <a:lstStyle/>
                    <a:p>
                      <a:pPr algn="l"/>
                      <a:r>
                        <a:rPr lang="en-US" sz="1600" b="1" dirty="0" smtClean="0"/>
                        <a:t>Checklist</a:t>
                      </a:r>
                      <a:r>
                        <a:rPr lang="en-US" sz="1600" b="1" baseline="0" dirty="0" smtClean="0"/>
                        <a:t> Items</a:t>
                      </a:r>
                      <a:endParaRPr lang="en-US" sz="1600" b="1" dirty="0"/>
                    </a:p>
                  </a:txBody>
                  <a:tcPr anchor="ctr"/>
                </a:tc>
                <a:tc>
                  <a:txBody>
                    <a:bodyPr/>
                    <a:lstStyle/>
                    <a:p>
                      <a:pPr algn="ctr"/>
                      <a:r>
                        <a:rPr lang="en-US" sz="2400" dirty="0" smtClean="0">
                          <a:sym typeface="Symbol"/>
                        </a:rPr>
                        <a:t></a:t>
                      </a:r>
                      <a:endParaRPr lang="en-US" sz="2400" dirty="0"/>
                    </a:p>
                  </a:txBody>
                  <a:tcPr anchor="ctr"/>
                </a:tc>
              </a:tr>
              <a:tr h="657715">
                <a:tc>
                  <a:txBody>
                    <a:bodyPr/>
                    <a:lstStyle/>
                    <a:p>
                      <a:pPr marL="0" marR="0">
                        <a:lnSpc>
                          <a:spcPct val="115000"/>
                        </a:lnSpc>
                        <a:spcBef>
                          <a:spcPts val="0"/>
                        </a:spcBef>
                        <a:spcAft>
                          <a:spcPts val="0"/>
                        </a:spcAft>
                      </a:pPr>
                      <a:r>
                        <a:rPr lang="en-US" sz="1600" dirty="0" smtClean="0">
                          <a:effectLst/>
                          <a:latin typeface="Times New Roman"/>
                          <a:ea typeface="Calibri"/>
                          <a:cs typeface="Times New Roman"/>
                        </a:rPr>
                        <a:t>As-built drawings and structural engineering drawings for lift unit is being used</a:t>
                      </a:r>
                      <a:endParaRPr lang="en-US" sz="1600" dirty="0">
                        <a:effectLst/>
                        <a:latin typeface="+mn-lt"/>
                        <a:ea typeface="Calibri"/>
                        <a:cs typeface="Times New Roman"/>
                      </a:endParaRPr>
                    </a:p>
                  </a:txBody>
                  <a:tcPr anchor="ctr"/>
                </a:tc>
                <a:tc>
                  <a:txBody>
                    <a:bodyPr/>
                    <a:lstStyle/>
                    <a:p>
                      <a:pPr algn="l"/>
                      <a:endParaRPr lang="en-US" sz="1400" dirty="0"/>
                    </a:p>
                  </a:txBody>
                  <a:tcPr anchor="ctr"/>
                </a:tc>
              </a:tr>
              <a:tr h="85457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effectLst/>
                          <a:latin typeface="Times New Roman"/>
                          <a:ea typeface="Calibri"/>
                          <a:cs typeface="Times New Roman"/>
                        </a:rPr>
                        <a:t>Connections of structural system to the building’s structure including seismic bracing if applicable,</a:t>
                      </a:r>
                      <a:r>
                        <a:rPr lang="en-US" sz="1600" baseline="0" dirty="0" smtClean="0">
                          <a:effectLst/>
                          <a:latin typeface="Times New Roman"/>
                          <a:ea typeface="Calibri"/>
                          <a:cs typeface="Times New Roman"/>
                        </a:rPr>
                        <a:t> are inspected for integrity and fasteners checked</a:t>
                      </a:r>
                      <a:endParaRPr lang="en-US" sz="1600" dirty="0">
                        <a:solidFill>
                          <a:schemeClr val="tx1"/>
                        </a:solidFill>
                      </a:endParaRPr>
                    </a:p>
                  </a:txBody>
                  <a:tcPr anchor="ctr"/>
                </a:tc>
                <a:tc>
                  <a:txBody>
                    <a:bodyPr/>
                    <a:lstStyle/>
                    <a:p>
                      <a:pPr algn="l"/>
                      <a:endParaRPr lang="en-US" sz="1400" dirty="0"/>
                    </a:p>
                  </a:txBody>
                  <a:tcPr anchor="ctr"/>
                </a:tc>
              </a:tr>
              <a:tr h="799769">
                <a:tc>
                  <a:txBody>
                    <a:bodyPr/>
                    <a:lstStyle/>
                    <a:p>
                      <a:pPr marL="0" marR="0">
                        <a:lnSpc>
                          <a:spcPct val="115000"/>
                        </a:lnSpc>
                        <a:spcBef>
                          <a:spcPts val="0"/>
                        </a:spcBef>
                        <a:spcAft>
                          <a:spcPts val="0"/>
                        </a:spcAft>
                      </a:pPr>
                      <a:r>
                        <a:rPr lang="en-US" sz="1600" dirty="0" smtClean="0">
                          <a:effectLst/>
                          <a:latin typeface="Times New Roman"/>
                          <a:ea typeface="Calibri"/>
                          <a:cs typeface="Times New Roman"/>
                        </a:rPr>
                        <a:t>Proper structural system is in place and properly installed to support the lift with respect to structural component</a:t>
                      </a:r>
                      <a:endParaRPr lang="en-US" sz="1600" dirty="0">
                        <a:effectLst/>
                        <a:latin typeface="+mn-lt"/>
                        <a:ea typeface="Calibri"/>
                        <a:cs typeface="Times New Roman"/>
                      </a:endParaRPr>
                    </a:p>
                  </a:txBody>
                  <a:tcPr anchor="ctr"/>
                </a:tc>
                <a:tc>
                  <a:txBody>
                    <a:bodyPr/>
                    <a:lstStyle/>
                    <a:p>
                      <a:pPr algn="l"/>
                      <a:endParaRPr lang="en-US" sz="1400" dirty="0"/>
                    </a:p>
                  </a:txBody>
                  <a:tcPr anchor="ctr"/>
                </a:tc>
              </a:tr>
              <a:tr h="697152">
                <a:tc>
                  <a:txBody>
                    <a:bodyPr/>
                    <a:lstStyle/>
                    <a:p>
                      <a:pPr marL="0" marR="0">
                        <a:lnSpc>
                          <a:spcPct val="115000"/>
                        </a:lnSpc>
                        <a:spcBef>
                          <a:spcPts val="0"/>
                        </a:spcBef>
                        <a:spcAft>
                          <a:spcPts val="0"/>
                        </a:spcAft>
                      </a:pPr>
                      <a:r>
                        <a:rPr lang="en-US" sz="1600" dirty="0" smtClean="0">
                          <a:effectLst/>
                          <a:latin typeface="Times New Roman"/>
                          <a:ea typeface="Calibri"/>
                          <a:cs typeface="Times New Roman"/>
                        </a:rPr>
                        <a:t>Rail</a:t>
                      </a:r>
                      <a:r>
                        <a:rPr lang="en-US" sz="1600" baseline="0" dirty="0" smtClean="0">
                          <a:effectLst/>
                          <a:latin typeface="Times New Roman"/>
                          <a:ea typeface="Calibri"/>
                          <a:cs typeface="Times New Roman"/>
                        </a:rPr>
                        <a:t> turn table </a:t>
                      </a:r>
                      <a:r>
                        <a:rPr lang="en-US" sz="1600" dirty="0" smtClean="0">
                          <a:effectLst/>
                          <a:latin typeface="Times New Roman"/>
                          <a:ea typeface="Calibri"/>
                          <a:cs typeface="Times New Roman"/>
                        </a:rPr>
                        <a:t>functions correctly</a:t>
                      </a:r>
                      <a:endParaRPr lang="en-US" sz="1600" dirty="0">
                        <a:effectLst/>
                        <a:latin typeface="+mn-lt"/>
                        <a:ea typeface="Calibri"/>
                        <a:cs typeface="Times New Roman"/>
                      </a:endParaRPr>
                    </a:p>
                  </a:txBody>
                  <a:tcPr anchor="ctr"/>
                </a:tc>
                <a:tc>
                  <a:txBody>
                    <a:bodyPr/>
                    <a:lstStyle/>
                    <a:p>
                      <a:pPr algn="l"/>
                      <a:endParaRPr lang="en-US" sz="1400" dirty="0"/>
                    </a:p>
                  </a:txBody>
                  <a:tcPr anchor="ctr"/>
                </a:tc>
              </a:tr>
            </a:tbl>
          </a:graphicData>
        </a:graphic>
      </p:graphicFrame>
      <p:sp>
        <p:nvSpPr>
          <p:cNvPr id="8" name="TextBox 7">
            <a:hlinkClick r:id="rId2"/>
          </p:cNvPr>
          <p:cNvSpPr txBox="1"/>
          <p:nvPr/>
        </p:nvSpPr>
        <p:spPr>
          <a:xfrm>
            <a:off x="1143000" y="6183868"/>
            <a:ext cx="70104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a full example checklist</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0" name="Right Arrow 9">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spTree>
    <p:extLst>
      <p:ext uri="{BB962C8B-B14F-4D97-AF65-F5344CB8AC3E}">
        <p14:creationId xmlns:p14="http://schemas.microsoft.com/office/powerpoint/2010/main" val="14584205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Gap</a:t>
            </a:r>
            <a:endParaRPr lang="en-US" dirty="0"/>
          </a:p>
        </p:txBody>
      </p:sp>
      <p:sp>
        <p:nvSpPr>
          <p:cNvPr id="8" name="Rectangle 7">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2212965211"/>
              </p:ext>
            </p:extLst>
          </p:nvPr>
        </p:nvGraphicFramePr>
        <p:xfrm>
          <a:off x="888999" y="1447800"/>
          <a:ext cx="7391400" cy="4126152"/>
        </p:xfrm>
        <a:graphic>
          <a:graphicData uri="http://schemas.openxmlformats.org/drawingml/2006/table">
            <a:tbl>
              <a:tblPr firstRow="1" bandRow="1">
                <a:tableStyleId>{5C22544A-7EE6-4342-B048-85BDC9FD1C3A}</a:tableStyleId>
              </a:tblPr>
              <a:tblGrid>
                <a:gridCol w="6705600"/>
                <a:gridCol w="685800"/>
              </a:tblGrid>
              <a:tr h="558471">
                <a:tc gridSpan="2">
                  <a:txBody>
                    <a:bodyPr/>
                    <a:lstStyle/>
                    <a:p>
                      <a:pPr algn="ctr"/>
                      <a:r>
                        <a:rPr lang="en-US" dirty="0" smtClean="0"/>
                        <a:t>Sample Checklist for Lift Installation Related</a:t>
                      </a:r>
                      <a:r>
                        <a:rPr lang="en-US" baseline="0" dirty="0" smtClean="0"/>
                        <a:t> to Junction / Exchange Points</a:t>
                      </a:r>
                      <a:endParaRPr lang="en-US" dirty="0"/>
                    </a:p>
                  </a:txBody>
                  <a:tcPr anchor="ctr"/>
                </a:tc>
                <a:tc hMerge="1">
                  <a:txBody>
                    <a:bodyPr/>
                    <a:lstStyle/>
                    <a:p>
                      <a:endParaRPr lang="en-US" dirty="0"/>
                    </a:p>
                  </a:txBody>
                  <a:tcPr/>
                </a:tc>
              </a:tr>
              <a:tr h="558471">
                <a:tc>
                  <a:txBody>
                    <a:bodyPr/>
                    <a:lstStyle/>
                    <a:p>
                      <a:pPr algn="l"/>
                      <a:r>
                        <a:rPr lang="en-US" sz="1600" b="1" dirty="0" smtClean="0"/>
                        <a:t>Checklist</a:t>
                      </a:r>
                      <a:r>
                        <a:rPr lang="en-US" sz="1600" b="1" baseline="0" dirty="0" smtClean="0"/>
                        <a:t> Items</a:t>
                      </a:r>
                      <a:endParaRPr lang="en-US" sz="1600" b="1" dirty="0"/>
                    </a:p>
                  </a:txBody>
                  <a:tcPr anchor="ctr"/>
                </a:tc>
                <a:tc>
                  <a:txBody>
                    <a:bodyPr/>
                    <a:lstStyle/>
                    <a:p>
                      <a:pPr algn="ctr"/>
                      <a:r>
                        <a:rPr lang="en-US" sz="2400" dirty="0" smtClean="0">
                          <a:sym typeface="Symbol"/>
                        </a:rPr>
                        <a:t></a:t>
                      </a:r>
                      <a:endParaRPr lang="en-US" sz="2400" dirty="0"/>
                    </a:p>
                  </a:txBody>
                  <a:tcPr anchor="ctr"/>
                </a:tc>
              </a:tr>
              <a:tr h="657715">
                <a:tc>
                  <a:txBody>
                    <a:bodyPr/>
                    <a:lstStyle/>
                    <a:p>
                      <a:pPr marL="0" marR="0">
                        <a:lnSpc>
                          <a:spcPct val="115000"/>
                        </a:lnSpc>
                        <a:spcBef>
                          <a:spcPts val="0"/>
                        </a:spcBef>
                        <a:spcAft>
                          <a:spcPts val="0"/>
                        </a:spcAft>
                      </a:pPr>
                      <a:r>
                        <a:rPr lang="en-US" sz="1600" dirty="0" smtClean="0">
                          <a:effectLst/>
                          <a:latin typeface="Times New Roman"/>
                          <a:ea typeface="Calibri"/>
                          <a:cs typeface="Times New Roman"/>
                        </a:rPr>
                        <a:t>As-built drawings and structural engineering drawings for lift unit is being used</a:t>
                      </a:r>
                      <a:endParaRPr lang="en-US" sz="1600" dirty="0">
                        <a:effectLst/>
                        <a:latin typeface="+mn-lt"/>
                        <a:ea typeface="Calibri"/>
                        <a:cs typeface="Times New Roman"/>
                      </a:endParaRPr>
                    </a:p>
                  </a:txBody>
                  <a:tcPr anchor="ctr"/>
                </a:tc>
                <a:tc>
                  <a:txBody>
                    <a:bodyPr/>
                    <a:lstStyle/>
                    <a:p>
                      <a:pPr algn="l"/>
                      <a:endParaRPr lang="en-US" sz="1400" dirty="0"/>
                    </a:p>
                  </a:txBody>
                  <a:tcPr anchor="ctr"/>
                </a:tc>
              </a:tr>
              <a:tr h="85457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effectLst/>
                          <a:latin typeface="Times New Roman"/>
                          <a:ea typeface="Calibri"/>
                          <a:cs typeface="Times New Roman"/>
                        </a:rPr>
                        <a:t>Connections of structural system to the building’s structure including seismic bracing if applicable </a:t>
                      </a:r>
                      <a:r>
                        <a:rPr lang="en-US" sz="1600" baseline="0" dirty="0" smtClean="0">
                          <a:effectLst/>
                          <a:latin typeface="Times New Roman"/>
                          <a:ea typeface="Calibri"/>
                          <a:cs typeface="Times New Roman"/>
                        </a:rPr>
                        <a:t>are inspected for integrity and fasteners checked</a:t>
                      </a:r>
                      <a:endParaRPr lang="en-US" sz="1600" dirty="0">
                        <a:solidFill>
                          <a:schemeClr val="tx1"/>
                        </a:solidFill>
                      </a:endParaRPr>
                    </a:p>
                  </a:txBody>
                  <a:tcPr anchor="ctr"/>
                </a:tc>
                <a:tc>
                  <a:txBody>
                    <a:bodyPr/>
                    <a:lstStyle/>
                    <a:p>
                      <a:pPr algn="l"/>
                      <a:endParaRPr lang="en-US" sz="1400" dirty="0"/>
                    </a:p>
                  </a:txBody>
                  <a:tcPr anchor="ctr"/>
                </a:tc>
              </a:tr>
              <a:tr h="799769">
                <a:tc>
                  <a:txBody>
                    <a:bodyPr/>
                    <a:lstStyle/>
                    <a:p>
                      <a:pPr marL="0" marR="0">
                        <a:lnSpc>
                          <a:spcPct val="115000"/>
                        </a:lnSpc>
                        <a:spcBef>
                          <a:spcPts val="0"/>
                        </a:spcBef>
                        <a:spcAft>
                          <a:spcPts val="0"/>
                        </a:spcAft>
                      </a:pPr>
                      <a:r>
                        <a:rPr lang="en-US" sz="1600" dirty="0" smtClean="0">
                          <a:effectLst/>
                          <a:latin typeface="Times New Roman"/>
                          <a:ea typeface="Calibri"/>
                          <a:cs typeface="Times New Roman"/>
                        </a:rPr>
                        <a:t>Proper structural system is in place and properly installed to support the lift with respect to structural component</a:t>
                      </a:r>
                      <a:endParaRPr lang="en-US" sz="1600" dirty="0">
                        <a:effectLst/>
                        <a:latin typeface="+mn-lt"/>
                        <a:ea typeface="Calibri"/>
                        <a:cs typeface="Times New Roman"/>
                      </a:endParaRPr>
                    </a:p>
                  </a:txBody>
                  <a:tcPr anchor="ctr"/>
                </a:tc>
                <a:tc>
                  <a:txBody>
                    <a:bodyPr/>
                    <a:lstStyle/>
                    <a:p>
                      <a:pPr algn="l"/>
                      <a:endParaRPr lang="en-US" sz="1400" dirty="0"/>
                    </a:p>
                  </a:txBody>
                  <a:tcPr anchor="ctr"/>
                </a:tc>
              </a:tr>
              <a:tr h="697152">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baseline="0" dirty="0" smtClean="0">
                          <a:effectLst/>
                          <a:latin typeface="Times New Roman"/>
                          <a:ea typeface="Calibri"/>
                          <a:cs typeface="Times New Roman"/>
                        </a:rPr>
                        <a:t>The rail is free of gaps and the </a:t>
                      </a:r>
                      <a:r>
                        <a:rPr lang="en-US" sz="1600" dirty="0" smtClean="0">
                          <a:effectLst/>
                          <a:latin typeface="Times New Roman"/>
                          <a:ea typeface="Calibri"/>
                          <a:cs typeface="Times New Roman"/>
                        </a:rPr>
                        <a:t>gates are in alignment </a:t>
                      </a:r>
                      <a:endParaRPr lang="en-US" sz="1600" dirty="0">
                        <a:effectLst/>
                        <a:latin typeface="+mn-lt"/>
                        <a:ea typeface="Calibri"/>
                        <a:cs typeface="Times New Roman"/>
                      </a:endParaRPr>
                    </a:p>
                  </a:txBody>
                  <a:tcPr anchor="ctr"/>
                </a:tc>
                <a:tc>
                  <a:txBody>
                    <a:bodyPr/>
                    <a:lstStyle/>
                    <a:p>
                      <a:pPr algn="l"/>
                      <a:endParaRPr lang="en-US" sz="1400" dirty="0"/>
                    </a:p>
                  </a:txBody>
                  <a:tcPr anchor="ctr"/>
                </a:tc>
              </a:tr>
            </a:tbl>
          </a:graphicData>
        </a:graphic>
      </p:graphicFrame>
      <p:sp>
        <p:nvSpPr>
          <p:cNvPr id="7" name="TextBox 6">
            <a:hlinkClick r:id="rId2"/>
          </p:cNvPr>
          <p:cNvSpPr txBox="1"/>
          <p:nvPr/>
        </p:nvSpPr>
        <p:spPr>
          <a:xfrm>
            <a:off x="1143000" y="6183868"/>
            <a:ext cx="70866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a full example checklist</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0" name="Right Arrow 9">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spTree>
    <p:extLst>
      <p:ext uri="{BB962C8B-B14F-4D97-AF65-F5344CB8AC3E}">
        <p14:creationId xmlns:p14="http://schemas.microsoft.com/office/powerpoint/2010/main" val="28579898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2. Ceiling </a:t>
            </a:r>
            <a:r>
              <a:rPr lang="en-US" sz="3600" dirty="0"/>
              <a:t>Track </a:t>
            </a:r>
            <a:r>
              <a:rPr lang="en-US" sz="3600" dirty="0" smtClean="0"/>
              <a:t>Gates </a:t>
            </a:r>
            <a:r>
              <a:rPr lang="en-US" sz="3600" dirty="0"/>
              <a:t>/ </a:t>
            </a:r>
            <a:r>
              <a:rPr lang="en-US" sz="3600" dirty="0" smtClean="0"/>
              <a:t>Stoppers/ </a:t>
            </a:r>
            <a:r>
              <a:rPr lang="en-US" sz="3600" dirty="0"/>
              <a:t>Rail End Stops</a:t>
            </a:r>
          </a:p>
        </p:txBody>
      </p:sp>
      <p:sp>
        <p:nvSpPr>
          <p:cNvPr id="8" name="Content Placeholder 4"/>
          <p:cNvSpPr>
            <a:spLocks noGrp="1"/>
          </p:cNvSpPr>
          <p:nvPr>
            <p:ph sz="half" idx="4294967295"/>
          </p:nvPr>
        </p:nvSpPr>
        <p:spPr>
          <a:xfrm>
            <a:off x="4648199" y="1600201"/>
            <a:ext cx="4029075" cy="3048000"/>
          </a:xfrm>
          <a:prstGeom prst="rect">
            <a:avLst/>
          </a:prstGeom>
        </p:spPr>
        <p:txBody>
          <a:bodyPr>
            <a:normAutofit fontScale="70000" lnSpcReduction="20000"/>
          </a:bodyPr>
          <a:lstStyle/>
          <a:p>
            <a:pPr marL="0" indent="0" algn="ctr">
              <a:buNone/>
            </a:pPr>
            <a:r>
              <a:rPr lang="en-US" sz="4000" dirty="0" smtClean="0"/>
              <a:t>Hazards</a:t>
            </a:r>
          </a:p>
          <a:p>
            <a:r>
              <a:rPr lang="en-US" dirty="0"/>
              <a:t>Missing or unsecured Celling Track Gates / Stoppers can cause the </a:t>
            </a:r>
            <a:r>
              <a:rPr lang="en-US" dirty="0" smtClean="0"/>
              <a:t>Lift Unit </a:t>
            </a:r>
            <a:r>
              <a:rPr lang="en-US" dirty="0"/>
              <a:t>to run </a:t>
            </a:r>
            <a:r>
              <a:rPr lang="en-US" dirty="0" smtClean="0"/>
              <a:t>off of </a:t>
            </a:r>
            <a:r>
              <a:rPr lang="en-US" dirty="0"/>
              <a:t>the Lift Track while in </a:t>
            </a:r>
            <a:r>
              <a:rPr lang="en-US" dirty="0" smtClean="0"/>
              <a:t>motion.</a:t>
            </a:r>
          </a:p>
          <a:p>
            <a:r>
              <a:rPr lang="en-US" dirty="0"/>
              <a:t>Missing guardrails or gates during installation can result in the </a:t>
            </a:r>
            <a:r>
              <a:rPr lang="en-US" dirty="0" smtClean="0"/>
              <a:t>Lift Unit </a:t>
            </a:r>
            <a:r>
              <a:rPr lang="en-US" dirty="0"/>
              <a:t>falling </a:t>
            </a:r>
            <a:r>
              <a:rPr lang="en-US" dirty="0" smtClean="0"/>
              <a:t>off of </a:t>
            </a:r>
            <a:r>
              <a:rPr lang="en-US" dirty="0"/>
              <a:t>the Track Rail</a:t>
            </a:r>
            <a:r>
              <a:rPr lang="en-US" dirty="0" smtClean="0"/>
              <a:t>.</a:t>
            </a:r>
          </a:p>
        </p:txBody>
      </p:sp>
      <p:sp>
        <p:nvSpPr>
          <p:cNvPr id="9" name="TextBox 8"/>
          <p:cNvSpPr txBox="1"/>
          <p:nvPr/>
        </p:nvSpPr>
        <p:spPr>
          <a:xfrm>
            <a:off x="228600" y="4895671"/>
            <a:ext cx="8686800" cy="1241878"/>
          </a:xfrm>
          <a:prstGeom prst="rect">
            <a:avLst/>
          </a:prstGeom>
          <a:noFill/>
        </p:spPr>
        <p:txBody>
          <a:bodyPr wrap="square" rtlCol="0">
            <a:spAutoFit/>
          </a:bodyPr>
          <a:lstStyle/>
          <a:p>
            <a:pPr algn="ctr"/>
            <a:r>
              <a:rPr lang="en-US" dirty="0" smtClean="0"/>
              <a:t>Recommendations</a:t>
            </a:r>
          </a:p>
          <a:p>
            <a:pPr marL="285750" indent="-285750">
              <a:buFont typeface="Arial" panose="020B0604020202020204" pitchFamily="34" charset="0"/>
              <a:buChar char="•"/>
            </a:pPr>
            <a:r>
              <a:rPr lang="en-US" dirty="0"/>
              <a:t>Utilize </a:t>
            </a:r>
            <a:r>
              <a:rPr lang="en-US" dirty="0" smtClean="0"/>
              <a:t>the acceptance </a:t>
            </a:r>
            <a:r>
              <a:rPr lang="en-US" dirty="0"/>
              <a:t>check list for ceiling lift systems attached to </a:t>
            </a:r>
            <a:r>
              <a:rPr lang="en-US" dirty="0" smtClean="0"/>
              <a:t>AL14-07 after the installation, maintenance, service or relocation of the lift system and Lift Track Stoppers.</a:t>
            </a:r>
          </a:p>
          <a:p>
            <a:pPr marL="285750" indent="-285750">
              <a:lnSpc>
                <a:spcPct val="115000"/>
              </a:lnSpc>
              <a:buFont typeface="Arial" panose="020B0604020202020204" pitchFamily="34" charset="0"/>
              <a:buChar char="•"/>
            </a:pPr>
            <a:r>
              <a:rPr lang="en-US" dirty="0" smtClean="0"/>
              <a:t>Verify all rail end stops are in place and tightened and the gates are in alignment</a:t>
            </a:r>
            <a:endParaRPr lang="en-US" dirty="0">
              <a:ea typeface="Calibri"/>
              <a:cs typeface="Times New Roman"/>
            </a:endParaRPr>
          </a:p>
        </p:txBody>
      </p:sp>
      <p:sp>
        <p:nvSpPr>
          <p:cNvPr id="10" name="TextBox 9">
            <a:hlinkClick r:id="rId2" action="ppaction://hlinksldjump"/>
          </p:cNvPr>
          <p:cNvSpPr txBox="1"/>
          <p:nvPr/>
        </p:nvSpPr>
        <p:spPr>
          <a:xfrm>
            <a:off x="1066800" y="6183868"/>
            <a:ext cx="71628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example checklist items</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1" name="Rectangle 10">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sp>
        <p:nvSpPr>
          <p:cNvPr id="12" name="Right Arrow 11">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pic>
        <p:nvPicPr>
          <p:cNvPr id="1026" name="Picture 2" descr="C:\Users\VHAV11QinS\Desktop\Lifts\20140603_090748_Richtone(HDR).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86" r="13277"/>
          <a:stretch/>
        </p:blipFill>
        <p:spPr bwMode="auto">
          <a:xfrm>
            <a:off x="685800" y="1799238"/>
            <a:ext cx="3449665" cy="2743200"/>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2269066" y="2827867"/>
            <a:ext cx="6858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08516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2203625554"/>
              </p:ext>
            </p:extLst>
          </p:nvPr>
        </p:nvGraphicFramePr>
        <p:xfrm>
          <a:off x="888999" y="1447800"/>
          <a:ext cx="7391400" cy="4506490"/>
        </p:xfrm>
        <a:graphic>
          <a:graphicData uri="http://schemas.openxmlformats.org/drawingml/2006/table">
            <a:tbl>
              <a:tblPr firstRow="1" bandRow="1">
                <a:tableStyleId>{5C22544A-7EE6-4342-B048-85BDC9FD1C3A}</a:tableStyleId>
              </a:tblPr>
              <a:tblGrid>
                <a:gridCol w="6705600"/>
                <a:gridCol w="685800"/>
              </a:tblGrid>
              <a:tr h="558471">
                <a:tc gridSpan="2">
                  <a:txBody>
                    <a:bodyPr/>
                    <a:lstStyle/>
                    <a:p>
                      <a:pPr algn="ctr"/>
                      <a:r>
                        <a:rPr lang="en-US" dirty="0" smtClean="0"/>
                        <a:t>Sample Checklist for Lift Installation Related</a:t>
                      </a:r>
                      <a:r>
                        <a:rPr lang="en-US" baseline="0" dirty="0" smtClean="0"/>
                        <a:t> to Junction / Exchange Points</a:t>
                      </a:r>
                      <a:endParaRPr lang="en-US" dirty="0"/>
                    </a:p>
                  </a:txBody>
                  <a:tcPr anchor="ctr"/>
                </a:tc>
                <a:tc hMerge="1">
                  <a:txBody>
                    <a:bodyPr/>
                    <a:lstStyle/>
                    <a:p>
                      <a:endParaRPr lang="en-US" dirty="0"/>
                    </a:p>
                  </a:txBody>
                  <a:tcPr/>
                </a:tc>
              </a:tr>
              <a:tr h="558471">
                <a:tc>
                  <a:txBody>
                    <a:bodyPr/>
                    <a:lstStyle/>
                    <a:p>
                      <a:pPr algn="l"/>
                      <a:r>
                        <a:rPr lang="en-US" sz="1600" b="1" dirty="0" smtClean="0"/>
                        <a:t>Checklist</a:t>
                      </a:r>
                      <a:r>
                        <a:rPr lang="en-US" sz="1600" b="1" baseline="0" dirty="0" smtClean="0"/>
                        <a:t> Items</a:t>
                      </a:r>
                      <a:endParaRPr lang="en-US" sz="1600" b="1" dirty="0"/>
                    </a:p>
                  </a:txBody>
                  <a:tcPr anchor="ctr"/>
                </a:tc>
                <a:tc>
                  <a:txBody>
                    <a:bodyPr/>
                    <a:lstStyle/>
                    <a:p>
                      <a:pPr algn="ctr"/>
                      <a:r>
                        <a:rPr lang="en-US" sz="2400" dirty="0" smtClean="0">
                          <a:sym typeface="Symbol"/>
                        </a:rPr>
                        <a:t></a:t>
                      </a:r>
                      <a:endParaRPr lang="en-US" sz="2400" dirty="0"/>
                    </a:p>
                  </a:txBody>
                  <a:tcPr anchor="ctr"/>
                </a:tc>
              </a:tr>
              <a:tr h="657715">
                <a:tc>
                  <a:txBody>
                    <a:bodyPr/>
                    <a:lstStyle/>
                    <a:p>
                      <a:pPr marL="0" marR="0">
                        <a:lnSpc>
                          <a:spcPct val="115000"/>
                        </a:lnSpc>
                        <a:spcBef>
                          <a:spcPts val="0"/>
                        </a:spcBef>
                        <a:spcAft>
                          <a:spcPts val="0"/>
                        </a:spcAft>
                      </a:pPr>
                      <a:r>
                        <a:rPr lang="en-US" sz="1600" dirty="0" smtClean="0">
                          <a:effectLst/>
                          <a:latin typeface="Times New Roman"/>
                          <a:ea typeface="Calibri"/>
                          <a:cs typeface="Times New Roman"/>
                        </a:rPr>
                        <a:t>As-built drawings and structural engineering drawings for lift unit is being used</a:t>
                      </a:r>
                      <a:endParaRPr lang="en-US" sz="1600" dirty="0">
                        <a:effectLst/>
                        <a:latin typeface="+mn-lt"/>
                        <a:ea typeface="Calibri"/>
                        <a:cs typeface="Times New Roman"/>
                      </a:endParaRPr>
                    </a:p>
                  </a:txBody>
                  <a:tcPr anchor="ctr"/>
                </a:tc>
                <a:tc>
                  <a:txBody>
                    <a:bodyPr/>
                    <a:lstStyle/>
                    <a:p>
                      <a:pPr algn="l"/>
                      <a:endParaRPr lang="en-US" sz="1400" dirty="0"/>
                    </a:p>
                  </a:txBody>
                  <a:tcPr anchor="ctr"/>
                </a:tc>
              </a:tr>
              <a:tr h="7399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effectLst/>
                          <a:latin typeface="Times New Roman"/>
                          <a:ea typeface="Calibri"/>
                          <a:cs typeface="Times New Roman"/>
                        </a:rPr>
                        <a:t>Connections of structural system to the building’s structure including seismic bracing if applicable </a:t>
                      </a:r>
                      <a:r>
                        <a:rPr lang="en-US" sz="1600" baseline="0" dirty="0" smtClean="0">
                          <a:effectLst/>
                          <a:latin typeface="Times New Roman"/>
                          <a:ea typeface="Calibri"/>
                          <a:cs typeface="Times New Roman"/>
                        </a:rPr>
                        <a:t>are inspected for integrity and fasteners checked</a:t>
                      </a:r>
                      <a:endParaRPr lang="en-US" sz="1600" dirty="0">
                        <a:solidFill>
                          <a:schemeClr val="tx1"/>
                        </a:solidFill>
                      </a:endParaRPr>
                    </a:p>
                  </a:txBody>
                  <a:tcPr anchor="ctr"/>
                </a:tc>
                <a:tc>
                  <a:txBody>
                    <a:bodyPr/>
                    <a:lstStyle/>
                    <a:p>
                      <a:pPr algn="l"/>
                      <a:endParaRPr lang="en-US" sz="1400" dirty="0"/>
                    </a:p>
                  </a:txBody>
                  <a:tcPr anchor="ctr"/>
                </a:tc>
              </a:tr>
              <a:tr h="494969">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effectLst/>
                          <a:latin typeface="Times New Roman"/>
                          <a:ea typeface="Calibri"/>
                          <a:cs typeface="Times New Roman"/>
                        </a:rPr>
                        <a:t>All rail end stops are in place and tightened</a:t>
                      </a:r>
                      <a:endParaRPr lang="en-US" sz="1600" dirty="0" smtClean="0">
                        <a:effectLst/>
                        <a:latin typeface="+mn-lt"/>
                        <a:ea typeface="Calibri"/>
                        <a:cs typeface="Times New Roman"/>
                      </a:endParaRPr>
                    </a:p>
                  </a:txBody>
                  <a:tcPr anchor="ctr"/>
                </a:tc>
                <a:tc>
                  <a:txBody>
                    <a:bodyPr/>
                    <a:lstStyle/>
                    <a:p>
                      <a:pPr algn="l"/>
                      <a:endParaRPr lang="en-US" sz="1400" dirty="0"/>
                    </a:p>
                  </a:txBody>
                  <a:tcPr anchor="ctr"/>
                </a:tc>
              </a:tr>
              <a:tr h="799769">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effectLst/>
                          <a:latin typeface="Times New Roman"/>
                          <a:ea typeface="Calibri"/>
                          <a:cs typeface="Times New Roman"/>
                        </a:rPr>
                        <a:t>All rail end stops in the as-built</a:t>
                      </a:r>
                      <a:r>
                        <a:rPr lang="en-US" sz="1600" baseline="0" dirty="0" smtClean="0">
                          <a:effectLst/>
                          <a:latin typeface="Times New Roman"/>
                          <a:ea typeface="Calibri"/>
                          <a:cs typeface="Times New Roman"/>
                        </a:rPr>
                        <a:t> drawings and structural engineering drawings for the lift unit are accounted for</a:t>
                      </a:r>
                      <a:endParaRPr lang="en-US" sz="1600" dirty="0" smtClean="0">
                        <a:effectLst/>
                        <a:latin typeface="+mn-lt"/>
                        <a:ea typeface="Calibri"/>
                        <a:cs typeface="Times New Roman"/>
                      </a:endParaRPr>
                    </a:p>
                  </a:txBody>
                  <a:tcPr anchor="ctr"/>
                </a:tc>
                <a:tc>
                  <a:txBody>
                    <a:bodyPr/>
                    <a:lstStyle/>
                    <a:p>
                      <a:pPr algn="l"/>
                      <a:endParaRPr lang="en-US" sz="1400" dirty="0"/>
                    </a:p>
                  </a:txBody>
                  <a:tcPr anchor="ctr"/>
                </a:tc>
              </a:tr>
              <a:tr h="697152">
                <a:tc>
                  <a:txBody>
                    <a:bodyPr/>
                    <a:lstStyle/>
                    <a:p>
                      <a:pPr marL="0" marR="0">
                        <a:lnSpc>
                          <a:spcPct val="115000"/>
                        </a:lnSpc>
                        <a:spcBef>
                          <a:spcPts val="0"/>
                        </a:spcBef>
                        <a:spcAft>
                          <a:spcPts val="0"/>
                        </a:spcAft>
                      </a:pPr>
                      <a:r>
                        <a:rPr lang="en-US" sz="1600" dirty="0" smtClean="0">
                          <a:effectLst/>
                          <a:latin typeface="Times New Roman"/>
                          <a:ea typeface="Calibri"/>
                          <a:cs typeface="Times New Roman"/>
                        </a:rPr>
                        <a:t>Rail turntable and exchanger functions correctly,</a:t>
                      </a:r>
                      <a:r>
                        <a:rPr lang="en-US" sz="1600" baseline="0" dirty="0" smtClean="0">
                          <a:effectLst/>
                          <a:latin typeface="Times New Roman"/>
                          <a:ea typeface="Calibri"/>
                          <a:cs typeface="Times New Roman"/>
                        </a:rPr>
                        <a:t> the rail is free of gaps and the </a:t>
                      </a:r>
                      <a:r>
                        <a:rPr lang="en-US" sz="1600" dirty="0" smtClean="0">
                          <a:effectLst/>
                          <a:latin typeface="Times New Roman"/>
                          <a:ea typeface="Calibri"/>
                          <a:cs typeface="Times New Roman"/>
                        </a:rPr>
                        <a:t>gates are in alignment </a:t>
                      </a:r>
                      <a:endParaRPr lang="en-US" sz="1600" dirty="0">
                        <a:effectLst/>
                        <a:latin typeface="+mn-lt"/>
                        <a:ea typeface="Calibri"/>
                        <a:cs typeface="Times New Roman"/>
                      </a:endParaRPr>
                    </a:p>
                  </a:txBody>
                  <a:tcPr anchor="ctr"/>
                </a:tc>
                <a:tc>
                  <a:txBody>
                    <a:bodyPr/>
                    <a:lstStyle/>
                    <a:p>
                      <a:pPr algn="l"/>
                      <a:endParaRPr lang="en-US" sz="1400" dirty="0"/>
                    </a:p>
                  </a:txBody>
                  <a:tcPr anchor="ctr"/>
                </a:tc>
              </a:tr>
            </a:tbl>
          </a:graphicData>
        </a:graphic>
      </p:graphicFrame>
      <p:sp>
        <p:nvSpPr>
          <p:cNvPr id="13" name="Title 1"/>
          <p:cNvSpPr>
            <a:spLocks noGrp="1"/>
          </p:cNvSpPr>
          <p:nvPr>
            <p:ph type="title"/>
          </p:nvPr>
        </p:nvSpPr>
        <p:spPr>
          <a:xfrm>
            <a:off x="457200" y="274638"/>
            <a:ext cx="8229600" cy="1143000"/>
          </a:xfrm>
        </p:spPr>
        <p:txBody>
          <a:bodyPr>
            <a:normAutofit fontScale="90000"/>
          </a:bodyPr>
          <a:lstStyle/>
          <a:p>
            <a:r>
              <a:rPr lang="en-US" sz="3600" dirty="0" smtClean="0"/>
              <a:t>2. Ceiling </a:t>
            </a:r>
            <a:r>
              <a:rPr lang="en-US" sz="3600" dirty="0"/>
              <a:t>Track </a:t>
            </a:r>
            <a:r>
              <a:rPr lang="en-US" sz="3600" dirty="0" smtClean="0"/>
              <a:t>Gates </a:t>
            </a:r>
            <a:r>
              <a:rPr lang="en-US" sz="3600" dirty="0"/>
              <a:t>/ </a:t>
            </a:r>
            <a:r>
              <a:rPr lang="en-US" sz="3600" dirty="0" smtClean="0"/>
              <a:t>Stoppers/ </a:t>
            </a:r>
            <a:r>
              <a:rPr lang="en-US" sz="3600" dirty="0"/>
              <a:t>Rail End Stops</a:t>
            </a:r>
          </a:p>
        </p:txBody>
      </p:sp>
      <p:sp>
        <p:nvSpPr>
          <p:cNvPr id="8" name="TextBox 7">
            <a:hlinkClick r:id="rId2"/>
          </p:cNvPr>
          <p:cNvSpPr txBox="1"/>
          <p:nvPr/>
        </p:nvSpPr>
        <p:spPr>
          <a:xfrm>
            <a:off x="1143001" y="6183868"/>
            <a:ext cx="72390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a full example checklist</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Right Arrow 8">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spTree>
    <p:extLst>
      <p:ext uri="{BB962C8B-B14F-4D97-AF65-F5344CB8AC3E}">
        <p14:creationId xmlns:p14="http://schemas.microsoft.com/office/powerpoint/2010/main" val="34492941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3 &amp; 4. Lift Unit, Lift Unit Battery, and Charger</a:t>
            </a:r>
            <a:endParaRPr lang="en-US" sz="3200" dirty="0"/>
          </a:p>
        </p:txBody>
      </p:sp>
      <p:sp>
        <p:nvSpPr>
          <p:cNvPr id="6" name="Content Placeholder 4"/>
          <p:cNvSpPr>
            <a:spLocks noGrp="1"/>
          </p:cNvSpPr>
          <p:nvPr>
            <p:ph sz="half" idx="4294967295"/>
          </p:nvPr>
        </p:nvSpPr>
        <p:spPr>
          <a:xfrm>
            <a:off x="3352800" y="1295400"/>
            <a:ext cx="5715000" cy="3486900"/>
          </a:xfrm>
          <a:prstGeom prst="rect">
            <a:avLst/>
          </a:prstGeom>
        </p:spPr>
        <p:txBody>
          <a:bodyPr>
            <a:noAutofit/>
          </a:bodyPr>
          <a:lstStyle/>
          <a:p>
            <a:pPr marL="0" indent="0" algn="ctr">
              <a:buNone/>
            </a:pPr>
            <a:r>
              <a:rPr lang="en-US" sz="2400" dirty="0" smtClean="0"/>
              <a:t>Hazards</a:t>
            </a:r>
          </a:p>
          <a:p>
            <a:pPr lvl="0"/>
            <a:r>
              <a:rPr lang="en-US" sz="1800" dirty="0"/>
              <a:t>Most </a:t>
            </a:r>
            <a:r>
              <a:rPr lang="en-US" sz="1800" dirty="0" smtClean="0"/>
              <a:t>Lift Units </a:t>
            </a:r>
            <a:r>
              <a:rPr lang="en-US" sz="1800" dirty="0"/>
              <a:t>are not water tight and are not intended for </a:t>
            </a:r>
            <a:r>
              <a:rPr lang="en-US" sz="1800" dirty="0" smtClean="0"/>
              <a:t>continuous use </a:t>
            </a:r>
            <a:r>
              <a:rPr lang="en-US" sz="1800" dirty="0"/>
              <a:t>in wet or humid environments. </a:t>
            </a:r>
            <a:endParaRPr lang="en-US" sz="1800" dirty="0" smtClean="0"/>
          </a:p>
          <a:p>
            <a:pPr lvl="0"/>
            <a:r>
              <a:rPr lang="en-US" sz="1800" dirty="0" smtClean="0"/>
              <a:t>Wet </a:t>
            </a:r>
            <a:r>
              <a:rPr lang="en-US" sz="1800" dirty="0"/>
              <a:t>or humid environments such as pools and bathrooms can cause early or unexpected signs of wear and, in severe cases, corrosion of internal components of the </a:t>
            </a:r>
            <a:r>
              <a:rPr lang="en-US" sz="1800" dirty="0" smtClean="0"/>
              <a:t>Lift Unit </a:t>
            </a:r>
            <a:r>
              <a:rPr lang="en-US" sz="1800" dirty="0"/>
              <a:t>or </a:t>
            </a:r>
            <a:r>
              <a:rPr lang="en-US" sz="1800" dirty="0" smtClean="0"/>
              <a:t>Lift Unit </a:t>
            </a:r>
            <a:r>
              <a:rPr lang="en-US" sz="1800" dirty="0"/>
              <a:t>Battery</a:t>
            </a:r>
            <a:r>
              <a:rPr lang="en-US" sz="1800" dirty="0" smtClean="0"/>
              <a:t>.</a:t>
            </a:r>
          </a:p>
          <a:p>
            <a:pPr lvl="0"/>
            <a:r>
              <a:rPr lang="en-US" sz="1800" dirty="0" smtClean="0"/>
              <a:t>Failure </a:t>
            </a:r>
            <a:r>
              <a:rPr lang="en-US" sz="1800" dirty="0"/>
              <a:t>of internal components of the </a:t>
            </a:r>
            <a:r>
              <a:rPr lang="en-US" sz="1800" dirty="0" smtClean="0"/>
              <a:t>Lift Unit </a:t>
            </a:r>
            <a:r>
              <a:rPr lang="en-US" sz="1800" dirty="0"/>
              <a:t>is hard to detect but can result in sudden breakage, a sudden stop to lifting capabilities </a:t>
            </a:r>
            <a:r>
              <a:rPr lang="en-US" sz="1800" dirty="0" smtClean="0"/>
              <a:t>,or </a:t>
            </a:r>
            <a:r>
              <a:rPr lang="en-US" sz="1800" dirty="0"/>
              <a:t>the sudden and uncontrolled drop/release of a patient. </a:t>
            </a:r>
          </a:p>
        </p:txBody>
      </p:sp>
      <p:sp>
        <p:nvSpPr>
          <p:cNvPr id="7" name="TextBox 6"/>
          <p:cNvSpPr txBox="1"/>
          <p:nvPr/>
        </p:nvSpPr>
        <p:spPr>
          <a:xfrm>
            <a:off x="457200" y="4971871"/>
            <a:ext cx="8305800" cy="1200329"/>
          </a:xfrm>
          <a:prstGeom prst="rect">
            <a:avLst/>
          </a:prstGeom>
          <a:noFill/>
        </p:spPr>
        <p:txBody>
          <a:bodyPr wrap="square" rtlCol="0">
            <a:spAutoFit/>
          </a:bodyPr>
          <a:lstStyle/>
          <a:p>
            <a:pPr algn="ctr"/>
            <a:r>
              <a:rPr lang="en-US" dirty="0" smtClean="0"/>
              <a:t>Recommendation</a:t>
            </a:r>
          </a:p>
          <a:p>
            <a:pPr marL="285750" indent="-285750">
              <a:buFont typeface="Arial" panose="020B0604020202020204" pitchFamily="34" charset="0"/>
              <a:buChar char="•"/>
            </a:pPr>
            <a:r>
              <a:rPr lang="en-US" dirty="0"/>
              <a:t>Utilize the acceptance check list for ceiling lift systems attached to AL14-07 after the </a:t>
            </a:r>
            <a:r>
              <a:rPr lang="en-US" dirty="0" smtClean="0"/>
              <a:t>installation, maintenance, service or relocation of the Lift Unit</a:t>
            </a:r>
          </a:p>
          <a:p>
            <a:pPr marL="285750" lvl="0" indent="-285750">
              <a:buFont typeface="Arial" panose="020B0604020202020204" pitchFamily="34" charset="0"/>
              <a:buChar char="•"/>
            </a:pPr>
            <a:r>
              <a:rPr lang="en-US" dirty="0"/>
              <a:t>Be aware of the installation </a:t>
            </a:r>
            <a:r>
              <a:rPr lang="en-US" dirty="0" smtClean="0"/>
              <a:t>environment</a:t>
            </a:r>
            <a:endParaRPr lang="en-US" dirty="0"/>
          </a:p>
        </p:txBody>
      </p:sp>
      <p:sp>
        <p:nvSpPr>
          <p:cNvPr id="8" name="TextBox 7">
            <a:hlinkClick r:id="rId2" action="ppaction://hlinksldjump"/>
          </p:cNvPr>
          <p:cNvSpPr txBox="1"/>
          <p:nvPr/>
        </p:nvSpPr>
        <p:spPr>
          <a:xfrm>
            <a:off x="1143000" y="6183868"/>
            <a:ext cx="70866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example checklist items</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Rectangle 8">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sp>
        <p:nvSpPr>
          <p:cNvPr id="10" name="Right Arrow 9">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pic>
        <p:nvPicPr>
          <p:cNvPr id="2050" name="Picture 2" descr="C:\Users\VHAV11QinS\Desktop\Lifts\20140603_091010_Richtone(HD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647700" y="1524000"/>
            <a:ext cx="2709333" cy="15240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VHAV11QinS\Desktop\Lifts\20140603_091022_Richtone(HD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700" y="3276600"/>
            <a:ext cx="2709334" cy="1524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050704">
            <a:off x="2022187" y="2062891"/>
            <a:ext cx="173566" cy="76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Rectangle 12"/>
          <p:cNvSpPr/>
          <p:nvPr/>
        </p:nvSpPr>
        <p:spPr>
          <a:xfrm rot="2791163">
            <a:off x="2319400" y="2355645"/>
            <a:ext cx="211613"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24222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3142128941"/>
              </p:ext>
            </p:extLst>
          </p:nvPr>
        </p:nvGraphicFramePr>
        <p:xfrm>
          <a:off x="888999" y="1447800"/>
          <a:ext cx="7391400" cy="4374179"/>
        </p:xfrm>
        <a:graphic>
          <a:graphicData uri="http://schemas.openxmlformats.org/drawingml/2006/table">
            <a:tbl>
              <a:tblPr firstRow="1" bandRow="1">
                <a:tableStyleId>{5C22544A-7EE6-4342-B048-85BDC9FD1C3A}</a:tableStyleId>
              </a:tblPr>
              <a:tblGrid>
                <a:gridCol w="6705600"/>
                <a:gridCol w="685800"/>
              </a:tblGrid>
              <a:tr h="558471">
                <a:tc gridSpan="2">
                  <a:txBody>
                    <a:bodyPr/>
                    <a:lstStyle/>
                    <a:p>
                      <a:pPr algn="ctr"/>
                      <a:r>
                        <a:rPr lang="en-US" sz="1600" dirty="0" smtClean="0"/>
                        <a:t>Sample Checklist for Lift Installation Related</a:t>
                      </a:r>
                      <a:r>
                        <a:rPr lang="en-US" sz="1600" baseline="0" dirty="0" smtClean="0"/>
                        <a:t> to Lift Unit, Battery and Charger</a:t>
                      </a:r>
                      <a:endParaRPr lang="en-US" sz="1600" dirty="0"/>
                    </a:p>
                  </a:txBody>
                  <a:tcPr anchor="ctr"/>
                </a:tc>
                <a:tc hMerge="1">
                  <a:txBody>
                    <a:bodyPr/>
                    <a:lstStyle/>
                    <a:p>
                      <a:endParaRPr lang="en-US" dirty="0"/>
                    </a:p>
                  </a:txBody>
                  <a:tcPr/>
                </a:tc>
              </a:tr>
              <a:tr h="558471">
                <a:tc>
                  <a:txBody>
                    <a:bodyPr/>
                    <a:lstStyle/>
                    <a:p>
                      <a:pPr algn="l"/>
                      <a:r>
                        <a:rPr lang="en-US" sz="1600" b="1" dirty="0" smtClean="0"/>
                        <a:t>Checklist</a:t>
                      </a:r>
                      <a:r>
                        <a:rPr lang="en-US" sz="1600" b="1" baseline="0" dirty="0" smtClean="0"/>
                        <a:t> Items</a:t>
                      </a:r>
                      <a:endParaRPr lang="en-US" sz="1600" b="1" dirty="0"/>
                    </a:p>
                  </a:txBody>
                  <a:tcPr anchor="ctr"/>
                </a:tc>
                <a:tc>
                  <a:txBody>
                    <a:bodyPr/>
                    <a:lstStyle/>
                    <a:p>
                      <a:pPr algn="ctr"/>
                      <a:r>
                        <a:rPr lang="en-US" sz="2400" dirty="0" smtClean="0">
                          <a:sym typeface="Symbol"/>
                        </a:rPr>
                        <a:t></a:t>
                      </a:r>
                      <a:endParaRPr lang="en-US" sz="2400" dirty="0"/>
                    </a:p>
                  </a:txBody>
                  <a:tcPr anchor="ctr"/>
                </a:tc>
              </a:tr>
              <a:tr h="559458">
                <a:tc>
                  <a:txBody>
                    <a:bodyPr/>
                    <a:lstStyle/>
                    <a:p>
                      <a:pPr marL="0" marR="0">
                        <a:lnSpc>
                          <a:spcPct val="115000"/>
                        </a:lnSpc>
                        <a:spcBef>
                          <a:spcPts val="0"/>
                        </a:spcBef>
                        <a:spcAft>
                          <a:spcPts val="0"/>
                        </a:spcAft>
                      </a:pPr>
                      <a:r>
                        <a:rPr lang="en-US" sz="1600" dirty="0" smtClean="0">
                          <a:effectLst/>
                          <a:latin typeface="Times New Roman"/>
                          <a:ea typeface="Calibri"/>
                          <a:cs typeface="Times New Roman"/>
                        </a:rPr>
                        <a:t>The lift is installed in the correct location and environment (water proofing / humidity concerns)</a:t>
                      </a:r>
                      <a:endParaRPr lang="en-US" sz="1600" dirty="0">
                        <a:effectLst/>
                        <a:latin typeface="+mn-lt"/>
                        <a:ea typeface="Calibri"/>
                        <a:cs typeface="Times New Roman"/>
                      </a:endParaRPr>
                    </a:p>
                  </a:txBody>
                  <a:tcPr anchor="ctr"/>
                </a:tc>
                <a:tc>
                  <a:txBody>
                    <a:bodyPr/>
                    <a:lstStyle/>
                    <a:p>
                      <a:pPr algn="l"/>
                      <a:endParaRPr lang="en-US" sz="1400" dirty="0"/>
                    </a:p>
                  </a:txBody>
                  <a:tcPr anchor="ctr"/>
                </a:tc>
              </a:tr>
              <a:tr h="511343">
                <a:tc>
                  <a:txBody>
                    <a:bodyPr/>
                    <a:lstStyle/>
                    <a:p>
                      <a:pPr marL="0" marR="0">
                        <a:lnSpc>
                          <a:spcPct val="115000"/>
                        </a:lnSpc>
                        <a:spcBef>
                          <a:spcPts val="0"/>
                        </a:spcBef>
                        <a:spcAft>
                          <a:spcPts val="0"/>
                        </a:spcAft>
                      </a:pPr>
                      <a:r>
                        <a:rPr lang="en-US" sz="1600" dirty="0" smtClean="0">
                          <a:effectLst/>
                          <a:latin typeface="Times New Roman"/>
                          <a:ea typeface="Calibri"/>
                          <a:cs typeface="Times New Roman"/>
                        </a:rPr>
                        <a:t>Installation is compliant with NFPA 13 for fire sprinklers</a:t>
                      </a:r>
                      <a:endParaRPr lang="en-US" sz="1600" dirty="0">
                        <a:effectLst/>
                        <a:latin typeface="+mn-lt"/>
                        <a:ea typeface="Calibri"/>
                        <a:cs typeface="Times New Roman"/>
                      </a:endParaRPr>
                    </a:p>
                  </a:txBody>
                  <a:tcPr anchor="ctr"/>
                </a:tc>
                <a:tc>
                  <a:txBody>
                    <a:bodyPr/>
                    <a:lstStyle/>
                    <a:p>
                      <a:pPr algn="l"/>
                      <a:endParaRPr lang="en-US" sz="1400" dirty="0"/>
                    </a:p>
                  </a:txBody>
                  <a:tcPr anchor="ctr"/>
                </a:tc>
              </a:tr>
              <a:tr h="556623">
                <a:tc>
                  <a:txBody>
                    <a:bodyPr/>
                    <a:lstStyle/>
                    <a:p>
                      <a:pPr marL="0" marR="0">
                        <a:lnSpc>
                          <a:spcPct val="115000"/>
                        </a:lnSpc>
                        <a:spcBef>
                          <a:spcPts val="0"/>
                        </a:spcBef>
                        <a:spcAft>
                          <a:spcPts val="0"/>
                        </a:spcAft>
                      </a:pPr>
                      <a:r>
                        <a:rPr lang="en-US" sz="1600" dirty="0" smtClean="0">
                          <a:effectLst/>
                          <a:latin typeface="Times New Roman"/>
                          <a:ea typeface="Calibri"/>
                          <a:cs typeface="Times New Roman"/>
                        </a:rPr>
                        <a:t>Installation is compliant with NFPA 99 and NFPA 70 for grounding and bonding</a:t>
                      </a:r>
                      <a:endParaRPr lang="en-US" sz="1600" dirty="0">
                        <a:effectLst/>
                        <a:latin typeface="+mn-lt"/>
                        <a:ea typeface="Calibri"/>
                        <a:cs typeface="Times New Roman"/>
                      </a:endParaRPr>
                    </a:p>
                  </a:txBody>
                  <a:tcPr anchor="ctr"/>
                </a:tc>
                <a:tc>
                  <a:txBody>
                    <a:bodyPr/>
                    <a:lstStyle/>
                    <a:p>
                      <a:pPr algn="l"/>
                      <a:endParaRPr lang="en-US" sz="1400" dirty="0"/>
                    </a:p>
                  </a:txBody>
                  <a:tcPr anchor="ctr"/>
                </a:tc>
              </a:tr>
              <a:tr h="607931">
                <a:tc>
                  <a:txBody>
                    <a:bodyPr/>
                    <a:lstStyle/>
                    <a:p>
                      <a:pPr marL="0" marR="0">
                        <a:lnSpc>
                          <a:spcPct val="115000"/>
                        </a:lnSpc>
                        <a:spcBef>
                          <a:spcPts val="0"/>
                        </a:spcBef>
                        <a:spcAft>
                          <a:spcPts val="0"/>
                        </a:spcAft>
                      </a:pPr>
                      <a:r>
                        <a:rPr lang="en-US" sz="1600" dirty="0" smtClean="0">
                          <a:effectLst/>
                          <a:latin typeface="Times New Roman"/>
                          <a:ea typeface="Calibri"/>
                          <a:cs typeface="Times New Roman"/>
                        </a:rPr>
                        <a:t>Installation is compliant with NFPA 99 and NFPA 70 for access to electrical and safety systems</a:t>
                      </a:r>
                      <a:endParaRPr lang="en-US" sz="1600" dirty="0">
                        <a:effectLst/>
                        <a:latin typeface="+mn-lt"/>
                        <a:ea typeface="Calibri"/>
                        <a:cs typeface="Times New Roman"/>
                      </a:endParaRPr>
                    </a:p>
                  </a:txBody>
                  <a:tcPr anchor="ctr"/>
                </a:tc>
                <a:tc>
                  <a:txBody>
                    <a:bodyPr/>
                    <a:lstStyle/>
                    <a:p>
                      <a:pPr algn="l"/>
                      <a:endParaRPr lang="en-US" sz="1400" dirty="0"/>
                    </a:p>
                  </a:txBody>
                  <a:tcPr anchor="ctr"/>
                </a:tc>
              </a:tr>
              <a:tr h="394539">
                <a:tc>
                  <a:txBody>
                    <a:bodyPr/>
                    <a:lstStyle/>
                    <a:p>
                      <a:pPr marL="0" marR="0">
                        <a:lnSpc>
                          <a:spcPct val="115000"/>
                        </a:lnSpc>
                        <a:spcBef>
                          <a:spcPts val="0"/>
                        </a:spcBef>
                        <a:spcAft>
                          <a:spcPts val="0"/>
                        </a:spcAft>
                      </a:pPr>
                      <a:r>
                        <a:rPr lang="en-US" sz="1600" dirty="0" smtClean="0">
                          <a:effectLst/>
                          <a:latin typeface="Times New Roman"/>
                          <a:ea typeface="Calibri"/>
                          <a:cs typeface="Times New Roman"/>
                        </a:rPr>
                        <a:t>Lift Unit casing has been inspected for cracks and alignment</a:t>
                      </a:r>
                      <a:endParaRPr lang="en-US" sz="1600" dirty="0">
                        <a:effectLst/>
                        <a:latin typeface="+mn-lt"/>
                        <a:ea typeface="Calibri"/>
                        <a:cs typeface="Times New Roman"/>
                      </a:endParaRPr>
                    </a:p>
                  </a:txBody>
                  <a:tcPr anchor="ctr"/>
                </a:tc>
                <a:tc>
                  <a:txBody>
                    <a:bodyPr/>
                    <a:lstStyle/>
                    <a:p>
                      <a:pPr algn="l"/>
                      <a:endParaRPr lang="en-US" sz="1400" dirty="0"/>
                    </a:p>
                  </a:txBody>
                  <a:tcPr anchor="ctr"/>
                </a:tc>
              </a:tr>
              <a:tr h="394539">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effectLst/>
                          <a:latin typeface="Times New Roman"/>
                          <a:ea typeface="Calibri"/>
                          <a:cs typeface="Times New Roman"/>
                        </a:rPr>
                        <a:t>All motor case indicator lights are functioning</a:t>
                      </a:r>
                      <a:endParaRPr lang="en-US" sz="1600" dirty="0">
                        <a:effectLst/>
                        <a:latin typeface="+mn-lt"/>
                        <a:ea typeface="Calibri"/>
                        <a:cs typeface="Times New Roman"/>
                      </a:endParaRPr>
                    </a:p>
                  </a:txBody>
                  <a:tcPr anchor="ctr"/>
                </a:tc>
                <a:tc>
                  <a:txBody>
                    <a:bodyPr/>
                    <a:lstStyle/>
                    <a:p>
                      <a:pPr algn="l"/>
                      <a:endParaRPr lang="en-US" sz="1400" dirty="0"/>
                    </a:p>
                  </a:txBody>
                  <a:tcPr anchor="ctr"/>
                </a:tc>
              </a:tr>
            </a:tbl>
          </a:graphicData>
        </a:graphic>
      </p:graphicFrame>
      <p:sp>
        <p:nvSpPr>
          <p:cNvPr id="11" name="Title 1"/>
          <p:cNvSpPr>
            <a:spLocks noGrp="1"/>
          </p:cNvSpPr>
          <p:nvPr>
            <p:ph type="title"/>
          </p:nvPr>
        </p:nvSpPr>
        <p:spPr>
          <a:xfrm>
            <a:off x="457200" y="274638"/>
            <a:ext cx="8229600" cy="1143000"/>
          </a:xfrm>
        </p:spPr>
        <p:txBody>
          <a:bodyPr>
            <a:noAutofit/>
          </a:bodyPr>
          <a:lstStyle/>
          <a:p>
            <a:r>
              <a:rPr lang="en-US" sz="3200" dirty="0" smtClean="0"/>
              <a:t>3 &amp; 4. Lift Unit, Lift Unit Battery, and Charger</a:t>
            </a:r>
            <a:endParaRPr lang="en-US" sz="3200" dirty="0"/>
          </a:p>
        </p:txBody>
      </p:sp>
      <p:sp>
        <p:nvSpPr>
          <p:cNvPr id="8" name="TextBox 7">
            <a:hlinkClick r:id="rId2"/>
          </p:cNvPr>
          <p:cNvSpPr txBox="1"/>
          <p:nvPr/>
        </p:nvSpPr>
        <p:spPr>
          <a:xfrm>
            <a:off x="1143000" y="6183868"/>
            <a:ext cx="69342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a full example checklist</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2" name="Right Arrow 11">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spTree>
    <p:extLst>
      <p:ext uri="{BB962C8B-B14F-4D97-AF65-F5344CB8AC3E}">
        <p14:creationId xmlns:p14="http://schemas.microsoft.com/office/powerpoint/2010/main" val="2736646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5. Lift </a:t>
            </a:r>
            <a:r>
              <a:rPr lang="en-US" dirty="0"/>
              <a:t>Tape </a:t>
            </a:r>
            <a:r>
              <a:rPr lang="en-US" dirty="0" smtClean="0"/>
              <a:t>/ Strap</a:t>
            </a:r>
            <a:endParaRPr lang="en-US" dirty="0"/>
          </a:p>
        </p:txBody>
      </p:sp>
      <p:sp>
        <p:nvSpPr>
          <p:cNvPr id="9" name="Content Placeholder 4"/>
          <p:cNvSpPr>
            <a:spLocks noGrp="1"/>
          </p:cNvSpPr>
          <p:nvPr>
            <p:ph sz="half" idx="4294967295"/>
          </p:nvPr>
        </p:nvSpPr>
        <p:spPr>
          <a:xfrm>
            <a:off x="4086922" y="1603918"/>
            <a:ext cx="4828478" cy="3055720"/>
          </a:xfrm>
          <a:prstGeom prst="rect">
            <a:avLst/>
          </a:prstGeom>
        </p:spPr>
        <p:txBody>
          <a:bodyPr>
            <a:noAutofit/>
          </a:bodyPr>
          <a:lstStyle/>
          <a:p>
            <a:pPr marL="0" indent="0" algn="ctr">
              <a:buNone/>
            </a:pPr>
            <a:r>
              <a:rPr lang="en-US" sz="2400" dirty="0" smtClean="0"/>
              <a:t>Hazard</a:t>
            </a:r>
          </a:p>
          <a:p>
            <a:pPr lvl="0"/>
            <a:r>
              <a:rPr lang="en-US" sz="2000" dirty="0"/>
              <a:t>Lift Tape shows signs of wear, fraying and tearing most commonly at the seams and at the attachment points. If these signs are neglected and the Lift Tape is not maintained, repaired, or replaced, </a:t>
            </a:r>
            <a:r>
              <a:rPr lang="en-US" sz="2000" dirty="0" smtClean="0"/>
              <a:t>a failure could occur resulting </a:t>
            </a:r>
            <a:r>
              <a:rPr lang="en-US" sz="2000" dirty="0"/>
              <a:t>in the sudden drop/release of a patient.</a:t>
            </a:r>
          </a:p>
        </p:txBody>
      </p:sp>
      <p:sp>
        <p:nvSpPr>
          <p:cNvPr id="10" name="TextBox 9"/>
          <p:cNvSpPr txBox="1"/>
          <p:nvPr/>
        </p:nvSpPr>
        <p:spPr>
          <a:xfrm>
            <a:off x="304800" y="4724400"/>
            <a:ext cx="8610600" cy="1477328"/>
          </a:xfrm>
          <a:prstGeom prst="rect">
            <a:avLst/>
          </a:prstGeom>
          <a:noFill/>
        </p:spPr>
        <p:txBody>
          <a:bodyPr wrap="square" rtlCol="0">
            <a:spAutoFit/>
          </a:bodyPr>
          <a:lstStyle/>
          <a:p>
            <a:pPr algn="ctr"/>
            <a:r>
              <a:rPr lang="en-US" dirty="0" smtClean="0"/>
              <a:t>Recommendation</a:t>
            </a:r>
          </a:p>
          <a:p>
            <a:pPr marL="285750" lvl="0" indent="-285750">
              <a:buFont typeface="Arial" panose="020B0604020202020204" pitchFamily="34" charset="0"/>
              <a:buChar char="•"/>
            </a:pPr>
            <a:r>
              <a:rPr lang="en-US" dirty="0"/>
              <a:t>Develop a checklist to visually inspect the Lift Tape and Slings prior to use for rips, tears, or fraying. Pay careful attention to attachment points of the sling and major </a:t>
            </a:r>
            <a:r>
              <a:rPr lang="en-US" dirty="0" smtClean="0"/>
              <a:t>seams. </a:t>
            </a:r>
          </a:p>
          <a:p>
            <a:pPr marL="285750" lvl="0" indent="-285750">
              <a:buFont typeface="Arial" panose="020B0604020202020204" pitchFamily="34" charset="0"/>
              <a:buChar char="•"/>
            </a:pPr>
            <a:r>
              <a:rPr lang="en-US" dirty="0"/>
              <a:t>Replacing Lift Tape and Slings prior to them showing any signs of wear on a regular schedule can also mitigate the risk of breakage.</a:t>
            </a:r>
          </a:p>
        </p:txBody>
      </p:sp>
      <p:sp>
        <p:nvSpPr>
          <p:cNvPr id="11" name="TextBox 10">
            <a:hlinkClick r:id="rId2" action="ppaction://hlinksldjump"/>
          </p:cNvPr>
          <p:cNvSpPr txBox="1"/>
          <p:nvPr/>
        </p:nvSpPr>
        <p:spPr>
          <a:xfrm>
            <a:off x="1295400" y="6183868"/>
            <a:ext cx="69342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an example checklist</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2" name="Rectangle 11">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sp>
        <p:nvSpPr>
          <p:cNvPr id="13" name="Right Arrow 12">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pic>
        <p:nvPicPr>
          <p:cNvPr id="3075" name="Picture 3" descr="C:\Users\VHAV11QinS\Desktop\Lifts\20140603_09152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250" r="9766"/>
          <a:stretch/>
        </p:blipFill>
        <p:spPr bwMode="auto">
          <a:xfrm>
            <a:off x="990723" y="1219200"/>
            <a:ext cx="2139951" cy="1524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VHAV11QinS\Desktop\Lifts\20140603_091151_Richtone(HDR).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6600" t="17204" r="5720" b="6524"/>
          <a:stretch/>
        </p:blipFill>
        <p:spPr bwMode="auto">
          <a:xfrm rot="16200000">
            <a:off x="1074647" y="3122333"/>
            <a:ext cx="1972103" cy="146685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rot="11728736">
            <a:off x="2313626" y="2394233"/>
            <a:ext cx="450300" cy="555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ectangle 14"/>
          <p:cNvSpPr/>
          <p:nvPr/>
        </p:nvSpPr>
        <p:spPr>
          <a:xfrm rot="10800000">
            <a:off x="2013766" y="1333264"/>
            <a:ext cx="13068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Rectangle 15"/>
          <p:cNvSpPr/>
          <p:nvPr/>
        </p:nvSpPr>
        <p:spPr>
          <a:xfrm rot="10958013">
            <a:off x="2160163" y="1274348"/>
            <a:ext cx="194315"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Rectangle 16"/>
          <p:cNvSpPr/>
          <p:nvPr/>
        </p:nvSpPr>
        <p:spPr>
          <a:xfrm rot="10800000">
            <a:off x="1828800" y="3001023"/>
            <a:ext cx="13068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Rectangle 17"/>
          <p:cNvSpPr/>
          <p:nvPr/>
        </p:nvSpPr>
        <p:spPr>
          <a:xfrm rot="10958013">
            <a:off x="2171407" y="3001024"/>
            <a:ext cx="194315"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10489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6</a:t>
            </a:r>
            <a:r>
              <a:rPr lang="en-US" dirty="0" smtClean="0"/>
              <a:t>. Lift Tape Hook</a:t>
            </a:r>
            <a:endParaRPr lang="en-US" dirty="0"/>
          </a:p>
        </p:txBody>
      </p:sp>
      <p:sp>
        <p:nvSpPr>
          <p:cNvPr id="9" name="Content Placeholder 4"/>
          <p:cNvSpPr>
            <a:spLocks noGrp="1"/>
          </p:cNvSpPr>
          <p:nvPr>
            <p:ph sz="half" idx="4294967295"/>
          </p:nvPr>
        </p:nvSpPr>
        <p:spPr>
          <a:xfrm>
            <a:off x="4086922" y="1603918"/>
            <a:ext cx="4828478" cy="3055720"/>
          </a:xfrm>
          <a:prstGeom prst="rect">
            <a:avLst/>
          </a:prstGeom>
        </p:spPr>
        <p:txBody>
          <a:bodyPr>
            <a:noAutofit/>
          </a:bodyPr>
          <a:lstStyle/>
          <a:p>
            <a:pPr marL="0" indent="0" algn="ctr">
              <a:buNone/>
            </a:pPr>
            <a:r>
              <a:rPr lang="en-US" sz="2400" dirty="0" smtClean="0"/>
              <a:t>Hazard</a:t>
            </a:r>
          </a:p>
          <a:p>
            <a:pPr lvl="0"/>
            <a:r>
              <a:rPr lang="en-US" sz="2000" dirty="0"/>
              <a:t>Lift Tape </a:t>
            </a:r>
            <a:r>
              <a:rPr lang="en-US" sz="2000" dirty="0" smtClean="0"/>
              <a:t>Hook shows signs of wear, damage and loose connection. If these signs are neglected and the Lift Tape Hook is not maintained, repaired, or replaced, it can fail and result in the sudden drop/release of a patient.</a:t>
            </a:r>
            <a:endParaRPr lang="en-US" sz="2000" dirty="0"/>
          </a:p>
        </p:txBody>
      </p:sp>
      <p:sp>
        <p:nvSpPr>
          <p:cNvPr id="10" name="TextBox 9"/>
          <p:cNvSpPr txBox="1"/>
          <p:nvPr/>
        </p:nvSpPr>
        <p:spPr>
          <a:xfrm>
            <a:off x="304800" y="4724400"/>
            <a:ext cx="8610600" cy="1477328"/>
          </a:xfrm>
          <a:prstGeom prst="rect">
            <a:avLst/>
          </a:prstGeom>
          <a:noFill/>
        </p:spPr>
        <p:txBody>
          <a:bodyPr wrap="square" rtlCol="0">
            <a:spAutoFit/>
          </a:bodyPr>
          <a:lstStyle/>
          <a:p>
            <a:pPr algn="ctr"/>
            <a:r>
              <a:rPr lang="en-US" dirty="0" smtClean="0"/>
              <a:t>Recommendation</a:t>
            </a:r>
          </a:p>
          <a:p>
            <a:pPr marL="285750" lvl="0" indent="-285750">
              <a:buFont typeface="Arial" panose="020B0604020202020204" pitchFamily="34" charset="0"/>
              <a:buChar char="•"/>
            </a:pPr>
            <a:r>
              <a:rPr lang="en-US" dirty="0"/>
              <a:t>Develop a checklist to visually inspect the Lift Tape </a:t>
            </a:r>
            <a:r>
              <a:rPr lang="en-US" dirty="0" smtClean="0"/>
              <a:t>Hook prior </a:t>
            </a:r>
            <a:r>
              <a:rPr lang="en-US" dirty="0"/>
              <a:t>to use for </a:t>
            </a:r>
            <a:r>
              <a:rPr lang="en-US" dirty="0" smtClean="0"/>
              <a:t>wear or damage. </a:t>
            </a:r>
          </a:p>
          <a:p>
            <a:pPr marL="285750" lvl="0" indent="-285750">
              <a:buFont typeface="Arial" panose="020B0604020202020204" pitchFamily="34" charset="0"/>
              <a:buChar char="•"/>
            </a:pPr>
            <a:r>
              <a:rPr lang="en-US" dirty="0"/>
              <a:t>Replacing Lift Tape </a:t>
            </a:r>
            <a:r>
              <a:rPr lang="en-US" dirty="0" smtClean="0"/>
              <a:t>Hook </a:t>
            </a:r>
            <a:r>
              <a:rPr lang="en-US" dirty="0"/>
              <a:t>prior to </a:t>
            </a:r>
            <a:r>
              <a:rPr lang="en-US" dirty="0" smtClean="0"/>
              <a:t>it showing </a:t>
            </a:r>
            <a:r>
              <a:rPr lang="en-US" dirty="0"/>
              <a:t>any signs of wear on a regular schedule can also mitigate the risk of breakage.</a:t>
            </a:r>
          </a:p>
        </p:txBody>
      </p:sp>
      <p:sp>
        <p:nvSpPr>
          <p:cNvPr id="11" name="TextBox 10">
            <a:hlinkClick r:id="rId2" action="ppaction://hlinksldjump"/>
          </p:cNvPr>
          <p:cNvSpPr txBox="1"/>
          <p:nvPr/>
        </p:nvSpPr>
        <p:spPr>
          <a:xfrm>
            <a:off x="1295400" y="6183868"/>
            <a:ext cx="69342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an example checklist</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2" name="Rectangle 11">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sp>
        <p:nvSpPr>
          <p:cNvPr id="13" name="Right Arrow 12">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pic>
        <p:nvPicPr>
          <p:cNvPr id="4098" name="Picture 2" descr="C:\Users\VHAV11QinS\Desktop\Lifts\20140603_090949_Richtone(HD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306512"/>
            <a:ext cx="2960512" cy="1665288"/>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VHAV11QinS\Desktop\Lifts\20140603_091519.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4552" t="-476" r="27963" b="53071"/>
          <a:stretch/>
        </p:blipFill>
        <p:spPr bwMode="auto">
          <a:xfrm>
            <a:off x="596034" y="3059837"/>
            <a:ext cx="2985366" cy="1676400"/>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1319489" y="1829944"/>
            <a:ext cx="651863" cy="6184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1862737" y="3801177"/>
            <a:ext cx="651863" cy="6184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48482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Checklist and Visual Aid for Lifting Operations</a:t>
            </a:r>
            <a:endParaRPr lang="en-US" sz="3200" dirty="0"/>
          </a:p>
        </p:txBody>
      </p:sp>
      <p:graphicFrame>
        <p:nvGraphicFramePr>
          <p:cNvPr id="9" name="Table 8"/>
          <p:cNvGraphicFramePr>
            <a:graphicFrameLocks noGrp="1"/>
          </p:cNvGraphicFramePr>
          <p:nvPr>
            <p:extLst>
              <p:ext uri="{D42A27DB-BD31-4B8C-83A1-F6EECF244321}">
                <p14:modId xmlns:p14="http://schemas.microsoft.com/office/powerpoint/2010/main" val="1618334410"/>
              </p:ext>
            </p:extLst>
          </p:nvPr>
        </p:nvGraphicFramePr>
        <p:xfrm>
          <a:off x="3962400" y="1400404"/>
          <a:ext cx="4953000" cy="4758588"/>
        </p:xfrm>
        <a:graphic>
          <a:graphicData uri="http://schemas.openxmlformats.org/drawingml/2006/table">
            <a:tbl>
              <a:tblPr firstRow="1" firstCol="1" bandRow="1">
                <a:tableStyleId>{5C22544A-7EE6-4342-B048-85BDC9FD1C3A}</a:tableStyleId>
              </a:tblPr>
              <a:tblGrid>
                <a:gridCol w="4524735"/>
                <a:gridCol w="428265"/>
              </a:tblGrid>
              <a:tr h="423949">
                <a:tc gridSpan="2">
                  <a:txBody>
                    <a:bodyPr/>
                    <a:lstStyle/>
                    <a:p>
                      <a:pPr marL="0" marR="0" algn="ctr">
                        <a:lnSpc>
                          <a:spcPct val="115000"/>
                        </a:lnSpc>
                        <a:spcBef>
                          <a:spcPts val="0"/>
                        </a:spcBef>
                        <a:spcAft>
                          <a:spcPts val="0"/>
                        </a:spcAft>
                      </a:pPr>
                      <a:r>
                        <a:rPr lang="en-US" sz="1600" u="sng" dirty="0">
                          <a:effectLst/>
                        </a:rPr>
                        <a:t>Table 2: Checklist for Lifting Operations</a:t>
                      </a:r>
                      <a:endParaRPr lang="en-US" sz="1600" dirty="0">
                        <a:effectLst/>
                        <a:latin typeface="Calibri"/>
                        <a:ea typeface="Calibri"/>
                        <a:cs typeface="Times New Roman"/>
                      </a:endParaRPr>
                    </a:p>
                  </a:txBody>
                  <a:tcPr marL="68580" marR="68580" marT="0" marB="0"/>
                </a:tc>
                <a:tc hMerge="1">
                  <a:txBody>
                    <a:bodyPr/>
                    <a:lstStyle/>
                    <a:p>
                      <a:endParaRPr lang="en-US"/>
                    </a:p>
                  </a:txBody>
                  <a:tcPr/>
                </a:tc>
              </a:tr>
              <a:tr h="309247">
                <a:tc>
                  <a:txBody>
                    <a:bodyPr/>
                    <a:lstStyle/>
                    <a:p>
                      <a:pPr marL="0" marR="0">
                        <a:lnSpc>
                          <a:spcPct val="115000"/>
                        </a:lnSpc>
                        <a:spcBef>
                          <a:spcPts val="0"/>
                        </a:spcBef>
                        <a:spcAft>
                          <a:spcPts val="0"/>
                        </a:spcAft>
                      </a:pPr>
                      <a:r>
                        <a:rPr lang="en-US" sz="1600" b="1">
                          <a:effectLst/>
                          <a:latin typeface="Times New Roman"/>
                          <a:ea typeface="Calibri"/>
                          <a:cs typeface="Times New Roman"/>
                        </a:rPr>
                        <a:t>Checklist Items</a:t>
                      </a:r>
                      <a:endParaRPr lang="en-US" sz="16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600" b="1">
                          <a:effectLst/>
                          <a:latin typeface="Times New Roman"/>
                          <a:ea typeface="Calibri"/>
                          <a:cs typeface="Times New Roman"/>
                          <a:sym typeface="Symbol"/>
                        </a:rPr>
                        <a:t></a:t>
                      </a:r>
                      <a:endParaRPr lang="en-US" sz="1600">
                        <a:effectLst/>
                        <a:latin typeface="Calibri"/>
                        <a:ea typeface="Calibri"/>
                        <a:cs typeface="Times New Roman"/>
                      </a:endParaRPr>
                    </a:p>
                  </a:txBody>
                  <a:tcPr marL="68580" marR="68580" marT="0" marB="0"/>
                </a:tc>
              </a:tr>
              <a:tr h="364320">
                <a:tc>
                  <a:txBody>
                    <a:bodyPr/>
                    <a:lstStyle/>
                    <a:p>
                      <a:pPr marL="0" marR="0">
                        <a:lnSpc>
                          <a:spcPct val="115000"/>
                        </a:lnSpc>
                        <a:spcBef>
                          <a:spcPts val="0"/>
                        </a:spcBef>
                        <a:spcAft>
                          <a:spcPts val="0"/>
                        </a:spcAft>
                      </a:pPr>
                      <a:r>
                        <a:rPr lang="en-US" sz="1600" b="0" dirty="0">
                          <a:effectLst/>
                          <a:latin typeface="Times New Roman"/>
                          <a:ea typeface="Calibri"/>
                          <a:cs typeface="Times New Roman"/>
                        </a:rPr>
                        <a:t>The Lift Bar is securely attached to the Lift </a:t>
                      </a:r>
                      <a:r>
                        <a:rPr lang="en-US" sz="1600" b="0" dirty="0" smtClean="0">
                          <a:effectLst/>
                          <a:latin typeface="Times New Roman"/>
                          <a:ea typeface="Calibri"/>
                          <a:cs typeface="Times New Roman"/>
                        </a:rPr>
                        <a:t>Tape via the Lift Tape Hook.</a:t>
                      </a:r>
                      <a:endParaRPr lang="en-US" sz="1600" b="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b="1" u="none" strike="noStrike">
                          <a:effectLst/>
                          <a:latin typeface="Times New Roman"/>
                          <a:ea typeface="Calibri"/>
                          <a:cs typeface="Times New Roman"/>
                        </a:rPr>
                        <a:t> </a:t>
                      </a:r>
                      <a:endParaRPr lang="en-US" sz="1600">
                        <a:effectLst/>
                        <a:latin typeface="Calibri"/>
                        <a:ea typeface="Calibri"/>
                        <a:cs typeface="Times New Roman"/>
                      </a:endParaRPr>
                    </a:p>
                  </a:txBody>
                  <a:tcPr marL="68580" marR="68580" marT="0" marB="0"/>
                </a:tc>
              </a:tr>
              <a:tr h="364320">
                <a:tc>
                  <a:txBody>
                    <a:bodyPr/>
                    <a:lstStyle/>
                    <a:p>
                      <a:pPr marL="0" marR="0">
                        <a:lnSpc>
                          <a:spcPct val="115000"/>
                        </a:lnSpc>
                        <a:spcBef>
                          <a:spcPts val="0"/>
                        </a:spcBef>
                        <a:spcAft>
                          <a:spcPts val="0"/>
                        </a:spcAft>
                      </a:pPr>
                      <a:r>
                        <a:rPr lang="en-US" sz="1600" b="0" dirty="0">
                          <a:effectLst/>
                          <a:latin typeface="Times New Roman"/>
                          <a:ea typeface="Calibri"/>
                          <a:cs typeface="Times New Roman"/>
                        </a:rPr>
                        <a:t>The Lift Tape is in good condition, not worn, frayed or </a:t>
                      </a:r>
                      <a:r>
                        <a:rPr lang="en-US" sz="1600" b="0" dirty="0" smtClean="0">
                          <a:effectLst/>
                          <a:latin typeface="Times New Roman"/>
                          <a:ea typeface="Calibri"/>
                          <a:cs typeface="Times New Roman"/>
                        </a:rPr>
                        <a:t>torn.</a:t>
                      </a:r>
                      <a:endParaRPr lang="en-US" sz="1600" b="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effectLst/>
                          <a:latin typeface="Times New Roman"/>
                          <a:ea typeface="Calibri"/>
                          <a:cs typeface="Times New Roman"/>
                        </a:rPr>
                        <a:t> </a:t>
                      </a:r>
                      <a:endParaRPr lang="en-US" sz="1600">
                        <a:effectLst/>
                        <a:latin typeface="Calibri"/>
                        <a:ea typeface="Calibri"/>
                        <a:cs typeface="Times New Roman"/>
                      </a:endParaRPr>
                    </a:p>
                  </a:txBody>
                  <a:tcPr marL="68580" marR="68580" marT="0" marB="0"/>
                </a:tc>
              </a:tr>
              <a:tr h="616628">
                <a:tc>
                  <a:txBody>
                    <a:bodyPr/>
                    <a:lstStyle/>
                    <a:p>
                      <a:pPr marL="0" marR="0">
                        <a:lnSpc>
                          <a:spcPct val="115000"/>
                        </a:lnSpc>
                        <a:spcBef>
                          <a:spcPts val="0"/>
                        </a:spcBef>
                        <a:spcAft>
                          <a:spcPts val="0"/>
                        </a:spcAft>
                      </a:pPr>
                      <a:r>
                        <a:rPr lang="en-US" sz="1600" b="0" dirty="0">
                          <a:effectLst/>
                          <a:latin typeface="Times New Roman"/>
                          <a:ea typeface="Calibri"/>
                          <a:cs typeface="Times New Roman"/>
                        </a:rPr>
                        <a:t>The Sling is securely attached to the Lift Bar at all attachment </a:t>
                      </a:r>
                      <a:r>
                        <a:rPr lang="en-US" sz="1600" b="0" dirty="0" smtClean="0">
                          <a:effectLst/>
                          <a:latin typeface="Times New Roman"/>
                          <a:ea typeface="Calibri"/>
                          <a:cs typeface="Times New Roman"/>
                        </a:rPr>
                        <a:t>points.</a:t>
                      </a:r>
                      <a:endParaRPr lang="en-US" sz="1600" b="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effectLst/>
                          <a:latin typeface="Times New Roman"/>
                          <a:ea typeface="Calibri"/>
                          <a:cs typeface="Times New Roman"/>
                        </a:rPr>
                        <a:t> </a:t>
                      </a:r>
                      <a:endParaRPr lang="en-US" sz="1600">
                        <a:effectLst/>
                        <a:latin typeface="Calibri"/>
                        <a:ea typeface="Calibri"/>
                        <a:cs typeface="Times New Roman"/>
                      </a:endParaRPr>
                    </a:p>
                  </a:txBody>
                  <a:tcPr marL="68580" marR="68580" marT="0" marB="0"/>
                </a:tc>
              </a:tr>
              <a:tr h="508738">
                <a:tc>
                  <a:txBody>
                    <a:bodyPr/>
                    <a:lstStyle/>
                    <a:p>
                      <a:pPr marL="0" marR="0">
                        <a:lnSpc>
                          <a:spcPct val="115000"/>
                        </a:lnSpc>
                        <a:spcBef>
                          <a:spcPts val="0"/>
                        </a:spcBef>
                        <a:spcAft>
                          <a:spcPts val="0"/>
                        </a:spcAft>
                      </a:pPr>
                      <a:r>
                        <a:rPr lang="en-US" sz="1600" b="0" dirty="0">
                          <a:effectLst/>
                          <a:latin typeface="Times New Roman"/>
                          <a:ea typeface="Calibri"/>
                          <a:cs typeface="Times New Roman"/>
                        </a:rPr>
                        <a:t>The Sling is in good condition, not worn, frayed, or torn at the </a:t>
                      </a:r>
                      <a:r>
                        <a:rPr lang="en-US" sz="1600" b="0" dirty="0" smtClean="0">
                          <a:effectLst/>
                          <a:latin typeface="Times New Roman"/>
                          <a:ea typeface="Calibri"/>
                          <a:cs typeface="Times New Roman"/>
                        </a:rPr>
                        <a:t>seams.</a:t>
                      </a:r>
                      <a:endParaRPr lang="en-US" sz="1600" b="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effectLst/>
                          <a:latin typeface="Times New Roman"/>
                          <a:ea typeface="Calibri"/>
                          <a:cs typeface="Times New Roman"/>
                        </a:rPr>
                        <a:t> </a:t>
                      </a:r>
                      <a:endParaRPr lang="en-US" sz="1600">
                        <a:effectLst/>
                        <a:latin typeface="Calibri"/>
                        <a:ea typeface="Calibri"/>
                        <a:cs typeface="Times New Roman"/>
                      </a:endParaRPr>
                    </a:p>
                  </a:txBody>
                  <a:tcPr marL="68580" marR="68580" marT="0" marB="0"/>
                </a:tc>
              </a:tr>
              <a:tr h="607191">
                <a:tc>
                  <a:txBody>
                    <a:bodyPr/>
                    <a:lstStyle/>
                    <a:p>
                      <a:pPr marL="0" marR="0">
                        <a:lnSpc>
                          <a:spcPct val="115000"/>
                        </a:lnSpc>
                        <a:spcBef>
                          <a:spcPts val="0"/>
                        </a:spcBef>
                        <a:spcAft>
                          <a:spcPts val="0"/>
                        </a:spcAft>
                      </a:pPr>
                      <a:r>
                        <a:rPr lang="en-US" sz="1600" b="0" dirty="0">
                          <a:effectLst/>
                          <a:latin typeface="Times New Roman"/>
                          <a:ea typeface="Calibri"/>
                          <a:cs typeface="Times New Roman"/>
                        </a:rPr>
                        <a:t>The Sling in good condition, not worn, frayed, or torn at the points of </a:t>
                      </a:r>
                      <a:r>
                        <a:rPr lang="en-US" sz="1600" b="0" dirty="0" smtClean="0">
                          <a:effectLst/>
                          <a:latin typeface="Times New Roman"/>
                          <a:ea typeface="Calibri"/>
                          <a:cs typeface="Times New Roman"/>
                        </a:rPr>
                        <a:t>attachment.</a:t>
                      </a:r>
                      <a:endParaRPr lang="en-US" sz="1600" b="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effectLst/>
                          <a:latin typeface="Times New Roman"/>
                          <a:ea typeface="Calibri"/>
                          <a:cs typeface="Times New Roman"/>
                        </a:rPr>
                        <a:t> </a:t>
                      </a:r>
                      <a:endParaRPr lang="en-US" sz="1600">
                        <a:effectLst/>
                        <a:latin typeface="Calibri"/>
                        <a:ea typeface="Calibri"/>
                        <a:cs typeface="Times New Roman"/>
                      </a:endParaRPr>
                    </a:p>
                  </a:txBody>
                  <a:tcPr marL="68580" marR="68580" marT="0" marB="0"/>
                </a:tc>
              </a:tr>
              <a:tr h="364320">
                <a:tc>
                  <a:txBody>
                    <a:bodyPr/>
                    <a:lstStyle/>
                    <a:p>
                      <a:pPr marL="0" marR="0">
                        <a:lnSpc>
                          <a:spcPct val="115000"/>
                        </a:lnSpc>
                        <a:spcBef>
                          <a:spcPts val="0"/>
                        </a:spcBef>
                        <a:spcAft>
                          <a:spcPts val="0"/>
                        </a:spcAft>
                      </a:pPr>
                      <a:r>
                        <a:rPr lang="en-US" sz="1600" b="0" dirty="0">
                          <a:effectLst/>
                          <a:latin typeface="Times New Roman"/>
                          <a:ea typeface="Calibri"/>
                          <a:cs typeface="Times New Roman"/>
                        </a:rPr>
                        <a:t>The Sling is rated for the weight of the </a:t>
                      </a:r>
                      <a:r>
                        <a:rPr lang="en-US" sz="1600" b="0" dirty="0" smtClean="0">
                          <a:effectLst/>
                          <a:latin typeface="Times New Roman"/>
                          <a:ea typeface="Calibri"/>
                          <a:cs typeface="Times New Roman"/>
                        </a:rPr>
                        <a:t>patient.</a:t>
                      </a:r>
                      <a:endParaRPr lang="en-US" sz="1600" b="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effectLst/>
                          <a:latin typeface="Times New Roman"/>
                          <a:ea typeface="Calibri"/>
                          <a:cs typeface="Times New Roman"/>
                        </a:rPr>
                        <a:t> </a:t>
                      </a:r>
                      <a:endParaRPr lang="en-US" sz="1600">
                        <a:effectLst/>
                        <a:latin typeface="Calibri"/>
                        <a:ea typeface="Calibri"/>
                        <a:cs typeface="Times New Roman"/>
                      </a:endParaRPr>
                    </a:p>
                  </a:txBody>
                  <a:tcPr marL="68580" marR="68580" marT="0" marB="0"/>
                </a:tc>
              </a:tr>
              <a:tr h="390437">
                <a:tc>
                  <a:txBody>
                    <a:bodyPr/>
                    <a:lstStyle/>
                    <a:p>
                      <a:pPr marL="0" marR="0">
                        <a:lnSpc>
                          <a:spcPct val="115000"/>
                        </a:lnSpc>
                        <a:spcBef>
                          <a:spcPts val="0"/>
                        </a:spcBef>
                        <a:spcAft>
                          <a:spcPts val="0"/>
                        </a:spcAft>
                      </a:pPr>
                      <a:r>
                        <a:rPr lang="en-US" sz="1600" b="0" dirty="0">
                          <a:effectLst/>
                          <a:latin typeface="Times New Roman"/>
                          <a:ea typeface="Calibri"/>
                          <a:cs typeface="Times New Roman"/>
                        </a:rPr>
                        <a:t>The lift system is rated for the weight of the </a:t>
                      </a:r>
                      <a:r>
                        <a:rPr lang="en-US" sz="1600" b="0" dirty="0" smtClean="0">
                          <a:effectLst/>
                          <a:latin typeface="Times New Roman"/>
                          <a:ea typeface="Calibri"/>
                          <a:cs typeface="Times New Roman"/>
                        </a:rPr>
                        <a:t>patient.</a:t>
                      </a:r>
                      <a:endParaRPr lang="en-US" sz="1600" b="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effectLst/>
                          <a:latin typeface="Times New Roman"/>
                          <a:ea typeface="Calibri"/>
                          <a:cs typeface="Times New Roman"/>
                        </a:rPr>
                        <a:t> </a:t>
                      </a:r>
                      <a:endParaRPr lang="en-US" sz="1600">
                        <a:effectLst/>
                        <a:latin typeface="Calibri"/>
                        <a:ea typeface="Calibri"/>
                        <a:cs typeface="Times New Roman"/>
                      </a:endParaRPr>
                    </a:p>
                  </a:txBody>
                  <a:tcPr marL="68580" marR="68580" marT="0" marB="0"/>
                </a:tc>
              </a:tr>
              <a:tr h="364320">
                <a:tc>
                  <a:txBody>
                    <a:bodyPr/>
                    <a:lstStyle/>
                    <a:p>
                      <a:pPr marL="0" marR="0">
                        <a:lnSpc>
                          <a:spcPct val="115000"/>
                        </a:lnSpc>
                        <a:spcBef>
                          <a:spcPts val="0"/>
                        </a:spcBef>
                        <a:spcAft>
                          <a:spcPts val="0"/>
                        </a:spcAft>
                      </a:pPr>
                      <a:r>
                        <a:rPr lang="en-US" sz="1600" b="0" dirty="0">
                          <a:effectLst/>
                          <a:latin typeface="Times New Roman"/>
                          <a:ea typeface="Calibri"/>
                          <a:cs typeface="Times New Roman"/>
                        </a:rPr>
                        <a:t>The lift area is clear </a:t>
                      </a:r>
                      <a:r>
                        <a:rPr lang="en-US" sz="1600" b="0">
                          <a:effectLst/>
                          <a:latin typeface="Times New Roman"/>
                          <a:ea typeface="Calibri"/>
                          <a:cs typeface="Times New Roman"/>
                        </a:rPr>
                        <a:t>of </a:t>
                      </a:r>
                      <a:r>
                        <a:rPr lang="en-US" sz="1600" b="0" smtClean="0">
                          <a:effectLst/>
                          <a:latin typeface="Times New Roman"/>
                          <a:ea typeface="Calibri"/>
                          <a:cs typeface="Times New Roman"/>
                        </a:rPr>
                        <a:t>obstructions.</a:t>
                      </a:r>
                      <a:endParaRPr lang="en-US" sz="1600" b="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latin typeface="Times New Roman"/>
                          <a:ea typeface="Calibri"/>
                          <a:cs typeface="Times New Roman"/>
                        </a:rPr>
                        <a:t> </a:t>
                      </a:r>
                      <a:endParaRPr lang="en-US" sz="1600" dirty="0">
                        <a:effectLst/>
                        <a:latin typeface="Calibri"/>
                        <a:ea typeface="Calibri"/>
                        <a:cs typeface="Times New Roman"/>
                      </a:endParaRPr>
                    </a:p>
                  </a:txBody>
                  <a:tcPr marL="68580" marR="68580" marT="0" marB="0"/>
                </a:tc>
              </a:tr>
            </a:tbl>
          </a:graphicData>
        </a:graphic>
      </p:graphicFrame>
      <p:sp>
        <p:nvSpPr>
          <p:cNvPr id="5" name="Rounded Rectangle 4"/>
          <p:cNvSpPr/>
          <p:nvPr/>
        </p:nvSpPr>
        <p:spPr>
          <a:xfrm>
            <a:off x="1729741" y="2092038"/>
            <a:ext cx="10668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Lift Unit</a:t>
            </a:r>
            <a:endParaRPr lang="en-US" dirty="0"/>
          </a:p>
        </p:txBody>
      </p:sp>
      <p:sp>
        <p:nvSpPr>
          <p:cNvPr id="6" name="Rectangle 5"/>
          <p:cNvSpPr/>
          <p:nvPr/>
        </p:nvSpPr>
        <p:spPr>
          <a:xfrm>
            <a:off x="2263141" y="2777838"/>
            <a:ext cx="45719"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Block Arc 7"/>
          <p:cNvSpPr/>
          <p:nvPr/>
        </p:nvSpPr>
        <p:spPr>
          <a:xfrm>
            <a:off x="967741" y="3616038"/>
            <a:ext cx="2590800" cy="457200"/>
          </a:xfrm>
          <a:prstGeom prst="blockArc">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998222" y="3844638"/>
            <a:ext cx="45719"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482341" y="3844638"/>
            <a:ext cx="45719"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oon 11"/>
          <p:cNvSpPr/>
          <p:nvPr/>
        </p:nvSpPr>
        <p:spPr>
          <a:xfrm rot="16200000">
            <a:off x="1786892" y="3856070"/>
            <a:ext cx="952500" cy="2529836"/>
          </a:xfrm>
          <a:prstGeom prst="moon">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13" name="Oval 12"/>
          <p:cNvSpPr/>
          <p:nvPr/>
        </p:nvSpPr>
        <p:spPr>
          <a:xfrm>
            <a:off x="792481" y="4416137"/>
            <a:ext cx="457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hlinkClick r:id="rId2" action="ppaction://hlinksldjump"/>
          </p:cNvPr>
          <p:cNvSpPr/>
          <p:nvPr/>
        </p:nvSpPr>
        <p:spPr>
          <a:xfrm>
            <a:off x="3276600" y="4419600"/>
            <a:ext cx="457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2057400" y="3418610"/>
            <a:ext cx="457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1371599" y="3890642"/>
            <a:ext cx="914400" cy="369332"/>
          </a:xfrm>
          <a:prstGeom prst="rect">
            <a:avLst/>
          </a:prstGeom>
          <a:noFill/>
        </p:spPr>
        <p:txBody>
          <a:bodyPr wrap="square" rtlCol="0">
            <a:spAutoFit/>
          </a:bodyPr>
          <a:lstStyle/>
          <a:p>
            <a:pPr algn="ctr"/>
            <a:r>
              <a:rPr lang="en-US" dirty="0" smtClean="0"/>
              <a:t>Lift Bar</a:t>
            </a:r>
            <a:endParaRPr lang="en-US" dirty="0"/>
          </a:p>
        </p:txBody>
      </p:sp>
      <p:sp>
        <p:nvSpPr>
          <p:cNvPr id="17" name="TextBox 16"/>
          <p:cNvSpPr txBox="1"/>
          <p:nvPr/>
        </p:nvSpPr>
        <p:spPr>
          <a:xfrm>
            <a:off x="1828800" y="5137028"/>
            <a:ext cx="914400" cy="369332"/>
          </a:xfrm>
          <a:prstGeom prst="rect">
            <a:avLst/>
          </a:prstGeom>
          <a:noFill/>
        </p:spPr>
        <p:txBody>
          <a:bodyPr wrap="square" rtlCol="0">
            <a:spAutoFit/>
          </a:bodyPr>
          <a:lstStyle/>
          <a:p>
            <a:pPr algn="ctr"/>
            <a:r>
              <a:rPr lang="en-US" dirty="0" smtClean="0">
                <a:solidFill>
                  <a:schemeClr val="bg1"/>
                </a:solidFill>
              </a:rPr>
              <a:t>Sling</a:t>
            </a:r>
            <a:endParaRPr lang="en-US" dirty="0">
              <a:solidFill>
                <a:schemeClr val="bg1"/>
              </a:solidFill>
            </a:endParaRPr>
          </a:p>
        </p:txBody>
      </p:sp>
      <p:pic>
        <p:nvPicPr>
          <p:cNvPr id="18" name="Picture 3" descr="C:\Users\VHAV11QinS\Desktop\imagesCATQL6A4.jpg"/>
          <p:cNvPicPr>
            <a:picLocks noChangeAspect="1" noChangeArrowheads="1"/>
          </p:cNvPicPr>
          <p:nvPr/>
        </p:nvPicPr>
        <p:blipFill rotWithShape="1">
          <a:blip r:embed="rId3">
            <a:extLst>
              <a:ext uri="{28A0092B-C50C-407E-A947-70E740481C1C}">
                <a14:useLocalDpi xmlns:a14="http://schemas.microsoft.com/office/drawing/2010/main" val="0"/>
              </a:ext>
            </a:extLst>
          </a:blip>
          <a:srcRect l="12458" t="21450" r="23906" b="18398"/>
          <a:stretch/>
        </p:blipFill>
        <p:spPr bwMode="auto">
          <a:xfrm>
            <a:off x="253259" y="3106721"/>
            <a:ext cx="606176" cy="509317"/>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Arrow Connector 18"/>
          <p:cNvCxnSpPr/>
          <p:nvPr/>
        </p:nvCxnSpPr>
        <p:spPr>
          <a:xfrm flipV="1">
            <a:off x="859435" y="2891150"/>
            <a:ext cx="1197966" cy="43114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Curved Connector 19"/>
          <p:cNvCxnSpPr>
            <a:endCxn id="13" idx="0"/>
          </p:cNvCxnSpPr>
          <p:nvPr/>
        </p:nvCxnSpPr>
        <p:spPr>
          <a:xfrm rot="10800000" flipV="1">
            <a:off x="1021082" y="3616037"/>
            <a:ext cx="1036319" cy="800099"/>
          </a:xfrm>
          <a:prstGeom prst="curvedConnector2">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Curved Connector 20"/>
          <p:cNvCxnSpPr>
            <a:stCxn id="13" idx="4"/>
            <a:endCxn id="14" idx="4"/>
          </p:cNvCxnSpPr>
          <p:nvPr/>
        </p:nvCxnSpPr>
        <p:spPr>
          <a:xfrm rot="16200000" flipH="1">
            <a:off x="2261409" y="3633008"/>
            <a:ext cx="3463" cy="2484119"/>
          </a:xfrm>
          <a:prstGeom prst="curvedConnector3">
            <a:avLst>
              <a:gd name="adj1" fmla="val 25404649"/>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Curved Connector 21"/>
          <p:cNvCxnSpPr>
            <a:stCxn id="14" idx="6"/>
          </p:cNvCxnSpPr>
          <p:nvPr/>
        </p:nvCxnSpPr>
        <p:spPr>
          <a:xfrm flipH="1">
            <a:off x="859435" y="4648200"/>
            <a:ext cx="2874365" cy="1482438"/>
          </a:xfrm>
          <a:prstGeom prst="curvedConnector3">
            <a:avLst>
              <a:gd name="adj1" fmla="val 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144217" y="2866080"/>
            <a:ext cx="0" cy="45621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362200" y="2831068"/>
            <a:ext cx="1143001" cy="369332"/>
          </a:xfrm>
          <a:prstGeom prst="rect">
            <a:avLst/>
          </a:prstGeom>
          <a:noFill/>
        </p:spPr>
        <p:txBody>
          <a:bodyPr wrap="square" rtlCol="0">
            <a:spAutoFit/>
          </a:bodyPr>
          <a:lstStyle/>
          <a:p>
            <a:r>
              <a:rPr lang="en-US" dirty="0" smtClean="0"/>
              <a:t>Lift Tape</a:t>
            </a:r>
            <a:endParaRPr lang="en-US" dirty="0"/>
          </a:p>
        </p:txBody>
      </p:sp>
      <p:sp>
        <p:nvSpPr>
          <p:cNvPr id="24" name="Rectangle 23">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sp>
        <p:nvSpPr>
          <p:cNvPr id="25" name="Rectangle 24"/>
          <p:cNvSpPr/>
          <p:nvPr/>
        </p:nvSpPr>
        <p:spPr>
          <a:xfrm>
            <a:off x="2176779" y="3537481"/>
            <a:ext cx="218441" cy="145821"/>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2362200" y="3212068"/>
            <a:ext cx="1751860" cy="369332"/>
          </a:xfrm>
          <a:prstGeom prst="rect">
            <a:avLst/>
          </a:prstGeom>
          <a:noFill/>
        </p:spPr>
        <p:txBody>
          <a:bodyPr wrap="square" rtlCol="0">
            <a:spAutoFit/>
          </a:bodyPr>
          <a:lstStyle/>
          <a:p>
            <a:r>
              <a:rPr lang="en-US" dirty="0" smtClean="0"/>
              <a:t>Lift Tape Hook</a:t>
            </a:r>
            <a:endParaRPr lang="en-US" dirty="0"/>
          </a:p>
        </p:txBody>
      </p:sp>
      <p:sp>
        <p:nvSpPr>
          <p:cNvPr id="28" name="TextBox 27"/>
          <p:cNvSpPr txBox="1"/>
          <p:nvPr/>
        </p:nvSpPr>
        <p:spPr>
          <a:xfrm>
            <a:off x="1458418" y="4343400"/>
            <a:ext cx="1751860" cy="646331"/>
          </a:xfrm>
          <a:prstGeom prst="rect">
            <a:avLst/>
          </a:prstGeom>
          <a:noFill/>
        </p:spPr>
        <p:txBody>
          <a:bodyPr wrap="square" rtlCol="0">
            <a:spAutoFit/>
          </a:bodyPr>
          <a:lstStyle/>
          <a:p>
            <a:pPr algn="ctr"/>
            <a:r>
              <a:rPr lang="en-US" dirty="0" smtClean="0"/>
              <a:t>Sling Securing Mechanisms</a:t>
            </a:r>
            <a:endParaRPr lang="en-US" dirty="0"/>
          </a:p>
        </p:txBody>
      </p:sp>
      <p:sp>
        <p:nvSpPr>
          <p:cNvPr id="29" name="L-Shape 28"/>
          <p:cNvSpPr/>
          <p:nvPr/>
        </p:nvSpPr>
        <p:spPr>
          <a:xfrm>
            <a:off x="990600" y="4572000"/>
            <a:ext cx="76200" cy="213922"/>
          </a:xfrm>
          <a:prstGeom prst="corner">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1"/>
          </a:p>
        </p:txBody>
      </p:sp>
      <p:sp>
        <p:nvSpPr>
          <p:cNvPr id="30" name="L-Shape 29"/>
          <p:cNvSpPr/>
          <p:nvPr/>
        </p:nvSpPr>
        <p:spPr>
          <a:xfrm flipH="1">
            <a:off x="3446144" y="4572000"/>
            <a:ext cx="74294" cy="213922"/>
          </a:xfrm>
          <a:prstGeom prst="corner">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1"/>
          </a:p>
        </p:txBody>
      </p:sp>
      <p:sp>
        <p:nvSpPr>
          <p:cNvPr id="31" name="Right Arrow 30">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spTree>
    <p:extLst>
      <p:ext uri="{BB962C8B-B14F-4D97-AF65-F5344CB8AC3E}">
        <p14:creationId xmlns:p14="http://schemas.microsoft.com/office/powerpoint/2010/main" val="14765504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7</a:t>
            </a:r>
            <a:r>
              <a:rPr lang="en-US" dirty="0" smtClean="0"/>
              <a:t>. Lift </a:t>
            </a:r>
            <a:r>
              <a:rPr lang="en-US" dirty="0"/>
              <a:t>Bar / Spreader Bar / Hanger Bar / Lift Bracket / Sling </a:t>
            </a:r>
            <a:r>
              <a:rPr lang="en-US" dirty="0" smtClean="0"/>
              <a:t>Bar</a:t>
            </a:r>
            <a:endParaRPr lang="en-US" dirty="0"/>
          </a:p>
        </p:txBody>
      </p:sp>
      <p:sp>
        <p:nvSpPr>
          <p:cNvPr id="14" name="Content Placeholder 4"/>
          <p:cNvSpPr>
            <a:spLocks noGrp="1"/>
          </p:cNvSpPr>
          <p:nvPr>
            <p:ph sz="half" idx="4294967295"/>
          </p:nvPr>
        </p:nvSpPr>
        <p:spPr>
          <a:xfrm>
            <a:off x="4419600" y="1802780"/>
            <a:ext cx="4495800" cy="4293220"/>
          </a:xfrm>
          <a:prstGeom prst="rect">
            <a:avLst/>
          </a:prstGeom>
        </p:spPr>
        <p:txBody>
          <a:bodyPr>
            <a:noAutofit/>
          </a:bodyPr>
          <a:lstStyle/>
          <a:p>
            <a:pPr marL="0" indent="0" algn="ctr">
              <a:buNone/>
            </a:pPr>
            <a:r>
              <a:rPr lang="en-US" sz="2000" dirty="0" smtClean="0"/>
              <a:t>Hazards</a:t>
            </a:r>
          </a:p>
          <a:p>
            <a:pPr lvl="0"/>
            <a:r>
              <a:rPr lang="en-US" sz="1600" dirty="0"/>
              <a:t>Ceiling lift systems have a wide range of movement vertically. As a result, a portion of </a:t>
            </a:r>
            <a:r>
              <a:rPr lang="en-US" sz="1600" dirty="0" smtClean="0"/>
              <a:t>a </a:t>
            </a:r>
            <a:r>
              <a:rPr lang="en-US" sz="1600" dirty="0"/>
              <a:t>Lifting Bar can be caught underneath or wrapped around an </a:t>
            </a:r>
            <a:r>
              <a:rPr lang="en-US" sz="1600" dirty="0" smtClean="0"/>
              <a:t>obstacle, </a:t>
            </a:r>
            <a:r>
              <a:rPr lang="en-US" sz="1600" dirty="0"/>
              <a:t>creating a tripping hazard for the care taker. </a:t>
            </a:r>
            <a:endParaRPr lang="en-US" sz="1600" dirty="0" smtClean="0"/>
          </a:p>
          <a:p>
            <a:pPr lvl="0"/>
            <a:r>
              <a:rPr lang="en-US" sz="1600" dirty="0" smtClean="0"/>
              <a:t>Lifting </a:t>
            </a:r>
            <a:r>
              <a:rPr lang="en-US" sz="1600" dirty="0"/>
              <a:t>the lift system while </a:t>
            </a:r>
            <a:r>
              <a:rPr lang="en-US" sz="1600" dirty="0" smtClean="0"/>
              <a:t>a </a:t>
            </a:r>
            <a:r>
              <a:rPr lang="en-US" sz="1600" dirty="0"/>
              <a:t>Lift Bar is snagged can result in excessive strain on the </a:t>
            </a:r>
            <a:r>
              <a:rPr lang="en-US" sz="1600" dirty="0" smtClean="0"/>
              <a:t>Lift Unit </a:t>
            </a:r>
            <a:r>
              <a:rPr lang="en-US" sz="1600" dirty="0"/>
              <a:t>causing mechanical malfunction or </a:t>
            </a:r>
            <a:r>
              <a:rPr lang="en-US" sz="1600" dirty="0" smtClean="0"/>
              <a:t>a sudden drop/release </a:t>
            </a:r>
            <a:r>
              <a:rPr lang="en-US" sz="1600" dirty="0"/>
              <a:t>of a patient.</a:t>
            </a:r>
          </a:p>
          <a:p>
            <a:pPr lvl="0"/>
            <a:r>
              <a:rPr lang="en-US" sz="1600" dirty="0" smtClean="0"/>
              <a:t>The </a:t>
            </a:r>
            <a:r>
              <a:rPr lang="en-US" sz="1600" dirty="0"/>
              <a:t>Lift Tape Hook at the end of the Lift Tape could be incompatible with the attachment handle eye on a Lifting Bar. </a:t>
            </a:r>
            <a:endParaRPr lang="en-US" sz="1600" dirty="0" smtClean="0"/>
          </a:p>
          <a:p>
            <a:pPr lvl="0"/>
            <a:r>
              <a:rPr lang="en-US" sz="1600" dirty="0" smtClean="0"/>
              <a:t>The </a:t>
            </a:r>
            <a:r>
              <a:rPr lang="en-US" sz="1600" dirty="0"/>
              <a:t>Lifting Bar Hooks or Pad-eye can be incompatible with certain Safety Pins or </a:t>
            </a:r>
            <a:r>
              <a:rPr lang="en-US" sz="1600" dirty="0" smtClean="0"/>
              <a:t>Carabineers</a:t>
            </a:r>
            <a:r>
              <a:rPr lang="en-US" sz="1600" dirty="0"/>
              <a:t>. </a:t>
            </a:r>
          </a:p>
        </p:txBody>
      </p:sp>
      <p:sp>
        <p:nvSpPr>
          <p:cNvPr id="15" name="TextBox 14">
            <a:hlinkClick r:id="rId2" action="ppaction://hlinksldjump"/>
          </p:cNvPr>
          <p:cNvSpPr txBox="1"/>
          <p:nvPr/>
        </p:nvSpPr>
        <p:spPr>
          <a:xfrm>
            <a:off x="1066800" y="6183868"/>
            <a:ext cx="70866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recommended actions</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Rectangle 8">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sp>
        <p:nvSpPr>
          <p:cNvPr id="10" name="Right Arrow 9">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pic>
        <p:nvPicPr>
          <p:cNvPr id="5122" name="Picture 2" descr="C:\Users\VHAV11QinS\Desktop\Lifts\20140603_09151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904999"/>
            <a:ext cx="3429000" cy="192881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VHAV11QinS\Desktop\Lifts\20140603_091207_Richtone(HD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609600" y="3962399"/>
            <a:ext cx="3429000" cy="192881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rot="11343477">
            <a:off x="2897163" y="2878482"/>
            <a:ext cx="450300" cy="555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Rectangle 15"/>
          <p:cNvSpPr/>
          <p:nvPr/>
        </p:nvSpPr>
        <p:spPr>
          <a:xfrm rot="10800000">
            <a:off x="2313624" y="5200704"/>
            <a:ext cx="450300"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16282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p:cNvSpPr>
            <a:spLocks noGrp="1"/>
          </p:cNvSpPr>
          <p:nvPr>
            <p:ph sz="half" idx="4294967295"/>
          </p:nvPr>
        </p:nvSpPr>
        <p:spPr>
          <a:xfrm>
            <a:off x="4419600" y="1676400"/>
            <a:ext cx="4495800" cy="4293220"/>
          </a:xfrm>
          <a:prstGeom prst="rect">
            <a:avLst/>
          </a:prstGeom>
        </p:spPr>
        <p:txBody>
          <a:bodyPr>
            <a:noAutofit/>
          </a:bodyPr>
          <a:lstStyle/>
          <a:p>
            <a:pPr marL="0" indent="0" algn="ctr">
              <a:buNone/>
            </a:pPr>
            <a:r>
              <a:rPr lang="en-US" sz="2000" dirty="0" smtClean="0"/>
              <a:t>Recommendations</a:t>
            </a:r>
          </a:p>
          <a:p>
            <a:pPr lvl="0"/>
            <a:r>
              <a:rPr lang="en-US" sz="1600" dirty="0"/>
              <a:t>Prior to lifting, visually </a:t>
            </a:r>
            <a:r>
              <a:rPr lang="en-US" sz="1600" dirty="0" smtClean="0"/>
              <a:t>examine the </a:t>
            </a:r>
            <a:r>
              <a:rPr lang="en-US" sz="1600" dirty="0"/>
              <a:t>area for lifting </a:t>
            </a:r>
            <a:r>
              <a:rPr lang="en-US" sz="1600" dirty="0" smtClean="0"/>
              <a:t>clearance; </a:t>
            </a:r>
            <a:r>
              <a:rPr lang="en-US" sz="1600" dirty="0"/>
              <a:t>remove any potential </a:t>
            </a:r>
            <a:r>
              <a:rPr lang="en-US" sz="1600" dirty="0" smtClean="0"/>
              <a:t>obstacles. </a:t>
            </a:r>
          </a:p>
          <a:p>
            <a:pPr lvl="0"/>
            <a:r>
              <a:rPr lang="en-US" sz="1600" dirty="0" smtClean="0"/>
              <a:t>Lifting </a:t>
            </a:r>
            <a:r>
              <a:rPr lang="en-US" sz="1600" dirty="0"/>
              <a:t>the lift system while </a:t>
            </a:r>
            <a:r>
              <a:rPr lang="en-US" sz="1600" dirty="0" smtClean="0"/>
              <a:t>a </a:t>
            </a:r>
            <a:r>
              <a:rPr lang="en-US" sz="1600" dirty="0"/>
              <a:t>Lift Bar is snagged can result in excessive strain on the </a:t>
            </a:r>
            <a:r>
              <a:rPr lang="en-US" sz="1600" dirty="0" smtClean="0"/>
              <a:t>Lift Unit, </a:t>
            </a:r>
            <a:r>
              <a:rPr lang="en-US" sz="1600" dirty="0"/>
              <a:t>causing mechanical malfunction or sudden </a:t>
            </a:r>
            <a:r>
              <a:rPr lang="en-US" sz="1600" dirty="0" smtClean="0"/>
              <a:t>drop/release </a:t>
            </a:r>
            <a:r>
              <a:rPr lang="en-US" sz="1600" dirty="0"/>
              <a:t>of a patient.</a:t>
            </a:r>
          </a:p>
          <a:p>
            <a:pPr lvl="0"/>
            <a:r>
              <a:rPr lang="en-US" sz="1600" dirty="0"/>
              <a:t>Points of weakness on a lift system are at the attachment points. There are </a:t>
            </a:r>
            <a:r>
              <a:rPr lang="en-US" sz="1600" dirty="0" smtClean="0"/>
              <a:t>three major </a:t>
            </a:r>
            <a:r>
              <a:rPr lang="en-US" sz="1600" dirty="0"/>
              <a:t>attachment points, one between the Lift Tape and the Lift Bar and two at either side of the Lift Bar attached to the Sling.</a:t>
            </a:r>
          </a:p>
          <a:p>
            <a:pPr lvl="0"/>
            <a:r>
              <a:rPr lang="en-US" sz="1600" dirty="0"/>
              <a:t>Develop a checklist to ensure that these three points are inspected prior to the lift operation; ensure the security </a:t>
            </a:r>
            <a:r>
              <a:rPr lang="en-US" sz="1600" dirty="0" smtClean="0"/>
              <a:t>and the compatibility of </a:t>
            </a:r>
            <a:r>
              <a:rPr lang="en-US" sz="1600" dirty="0"/>
              <a:t>the attached components.</a:t>
            </a:r>
          </a:p>
        </p:txBody>
      </p:sp>
      <p:sp>
        <p:nvSpPr>
          <p:cNvPr id="10" name="TextBox 9">
            <a:hlinkClick r:id="rId2" action="ppaction://hlinksldjump"/>
          </p:cNvPr>
          <p:cNvSpPr txBox="1"/>
          <p:nvPr/>
        </p:nvSpPr>
        <p:spPr>
          <a:xfrm>
            <a:off x="1295400" y="6183868"/>
            <a:ext cx="67056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an example checklist</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1" name="Rectangle 10">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sp>
        <p:nvSpPr>
          <p:cNvPr id="15" name="Title 1"/>
          <p:cNvSpPr>
            <a:spLocks noGrp="1"/>
          </p:cNvSpPr>
          <p:nvPr>
            <p:ph type="title"/>
          </p:nvPr>
        </p:nvSpPr>
        <p:spPr>
          <a:xfrm>
            <a:off x="457200" y="274638"/>
            <a:ext cx="8229600" cy="1143000"/>
          </a:xfrm>
        </p:spPr>
        <p:txBody>
          <a:bodyPr>
            <a:normAutofit fontScale="90000"/>
          </a:bodyPr>
          <a:lstStyle/>
          <a:p>
            <a:r>
              <a:rPr lang="en-US" dirty="0"/>
              <a:t>7</a:t>
            </a:r>
            <a:r>
              <a:rPr lang="en-US" dirty="0" smtClean="0"/>
              <a:t>. Lift </a:t>
            </a:r>
            <a:r>
              <a:rPr lang="en-US" dirty="0"/>
              <a:t>Bar / Spreader Bar / Hanger Bar / Lift Bracket / Sling </a:t>
            </a:r>
            <a:r>
              <a:rPr lang="en-US" dirty="0" smtClean="0"/>
              <a:t>Bar</a:t>
            </a:r>
            <a:endParaRPr lang="en-US" dirty="0"/>
          </a:p>
        </p:txBody>
      </p:sp>
      <p:sp>
        <p:nvSpPr>
          <p:cNvPr id="12" name="Right Arrow 11">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pic>
        <p:nvPicPr>
          <p:cNvPr id="13" name="Picture 2" descr="C:\Users\VHAV11QinS\Desktop\Lifts\20140603_09151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904999"/>
            <a:ext cx="3429000" cy="192881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C:\Users\VHAV11QinS\Desktop\Lifts\20140603_091207_Richtone(HD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609600" y="3962399"/>
            <a:ext cx="3429000" cy="1928813"/>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rot="11343477">
            <a:off x="2897163" y="2878482"/>
            <a:ext cx="450300" cy="555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Rectangle 16"/>
          <p:cNvSpPr/>
          <p:nvPr/>
        </p:nvSpPr>
        <p:spPr>
          <a:xfrm rot="10800000">
            <a:off x="2313624" y="5200704"/>
            <a:ext cx="450300"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92827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8</a:t>
            </a:r>
            <a:r>
              <a:rPr lang="en-US" sz="2800" dirty="0" smtClean="0"/>
              <a:t>. Sling </a:t>
            </a:r>
            <a:r>
              <a:rPr lang="en-US" sz="2800" dirty="0"/>
              <a:t>Securing Mechanism / </a:t>
            </a:r>
            <a:r>
              <a:rPr lang="en-US" sz="2800" dirty="0" smtClean="0"/>
              <a:t>Carabineers </a:t>
            </a:r>
            <a:r>
              <a:rPr lang="en-US" sz="2800" dirty="0"/>
              <a:t>/ Safety </a:t>
            </a:r>
            <a:r>
              <a:rPr lang="en-US" sz="2800" dirty="0" smtClean="0"/>
              <a:t>Pins </a:t>
            </a:r>
            <a:r>
              <a:rPr lang="en-US" sz="2800" dirty="0"/>
              <a:t>/ Cotter </a:t>
            </a:r>
            <a:r>
              <a:rPr lang="en-US" sz="2800" dirty="0" smtClean="0"/>
              <a:t>Pins </a:t>
            </a:r>
            <a:r>
              <a:rPr lang="en-US" sz="2800" dirty="0"/>
              <a:t>/ Safety </a:t>
            </a:r>
            <a:r>
              <a:rPr lang="en-US" sz="2800" dirty="0" smtClean="0"/>
              <a:t>Hooks </a:t>
            </a:r>
            <a:r>
              <a:rPr lang="en-US" sz="2800" dirty="0"/>
              <a:t>/ Sling </a:t>
            </a:r>
            <a:r>
              <a:rPr lang="en-US" sz="2800" dirty="0" smtClean="0"/>
              <a:t>Hooks</a:t>
            </a:r>
            <a:endParaRPr lang="en-US" sz="3600" dirty="0"/>
          </a:p>
        </p:txBody>
      </p:sp>
      <p:sp>
        <p:nvSpPr>
          <p:cNvPr id="12" name="Content Placeholder 4"/>
          <p:cNvSpPr>
            <a:spLocks noGrp="1"/>
          </p:cNvSpPr>
          <p:nvPr>
            <p:ph sz="half" idx="4294967295"/>
          </p:nvPr>
        </p:nvSpPr>
        <p:spPr>
          <a:xfrm>
            <a:off x="4890739" y="1737497"/>
            <a:ext cx="3810000" cy="3993783"/>
          </a:xfrm>
          <a:prstGeom prst="rect">
            <a:avLst/>
          </a:prstGeom>
        </p:spPr>
        <p:txBody>
          <a:bodyPr>
            <a:noAutofit/>
          </a:bodyPr>
          <a:lstStyle/>
          <a:p>
            <a:pPr marL="0" indent="0" algn="ctr">
              <a:buNone/>
            </a:pPr>
            <a:r>
              <a:rPr lang="en-US" sz="2000" dirty="0" smtClean="0"/>
              <a:t>Hazards</a:t>
            </a:r>
          </a:p>
          <a:p>
            <a:pPr lvl="0"/>
            <a:r>
              <a:rPr lang="en-US" sz="1600" dirty="0"/>
              <a:t>Slings are attached with a variety of components to the Lifting Bar such as </a:t>
            </a:r>
            <a:r>
              <a:rPr lang="en-US" sz="1600" dirty="0" smtClean="0"/>
              <a:t>Carabineers </a:t>
            </a:r>
            <a:r>
              <a:rPr lang="en-US" sz="1600" dirty="0"/>
              <a:t>/ Safety </a:t>
            </a:r>
            <a:r>
              <a:rPr lang="en-US" sz="1600" dirty="0" smtClean="0"/>
              <a:t>Pins </a:t>
            </a:r>
            <a:r>
              <a:rPr lang="en-US" sz="1600" dirty="0"/>
              <a:t>/ Safety </a:t>
            </a:r>
            <a:r>
              <a:rPr lang="en-US" sz="1600" dirty="0" smtClean="0"/>
              <a:t>Hooks </a:t>
            </a:r>
            <a:r>
              <a:rPr lang="en-US" sz="1600" dirty="0"/>
              <a:t>/ Sling </a:t>
            </a:r>
            <a:r>
              <a:rPr lang="en-US" sz="1600" dirty="0" smtClean="0"/>
              <a:t>Hooks. </a:t>
            </a:r>
            <a:r>
              <a:rPr lang="en-US" sz="1600" dirty="0"/>
              <a:t>These components are weak points in the lift </a:t>
            </a:r>
            <a:r>
              <a:rPr lang="en-US" sz="1600" dirty="0" smtClean="0"/>
              <a:t>system. If improperly </a:t>
            </a:r>
            <a:r>
              <a:rPr lang="en-US" sz="1600" dirty="0"/>
              <a:t>connected or </a:t>
            </a:r>
            <a:r>
              <a:rPr lang="en-US" sz="1600" dirty="0" smtClean="0"/>
              <a:t>uninspected </a:t>
            </a:r>
            <a:r>
              <a:rPr lang="en-US" sz="1600" dirty="0"/>
              <a:t>for </a:t>
            </a:r>
            <a:r>
              <a:rPr lang="en-US" sz="1600" dirty="0" smtClean="0"/>
              <a:t>wear, </a:t>
            </a:r>
            <a:r>
              <a:rPr lang="en-US" sz="1600" dirty="0"/>
              <a:t>their failure could cause the sudden </a:t>
            </a:r>
            <a:r>
              <a:rPr lang="en-US" sz="1600" dirty="0" smtClean="0"/>
              <a:t>drop/release </a:t>
            </a:r>
            <a:r>
              <a:rPr lang="en-US" sz="1600" dirty="0"/>
              <a:t>of a patient.</a:t>
            </a:r>
          </a:p>
          <a:p>
            <a:pPr lvl="0"/>
            <a:r>
              <a:rPr lang="en-US" sz="1600" dirty="0"/>
              <a:t>The Lifting Bar Hooks or Pad-eye can be incompatible with certain Safety Pins or </a:t>
            </a:r>
            <a:r>
              <a:rPr lang="en-US" sz="1600" dirty="0" smtClean="0"/>
              <a:t>Carabineers</a:t>
            </a:r>
            <a:r>
              <a:rPr lang="en-US" sz="1600" dirty="0"/>
              <a:t>. Incompatibilities in these parts create points of weakness that can fail during a </a:t>
            </a:r>
            <a:r>
              <a:rPr lang="en-US" sz="1600" dirty="0" smtClean="0"/>
              <a:t>lifting.</a:t>
            </a:r>
            <a:endParaRPr lang="en-US" sz="1600" dirty="0"/>
          </a:p>
        </p:txBody>
      </p:sp>
      <p:sp>
        <p:nvSpPr>
          <p:cNvPr id="15" name="TextBox 14">
            <a:hlinkClick r:id="rId2" action="ppaction://hlinksldjump"/>
          </p:cNvPr>
          <p:cNvSpPr txBox="1"/>
          <p:nvPr/>
        </p:nvSpPr>
        <p:spPr>
          <a:xfrm>
            <a:off x="1101082" y="6183868"/>
            <a:ext cx="7128518"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recommended actions</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0" name="Rectangle 9">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sp>
        <p:nvSpPr>
          <p:cNvPr id="11" name="Right Arrow 10">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pic>
        <p:nvPicPr>
          <p:cNvPr id="6146" name="Picture 2" descr="C:\Users\VHAV11QinS\Desktop\Lifts\20140603_09155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flipH="1">
            <a:off x="-266700" y="2476500"/>
            <a:ext cx="36576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VHAV11QinS\Desktop\Lifts\20140603_090852_Richtone(HD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1866902" y="2476500"/>
            <a:ext cx="365760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05366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876800" y="2057400"/>
            <a:ext cx="3962399" cy="3108543"/>
          </a:xfrm>
          <a:prstGeom prst="rect">
            <a:avLst/>
          </a:prstGeom>
          <a:noFill/>
        </p:spPr>
        <p:txBody>
          <a:bodyPr wrap="square" rtlCol="0">
            <a:spAutoFit/>
          </a:bodyPr>
          <a:lstStyle/>
          <a:p>
            <a:pPr algn="ctr"/>
            <a:r>
              <a:rPr lang="en-US" sz="2000" dirty="0" smtClean="0"/>
              <a:t>Recommendations</a:t>
            </a:r>
          </a:p>
          <a:p>
            <a:pPr marL="285750" lvl="0" indent="-285750">
              <a:buFont typeface="Arial" panose="020B0604020202020204" pitchFamily="34" charset="0"/>
              <a:buChar char="•"/>
            </a:pPr>
            <a:r>
              <a:rPr lang="en-US" sz="1600" dirty="0" smtClean="0"/>
              <a:t>Develop a checklist to ensure that the three points of weakness at the attachment points are inspected prior to the lift operation; ensure the security and compatibility of the attached components.</a:t>
            </a:r>
          </a:p>
          <a:p>
            <a:pPr marL="285750" lvl="0" indent="-285750">
              <a:buFont typeface="Arial" panose="020B0604020202020204" pitchFamily="34" charset="0"/>
              <a:buChar char="•"/>
            </a:pPr>
            <a:r>
              <a:rPr lang="en-US" sz="1600" dirty="0"/>
              <a:t>Visually </a:t>
            </a:r>
            <a:r>
              <a:rPr lang="en-US" sz="1600" dirty="0" smtClean="0"/>
              <a:t>examine </a:t>
            </a:r>
            <a:r>
              <a:rPr lang="en-US" sz="1600" dirty="0"/>
              <a:t>between these three attachment points during the lifting operation to catch any potential slippage or breakage in order to mitigate the risk of a patient fall/release from the lift</a:t>
            </a:r>
            <a:r>
              <a:rPr lang="en-US" sz="1600" dirty="0" smtClean="0"/>
              <a:t>.</a:t>
            </a:r>
            <a:endParaRPr lang="en-US" sz="1600" dirty="0"/>
          </a:p>
        </p:txBody>
      </p:sp>
      <p:sp>
        <p:nvSpPr>
          <p:cNvPr id="7" name="TextBox 6">
            <a:hlinkClick r:id="rId2" action="ppaction://hlinksldjump"/>
          </p:cNvPr>
          <p:cNvSpPr txBox="1"/>
          <p:nvPr/>
        </p:nvSpPr>
        <p:spPr>
          <a:xfrm>
            <a:off x="1285989" y="6183868"/>
            <a:ext cx="6943611"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an example checklist</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2" name="Rectangle 11">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sp>
        <p:nvSpPr>
          <p:cNvPr id="16" name="Title 1"/>
          <p:cNvSpPr>
            <a:spLocks noGrp="1"/>
          </p:cNvSpPr>
          <p:nvPr>
            <p:ph type="title"/>
          </p:nvPr>
        </p:nvSpPr>
        <p:spPr>
          <a:xfrm>
            <a:off x="457200" y="274638"/>
            <a:ext cx="8229600" cy="1143000"/>
          </a:xfrm>
        </p:spPr>
        <p:txBody>
          <a:bodyPr>
            <a:normAutofit/>
          </a:bodyPr>
          <a:lstStyle/>
          <a:p>
            <a:r>
              <a:rPr lang="en-US" sz="2800" dirty="0"/>
              <a:t>8</a:t>
            </a:r>
            <a:r>
              <a:rPr lang="en-US" sz="2800" dirty="0" smtClean="0"/>
              <a:t>. Sling </a:t>
            </a:r>
            <a:r>
              <a:rPr lang="en-US" sz="2800" dirty="0"/>
              <a:t>Securing Mechanism / </a:t>
            </a:r>
            <a:r>
              <a:rPr lang="en-US" sz="2800" dirty="0" smtClean="0"/>
              <a:t>Carabineers </a:t>
            </a:r>
            <a:r>
              <a:rPr lang="en-US" sz="2800" dirty="0"/>
              <a:t>/ Safety </a:t>
            </a:r>
            <a:r>
              <a:rPr lang="en-US" sz="2800" dirty="0" smtClean="0"/>
              <a:t>Pins </a:t>
            </a:r>
            <a:r>
              <a:rPr lang="en-US" sz="2800" dirty="0"/>
              <a:t>/ Cotter </a:t>
            </a:r>
            <a:r>
              <a:rPr lang="en-US" sz="2800" dirty="0" smtClean="0"/>
              <a:t>Pins </a:t>
            </a:r>
            <a:r>
              <a:rPr lang="en-US" sz="2800" dirty="0"/>
              <a:t>/ Safety </a:t>
            </a:r>
            <a:r>
              <a:rPr lang="en-US" sz="2800" dirty="0" smtClean="0"/>
              <a:t>Hooks </a:t>
            </a:r>
            <a:r>
              <a:rPr lang="en-US" sz="2800" dirty="0"/>
              <a:t>/ Sling </a:t>
            </a:r>
            <a:r>
              <a:rPr lang="en-US" sz="2800" dirty="0" smtClean="0"/>
              <a:t>Hooks</a:t>
            </a:r>
            <a:endParaRPr lang="en-US" sz="3600" dirty="0"/>
          </a:p>
        </p:txBody>
      </p:sp>
      <p:sp>
        <p:nvSpPr>
          <p:cNvPr id="13" name="Right Arrow 12">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pic>
        <p:nvPicPr>
          <p:cNvPr id="14" name="Picture 2" descr="C:\Users\VHAV11QinS\Desktop\Lifts\20140603_09155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flipH="1">
            <a:off x="-266700" y="2476500"/>
            <a:ext cx="36576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VHAV11QinS\Desktop\Lifts\20140603_090852_Richtone(HD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1866902" y="2476500"/>
            <a:ext cx="365760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0818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a:t>
            </a:r>
            <a:r>
              <a:rPr lang="en-US" dirty="0" smtClean="0"/>
              <a:t>. Slings</a:t>
            </a:r>
            <a:endParaRPr lang="en-US" dirty="0"/>
          </a:p>
        </p:txBody>
      </p:sp>
      <p:sp>
        <p:nvSpPr>
          <p:cNvPr id="7" name="Content Placeholder 4"/>
          <p:cNvSpPr>
            <a:spLocks noGrp="1"/>
          </p:cNvSpPr>
          <p:nvPr>
            <p:ph sz="half" idx="4294967295"/>
          </p:nvPr>
        </p:nvSpPr>
        <p:spPr>
          <a:xfrm>
            <a:off x="4062761" y="1441507"/>
            <a:ext cx="4852639" cy="3993783"/>
          </a:xfrm>
          <a:prstGeom prst="rect">
            <a:avLst/>
          </a:prstGeom>
        </p:spPr>
        <p:txBody>
          <a:bodyPr>
            <a:noAutofit/>
          </a:bodyPr>
          <a:lstStyle/>
          <a:p>
            <a:pPr marL="0" indent="0" algn="ctr">
              <a:buNone/>
            </a:pPr>
            <a:r>
              <a:rPr lang="en-US" sz="2000" dirty="0" smtClean="0"/>
              <a:t>Hazards</a:t>
            </a:r>
          </a:p>
          <a:p>
            <a:r>
              <a:rPr lang="en-US" sz="1600" dirty="0" smtClean="0"/>
              <a:t>Slings </a:t>
            </a:r>
            <a:r>
              <a:rPr lang="en-US" sz="1600" dirty="0"/>
              <a:t>show signs of wear, fraying and tearing most commonly at the seams and at the attachment points. If these signs </a:t>
            </a:r>
            <a:r>
              <a:rPr lang="en-US" sz="1600" dirty="0" smtClean="0"/>
              <a:t>go unnoticed and </a:t>
            </a:r>
            <a:r>
              <a:rPr lang="en-US" sz="1600" dirty="0"/>
              <a:t>the Sling is not maintained, repaired or </a:t>
            </a:r>
            <a:r>
              <a:rPr lang="en-US" sz="1600" dirty="0" smtClean="0"/>
              <a:t>replaced, </a:t>
            </a:r>
            <a:r>
              <a:rPr lang="en-US" sz="1600" dirty="0"/>
              <a:t>it can result in the sudden drop of a patient</a:t>
            </a:r>
            <a:r>
              <a:rPr lang="en-US" sz="1600" dirty="0" smtClean="0"/>
              <a:t>.</a:t>
            </a:r>
            <a:r>
              <a:rPr lang="en-US" sz="1600" dirty="0"/>
              <a:t> </a:t>
            </a:r>
            <a:endParaRPr lang="en-US" sz="1600" dirty="0" smtClean="0"/>
          </a:p>
          <a:p>
            <a:r>
              <a:rPr lang="en-US" sz="1600" dirty="0" smtClean="0"/>
              <a:t>Ceiling </a:t>
            </a:r>
            <a:r>
              <a:rPr lang="en-US" sz="1600" dirty="0"/>
              <a:t>lift systems have a wide range of movement vertically. As a result, a portion of a Sling </a:t>
            </a:r>
            <a:r>
              <a:rPr lang="en-US" sz="1600" dirty="0" smtClean="0"/>
              <a:t>can </a:t>
            </a:r>
            <a:r>
              <a:rPr lang="en-US" sz="1600" dirty="0"/>
              <a:t>be caught underneath or wrapped around an obstacle creating a tripping hazard for the care taker</a:t>
            </a:r>
            <a:r>
              <a:rPr lang="en-US" sz="1600" dirty="0" smtClean="0"/>
              <a:t>.</a:t>
            </a:r>
          </a:p>
          <a:p>
            <a:r>
              <a:rPr lang="en-US" sz="1600" dirty="0" smtClean="0"/>
              <a:t>Lifting </a:t>
            </a:r>
            <a:r>
              <a:rPr lang="en-US" sz="1600" dirty="0"/>
              <a:t>the lift system while a portion of a Sling </a:t>
            </a:r>
            <a:r>
              <a:rPr lang="en-US" sz="1600" dirty="0" smtClean="0"/>
              <a:t>is </a:t>
            </a:r>
            <a:r>
              <a:rPr lang="en-US" sz="1600" dirty="0"/>
              <a:t>snagged can result in excessive strain on the </a:t>
            </a:r>
            <a:r>
              <a:rPr lang="en-US" sz="1600" dirty="0" smtClean="0"/>
              <a:t>Lift Unit, </a:t>
            </a:r>
            <a:r>
              <a:rPr lang="en-US" sz="1600" dirty="0"/>
              <a:t>causing mechanical malfunction or sudden </a:t>
            </a:r>
            <a:r>
              <a:rPr lang="en-US" sz="1600" dirty="0" smtClean="0"/>
              <a:t>drop/release </a:t>
            </a:r>
            <a:r>
              <a:rPr lang="en-US" sz="1600" dirty="0"/>
              <a:t>of a patient.</a:t>
            </a:r>
          </a:p>
          <a:p>
            <a:pPr lvl="0"/>
            <a:endParaRPr lang="en-US" sz="1600" dirty="0"/>
          </a:p>
        </p:txBody>
      </p:sp>
      <p:sp>
        <p:nvSpPr>
          <p:cNvPr id="8" name="TextBox 7">
            <a:hlinkClick r:id="rId2" action="ppaction://hlinksldjump"/>
          </p:cNvPr>
          <p:cNvSpPr txBox="1"/>
          <p:nvPr/>
        </p:nvSpPr>
        <p:spPr>
          <a:xfrm>
            <a:off x="1240154" y="6183868"/>
            <a:ext cx="6532246"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recommended actions</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0" name="Rectangle 9">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sp>
        <p:nvSpPr>
          <p:cNvPr id="11" name="Right Arrow 10">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pic>
        <p:nvPicPr>
          <p:cNvPr id="12" name="Picture 2" descr="C:\Users\VHAV11QinS\Desktop\Lifts\20140603_091115_Richtone(HDR).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120" r="12036"/>
          <a:stretch/>
        </p:blipFill>
        <p:spPr bwMode="auto">
          <a:xfrm rot="10800000">
            <a:off x="1109708" y="1447800"/>
            <a:ext cx="2565645" cy="19812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VHAV11QinS\Desktop\Lifts\20140603_090812_Richtone(HDR).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403" r="14460"/>
          <a:stretch/>
        </p:blipFill>
        <p:spPr bwMode="auto">
          <a:xfrm rot="10800000">
            <a:off x="1109706" y="3581399"/>
            <a:ext cx="2576007" cy="198120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rot="11343477">
            <a:off x="2363184" y="2016688"/>
            <a:ext cx="304738"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09831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 Slings</a:t>
            </a:r>
            <a:endParaRPr lang="en-US" dirty="0"/>
          </a:p>
        </p:txBody>
      </p:sp>
      <p:sp>
        <p:nvSpPr>
          <p:cNvPr id="6" name="TextBox 5"/>
          <p:cNvSpPr txBox="1"/>
          <p:nvPr/>
        </p:nvSpPr>
        <p:spPr>
          <a:xfrm>
            <a:off x="4648200" y="1773972"/>
            <a:ext cx="4190999" cy="3108543"/>
          </a:xfrm>
          <a:prstGeom prst="rect">
            <a:avLst/>
          </a:prstGeom>
          <a:noFill/>
        </p:spPr>
        <p:txBody>
          <a:bodyPr wrap="square" rtlCol="0">
            <a:spAutoFit/>
          </a:bodyPr>
          <a:lstStyle/>
          <a:p>
            <a:pPr algn="ctr"/>
            <a:r>
              <a:rPr lang="en-US" sz="2000" dirty="0" smtClean="0"/>
              <a:t>Recommendations</a:t>
            </a:r>
          </a:p>
          <a:p>
            <a:pPr marL="285750" lvl="0" indent="-285750">
              <a:buFont typeface="Arial" panose="020B0604020202020204" pitchFamily="34" charset="0"/>
              <a:buChar char="•"/>
            </a:pPr>
            <a:r>
              <a:rPr lang="en-US" sz="1600" dirty="0"/>
              <a:t>Prior to lifting, visually </a:t>
            </a:r>
            <a:r>
              <a:rPr lang="en-US" sz="1600" dirty="0" smtClean="0"/>
              <a:t>examine the </a:t>
            </a:r>
            <a:r>
              <a:rPr lang="en-US" sz="1600" dirty="0"/>
              <a:t>area for lifting </a:t>
            </a:r>
            <a:r>
              <a:rPr lang="en-US" sz="1600" dirty="0" smtClean="0"/>
              <a:t>clearance; </a:t>
            </a:r>
            <a:r>
              <a:rPr lang="en-US" sz="1600" dirty="0"/>
              <a:t>remove any potential </a:t>
            </a:r>
            <a:r>
              <a:rPr lang="en-US" sz="1600" dirty="0" smtClean="0"/>
              <a:t>obstacles. </a:t>
            </a:r>
            <a:endParaRPr lang="en-US" sz="1600" dirty="0"/>
          </a:p>
          <a:p>
            <a:pPr marL="285750" lvl="0" indent="-285750">
              <a:buFont typeface="Arial" panose="020B0604020202020204" pitchFamily="34" charset="0"/>
              <a:buChar char="•"/>
            </a:pPr>
            <a:r>
              <a:rPr lang="en-US" sz="1600" dirty="0"/>
              <a:t>Develop a checklist to visually inspect the Lift Tape and Slings prior to use for rips, tears, or fraying. Pay careful attention to attachment points of the </a:t>
            </a:r>
            <a:r>
              <a:rPr lang="en-US" sz="1600" dirty="0" smtClean="0"/>
              <a:t>Sling </a:t>
            </a:r>
            <a:r>
              <a:rPr lang="en-US" sz="1600" dirty="0"/>
              <a:t>and major </a:t>
            </a:r>
            <a:r>
              <a:rPr lang="en-US" sz="1600" dirty="0" smtClean="0"/>
              <a:t>seams. </a:t>
            </a:r>
          </a:p>
          <a:p>
            <a:pPr marL="285750" lvl="0" indent="-285750">
              <a:buFont typeface="Arial" panose="020B0604020202020204" pitchFamily="34" charset="0"/>
              <a:buChar char="•"/>
            </a:pPr>
            <a:r>
              <a:rPr lang="en-US" sz="1600" dirty="0" smtClean="0"/>
              <a:t>Replacing </a:t>
            </a:r>
            <a:r>
              <a:rPr lang="en-US" sz="1600" dirty="0"/>
              <a:t>Lift Tape and Slings prior to them showing any signs of wear on a regular schedule can also mitigate the risk of breakage.</a:t>
            </a:r>
          </a:p>
        </p:txBody>
      </p:sp>
      <p:sp>
        <p:nvSpPr>
          <p:cNvPr id="7" name="TextBox 6">
            <a:hlinkClick r:id="rId3" action="ppaction://hlinksldjump"/>
          </p:cNvPr>
          <p:cNvSpPr txBox="1"/>
          <p:nvPr/>
        </p:nvSpPr>
        <p:spPr>
          <a:xfrm>
            <a:off x="1240155" y="6183868"/>
            <a:ext cx="6379846"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Click here for an example checklist</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2" name="Rectangle 11">
            <a:hlinkClick r:id="" action="ppaction://hlinkshowjump?jump=firstslide"/>
          </p:cNvPr>
          <p:cNvSpPr/>
          <p:nvPr/>
        </p:nvSpPr>
        <p:spPr>
          <a:xfrm>
            <a:off x="8382000" y="6192644"/>
            <a:ext cx="685800" cy="36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Main</a:t>
            </a:r>
            <a:endParaRPr lang="en-US" dirty="0"/>
          </a:p>
        </p:txBody>
      </p:sp>
      <p:sp>
        <p:nvSpPr>
          <p:cNvPr id="14" name="Right Arrow 13">
            <a:hlinkClick r:id="" action="ppaction://hlinkshowjump?jump=lastslideviewed"/>
          </p:cNvPr>
          <p:cNvSpPr/>
          <p:nvPr/>
        </p:nvSpPr>
        <p:spPr>
          <a:xfrm rot="10800000" flipV="1">
            <a:off x="152400" y="617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a:t>
            </a:r>
            <a:endParaRPr lang="en-US" dirty="0"/>
          </a:p>
        </p:txBody>
      </p:sp>
      <p:pic>
        <p:nvPicPr>
          <p:cNvPr id="7170" name="Picture 2" descr="C:\Users\VHAV11QinS\Desktop\Lifts\20140603_091115_Richtone(HDR).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120" r="12036"/>
          <a:stretch/>
        </p:blipFill>
        <p:spPr bwMode="auto">
          <a:xfrm rot="10800000">
            <a:off x="1109708" y="1447800"/>
            <a:ext cx="2565645" cy="19812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VHAV11QinS\Desktop\Lifts\20140603_090812_Richtone(HDR).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403" r="14460"/>
          <a:stretch/>
        </p:blipFill>
        <p:spPr bwMode="auto">
          <a:xfrm rot="10800000">
            <a:off x="1109706" y="3581399"/>
            <a:ext cx="2576007" cy="19812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rot="11343477">
            <a:off x="2363184" y="2016688"/>
            <a:ext cx="304738"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74133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5">
      <a:dk1>
        <a:sysClr val="windowText" lastClr="000000"/>
      </a:dk1>
      <a:lt1>
        <a:sysClr val="window" lastClr="FFFFFF"/>
      </a:lt1>
      <a:dk2>
        <a:srgbClr val="FFFFFE"/>
      </a:dk2>
      <a:lt2>
        <a:srgbClr val="FFFFFE"/>
      </a:lt2>
      <a:accent1>
        <a:srgbClr val="0083BE"/>
      </a:accent1>
      <a:accent2>
        <a:srgbClr val="78BE20"/>
      </a:accent2>
      <a:accent3>
        <a:srgbClr val="C4262E"/>
      </a:accent3>
      <a:accent4>
        <a:srgbClr val="FF7F32"/>
      </a:accent4>
      <a:accent5>
        <a:srgbClr val="F3CF45"/>
      </a:accent5>
      <a:accent6>
        <a:srgbClr val="FFFFFE"/>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2333</TotalTime>
  <Words>2245</Words>
  <Application>Microsoft Office PowerPoint</Application>
  <PresentationFormat>On-screen Show (4:3)</PresentationFormat>
  <Paragraphs>237</Paragraphs>
  <Slides>22</Slides>
  <Notes>1</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Office Theme</vt:lpstr>
      <vt:lpstr>1_Office Theme</vt:lpstr>
      <vt:lpstr>CEILING LIFT HAZARDS AND MITIGATIONS PRESENTATION</vt:lpstr>
      <vt:lpstr>CEILING LIFT SYSTEM OVERVIEW</vt:lpstr>
      <vt:lpstr>1. Ceiling Track / Rail Points of Weakness</vt:lpstr>
      <vt:lpstr>Junction / Exchange Point</vt:lpstr>
      <vt:lpstr>Turn Table </vt:lpstr>
      <vt:lpstr>Gap</vt:lpstr>
      <vt:lpstr>Junction / Exchange Point</vt:lpstr>
      <vt:lpstr>PowerPoint Presentation</vt:lpstr>
      <vt:lpstr>PowerPoint Presentation</vt:lpstr>
      <vt:lpstr>2. Ceiling Track Gates / Stoppers/ Rail End Stops</vt:lpstr>
      <vt:lpstr>2. Ceiling Track Gates / Stoppers/ Rail End Stops</vt:lpstr>
      <vt:lpstr>3 &amp; 4. Lift Unit, Lift Unit Battery, and Charger</vt:lpstr>
      <vt:lpstr>3 &amp; 4. Lift Unit, Lift Unit Battery, and Charger</vt:lpstr>
      <vt:lpstr>5. Lift Tape / Strap</vt:lpstr>
      <vt:lpstr>6. Lift Tape Hook</vt:lpstr>
      <vt:lpstr>Checklist and Visual Aid for Lifting Operations</vt:lpstr>
      <vt:lpstr>7. Lift Bar / Spreader Bar / Hanger Bar / Lift Bracket / Sling Bar</vt:lpstr>
      <vt:lpstr>7. Lift Bar / Spreader Bar / Hanger Bar / Lift Bracket / Sling Bar</vt:lpstr>
      <vt:lpstr>8. Sling Securing Mechanism / Carabineers / Safety Pins / Cotter Pins / Safety Hooks / Sling Hooks</vt:lpstr>
      <vt:lpstr>8. Sling Securing Mechanism / Carabineers / Safety Pins / Cotter Pins / Safety Hooks / Sling Hooks</vt:lpstr>
      <vt:lpstr>9. Slings</vt:lpstr>
      <vt:lpstr>9. Slings</vt:lpstr>
    </vt:vector>
  </TitlesOfParts>
  <Company>Veteran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Qin, Suyang - Steve  (NCPS)</dc:creator>
  <cp:lastModifiedBy>Department of Veterans Affairs</cp:lastModifiedBy>
  <cp:revision>57</cp:revision>
  <dcterms:created xsi:type="dcterms:W3CDTF">2014-01-17T18:38:26Z</dcterms:created>
  <dcterms:modified xsi:type="dcterms:W3CDTF">2016-01-14T17:56:15Z</dcterms:modified>
</cp:coreProperties>
</file>