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D325F-1780-4027-BE2F-42C42D6B0B50}" type="datetimeFigureOut">
              <a:rPr lang="en-US" smtClean="0"/>
              <a:t>7/13/2016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35B35-C15D-4F3C-8F45-9FA694A6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344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866" indent="-28461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571" indent="-22707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821" indent="-22707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072" indent="-22707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3991" indent="-227070" defTabSz="44791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1910" indent="-227070" defTabSz="44791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9828" indent="-227070" defTabSz="44791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47747" indent="-227070" defTabSz="44791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15DDE54C-3D47-4BC9-8D88-CB3C9859C94D}" type="slidenum">
              <a:rPr lang="en-US" altLang="en-US" smtClean="0">
                <a:solidFill>
                  <a:prstClr val="black"/>
                </a:solidFill>
                <a:latin typeface="Arial" charset="0"/>
              </a:rPr>
              <a:pPr eaLnBrk="1" hangingPunct="1">
                <a:spcBef>
                  <a:spcPct val="0"/>
                </a:spcBef>
                <a:defRPr/>
              </a:pPr>
              <a:t>1</a:t>
            </a:fld>
            <a:endParaRPr lang="en-US" altLang="en-US" dirty="0" smtClean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21FFF-48EB-418F-AAF5-006B0FB9F35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89DB3-3ACD-46B7-8BA5-127122FD5FD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69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62112-9A6A-4C70-ACC2-B2EE4EAAD48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FEC9B-C866-4991-8E77-A70F82E32AF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621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49393-3F94-4DA5-9B8E-85292C36131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23FC0-A44B-4F35-857D-43A804A8880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356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09707-9EEB-4025-91D8-A6A990EF8C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B8A6C-840D-444D-9658-82EFC5DFF8A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126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BC666-84CA-4562-BF05-8AA699842AB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AD234-91EE-49A8-82F8-559B45E00D0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1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657D2-FFD9-4F80-B32E-CE6CE99C09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BBF50-4606-48AC-A773-D3B5836AA6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4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CB3DB-F4B3-44E8-9547-FE35F47204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DDEBC-6768-45BC-A264-877ACD45F7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36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93E9F-1E40-45F4-9F85-D024FA3EF2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CEF40-9A68-445C-8E74-C737A4E3CE5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50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6F57F-CB9D-4B0C-9B8B-424C55E5AEC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EE39C-2ED8-4E35-BC87-68DF6B2A661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763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0FC72-27C3-4B2D-BE16-4424C1CAABF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5C7BF-F547-44E5-8F32-C6D14344A08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268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9ABC1-8D89-4113-9639-EB40EC56130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DF4D2-9639-4506-A960-2A34F3E625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032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791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fld id="{A7DA5406-D655-4378-857D-B11B9228B57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7/13/2016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fld id="{EE95B72D-EA5F-42FC-AFA7-A22E844E6428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401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 txBox="1">
            <a:spLocks/>
          </p:cNvSpPr>
          <p:nvPr/>
        </p:nvSpPr>
        <p:spPr bwMode="auto">
          <a:xfrm>
            <a:off x="720725" y="508000"/>
            <a:ext cx="776922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dirty="0" smtClean="0">
                <a:solidFill>
                  <a:srgbClr val="002950"/>
                </a:solidFill>
                <a:latin typeface="Georgia" pitchFamily="18" charset="0"/>
                <a:cs typeface="Arial" charset="0"/>
              </a:rPr>
              <a:t>Topics for Discussion</a:t>
            </a:r>
            <a:endParaRPr lang="en-US" altLang="en-US" sz="2800" dirty="0">
              <a:solidFill>
                <a:srgbClr val="002950"/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4099" name="Title Placeholder 1"/>
          <p:cNvSpPr txBox="1">
            <a:spLocks/>
          </p:cNvSpPr>
          <p:nvPr/>
        </p:nvSpPr>
        <p:spPr bwMode="auto">
          <a:xfrm>
            <a:off x="720725" y="1054100"/>
            <a:ext cx="77692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6AAC"/>
                </a:solidFill>
                <a:latin typeface="Georgia" pitchFamily="18" charset="0"/>
                <a:cs typeface="Arial" charset="0"/>
              </a:rPr>
              <a:t>Please review the list of some of the topics that will be featured for discussion during the session.</a:t>
            </a:r>
            <a:endParaRPr lang="en-US" altLang="en-US" sz="1400" dirty="0">
              <a:solidFill>
                <a:srgbClr val="006AAC"/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152401" y="1524000"/>
            <a:ext cx="8915400" cy="48704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002950"/>
                </a:solidFill>
                <a:latin typeface="Georgia"/>
                <a:ea typeface="+mj-ea"/>
                <a:cs typeface="+mj-cs"/>
              </a:defRPr>
            </a:lvl1pPr>
          </a:lstStyle>
          <a:p>
            <a:pPr marL="854075" indent="-514350" defTabSz="914400">
              <a:spcBef>
                <a:spcPts val="600"/>
              </a:spcBef>
              <a:spcAft>
                <a:spcPts val="300"/>
              </a:spcAft>
              <a:buAutoNum type="romanUcPeriod"/>
              <a:defRPr/>
            </a:pPr>
            <a:r>
              <a:rPr lang="en-US" sz="2000" dirty="0" smtClean="0">
                <a:solidFill>
                  <a:schemeClr val="tx2"/>
                </a:solidFill>
                <a:latin typeface="Georgia" panose="02040502050405020303" pitchFamily="18" charset="0"/>
              </a:rPr>
              <a:t>Welcome </a:t>
            </a:r>
            <a:r>
              <a:rPr lang="en-US" sz="2000" dirty="0">
                <a:solidFill>
                  <a:schemeClr val="tx2"/>
                </a:solidFill>
                <a:latin typeface="Georgia" panose="02040502050405020303" pitchFamily="18" charset="0"/>
              </a:rPr>
              <a:t>&amp; </a:t>
            </a:r>
            <a:r>
              <a:rPr lang="en-US" sz="2000" dirty="0" smtClean="0">
                <a:solidFill>
                  <a:schemeClr val="tx2"/>
                </a:solidFill>
                <a:latin typeface="Georgia" panose="02040502050405020303" pitchFamily="18" charset="0"/>
              </a:rPr>
              <a:t>Introductions</a:t>
            </a:r>
          </a:p>
          <a:p>
            <a:pPr marL="854075" indent="-514350" defTabSz="914400">
              <a:spcBef>
                <a:spcPts val="600"/>
              </a:spcBef>
              <a:spcAft>
                <a:spcPts val="300"/>
              </a:spcAft>
              <a:buFontTx/>
              <a:buAutoNum type="romanUcPeriod"/>
              <a:defRPr/>
            </a:pPr>
            <a:r>
              <a:rPr lang="en-US" sz="2000" dirty="0" smtClean="0">
                <a:solidFill>
                  <a:schemeClr val="tx2"/>
                </a:solidFill>
                <a:latin typeface="Georgia" panose="02040502050405020303" pitchFamily="18" charset="0"/>
              </a:rPr>
              <a:t>Context &amp; Workshop Objectives</a:t>
            </a:r>
          </a:p>
          <a:p>
            <a:pPr marL="854075" indent="-514350" defTabSz="914400">
              <a:spcBef>
                <a:spcPts val="600"/>
              </a:spcBef>
              <a:spcAft>
                <a:spcPts val="300"/>
              </a:spcAft>
              <a:buFontTx/>
              <a:buAutoNum type="romanUcPeriod"/>
              <a:defRPr/>
            </a:pPr>
            <a:r>
              <a:rPr lang="en-US" sz="2000" dirty="0" smtClean="0">
                <a:solidFill>
                  <a:schemeClr val="tx2"/>
                </a:solidFill>
                <a:latin typeface="Georgia" panose="02040502050405020303" pitchFamily="18" charset="0"/>
              </a:rPr>
              <a:t>Understanding Market Research </a:t>
            </a:r>
          </a:p>
          <a:p>
            <a:pPr marL="854075" indent="-514350" defTabSz="914400">
              <a:spcBef>
                <a:spcPts val="600"/>
              </a:spcBef>
              <a:spcAft>
                <a:spcPts val="300"/>
              </a:spcAft>
              <a:buFontTx/>
              <a:buAutoNum type="romanUcPeriod"/>
              <a:defRPr/>
            </a:pPr>
            <a:r>
              <a:rPr lang="en-US" sz="2000" dirty="0" smtClean="0">
                <a:solidFill>
                  <a:schemeClr val="tx2"/>
                </a:solidFill>
                <a:latin typeface="Georgia" panose="02040502050405020303" pitchFamily="18" charset="0"/>
              </a:rPr>
              <a:t>As-Is: 	Process / Technology / People (knowledge and training)</a:t>
            </a:r>
          </a:p>
          <a:p>
            <a:pPr marL="2171700" lvl="5" indent="-223838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1089025" algn="l"/>
                <a:tab pos="2003425" algn="l"/>
              </a:tabLst>
              <a:defRPr/>
            </a:pPr>
            <a:r>
              <a:rPr lang="en-US" sz="20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rPr>
              <a:t>Current State</a:t>
            </a:r>
          </a:p>
          <a:p>
            <a:pPr marL="2171700" lvl="5" indent="-223838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1089025" algn="l"/>
                <a:tab pos="2003425" algn="l"/>
              </a:tabLst>
              <a:defRPr/>
            </a:pPr>
            <a:r>
              <a:rPr lang="en-US" sz="20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rPr>
              <a:t>Current Workflow Process</a:t>
            </a:r>
          </a:p>
          <a:p>
            <a:pPr marL="2171700" lvl="5" indent="-223838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1089025" algn="l"/>
                <a:tab pos="2003425" algn="l"/>
              </a:tabLst>
              <a:defRPr/>
            </a:pPr>
            <a:r>
              <a:rPr lang="en-US" sz="20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rPr>
              <a:t>Current </a:t>
            </a:r>
            <a:r>
              <a:rPr lang="en-US" sz="2000" dirty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rPr>
              <a:t>Pain Points</a:t>
            </a:r>
          </a:p>
          <a:p>
            <a:pPr marL="854075" indent="-514350" defTabSz="914400">
              <a:spcBef>
                <a:spcPts val="600"/>
              </a:spcBef>
              <a:spcAft>
                <a:spcPts val="300"/>
              </a:spcAft>
              <a:buFontTx/>
              <a:buAutoNum type="romanUcPeriod"/>
              <a:defRPr/>
            </a:pPr>
            <a:r>
              <a:rPr lang="en-US" sz="2000" dirty="0" smtClean="0">
                <a:solidFill>
                  <a:schemeClr val="tx2"/>
                </a:solidFill>
                <a:latin typeface="Georgia" panose="02040502050405020303" pitchFamily="18" charset="0"/>
              </a:rPr>
              <a:t>To-Be: 	Process </a:t>
            </a:r>
            <a:r>
              <a:rPr lang="en-US" sz="2000" dirty="0">
                <a:solidFill>
                  <a:schemeClr val="tx2"/>
                </a:solidFill>
                <a:latin typeface="Georgia" panose="02040502050405020303" pitchFamily="18" charset="0"/>
              </a:rPr>
              <a:t>/ Technology / People</a:t>
            </a:r>
          </a:p>
          <a:p>
            <a:pPr marL="2171700" lvl="5" indent="-223838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1089025" algn="l"/>
              </a:tabLst>
              <a:defRPr/>
            </a:pPr>
            <a:r>
              <a:rPr lang="en-US" sz="20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rPr>
              <a:t>Future State Vision</a:t>
            </a:r>
          </a:p>
          <a:p>
            <a:pPr marL="2171700" lvl="5" indent="-223838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1089025" algn="l"/>
              </a:tabLst>
              <a:defRPr/>
            </a:pPr>
            <a:r>
              <a:rPr lang="en-US" sz="2000" dirty="0">
                <a:solidFill>
                  <a:schemeClr val="tx2"/>
                </a:solidFill>
                <a:latin typeface="Georgia" panose="02040502050405020303" pitchFamily="18" charset="0"/>
              </a:rPr>
              <a:t>Best Practice Recommendations</a:t>
            </a:r>
          </a:p>
          <a:p>
            <a:pPr marL="339725"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0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rPr>
              <a:t>VI.	Conclusion and Next Steps</a:t>
            </a:r>
            <a:endParaRPr lang="en-US" sz="2000" dirty="0">
              <a:solidFill>
                <a:schemeClr val="tx2"/>
              </a:solidFill>
              <a:latin typeface="Georgia" panose="02040502050405020303" pitchFamily="18" charset="0"/>
              <a:ea typeface="+mj-ea"/>
              <a:cs typeface="+mj-cs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</a:pPr>
            <a:endParaRPr lang="en-US" sz="2000" dirty="0">
              <a:solidFill>
                <a:schemeClr val="tx2"/>
              </a:solidFill>
              <a:latin typeface="Georgia" panose="02040502050405020303" pitchFamily="18" charset="0"/>
            </a:endParaRPr>
          </a:p>
          <a:p>
            <a:pPr marL="457200" indent="-457200">
              <a:spcBef>
                <a:spcPts val="600"/>
              </a:spcBef>
              <a:spcAft>
                <a:spcPts val="300"/>
              </a:spcAft>
              <a:buAutoNum type="alphaLcPeriod" startAt="2"/>
              <a:tabLst>
                <a:tab pos="1089025" algn="l"/>
              </a:tabLst>
              <a:defRPr/>
            </a:pPr>
            <a:endParaRPr lang="en-US" sz="2000" dirty="0" smtClean="0">
              <a:solidFill>
                <a:schemeClr val="tx2"/>
              </a:solidFill>
              <a:latin typeface="Georgia" panose="02040502050405020303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endParaRPr lang="en-US" sz="2000" dirty="0" smtClean="0">
              <a:solidFill>
                <a:schemeClr val="tx2"/>
              </a:solidFill>
              <a:latin typeface="Georgia" panose="02040502050405020303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tx2"/>
              </a:solidFill>
              <a:latin typeface="Georgia" panose="02040502050405020303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tx2"/>
              </a:solidFill>
              <a:latin typeface="Georgia" panose="02040502050405020303" pitchFamily="18" charset="0"/>
            </a:endParaRPr>
          </a:p>
          <a:p>
            <a:pPr marL="393192">
              <a:spcBef>
                <a:spcPts val="600"/>
              </a:spcBef>
              <a:spcAft>
                <a:spcPts val="300"/>
              </a:spcAft>
              <a:defRPr/>
            </a:pPr>
            <a:endParaRPr lang="en-GB" sz="2000" dirty="0" smtClean="0">
              <a:solidFill>
                <a:schemeClr val="tx2"/>
              </a:solidFill>
              <a:latin typeface="Georgia" panose="02040502050405020303" pitchFamily="18" charset="0"/>
            </a:endParaRPr>
          </a:p>
          <a:p>
            <a:pPr marL="228600">
              <a:spcBef>
                <a:spcPts val="600"/>
              </a:spcBef>
              <a:spcAft>
                <a:spcPts val="300"/>
              </a:spcAft>
              <a:defRPr/>
            </a:pPr>
            <a:endParaRPr lang="en-GB" sz="2000" dirty="0" smtClean="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22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_Outreach_PPT_Template_NavyBlue_V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35</Words>
  <Application>Microsoft Office PowerPoint</Application>
  <PresentationFormat>On-screen Show (4:3)</PresentationFormat>
  <Paragraphs>19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VA_Outreach_PPT_Template_NavyBlue_V1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Department of Veterans Affairs</dc:creator>
  <cp:lastModifiedBy>Troy L. Graves</cp:lastModifiedBy>
  <cp:revision>3</cp:revision>
  <dcterms:created xsi:type="dcterms:W3CDTF">2016-07-13T19:31:08Z</dcterms:created>
  <dcterms:modified xsi:type="dcterms:W3CDTF">2016-07-13T19:59:31Z</dcterms:modified>
</cp:coreProperties>
</file>