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3" r:id="rId2"/>
  </p:sldMasterIdLst>
  <p:notesMasterIdLst>
    <p:notesMasterId r:id="rId4"/>
  </p:notesMasterIdLst>
  <p:handoutMasterIdLst>
    <p:handoutMasterId r:id="rId5"/>
  </p:handoutMasterIdLst>
  <p:sldIdLst>
    <p:sldId id="276" r:id="rId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DFCF9"/>
    <a:srgbClr val="FFFEFB"/>
    <a:srgbClr val="FDFBF5"/>
    <a:srgbClr val="FBF8EF"/>
    <a:srgbClr val="F7F4EB"/>
    <a:srgbClr val="F4F1E8"/>
    <a:srgbClr val="F7F7F7"/>
    <a:srgbClr val="F6F6F6"/>
    <a:srgbClr val="66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9515" autoAdjust="0"/>
  </p:normalViewPr>
  <p:slideViewPr>
    <p:cSldViewPr>
      <p:cViewPr varScale="1">
        <p:scale>
          <a:sx n="79" d="100"/>
          <a:sy n="79" d="100"/>
        </p:scale>
        <p:origin x="-8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5"/>
    </p:cViewPr>
  </p:sorterViewPr>
  <p:notesViewPr>
    <p:cSldViewPr>
      <p:cViewPr varScale="1">
        <p:scale>
          <a:sx n="66" d="100"/>
          <a:sy n="66" d="100"/>
        </p:scale>
        <p:origin x="-2172" y="-108"/>
      </p:cViewPr>
      <p:guideLst>
        <p:guide orient="horz" pos="2928"/>
        <p:guide pos="2208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fld id="{EAA33FCC-95C7-4341-A691-ED62F6548D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13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703263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52938"/>
            <a:ext cx="5140325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l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fld id="{B3C00A6C-8410-4961-9A27-F9F8D9D35A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29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0" name="Rectangle 2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4021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" name="Picture 1" descr="VACI_logo_full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01" y="6294303"/>
            <a:ext cx="2021379" cy="5143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ヒラギノ角ゴ Pro W3" charset="-128"/>
          <a:cs typeface="ヒラギノ角ゴ Pro W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Arpa-e_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25" y="254000"/>
            <a:ext cx="16668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8084" name="Line 4"/>
          <p:cNvSpPr>
            <a:spLocks noChangeShapeType="1"/>
          </p:cNvSpPr>
          <p:nvPr userDrawn="1"/>
        </p:nvSpPr>
        <p:spPr bwMode="auto">
          <a:xfrm>
            <a:off x="0" y="800100"/>
            <a:ext cx="9144000" cy="0"/>
          </a:xfrm>
          <a:prstGeom prst="line">
            <a:avLst/>
          </a:prstGeom>
          <a:noFill/>
          <a:ln w="1905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ea typeface="+mn-ea"/>
            </a:endParaRPr>
          </a:p>
        </p:txBody>
      </p:sp>
      <p:sp>
        <p:nvSpPr>
          <p:cNvPr id="558085" name="Line 5"/>
          <p:cNvSpPr>
            <a:spLocks noChangeShapeType="1"/>
          </p:cNvSpPr>
          <p:nvPr userDrawn="1"/>
        </p:nvSpPr>
        <p:spPr bwMode="auto">
          <a:xfrm>
            <a:off x="0" y="830263"/>
            <a:ext cx="91440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ea typeface="+mn-ea"/>
            </a:endParaRPr>
          </a:p>
        </p:txBody>
      </p:sp>
      <p:sp>
        <p:nvSpPr>
          <p:cNvPr id="558086" name="Line 6"/>
          <p:cNvSpPr>
            <a:spLocks noChangeShapeType="1"/>
          </p:cNvSpPr>
          <p:nvPr userDrawn="1"/>
        </p:nvSpPr>
        <p:spPr bwMode="auto">
          <a:xfrm>
            <a:off x="0" y="858838"/>
            <a:ext cx="9144000" cy="0"/>
          </a:xfrm>
          <a:prstGeom prst="line">
            <a:avLst/>
          </a:prstGeom>
          <a:noFill/>
          <a:ln w="19050">
            <a:solidFill>
              <a:srgbClr val="777777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ea typeface="+mn-ea"/>
            </a:endParaRPr>
          </a:p>
        </p:txBody>
      </p:sp>
      <p:sp>
        <p:nvSpPr>
          <p:cNvPr id="55808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808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ヒラギノ角ゴ Pro W3" charset="-128"/>
          <a:cs typeface="ヒラギノ角ゴ Pro W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4648200" y="3581400"/>
            <a:ext cx="4419600" cy="2654300"/>
          </a:xfrm>
          <a:prstGeom prst="rect">
            <a:avLst/>
          </a:prstGeom>
          <a:solidFill>
            <a:srgbClr val="F7F7F7"/>
          </a:solidFill>
          <a:ln w="12700">
            <a:solidFill>
              <a:schemeClr val="bg1">
                <a:lumMod val="50000"/>
              </a:schemeClr>
            </a:solidFill>
            <a:headEnd/>
            <a:tailEnd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accent1"/>
                </a:solidFill>
                <a:ea typeface="ヒラギノ角ゴ Pro W3" charset="-128"/>
              </a:rPr>
              <a:t>Impact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4648200" y="838200"/>
            <a:ext cx="4419600" cy="2590800"/>
          </a:xfrm>
          <a:prstGeom prst="rect">
            <a:avLst/>
          </a:prstGeom>
          <a:solidFill>
            <a:srgbClr val="FDFCF9"/>
          </a:solidFill>
          <a:ln w="12700">
            <a:solidFill>
              <a:schemeClr val="bg2">
                <a:lumMod val="50000"/>
              </a:schemeClr>
            </a:solidFill>
            <a:headEnd/>
            <a:tailEnd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solidFill>
                  <a:schemeClr val="accent1"/>
                </a:solidFill>
              </a:rPr>
              <a:t>Cost and Schedule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924800" cy="762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b="1" dirty="0" smtClean="0">
                <a:solidFill>
                  <a:schemeClr val="accent1"/>
                </a:solidFill>
              </a:rPr>
              <a:t>Proposal Title</a:t>
            </a:r>
            <a:br>
              <a:rPr lang="en-US" sz="2000" b="1" dirty="0" smtClean="0">
                <a:solidFill>
                  <a:schemeClr val="accent1"/>
                </a:solidFill>
              </a:rPr>
            </a:br>
            <a:r>
              <a:rPr lang="en-US" sz="1800" b="1" dirty="0" smtClean="0">
                <a:solidFill>
                  <a:schemeClr val="accent2"/>
                </a:solidFill>
              </a:rPr>
              <a:t>Offeror</a:t>
            </a:r>
          </a:p>
        </p:txBody>
      </p:sp>
      <p:sp>
        <p:nvSpPr>
          <p:cNvPr id="566277" name="Rectangle 5"/>
          <p:cNvSpPr>
            <a:spLocks noChangeArrowheads="1"/>
          </p:cNvSpPr>
          <p:nvPr/>
        </p:nvSpPr>
        <p:spPr bwMode="auto">
          <a:xfrm>
            <a:off x="76200" y="6400800"/>
            <a:ext cx="6837363" cy="360363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0"/>
            <a:tileRect/>
          </a:gradFill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a typeface="+mn-ea"/>
              </a:rPr>
              <a:t>Main idea of the proposed innovation</a:t>
            </a:r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4419600" cy="2578100"/>
          </a:xfrm>
          <a:prstGeom prst="rect">
            <a:avLst/>
          </a:prstGeom>
          <a:solidFill>
            <a:srgbClr val="F7F7F7"/>
          </a:solidFill>
          <a:ln w="12700">
            <a:solidFill>
              <a:schemeClr val="accent3"/>
            </a:solidFill>
            <a:headEnd/>
            <a:tailEnd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solidFill>
                  <a:schemeClr val="accent1"/>
                </a:solidFill>
              </a:rPr>
              <a:t>Summary</a:t>
            </a:r>
          </a:p>
        </p:txBody>
      </p:sp>
      <p:sp>
        <p:nvSpPr>
          <p:cNvPr id="28679" name="Text Box 16"/>
          <p:cNvSpPr txBox="1">
            <a:spLocks noChangeArrowheads="1"/>
          </p:cNvSpPr>
          <p:nvPr/>
        </p:nvSpPr>
        <p:spPr bwMode="auto">
          <a:xfrm>
            <a:off x="4648200" y="1143000"/>
            <a:ext cx="2057400" cy="461963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Period of performance:</a:t>
            </a:r>
            <a:br>
              <a:rPr lang="en-US" sz="12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 months</a:t>
            </a:r>
            <a:endParaRPr 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84" name="Rectangle 21"/>
          <p:cNvSpPr>
            <a:spLocks noChangeArrowheads="1"/>
          </p:cNvSpPr>
          <p:nvPr/>
        </p:nvSpPr>
        <p:spPr bwMode="auto">
          <a:xfrm>
            <a:off x="533400" y="3657600"/>
            <a:ext cx="3505200" cy="2495550"/>
          </a:xfrm>
          <a:prstGeom prst="rect">
            <a:avLst/>
          </a:prstGeom>
          <a:solidFill>
            <a:srgbClr val="FDFCF9"/>
          </a:solidFill>
          <a:ln w="952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defRPr/>
            </a:pPr>
            <a:r>
              <a:rPr lang="en-US" i="1" dirty="0">
                <a:ea typeface="+mn-ea"/>
              </a:rPr>
              <a:t>Key picture or chart </a:t>
            </a:r>
          </a:p>
          <a:p>
            <a:pPr algn="ctr">
              <a:defRPr/>
            </a:pPr>
            <a:r>
              <a:rPr lang="en-US" i="1" dirty="0">
                <a:ea typeface="+mn-ea"/>
              </a:rPr>
              <a:t>summarizing the innovation</a:t>
            </a:r>
          </a:p>
        </p:txBody>
      </p:sp>
      <p:graphicFrame>
        <p:nvGraphicFramePr>
          <p:cNvPr id="566339" name="Group 6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0857523"/>
              </p:ext>
            </p:extLst>
          </p:nvPr>
        </p:nvGraphicFramePr>
        <p:xfrm>
          <a:off x="4724400" y="1597025"/>
          <a:ext cx="4267200" cy="1755648"/>
        </p:xfrm>
        <a:graphic>
          <a:graphicData uri="http://schemas.openxmlformats.org/drawingml/2006/table">
            <a:tbl>
              <a:tblPr/>
              <a:tblGrid>
                <a:gridCol w="838200"/>
                <a:gridCol w="3429000"/>
              </a:tblGrid>
              <a:tr h="2741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Key Milestones &amp; Deliverables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Phase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Two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Phase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Two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Phase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One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Two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CE1">
                          <a:lumMod val="2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97" name="Text Box 16"/>
          <p:cNvSpPr txBox="1">
            <a:spLocks noChangeArrowheads="1"/>
          </p:cNvSpPr>
          <p:nvPr/>
        </p:nvSpPr>
        <p:spPr bwMode="auto">
          <a:xfrm>
            <a:off x="6705600" y="1143000"/>
            <a:ext cx="2286000" cy="461963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Rough order of magnitude:</a:t>
            </a:r>
            <a:br>
              <a:rPr lang="en-US" sz="12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$</a:t>
            </a:r>
          </a:p>
        </p:txBody>
      </p:sp>
      <p:sp>
        <p:nvSpPr>
          <p:cNvPr id="28698" name="TextBox 19"/>
          <p:cNvSpPr txBox="1">
            <a:spLocks noChangeArrowheads="1"/>
          </p:cNvSpPr>
          <p:nvPr/>
        </p:nvSpPr>
        <p:spPr bwMode="auto">
          <a:xfrm>
            <a:off x="76200" y="1143000"/>
            <a:ext cx="4343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accent3">
                    <a:lumMod val="50000"/>
                  </a:schemeClr>
                </a:solidFill>
              </a:rPr>
              <a:t>One-paragraph summary of the innovation</a:t>
            </a:r>
          </a:p>
          <a:p>
            <a:endParaRPr lang="en-US" dirty="0"/>
          </a:p>
        </p:txBody>
      </p:sp>
      <p:sp>
        <p:nvSpPr>
          <p:cNvPr id="28699" name="TextBox 22"/>
          <p:cNvSpPr txBox="1">
            <a:spLocks noChangeArrowheads="1"/>
          </p:cNvSpPr>
          <p:nvPr/>
        </p:nvSpPr>
        <p:spPr bwMode="auto">
          <a:xfrm>
            <a:off x="4648200" y="3886200"/>
            <a:ext cx="441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accent3">
                    <a:lumMod val="50000"/>
                  </a:schemeClr>
                </a:solidFill>
              </a:rPr>
              <a:t>Describe the impact of the innovation and the benefit to Veterans and to VA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7000" y="2286000"/>
            <a:ext cx="2057400" cy="658813"/>
          </a:xfrm>
          <a:prstGeom prst="rect">
            <a:avLst/>
          </a:prstGeom>
          <a:solidFill>
            <a:srgbClr val="F7F7F7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1400" i="1" dirty="0"/>
              <a:t>Please customize this table as appropriate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001000" y="76200"/>
            <a:ext cx="1057275" cy="276225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latin typeface="+mj-lt"/>
                <a:ea typeface="+mj-ea"/>
                <a:cs typeface="+mj-cs"/>
              </a:rPr>
              <a:t>Topic</a:t>
            </a:r>
            <a:r>
              <a:rPr lang="en-US" sz="1200" dirty="0">
                <a:ea typeface="+mn-ea"/>
              </a:rPr>
              <a:t> </a:t>
            </a:r>
            <a:r>
              <a:rPr lang="en-US" sz="1200" b="1" dirty="0">
                <a:latin typeface="+mj-lt"/>
                <a:ea typeface="+mj-ea"/>
                <a:cs typeface="+mj-cs"/>
              </a:rPr>
              <a:t>#____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VACI Color Scheme 1">
      <a:dk1>
        <a:srgbClr val="997989"/>
      </a:dk1>
      <a:lt1>
        <a:sysClr val="window" lastClr="FFFFFF"/>
      </a:lt1>
      <a:dk2>
        <a:srgbClr val="000000"/>
      </a:dk2>
      <a:lt2>
        <a:srgbClr val="EEECE1"/>
      </a:lt2>
      <a:accent1>
        <a:srgbClr val="5A2049"/>
      </a:accent1>
      <a:accent2>
        <a:srgbClr val="997989"/>
      </a:accent2>
      <a:accent3>
        <a:srgbClr val="717174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11309</TotalTime>
  <Words>72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1_Custom Design</vt:lpstr>
      <vt:lpstr>2_Custom Design</vt:lpstr>
      <vt:lpstr>Proposal Title Offeror</vt:lpstr>
    </vt:vector>
  </TitlesOfParts>
  <Company>U.S. Department of Energy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APRA-E</dc:creator>
  <cp:lastModifiedBy>Capelli, Candice</cp:lastModifiedBy>
  <cp:revision>368</cp:revision>
  <cp:lastPrinted>2011-01-27T17:00:55Z</cp:lastPrinted>
  <dcterms:created xsi:type="dcterms:W3CDTF">2011-01-28T17:33:50Z</dcterms:created>
  <dcterms:modified xsi:type="dcterms:W3CDTF">2014-02-07T13:09:46Z</dcterms:modified>
</cp:coreProperties>
</file>