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9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5" r:id="rId20"/>
    <p:sldId id="28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ser, Jennifer" initials="JMM" lastIdx="2" clrIdx="0"/>
  <p:cmAuthor id="1" name="Muralidhar, Sumitra" initials="MS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854" y="-6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EC1671-F200-4555-91DF-6AB2234343EA}" type="doc">
      <dgm:prSet loTypeId="urn:microsoft.com/office/officeart/2005/8/layout/rings+Icon" loCatId="relationship" qsTypeId="urn:microsoft.com/office/officeart/2005/8/quickstyle/simple1" qsCatId="simple" csTypeId="urn:microsoft.com/office/officeart/2005/8/colors/colorful1" csCatId="colorful" phldr="1"/>
      <dgm:spPr/>
    </dgm:pt>
    <dgm:pt modelId="{77F80261-B8DB-4025-B734-00D91300C4AA}">
      <dgm:prSet phldrT="[Text]"/>
      <dgm:spPr/>
      <dgm:t>
        <a:bodyPr/>
        <a:lstStyle/>
        <a:p>
          <a:pPr algn="l"/>
          <a:r>
            <a:rPr lang="en-US" dirty="0" smtClean="0"/>
            <a:t>Manual</a:t>
          </a:r>
          <a:endParaRPr lang="en-US" dirty="0"/>
        </a:p>
      </dgm:t>
    </dgm:pt>
    <dgm:pt modelId="{69A75FB7-718B-483E-950E-1CF450310A02}" type="parTrans" cxnId="{BFFD4524-BFAB-4C38-90B0-815EA421731E}">
      <dgm:prSet/>
      <dgm:spPr/>
      <dgm:t>
        <a:bodyPr/>
        <a:lstStyle/>
        <a:p>
          <a:pPr algn="ctr"/>
          <a:endParaRPr lang="en-US"/>
        </a:p>
      </dgm:t>
    </dgm:pt>
    <dgm:pt modelId="{169ECC1B-6147-484B-86AD-B849692F9AAA}" type="sibTrans" cxnId="{BFFD4524-BFAB-4C38-90B0-815EA421731E}">
      <dgm:prSet/>
      <dgm:spPr/>
      <dgm:t>
        <a:bodyPr/>
        <a:lstStyle/>
        <a:p>
          <a:pPr algn="ctr"/>
          <a:endParaRPr lang="en-US"/>
        </a:p>
      </dgm:t>
    </dgm:pt>
    <dgm:pt modelId="{BF497710-1DBF-494F-9FE9-3A512A4FE64D}">
      <dgm:prSet phldrT="[Text]"/>
      <dgm:spPr/>
      <dgm:t>
        <a:bodyPr/>
        <a:lstStyle/>
        <a:p>
          <a:pPr algn="ctr"/>
          <a:r>
            <a:rPr lang="en-US" b="1" dirty="0" smtClean="0"/>
            <a:t>Semi-automated</a:t>
          </a:r>
          <a:endParaRPr lang="en-US" b="1" dirty="0"/>
        </a:p>
      </dgm:t>
    </dgm:pt>
    <dgm:pt modelId="{D3C7CCA1-86C6-4204-88D8-32EB3647D92D}" type="parTrans" cxnId="{D09A996C-EAAF-4F00-A07F-A7C2FD962CA9}">
      <dgm:prSet/>
      <dgm:spPr/>
      <dgm:t>
        <a:bodyPr/>
        <a:lstStyle/>
        <a:p>
          <a:pPr algn="ctr"/>
          <a:endParaRPr lang="en-US"/>
        </a:p>
      </dgm:t>
    </dgm:pt>
    <dgm:pt modelId="{E6632819-88C3-4C8F-8AF3-5B86CE6738C2}" type="sibTrans" cxnId="{D09A996C-EAAF-4F00-A07F-A7C2FD962CA9}">
      <dgm:prSet/>
      <dgm:spPr/>
      <dgm:t>
        <a:bodyPr/>
        <a:lstStyle/>
        <a:p>
          <a:pPr algn="ctr"/>
          <a:endParaRPr lang="en-US"/>
        </a:p>
      </dgm:t>
    </dgm:pt>
    <dgm:pt modelId="{3737AAB4-6DAA-4413-8B2E-25A704D11CD6}">
      <dgm:prSet phldrT="[Text]"/>
      <dgm:spPr/>
      <dgm:t>
        <a:bodyPr/>
        <a:lstStyle/>
        <a:p>
          <a:pPr algn="ctr"/>
          <a:r>
            <a:rPr lang="en-US" dirty="0" smtClean="0"/>
            <a:t>Automated</a:t>
          </a:r>
          <a:endParaRPr lang="en-US" dirty="0"/>
        </a:p>
      </dgm:t>
    </dgm:pt>
    <dgm:pt modelId="{E6F0D433-6FA3-4C57-B572-CEE68C07CDF2}" type="parTrans" cxnId="{0EC6CB19-A525-4E8D-B4DC-CAAB8CE19C62}">
      <dgm:prSet/>
      <dgm:spPr/>
      <dgm:t>
        <a:bodyPr/>
        <a:lstStyle/>
        <a:p>
          <a:pPr algn="ctr"/>
          <a:endParaRPr lang="en-US"/>
        </a:p>
      </dgm:t>
    </dgm:pt>
    <dgm:pt modelId="{AD2A7E1D-E7AA-4C26-8B20-F5CC66E7474D}" type="sibTrans" cxnId="{0EC6CB19-A525-4E8D-B4DC-CAAB8CE19C62}">
      <dgm:prSet/>
      <dgm:spPr/>
      <dgm:t>
        <a:bodyPr/>
        <a:lstStyle/>
        <a:p>
          <a:pPr algn="ctr"/>
          <a:endParaRPr lang="en-US"/>
        </a:p>
      </dgm:t>
    </dgm:pt>
    <dgm:pt modelId="{31068707-C5E0-4F96-A339-5C0063DC2A3E}" type="pres">
      <dgm:prSet presAssocID="{1AEC1671-F200-4555-91DF-6AB2234343EA}" presName="Name0" presStyleCnt="0">
        <dgm:presLayoutVars>
          <dgm:chMax val="7"/>
          <dgm:dir/>
          <dgm:resizeHandles val="exact"/>
        </dgm:presLayoutVars>
      </dgm:prSet>
      <dgm:spPr/>
    </dgm:pt>
    <dgm:pt modelId="{6B7AE9E3-40B0-4F7E-AD2D-A72875E2712F}" type="pres">
      <dgm:prSet presAssocID="{1AEC1671-F200-4555-91DF-6AB2234343EA}" presName="ellipse1" presStyleLbl="vennNode1" presStyleIdx="0" presStyleCnt="3" custLinFactNeighborX="-22016" custLinFactNeighborY="-9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A41BF0-5AF8-4005-8C88-50D0D035607E}" type="pres">
      <dgm:prSet presAssocID="{1AEC1671-F200-4555-91DF-6AB2234343EA}" presName="ellipse2" presStyleLbl="vennNode1" presStyleIdx="1" presStyleCnt="3" custLinFactNeighborX="-3164" custLinFactNeighborY="-291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EF2593-98A4-46FD-B0D2-0C0310673CFC}" type="pres">
      <dgm:prSet presAssocID="{1AEC1671-F200-4555-91DF-6AB2234343EA}" presName="ellipse3" presStyleLbl="vennNode1" presStyleIdx="2" presStyleCnt="3" custLinFactNeighborX="18875" custLinFactNeighborY="-9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A13DB0-7461-4FBE-9CD6-EF5F06BA4B31}" type="presOf" srcId="{3737AAB4-6DAA-4413-8B2E-25A704D11CD6}" destId="{42EF2593-98A4-46FD-B0D2-0C0310673CFC}" srcOrd="0" destOrd="0" presId="urn:microsoft.com/office/officeart/2005/8/layout/rings+Icon"/>
    <dgm:cxn modelId="{BFFD4524-BFAB-4C38-90B0-815EA421731E}" srcId="{1AEC1671-F200-4555-91DF-6AB2234343EA}" destId="{77F80261-B8DB-4025-B734-00D91300C4AA}" srcOrd="0" destOrd="0" parTransId="{69A75FB7-718B-483E-950E-1CF450310A02}" sibTransId="{169ECC1B-6147-484B-86AD-B849692F9AAA}"/>
    <dgm:cxn modelId="{0D636C9F-9C30-47E6-B07B-B9CC8286167F}" type="presOf" srcId="{77F80261-B8DB-4025-B734-00D91300C4AA}" destId="{6B7AE9E3-40B0-4F7E-AD2D-A72875E2712F}" srcOrd="0" destOrd="0" presId="urn:microsoft.com/office/officeart/2005/8/layout/rings+Icon"/>
    <dgm:cxn modelId="{0EC6CB19-A525-4E8D-B4DC-CAAB8CE19C62}" srcId="{1AEC1671-F200-4555-91DF-6AB2234343EA}" destId="{3737AAB4-6DAA-4413-8B2E-25A704D11CD6}" srcOrd="2" destOrd="0" parTransId="{E6F0D433-6FA3-4C57-B572-CEE68C07CDF2}" sibTransId="{AD2A7E1D-E7AA-4C26-8B20-F5CC66E7474D}"/>
    <dgm:cxn modelId="{A3A53AE2-DE9D-4EEE-90D9-0E1C552954A6}" type="presOf" srcId="{1AEC1671-F200-4555-91DF-6AB2234343EA}" destId="{31068707-C5E0-4F96-A339-5C0063DC2A3E}" srcOrd="0" destOrd="0" presId="urn:microsoft.com/office/officeart/2005/8/layout/rings+Icon"/>
    <dgm:cxn modelId="{D09A996C-EAAF-4F00-A07F-A7C2FD962CA9}" srcId="{1AEC1671-F200-4555-91DF-6AB2234343EA}" destId="{BF497710-1DBF-494F-9FE9-3A512A4FE64D}" srcOrd="1" destOrd="0" parTransId="{D3C7CCA1-86C6-4204-88D8-32EB3647D92D}" sibTransId="{E6632819-88C3-4C8F-8AF3-5B86CE6738C2}"/>
    <dgm:cxn modelId="{38B0C35E-AFA5-44E1-BCD0-012FE530FAEA}" type="presOf" srcId="{BF497710-1DBF-494F-9FE9-3A512A4FE64D}" destId="{CEA41BF0-5AF8-4005-8C88-50D0D035607E}" srcOrd="0" destOrd="0" presId="urn:microsoft.com/office/officeart/2005/8/layout/rings+Icon"/>
    <dgm:cxn modelId="{B9A0F2A1-64E9-4073-AD22-399CA410769E}" type="presParOf" srcId="{31068707-C5E0-4F96-A339-5C0063DC2A3E}" destId="{6B7AE9E3-40B0-4F7E-AD2D-A72875E2712F}" srcOrd="0" destOrd="0" presId="urn:microsoft.com/office/officeart/2005/8/layout/rings+Icon"/>
    <dgm:cxn modelId="{37B25FA9-D26E-44E4-ABF6-E3DD1AD5C1CA}" type="presParOf" srcId="{31068707-C5E0-4F96-A339-5C0063DC2A3E}" destId="{CEA41BF0-5AF8-4005-8C88-50D0D035607E}" srcOrd="1" destOrd="0" presId="urn:microsoft.com/office/officeart/2005/8/layout/rings+Icon"/>
    <dgm:cxn modelId="{6EE522F4-A81B-4E79-BE14-8E5E61E0195A}" type="presParOf" srcId="{31068707-C5E0-4F96-A339-5C0063DC2A3E}" destId="{42EF2593-98A4-46FD-B0D2-0C0310673CFC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E093E9-12F3-45D0-9635-B4377E9981DB}" type="datetimeFigureOut">
              <a:rPr lang="en-US" smtClean="0"/>
              <a:t>8/4/2015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1BEDD-D264-4B9C-A992-77A16F018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91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29057" indent="-280406" defTabSz="914437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21626" indent="-224325" defTabSz="914437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570276" indent="-224325" defTabSz="914437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18927" indent="-224325" defTabSz="914437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D6B79741-9B0E-484F-89E0-27C740C33C91}" type="slidenum">
              <a:rPr lang="en-US" altLang="en-US" sz="1200">
                <a:solidFill>
                  <a:srgbClr val="000000"/>
                </a:solidFill>
              </a:rPr>
              <a:pPr/>
              <a:t>1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58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A50529-4498-4CF2-800E-3B20C1FC15EA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856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2050" indent="-231775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7188" indent="-233363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2325" indent="-233363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49525" indent="-233363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6725" indent="-233363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3925" indent="-233363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1125" indent="-233363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BE961B-CDBD-4CEE-B588-887F0FF9EF07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154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Stockholm-Public-Library-Interior-2.jpg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8A07-0F45-4D6E-A4B1-147D0B6FD1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745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19A34F-DEA0-4CF5-891D-FBBDC0BA824B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49017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0836A5-2BC3-439E-B738-95617ABD899B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92110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363" indent="-231775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9D2244-D458-4514-A7A5-0D3A20605BB8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47767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726A6B-E758-4CA8-94C5-A8121525A513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16817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D5E198-3A58-4312-B3AE-54D654C55603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55227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363" indent="-231775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876CE3-855D-4246-9405-F79ACE668493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13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5541" name="Header Placeholder 1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363" indent="-231775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mtClean="0">
                <a:cs typeface="Arial" panose="020B0604020202020204" pitchFamily="34" charset="0"/>
              </a:rPr>
              <a:t>Phenotyping Core Activities DRAFT v1</a:t>
            </a:r>
          </a:p>
        </p:txBody>
      </p:sp>
    </p:spTree>
    <p:extLst>
      <p:ext uri="{BB962C8B-B14F-4D97-AF65-F5344CB8AC3E}">
        <p14:creationId xmlns:p14="http://schemas.microsoft.com/office/powerpoint/2010/main" val="3703687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651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651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726A6B-E758-4CA8-94C5-A8121525A513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793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background cover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880" y="3178162"/>
            <a:ext cx="7772400" cy="730127"/>
          </a:xfrm>
        </p:spPr>
        <p:txBody>
          <a:bodyPr>
            <a:normAutofit/>
          </a:bodyPr>
          <a:lstStyle>
            <a:lvl1pPr algn="l">
              <a:defRPr sz="2000" b="1"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696" y="4004454"/>
            <a:ext cx="7753584" cy="91481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06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190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CAC99AE7-9078-4D64-BF3C-649B13EE2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17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154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90045CAB-FA0C-4653-9CF0-824D37B378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072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1A750DFD-A874-406C-86A3-7F1B95692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56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03E0FB86-5C67-4864-9FA2-0FB93C21B2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63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11934BB1-D2CE-4973-AD7D-B33524F9A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38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997295"/>
            <a:ext cx="5111750" cy="41288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97296"/>
            <a:ext cx="3008313" cy="4128866"/>
          </a:xfrm>
          <a:solidFill>
            <a:srgbClr val="FFFFFF"/>
          </a:solidFill>
          <a:ln>
            <a:solidFill>
              <a:srgbClr val="BFBFB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9D56E91E-A0AC-4492-8130-5AE257F58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37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391824"/>
            <a:ext cx="5486400" cy="272403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2602"/>
            <a:ext cx="5486400" cy="6135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D72E111A-B9A0-42EF-8249-33AEE7EC2D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61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745562E5-4963-4CE9-9D05-BA89821F7D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2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2534" y="2760397"/>
            <a:ext cx="6798733" cy="112580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2533" y="3886200"/>
            <a:ext cx="6798733" cy="1422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43063" y="5308600"/>
            <a:ext cx="6797675" cy="804863"/>
          </a:xfrm>
          <a:prstGeom prst="rect">
            <a:avLst/>
          </a:prstGeom>
        </p:spPr>
        <p:txBody>
          <a:bodyPr/>
          <a:lstStyle>
            <a:lvl1pPr>
              <a:buNone/>
              <a:defRPr sz="14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089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background interior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49438"/>
            <a:ext cx="82296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6263" y="6249988"/>
            <a:ext cx="4905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000">
                <a:solidFill>
                  <a:srgbClr val="898989"/>
                </a:solidFill>
                <a:latin typeface="Georgia" pitchFamily="18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4FE95F-C810-423B-8569-FF0BFAB4F0F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4" descr="Department of Veterans Affairs, Veterans Health Administration, Office of Health Information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495300"/>
            <a:ext cx="1651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" y="6284913"/>
            <a:ext cx="43116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spc="100" dirty="0">
                <a:solidFill>
                  <a:prstClr val="white">
                    <a:lumMod val="65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rPr>
              <a:t>VETERANS HEALTH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67010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Georgia"/>
          <a:ea typeface="MS PGothic" pitchFamily="34" charset="-128"/>
          <a:cs typeface="Georgia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MS PGothic" pitchFamily="34" charset="-128"/>
          <a:cs typeface="Georg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Georgia" charset="0"/>
          <a:cs typeface="Georg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Georgia" charset="0"/>
          <a:cs typeface="Georg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Georgia" charset="0"/>
          <a:cs typeface="Georg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Georgia"/>
          <a:ea typeface="Georgia" charset="0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PowerPoint_Slide1.sldx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138" y="3759200"/>
            <a:ext cx="8507412" cy="21478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ea typeface="ＭＳ Ｐゴシック" charset="0"/>
              </a:rPr>
              <a:t/>
            </a:r>
            <a:br>
              <a:rPr lang="en-US" dirty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>
                <a:ea typeface="ＭＳ Ｐゴシック" charset="0"/>
              </a:rPr>
              <a:t/>
            </a:r>
            <a:br>
              <a:rPr lang="en-US" dirty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endParaRPr lang="en-US" sz="1600" b="0" dirty="0">
              <a:ea typeface="ＭＳ Ｐゴシック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88" y="3279775"/>
            <a:ext cx="8482012" cy="19018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Million Veteran Program:</a:t>
            </a:r>
          </a:p>
          <a:p>
            <a:pPr algn="ctr">
              <a:defRPr/>
            </a:pP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Industry </a:t>
            </a: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Day</a:t>
            </a:r>
          </a:p>
          <a:p>
            <a:pPr algn="ctr">
              <a:defRPr/>
            </a:pPr>
            <a:r>
              <a:rPr lang="en-US" sz="2800" b="1" smtClean="0">
                <a:latin typeface="Georgia" panose="02040502050405020303" pitchFamily="18" charset="0"/>
                <a:ea typeface="ＭＳ Ｐゴシック" charset="0"/>
              </a:rPr>
              <a:t>Phenomics</a:t>
            </a:r>
            <a:endParaRPr lang="en-US" sz="2800" b="1" dirty="0" smtClean="0">
              <a:latin typeface="Georgia" panose="02040502050405020303" pitchFamily="18" charset="0"/>
              <a:ea typeface="ＭＳ Ｐゴシック" charset="0"/>
            </a:endParaRPr>
          </a:p>
          <a:p>
            <a:pPr algn="ctr">
              <a:buFont typeface="Arial" pitchFamily="34" charset="0"/>
              <a:buNone/>
              <a:defRPr/>
            </a:pP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J. Michael Gaziano, MD, MPH</a:t>
            </a:r>
          </a:p>
          <a:p>
            <a:pPr algn="ctr">
              <a:buFont typeface="Arial" pitchFamily="34" charset="0"/>
              <a:buNone/>
              <a:defRPr/>
            </a:pPr>
            <a:endParaRPr lang="en-US" sz="3600" b="1" dirty="0" smtClean="0">
              <a:ea typeface="ＭＳ Ｐゴシック" charset="0"/>
            </a:endParaRPr>
          </a:p>
          <a:p>
            <a:pPr algn="ctr">
              <a:buFont typeface="Arial" pitchFamily="34" charset="0"/>
              <a:buNone/>
              <a:defRPr/>
            </a:pPr>
            <a:endParaRPr lang="en-US" sz="2400" b="1" dirty="0" smtClean="0">
              <a:ea typeface="ＭＳ Ｐゴシック" charset="0"/>
            </a:endParaRPr>
          </a:p>
          <a:p>
            <a:pPr algn="ctr">
              <a:buFont typeface="Arial" pitchFamily="34" charset="0"/>
              <a:buNone/>
              <a:defRPr/>
            </a:pPr>
            <a:endParaRPr lang="en-US" b="1" spc="100" dirty="0" smtClean="0"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343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388950"/>
          </a:xfrm>
        </p:spPr>
        <p:txBody>
          <a:bodyPr/>
          <a:lstStyle/>
          <a:p>
            <a:r>
              <a:rPr lang="en-US" sz="2400" dirty="0" smtClean="0"/>
              <a:t>Traditional cohorts: </a:t>
            </a:r>
          </a:p>
          <a:p>
            <a:pPr lvl="1"/>
            <a:r>
              <a:rPr lang="en-US" sz="2400" dirty="0" smtClean="0"/>
              <a:t>Nurses’ Health Study, Physicians’ Health Study, Framingham Heart Study, Women’s Genome Health Study, etc.</a:t>
            </a:r>
          </a:p>
          <a:p>
            <a:endParaRPr lang="en-US" sz="2400" dirty="0" smtClean="0"/>
          </a:p>
          <a:p>
            <a:r>
              <a:rPr lang="en-US" sz="2400" dirty="0" smtClean="0"/>
              <a:t>Consortia: </a:t>
            </a:r>
          </a:p>
          <a:p>
            <a:pPr lvl="1"/>
            <a:r>
              <a:rPr lang="en-US" sz="2400" dirty="0" smtClean="0"/>
              <a:t>Cancer Cohort Consortium, </a:t>
            </a:r>
            <a:r>
              <a:rPr lang="en-US" sz="2400" dirty="0" err="1" smtClean="0"/>
              <a:t>eMERGE</a:t>
            </a:r>
            <a:r>
              <a:rPr lang="en-US" sz="2400" dirty="0" smtClean="0"/>
              <a:t>, CHARGE, </a:t>
            </a:r>
            <a:r>
              <a:rPr lang="en-US" sz="2400" dirty="0" err="1" smtClean="0"/>
              <a:t>dbGaP</a:t>
            </a:r>
            <a:r>
              <a:rPr lang="en-US" sz="2400" dirty="0" smtClean="0"/>
              <a:t>, etc.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Other large-scale </a:t>
            </a:r>
            <a:r>
              <a:rPr lang="en-US" sz="2400" dirty="0" err="1" smtClean="0"/>
              <a:t>biobanks</a:t>
            </a:r>
            <a:r>
              <a:rPr lang="en-US" sz="2400" dirty="0" smtClean="0"/>
              <a:t>: </a:t>
            </a:r>
          </a:p>
          <a:p>
            <a:pPr lvl="1"/>
            <a:r>
              <a:rPr lang="en-US" sz="2400" dirty="0" err="1" smtClean="0"/>
              <a:t>BioVU</a:t>
            </a:r>
            <a:r>
              <a:rPr lang="en-US" sz="2400" dirty="0" smtClean="0"/>
              <a:t>, UK </a:t>
            </a:r>
            <a:r>
              <a:rPr lang="en-US" sz="2400" dirty="0" err="1" smtClean="0"/>
              <a:t>Biobank</a:t>
            </a:r>
            <a:r>
              <a:rPr lang="en-US" sz="2400" dirty="0" smtClean="0"/>
              <a:t>, Kaiser, </a:t>
            </a:r>
            <a:r>
              <a:rPr lang="en-US" sz="2400" dirty="0" err="1" smtClean="0"/>
              <a:t>Geisinger</a:t>
            </a:r>
            <a:r>
              <a:rPr lang="en-US" sz="2400" dirty="0" smtClean="0"/>
              <a:t>, etc.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8245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6"/>
          <p:cNvSpPr>
            <a:spLocks noGrp="1"/>
          </p:cNvSpPr>
          <p:nvPr>
            <p:ph type="title"/>
          </p:nvPr>
        </p:nvSpPr>
        <p:spPr>
          <a:xfrm>
            <a:off x="838200" y="838200"/>
            <a:ext cx="6000750" cy="5715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b="1" dirty="0"/>
              <a:t>Nesting Population Research in the VA Healthcare System</a:t>
            </a:r>
          </a:p>
        </p:txBody>
      </p:sp>
      <p:sp>
        <p:nvSpPr>
          <p:cNvPr id="13315" name="Content Placeholder 10"/>
          <p:cNvSpPr>
            <a:spLocks noGrp="1"/>
          </p:cNvSpPr>
          <p:nvPr>
            <p:ph idx="1"/>
          </p:nvPr>
        </p:nvSpPr>
        <p:spPr>
          <a:xfrm>
            <a:off x="304800" y="1905000"/>
            <a:ext cx="4191000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 smtClean="0">
                <a:cs typeface="Georgia" panose="02040502050405020303" pitchFamily="18" charset="0"/>
              </a:rPr>
              <a:t>VA ideal setting for nested large-scale population research</a:t>
            </a:r>
          </a:p>
          <a:p>
            <a:pPr lvl="1">
              <a:buClr>
                <a:schemeClr val="tx1"/>
              </a:buClr>
            </a:pPr>
            <a:r>
              <a:rPr lang="en-US" altLang="en-US" dirty="0" smtClean="0">
                <a:cs typeface="Georgia" panose="02040502050405020303" pitchFamily="18" charset="0"/>
              </a:rPr>
              <a:t>Stable and willing veteran population of 8 million using the system each year</a:t>
            </a:r>
          </a:p>
          <a:p>
            <a:pPr lvl="1">
              <a:buClr>
                <a:schemeClr val="tx1"/>
              </a:buClr>
            </a:pPr>
            <a:r>
              <a:rPr lang="en-US" altLang="en-US" dirty="0" smtClean="0">
                <a:cs typeface="Georgia" panose="02040502050405020303" pitchFamily="18" charset="0"/>
              </a:rPr>
              <a:t>Outstanding electronic medical record; fully integrated; data reaching back as far as 20 years; access to CMS and NDI data</a:t>
            </a:r>
          </a:p>
          <a:p>
            <a:pPr lvl="1">
              <a:buClr>
                <a:schemeClr val="tx1"/>
              </a:buClr>
            </a:pPr>
            <a:r>
              <a:rPr lang="en-US" altLang="en-US" dirty="0" smtClean="0">
                <a:cs typeface="Georgia" panose="02040502050405020303" pitchFamily="18" charset="0"/>
              </a:rPr>
              <a:t>Research infrastructure with diverse expertise </a:t>
            </a:r>
          </a:p>
          <a:p>
            <a:pPr lvl="1">
              <a:buClr>
                <a:schemeClr val="tx1"/>
              </a:buClr>
            </a:pPr>
            <a:r>
              <a:rPr lang="en-US" altLang="en-US" dirty="0" smtClean="0">
                <a:cs typeface="Georgia" panose="02040502050405020303" pitchFamily="18" charset="0"/>
              </a:rPr>
              <a:t>Prototypes for health system based research: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lang="en-US" altLang="en-US" dirty="0" smtClean="0">
                <a:cs typeface="Georgia" panose="02040502050405020303" pitchFamily="18" charset="0"/>
              </a:rPr>
              <a:t>Pragmatic trial of HCTZ vs </a:t>
            </a:r>
            <a:r>
              <a:rPr lang="en-US" altLang="en-US" dirty="0" err="1" smtClean="0">
                <a:cs typeface="Georgia" panose="02040502050405020303" pitchFamily="18" charset="0"/>
              </a:rPr>
              <a:t>Chlorthalidone</a:t>
            </a:r>
            <a:endParaRPr lang="en-US" altLang="en-US" dirty="0" smtClean="0">
              <a:cs typeface="Georgia" panose="02040502050405020303" pitchFamily="18" charset="0"/>
            </a:endParaRP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lang="en-US" altLang="en-US" dirty="0" smtClean="0">
                <a:cs typeface="Georgia" panose="02040502050405020303" pitchFamily="18" charset="0"/>
              </a:rPr>
              <a:t>Million Veteran Program</a:t>
            </a:r>
          </a:p>
        </p:txBody>
      </p:sp>
      <p:pic>
        <p:nvPicPr>
          <p:cNvPr id="13316" name="Picture 10" descr="http://www.nitrd.gov/pubs/bluebooks/1996/images/va.oer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114" y="2133600"/>
            <a:ext cx="4087672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02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/>
          <p:cNvSpPr>
            <a:spLocks noChangeArrowheads="1"/>
          </p:cNvSpPr>
          <p:nvPr/>
        </p:nvSpPr>
        <p:spPr bwMode="auto">
          <a:xfrm>
            <a:off x="2286000" y="1905000"/>
            <a:ext cx="4572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>
              <a:cs typeface="Arial" panose="020B0604020202020204" pitchFamily="34" charset="0"/>
            </a:endParaRPr>
          </a:p>
        </p:txBody>
      </p:sp>
      <p:sp>
        <p:nvSpPr>
          <p:cNvPr id="15363" name="Rectangle 9"/>
          <p:cNvSpPr>
            <a:spLocks noChangeArrowheads="1"/>
          </p:cNvSpPr>
          <p:nvPr/>
        </p:nvSpPr>
        <p:spPr bwMode="auto">
          <a:xfrm>
            <a:off x="2286000" y="1905000"/>
            <a:ext cx="4572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>
              <a:cs typeface="Arial" panose="020B0604020202020204" pitchFamily="34" charset="0"/>
            </a:endParaRPr>
          </a:p>
        </p:txBody>
      </p:sp>
      <p:sp>
        <p:nvSpPr>
          <p:cNvPr id="11268" name="Title 14"/>
          <p:cNvSpPr>
            <a:spLocks noGrp="1"/>
          </p:cNvSpPr>
          <p:nvPr>
            <p:ph type="title"/>
          </p:nvPr>
        </p:nvSpPr>
        <p:spPr>
          <a:xfrm>
            <a:off x="1302544" y="1495425"/>
            <a:ext cx="5600700" cy="571500"/>
          </a:xfrm>
        </p:spPr>
        <p:txBody>
          <a:bodyPr/>
          <a:lstStyle/>
          <a:p>
            <a:pPr eaLnBrk="1" hangingPunct="1">
              <a:defRPr/>
            </a:pPr>
            <a:r>
              <a:rPr lang="en-US" sz="2700" dirty="0">
                <a:latin typeface="+mn-lt"/>
              </a:rPr>
              <a:t>Million Veteran Program (MVP)</a:t>
            </a:r>
          </a:p>
        </p:txBody>
      </p:sp>
      <p:sp>
        <p:nvSpPr>
          <p:cNvPr id="15365" name="Content Placeholder 11"/>
          <p:cNvSpPr>
            <a:spLocks noGrp="1"/>
          </p:cNvSpPr>
          <p:nvPr>
            <p:ph idx="1"/>
          </p:nvPr>
        </p:nvSpPr>
        <p:spPr>
          <a:xfrm>
            <a:off x="609600" y="1752601"/>
            <a:ext cx="4876800" cy="3588544"/>
          </a:xfrm>
        </p:spPr>
        <p:txBody>
          <a:bodyPr>
            <a:normAutofit/>
          </a:bodyPr>
          <a:lstStyle/>
          <a:p>
            <a:pPr>
              <a:lnSpc>
                <a:spcPts val="2879"/>
              </a:lnSpc>
              <a:spcBef>
                <a:spcPts val="450"/>
              </a:spcBef>
              <a:spcAft>
                <a:spcPts val="450"/>
              </a:spcAft>
              <a:buClr>
                <a:srgbClr val="C00000"/>
              </a:buClr>
            </a:pPr>
            <a:r>
              <a:rPr lang="en-US" altLang="en-US" sz="1950" dirty="0">
                <a:cs typeface="Georgia" panose="02040502050405020303" pitchFamily="18" charset="0"/>
              </a:rPr>
              <a:t>Enroll up to one million users of the VHA into an observational mega-cohort</a:t>
            </a:r>
          </a:p>
          <a:p>
            <a:pPr lvl="1">
              <a:lnSpc>
                <a:spcPts val="2879"/>
              </a:lnSpc>
              <a:spcBef>
                <a:spcPts val="450"/>
              </a:spcBef>
              <a:spcAft>
                <a:spcPts val="450"/>
              </a:spcAft>
              <a:buClr>
                <a:srgbClr val="9900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650" dirty="0">
                <a:cs typeface="Georgia" panose="02040502050405020303" pitchFamily="18" charset="0"/>
              </a:rPr>
              <a:t>Collect health and lifestyle information</a:t>
            </a:r>
          </a:p>
          <a:p>
            <a:pPr lvl="1">
              <a:lnSpc>
                <a:spcPts val="2879"/>
              </a:lnSpc>
              <a:spcBef>
                <a:spcPts val="450"/>
              </a:spcBef>
              <a:spcAft>
                <a:spcPts val="450"/>
              </a:spcAft>
              <a:buClr>
                <a:srgbClr val="9900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650" dirty="0">
                <a:cs typeface="Georgia" panose="02040502050405020303" pitchFamily="18" charset="0"/>
              </a:rPr>
              <a:t>Blood collection for storage in biorepository for future research</a:t>
            </a:r>
          </a:p>
          <a:p>
            <a:pPr lvl="1">
              <a:lnSpc>
                <a:spcPts val="2879"/>
              </a:lnSpc>
              <a:spcBef>
                <a:spcPts val="450"/>
              </a:spcBef>
              <a:spcAft>
                <a:spcPts val="450"/>
              </a:spcAft>
              <a:buClr>
                <a:srgbClr val="9900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650" dirty="0">
                <a:cs typeface="Georgia" panose="02040502050405020303" pitchFamily="18" charset="0"/>
              </a:rPr>
              <a:t>Access to electronic medical record</a:t>
            </a:r>
          </a:p>
          <a:p>
            <a:pPr lvl="1">
              <a:lnSpc>
                <a:spcPts val="2879"/>
              </a:lnSpc>
              <a:spcBef>
                <a:spcPts val="450"/>
              </a:spcBef>
              <a:spcAft>
                <a:spcPts val="450"/>
              </a:spcAft>
              <a:buClr>
                <a:srgbClr val="9900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650" dirty="0">
                <a:cs typeface="Georgia" panose="02040502050405020303" pitchFamily="18" charset="0"/>
              </a:rPr>
              <a:t>Ability to </a:t>
            </a:r>
            <a:r>
              <a:rPr lang="en-US" altLang="en-US" sz="1650" dirty="0" err="1">
                <a:cs typeface="Georgia" panose="02040502050405020303" pitchFamily="18" charset="0"/>
              </a:rPr>
              <a:t>recontact</a:t>
            </a:r>
            <a:r>
              <a:rPr lang="en-US" altLang="en-US" sz="1650" dirty="0">
                <a:cs typeface="Georgia" panose="02040502050405020303" pitchFamily="18" charset="0"/>
              </a:rPr>
              <a:t> participants</a:t>
            </a:r>
          </a:p>
          <a:p>
            <a:pPr lvl="1" eaLnBrk="1" hangingPunct="1"/>
            <a:endParaRPr lang="en-US" altLang="en-US" b="1" dirty="0" smtClean="0">
              <a:solidFill>
                <a:srgbClr val="002060"/>
              </a:solidFill>
              <a:cs typeface="Georgia" panose="02040502050405020303" pitchFamily="18" charset="0"/>
            </a:endParaRPr>
          </a:p>
        </p:txBody>
      </p:sp>
      <p:grpSp>
        <p:nvGrpSpPr>
          <p:cNvPr id="15366" name="Group 15"/>
          <p:cNvGrpSpPr>
            <a:grpSpLocks/>
          </p:cNvGrpSpPr>
          <p:nvPr/>
        </p:nvGrpSpPr>
        <p:grpSpPr bwMode="auto">
          <a:xfrm>
            <a:off x="6048375" y="2005238"/>
            <a:ext cx="2228850" cy="3429000"/>
            <a:chOff x="4983018" y="1219200"/>
            <a:chExt cx="3475182" cy="5383112"/>
          </a:xfrm>
        </p:grpSpPr>
        <p:pic>
          <p:nvPicPr>
            <p:cNvPr id="1536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1219200"/>
              <a:ext cx="3276600" cy="429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8" name="Rounded Rectangle 33"/>
            <p:cNvSpPr>
              <a:spLocks noChangeArrowheads="1"/>
            </p:cNvSpPr>
            <p:nvPr/>
          </p:nvSpPr>
          <p:spPr bwMode="auto">
            <a:xfrm>
              <a:off x="4983018" y="5611711"/>
              <a:ext cx="3177309" cy="990601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2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002060"/>
                  </a:solidFill>
                  <a:cs typeface="Arial" panose="020B0604020202020204" pitchFamily="34" charset="0"/>
                </a:rPr>
                <a:t>Million Veteran Program</a:t>
              </a:r>
            </a:p>
          </p:txBody>
        </p:sp>
        <p:sp>
          <p:nvSpPr>
            <p:cNvPr id="35" name="Down Arrow 34"/>
            <p:cNvSpPr/>
            <p:nvPr/>
          </p:nvSpPr>
          <p:spPr bwMode="auto">
            <a:xfrm>
              <a:off x="6454140" y="5550742"/>
              <a:ext cx="251460" cy="316658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innerShdw blurRad="114300">
                <a:prstClr val="black"/>
              </a:inn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0000CC"/>
                </a:solidFill>
                <a:cs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 rot="21392509">
              <a:off x="5872921" y="1262926"/>
              <a:ext cx="1350434" cy="217427"/>
            </a:xfrm>
            <a:prstGeom prst="rect">
              <a:avLst/>
            </a:prstGeom>
            <a:noFill/>
            <a:scene3d>
              <a:camera prst="orthographicFront"/>
              <a:lightRig rig="sunset" dir="t"/>
            </a:scene3d>
          </p:spPr>
          <p:txBody>
            <a:bodyPr tIns="0">
              <a:spAutoFit/>
            </a:bodyPr>
            <a:lstStyle/>
            <a:p>
              <a:pPr algn="ctr" eaLnBrk="1" hangingPunct="1">
                <a:defRPr/>
              </a:pPr>
              <a:r>
                <a:rPr lang="en-US" sz="600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itchFamily="34" charset="0"/>
                  <a:cs typeface="Arial" charset="0"/>
                </a:rPr>
                <a:t>Veterans Health</a:t>
              </a:r>
            </a:p>
          </p:txBody>
        </p:sp>
        <p:sp>
          <p:nvSpPr>
            <p:cNvPr id="36" name="Rectangle 35"/>
            <p:cNvSpPr/>
            <p:nvPr/>
          </p:nvSpPr>
          <p:spPr>
            <a:xfrm rot="823113">
              <a:off x="6871889" y="1266899"/>
              <a:ext cx="1350434" cy="289903"/>
            </a:xfrm>
            <a:prstGeom prst="rect">
              <a:avLst/>
            </a:prstGeom>
            <a:noFill/>
            <a:scene3d>
              <a:camera prst="orthographicFront"/>
              <a:lightRig rig="sunset" dir="t"/>
            </a:scene3d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600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itchFamily="34" charset="0"/>
                  <a:cs typeface="Arial" charset="0"/>
                </a:rPr>
                <a:t>Administration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09600" y="609600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Million Veteran Program (MVP) </a:t>
            </a:r>
            <a:br>
              <a:rPr lang="en-US" sz="3200" b="1" dirty="0">
                <a:solidFill>
                  <a:schemeClr val="bg1"/>
                </a:solidFill>
              </a:rPr>
            </a:b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61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1162684" y="635900"/>
            <a:ext cx="5829300" cy="594122"/>
          </a:xfrm>
        </p:spPr>
        <p:txBody>
          <a:bodyPr/>
          <a:lstStyle/>
          <a:p>
            <a:pPr algn="ctr"/>
            <a:r>
              <a:rPr lang="en-US" altLang="en-US" sz="4000" dirty="0">
                <a:ea typeface="ＭＳ Ｐゴシック" pitchFamily="34" charset="-128"/>
              </a:rPr>
              <a:t>The Future: “Big Data”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>
          <a:xfrm>
            <a:off x="791308" y="1600200"/>
            <a:ext cx="6866792" cy="394335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altLang="en-US" sz="15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More and more data is becoming available for health care research:  </a:t>
            </a:r>
          </a:p>
          <a:p>
            <a:pPr marL="0" indent="0">
              <a:buNone/>
              <a:defRPr/>
            </a:pPr>
            <a:r>
              <a:rPr lang="en-US" altLang="en-US" sz="15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is it a blessing or a curse?</a:t>
            </a:r>
          </a:p>
          <a:p>
            <a:pPr>
              <a:defRPr/>
            </a:pPr>
            <a:endParaRPr lang="en-US" altLang="en-US" sz="1500" dirty="0">
              <a:ea typeface="ＭＳ Ｐゴシック" pitchFamily="34" charset="-128"/>
            </a:endParaRPr>
          </a:p>
        </p:txBody>
      </p:sp>
      <p:pic>
        <p:nvPicPr>
          <p:cNvPr id="7885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334" y="2637042"/>
            <a:ext cx="3650665" cy="2307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75" y="2637042"/>
            <a:ext cx="3459773" cy="2307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71650" y="5115949"/>
            <a:ext cx="421719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ts val="575"/>
              </a:spcBef>
              <a:buClr>
                <a:schemeClr val="tx1"/>
              </a:buClr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tx1"/>
              </a:buClr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ts val="375"/>
              </a:spcBef>
              <a:buClr>
                <a:schemeClr val="tx1"/>
              </a:buClr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ts val="375"/>
              </a:spcBef>
              <a:buClr>
                <a:schemeClr val="tx1"/>
              </a:buClr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ts val="375"/>
              </a:spcBef>
              <a:buClr>
                <a:schemeClr val="tx1"/>
              </a:buClr>
              <a:buChar char="o"/>
              <a:defRPr sz="20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tx1"/>
              </a:buClr>
              <a:buChar char="o"/>
              <a:defRPr sz="20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tx1"/>
              </a:buClr>
              <a:buChar char="o"/>
              <a:defRPr sz="20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tx1"/>
              </a:buClr>
              <a:buChar char="o"/>
              <a:defRPr sz="20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tx1"/>
              </a:buClr>
              <a:buChar char="o"/>
              <a:defRPr sz="20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altLang="en-US" sz="1350" i="1" dirty="0">
                <a:latin typeface="Arial" charset="0"/>
              </a:rPr>
              <a:t>Sometimes, data warehouses resemble landfills more than libraries.</a:t>
            </a:r>
          </a:p>
        </p:txBody>
      </p:sp>
    </p:spTree>
    <p:extLst>
      <p:ext uri="{BB962C8B-B14F-4D97-AF65-F5344CB8AC3E}">
        <p14:creationId xmlns:p14="http://schemas.microsoft.com/office/powerpoint/2010/main" val="414908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32005"/>
            <a:ext cx="6172200" cy="996553"/>
          </a:xfrm>
        </p:spPr>
        <p:txBody>
          <a:bodyPr/>
          <a:lstStyle/>
          <a:p>
            <a:pPr>
              <a:defRPr/>
            </a:pPr>
            <a:r>
              <a:rPr lang="en-US" sz="2800" b="1" dirty="0"/>
              <a:t>Million Veteran Program (MVP) </a:t>
            </a:r>
            <a:br>
              <a:rPr lang="en-US" sz="2800" b="1" dirty="0"/>
            </a:br>
            <a:r>
              <a:rPr lang="en-US" sz="2800" b="1" dirty="0"/>
              <a:t>Data Universe</a:t>
            </a:r>
          </a:p>
        </p:txBody>
      </p:sp>
      <p:sp>
        <p:nvSpPr>
          <p:cNvPr id="56323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05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5pPr>
            <a:lvl6pPr marL="18859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6pPr>
            <a:lvl7pPr marL="22288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7pPr>
            <a:lvl8pPr marL="25717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8pPr>
            <a:lvl9pPr marL="29146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5DE8B3-1088-4670-9F4F-D42A9E916845}" type="slidenum">
              <a:rPr lang="en-US" altLang="en-US" smtClean="0">
                <a:solidFill>
                  <a:srgbClr val="89898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mtClean="0">
              <a:solidFill>
                <a:srgbClr val="898989"/>
              </a:solidFill>
              <a:latin typeface="Georgia" panose="0204050205040502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56324" name="Group 3"/>
          <p:cNvGrpSpPr>
            <a:grpSpLocks/>
          </p:cNvGrpSpPr>
          <p:nvPr/>
        </p:nvGrpSpPr>
        <p:grpSpPr bwMode="auto">
          <a:xfrm>
            <a:off x="1447800" y="1981200"/>
            <a:ext cx="5943600" cy="3581400"/>
            <a:chOff x="1295400" y="1905000"/>
            <a:chExt cx="6812465" cy="3733800"/>
          </a:xfrm>
        </p:grpSpPr>
        <p:pic>
          <p:nvPicPr>
            <p:cNvPr id="5" name="Picture 4" descr="C:\Users\Aman\AppData\Local\Microsoft\Windows\Temporary Internet Files\Content.IE5\ZSX6RLAM\MC900070914[1].wmf"/>
            <p:cNvPicPr>
              <a:picLocks noChangeAspect="1" noChangeArrowheads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200" y="3048000"/>
              <a:ext cx="1154362" cy="119538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  <a:extLst/>
          </p:spPr>
        </p:pic>
        <p:sp>
          <p:nvSpPr>
            <p:cNvPr id="6" name="Oval 5"/>
            <p:cNvSpPr/>
            <p:nvPr/>
          </p:nvSpPr>
          <p:spPr>
            <a:xfrm>
              <a:off x="1417638" y="4343400"/>
              <a:ext cx="1858962" cy="990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 dirty="0"/>
            </a:p>
          </p:txBody>
        </p:sp>
        <p:sp>
          <p:nvSpPr>
            <p:cNvPr id="56327" name="TextBox 6"/>
            <p:cNvSpPr txBox="1">
              <a:spLocks noChangeArrowheads="1"/>
            </p:cNvSpPr>
            <p:nvPr/>
          </p:nvSpPr>
          <p:spPr bwMode="auto">
            <a:xfrm>
              <a:off x="1679585" y="4382339"/>
              <a:ext cx="13873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2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ea typeface="Times New Roman" panose="02020603050405020304" pitchFamily="18" charset="0"/>
                  <a:cs typeface="Arial" panose="020B0604020202020204" pitchFamily="34" charset="0"/>
                </a:rPr>
                <a:t>VA - Clinical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ea typeface="Times New Roman" panose="02020603050405020304" pitchFamily="18" charset="0"/>
                  <a:cs typeface="Arial" panose="020B0604020202020204" pitchFamily="34" charset="0"/>
                </a:rPr>
                <a:t>VINCI, VIReC,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295400" y="2362200"/>
              <a:ext cx="1447800" cy="990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 dirty="0"/>
            </a:p>
          </p:txBody>
        </p:sp>
        <p:sp>
          <p:nvSpPr>
            <p:cNvPr id="56329" name="TextBox 8"/>
            <p:cNvSpPr txBox="1">
              <a:spLocks noChangeArrowheads="1"/>
            </p:cNvSpPr>
            <p:nvPr/>
          </p:nvSpPr>
          <p:spPr bwMode="auto">
            <a:xfrm>
              <a:off x="1390081" y="2558475"/>
              <a:ext cx="1346267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2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ea typeface="Times New Roman" panose="02020603050405020304" pitchFamily="18" charset="0"/>
                  <a:cs typeface="Arial" panose="020B0604020202020204" pitchFamily="34" charset="0"/>
                </a:rPr>
                <a:t>Self-reported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ea typeface="Times New Roman" panose="02020603050405020304" pitchFamily="18" charset="0"/>
                  <a:cs typeface="Arial" panose="020B0604020202020204" pitchFamily="34" charset="0"/>
                </a:rPr>
                <a:t>MVP surveys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5029200" y="1905000"/>
              <a:ext cx="1447800" cy="990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 dirty="0"/>
            </a:p>
          </p:txBody>
        </p:sp>
        <p:sp>
          <p:nvSpPr>
            <p:cNvPr id="56331" name="TextBox 10"/>
            <p:cNvSpPr txBox="1">
              <a:spLocks noChangeArrowheads="1"/>
            </p:cNvSpPr>
            <p:nvPr/>
          </p:nvSpPr>
          <p:spPr bwMode="auto">
            <a:xfrm>
              <a:off x="5194119" y="2091169"/>
              <a:ext cx="1090471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2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en-US" sz="1200" dirty="0">
                  <a:ea typeface="Times New Roman" panose="02020603050405020304" pitchFamily="18" charset="0"/>
                  <a:cs typeface="Arial" panose="020B0604020202020204" pitchFamily="34" charset="0"/>
                </a:rPr>
                <a:t>Molecular</a:t>
              </a:r>
            </a:p>
            <a:p>
              <a:pPr algn="ctr">
                <a:spcBef>
                  <a:spcPct val="0"/>
                </a:spcBef>
                <a:buNone/>
              </a:pPr>
              <a:r>
                <a:rPr lang="en-US" altLang="en-US" sz="1200" dirty="0">
                  <a:ea typeface="Times New Roman" panose="02020603050405020304" pitchFamily="18" charset="0"/>
                  <a:cs typeface="Arial" panose="020B0604020202020204" pitchFamily="34" charset="0"/>
                </a:rPr>
                <a:t>Data</a:t>
              </a:r>
            </a:p>
          </p:txBody>
        </p:sp>
        <p:cxnSp>
          <p:nvCxnSpPr>
            <p:cNvPr id="12" name="Straight Connector 11"/>
            <p:cNvCxnSpPr>
              <a:stCxn id="10" idx="2"/>
              <a:endCxn id="5" idx="0"/>
            </p:cNvCxnSpPr>
            <p:nvPr/>
          </p:nvCxnSpPr>
          <p:spPr>
            <a:xfrm flipH="1">
              <a:off x="4464050" y="2400300"/>
              <a:ext cx="565150" cy="64770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8" idx="6"/>
              <a:endCxn id="5" idx="1"/>
            </p:cNvCxnSpPr>
            <p:nvPr/>
          </p:nvCxnSpPr>
          <p:spPr>
            <a:xfrm>
              <a:off x="2743200" y="2857500"/>
              <a:ext cx="1143000" cy="788988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6" idx="6"/>
              <a:endCxn id="5" idx="2"/>
            </p:cNvCxnSpPr>
            <p:nvPr/>
          </p:nvCxnSpPr>
          <p:spPr>
            <a:xfrm flipV="1">
              <a:off x="3276600" y="4243388"/>
              <a:ext cx="1187450" cy="5953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5334000" y="4648200"/>
              <a:ext cx="1447800" cy="990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 dirty="0"/>
            </a:p>
          </p:txBody>
        </p:sp>
        <p:sp>
          <p:nvSpPr>
            <p:cNvPr id="56336" name="TextBox 15"/>
            <p:cNvSpPr txBox="1">
              <a:spLocks noChangeArrowheads="1"/>
            </p:cNvSpPr>
            <p:nvPr/>
          </p:nvSpPr>
          <p:spPr bwMode="auto">
            <a:xfrm>
              <a:off x="5351075" y="4774489"/>
              <a:ext cx="1437403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2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ea typeface="Times New Roman" panose="02020603050405020304" pitchFamily="18" charset="0"/>
                  <a:cs typeface="Arial" panose="020B0604020202020204" pitchFamily="34" charset="0"/>
                </a:rPr>
                <a:t>Non-VA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ea typeface="Times New Roman" panose="02020603050405020304" pitchFamily="18" charset="0"/>
                  <a:cs typeface="Arial" panose="020B0604020202020204" pitchFamily="34" charset="0"/>
                </a:rPr>
                <a:t>NDI, CMS, etc.</a:t>
              </a:r>
            </a:p>
          </p:txBody>
        </p:sp>
        <p:cxnSp>
          <p:nvCxnSpPr>
            <p:cNvPr id="17" name="Straight Connector 16"/>
            <p:cNvCxnSpPr>
              <a:stCxn id="15" idx="0"/>
              <a:endCxn id="5" idx="3"/>
            </p:cNvCxnSpPr>
            <p:nvPr/>
          </p:nvCxnSpPr>
          <p:spPr>
            <a:xfrm flipH="1" flipV="1">
              <a:off x="5040313" y="3646488"/>
              <a:ext cx="1017587" cy="10017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/>
            <p:cNvSpPr/>
            <p:nvPr/>
          </p:nvSpPr>
          <p:spPr>
            <a:xfrm>
              <a:off x="6629400" y="3146425"/>
              <a:ext cx="1447800" cy="990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350" dirty="0"/>
            </a:p>
          </p:txBody>
        </p:sp>
        <p:sp>
          <p:nvSpPr>
            <p:cNvPr id="56339" name="TextBox 18"/>
            <p:cNvSpPr txBox="1">
              <a:spLocks noChangeArrowheads="1"/>
            </p:cNvSpPr>
            <p:nvPr/>
          </p:nvSpPr>
          <p:spPr bwMode="auto">
            <a:xfrm>
              <a:off x="6713893" y="3471137"/>
              <a:ext cx="139397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2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err="1">
                  <a:ea typeface="Times New Roman" panose="02020603050405020304" pitchFamily="18" charset="0"/>
                  <a:cs typeface="Arial" panose="020B0604020202020204" pitchFamily="34" charset="0"/>
                </a:rPr>
                <a:t>Biospecimens</a:t>
              </a:r>
              <a:endParaRPr lang="en-US" altLang="en-US" sz="1200" dirty="0"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20" name="Straight Connector 19"/>
            <p:cNvCxnSpPr>
              <a:stCxn id="10" idx="6"/>
              <a:endCxn id="18" idx="0"/>
            </p:cNvCxnSpPr>
            <p:nvPr/>
          </p:nvCxnSpPr>
          <p:spPr>
            <a:xfrm>
              <a:off x="6477000" y="2400300"/>
              <a:ext cx="876300" cy="746125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56341" name="TextBox 20"/>
            <p:cNvSpPr txBox="1">
              <a:spLocks noChangeArrowheads="1"/>
            </p:cNvSpPr>
            <p:nvPr/>
          </p:nvSpPr>
          <p:spPr bwMode="auto">
            <a:xfrm>
              <a:off x="3871120" y="3317557"/>
              <a:ext cx="1265048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2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ea typeface="Times New Roman" panose="02020603050405020304" pitchFamily="18" charset="0"/>
                  <a:cs typeface="Arial" panose="020B0604020202020204" pitchFamily="34" charset="0"/>
                </a:rPr>
                <a:t>MVP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ea typeface="Times New Roman" panose="02020603050405020304" pitchFamily="18" charset="0"/>
                  <a:cs typeface="Arial" panose="020B0604020202020204" pitchFamily="34" charset="0"/>
                </a:rPr>
                <a:t>Participant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611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MVP Data Sources</a:t>
            </a:r>
            <a:endParaRPr lang="en-US" altLang="en-US" dirty="0">
              <a:solidFill>
                <a:srgbClr val="002060"/>
              </a:solidFill>
            </a:endParaRPr>
          </a:p>
        </p:txBody>
      </p:sp>
      <p:sp>
        <p:nvSpPr>
          <p:cNvPr id="23555" name="Text Placeholder 4"/>
          <p:cNvSpPr>
            <a:spLocks noGrp="1"/>
          </p:cNvSpPr>
          <p:nvPr>
            <p:ph type="body" idx="1"/>
          </p:nvPr>
        </p:nvSpPr>
        <p:spPr>
          <a:xfrm>
            <a:off x="1485900" y="2156222"/>
            <a:ext cx="3030141" cy="479822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altLang="en-US" dirty="0">
                <a:latin typeface="+mj-lt"/>
              </a:rPr>
              <a:t>MVP </a:t>
            </a:r>
            <a:r>
              <a:rPr lang="en-US" altLang="en-US" dirty="0" smtClean="0">
                <a:latin typeface="+mj-lt"/>
              </a:rPr>
              <a:t>Consented Data</a:t>
            </a:r>
            <a:endParaRPr lang="en-US" altLang="en-US" dirty="0">
              <a:latin typeface="+mj-lt"/>
            </a:endParaRPr>
          </a:p>
        </p:txBody>
      </p:sp>
      <p:sp>
        <p:nvSpPr>
          <p:cNvPr id="2355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2971799"/>
            <a:ext cx="4058841" cy="327818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sz="2000" b="1" dirty="0">
                <a:latin typeface="+mj-lt"/>
              </a:rPr>
              <a:t>Self-Reported Survey Data: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350" dirty="0">
                <a:latin typeface="+mj-lt"/>
              </a:rPr>
              <a:t>Lifestyle Survey Data (Personal Information, Well-Being, Activity, Health, Military Experience, Dietary Intake, Medication, Habits)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350" dirty="0">
                <a:latin typeface="+mj-lt"/>
              </a:rPr>
              <a:t>Baseline Survey (Health, Military Experiences, family medical history)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350" dirty="0">
                <a:latin typeface="+mj-lt"/>
              </a:rPr>
              <a:t>Future data collection, follow-up surveys, 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sz="2000" b="1" dirty="0">
                <a:latin typeface="+mj-lt"/>
              </a:rPr>
              <a:t>Genetic Data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350" dirty="0">
                <a:latin typeface="+mj-lt"/>
              </a:rPr>
              <a:t>Genomic data (Sequence, genotype, etc.)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350" dirty="0">
                <a:latin typeface="+mj-lt"/>
              </a:rPr>
              <a:t>Other omics</a:t>
            </a:r>
          </a:p>
          <a:p>
            <a:pPr lvl="1">
              <a:lnSpc>
                <a:spcPct val="90000"/>
              </a:lnSpc>
              <a:buFont typeface="Arial" charset="0"/>
              <a:buChar char="•"/>
              <a:defRPr/>
            </a:pPr>
            <a:endParaRPr lang="en-US" altLang="en-US" sz="1350" dirty="0">
              <a:latin typeface="+mj-lt"/>
            </a:endParaRPr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endParaRPr lang="en-US" altLang="en-US" dirty="0" smtClean="0"/>
          </a:p>
        </p:txBody>
      </p:sp>
      <p:sp>
        <p:nvSpPr>
          <p:cNvPr id="2355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26770" y="2156222"/>
            <a:ext cx="3031331" cy="479822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altLang="en-US" dirty="0" smtClean="0">
                <a:latin typeface="+mj-lt"/>
              </a:rPr>
              <a:t>Passive Data</a:t>
            </a:r>
            <a:endParaRPr lang="en-US" altLang="en-US" dirty="0">
              <a:latin typeface="+mj-lt"/>
            </a:endParaRPr>
          </a:p>
        </p:txBody>
      </p:sp>
      <p:sp>
        <p:nvSpPr>
          <p:cNvPr id="23558" name="Content Placeholder 7"/>
          <p:cNvSpPr>
            <a:spLocks noGrp="1"/>
          </p:cNvSpPr>
          <p:nvPr>
            <p:ph sz="quarter" idx="4"/>
          </p:nvPr>
        </p:nvSpPr>
        <p:spPr>
          <a:xfrm>
            <a:off x="4626770" y="2971799"/>
            <a:ext cx="4060030" cy="3643314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sz="2000" b="1" dirty="0">
                <a:latin typeface="+mj-lt"/>
              </a:rPr>
              <a:t>Non-VA  Data</a:t>
            </a:r>
          </a:p>
          <a:p>
            <a:pPr lvl="1">
              <a:defRPr/>
            </a:pPr>
            <a:r>
              <a:rPr lang="en-US" altLang="en-US" sz="1350" dirty="0">
                <a:latin typeface="+mj-lt"/>
              </a:rPr>
              <a:t>National Death Index (NDI)</a:t>
            </a:r>
          </a:p>
          <a:p>
            <a:pPr lvl="1">
              <a:defRPr/>
            </a:pPr>
            <a:r>
              <a:rPr lang="en-US" altLang="en-US" sz="1350" dirty="0">
                <a:latin typeface="+mj-lt"/>
              </a:rPr>
              <a:t>Centers for Medicare and Medicaid Services (CMS)</a:t>
            </a:r>
          </a:p>
          <a:p>
            <a:pPr lvl="1">
              <a:defRPr/>
            </a:pPr>
            <a:r>
              <a:rPr lang="en-US" altLang="en-US" sz="1350" dirty="0">
                <a:latin typeface="+mj-lt"/>
              </a:rPr>
              <a:t>DOD</a:t>
            </a:r>
          </a:p>
          <a:p>
            <a:pPr lvl="1">
              <a:defRPr/>
            </a:pPr>
            <a:r>
              <a:rPr lang="en-US" altLang="en-US" sz="1350" dirty="0">
                <a:latin typeface="+mj-lt"/>
              </a:rPr>
              <a:t>Other novel data sources: particulate </a:t>
            </a:r>
            <a:r>
              <a:rPr lang="en-US" altLang="en-US" sz="1350" dirty="0" smtClean="0">
                <a:latin typeface="+mj-lt"/>
              </a:rPr>
              <a:t>matter, </a:t>
            </a:r>
            <a:r>
              <a:rPr lang="en-US" altLang="en-US" sz="1350" dirty="0" err="1" smtClean="0">
                <a:latin typeface="+mj-lt"/>
              </a:rPr>
              <a:t>geospacial</a:t>
            </a:r>
            <a:r>
              <a:rPr lang="en-US" altLang="en-US" sz="1350" dirty="0" smtClean="0">
                <a:latin typeface="+mj-lt"/>
              </a:rPr>
              <a:t>, etc. </a:t>
            </a:r>
            <a:endParaRPr lang="en-US" altLang="en-US" sz="1350" dirty="0">
              <a:latin typeface="+mj-lt"/>
            </a:endParaRPr>
          </a:p>
          <a:p>
            <a:pPr>
              <a:defRPr/>
            </a:pPr>
            <a:r>
              <a:rPr lang="en-US" altLang="en-US" sz="2000" b="1" dirty="0">
                <a:latin typeface="+mj-lt"/>
              </a:rPr>
              <a:t>VA Healthcare System Data</a:t>
            </a:r>
            <a:r>
              <a:rPr lang="en-US" altLang="en-US" sz="2000" dirty="0">
                <a:latin typeface="+mj-lt"/>
              </a:rPr>
              <a:t> </a:t>
            </a:r>
          </a:p>
        </p:txBody>
      </p:sp>
      <p:sp>
        <p:nvSpPr>
          <p:cNvPr id="5837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05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5pPr>
            <a:lvl6pPr marL="18859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6pPr>
            <a:lvl7pPr marL="22288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7pPr>
            <a:lvl8pPr marL="25717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8pPr>
            <a:lvl9pPr marL="29146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9174B8-547B-4AED-8DCF-A2D824DEFA91}" type="slidenum">
              <a:rPr lang="en-US" altLang="en-US" smtClean="0">
                <a:solidFill>
                  <a:srgbClr val="89898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mtClean="0">
              <a:solidFill>
                <a:srgbClr val="898989"/>
              </a:solidFill>
              <a:latin typeface="Georgia" panose="0204050205040502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42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1195389" y="330401"/>
            <a:ext cx="6172200" cy="96797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en-US" sz="4000" b="1" dirty="0"/>
              <a:t>VA Data Sources</a:t>
            </a:r>
          </a:p>
        </p:txBody>
      </p:sp>
      <p:sp>
        <p:nvSpPr>
          <p:cNvPr id="22531" name="Content Placeholder 1"/>
          <p:cNvSpPr>
            <a:spLocks noGrp="1"/>
          </p:cNvSpPr>
          <p:nvPr>
            <p:ph sz="half" idx="1"/>
          </p:nvPr>
        </p:nvSpPr>
        <p:spPr>
          <a:xfrm>
            <a:off x="1485900" y="2300289"/>
            <a:ext cx="2339579" cy="309324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Corporate Data Warehouse Databases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National Patient Care Databases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Vital Status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Decision Support System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National Data Extract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Beneficiary Identification Records Locator (BIRLS) death file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New England VISN-1 Pharmacy files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Outpatient Clinic File (OPC)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Patient Treatment File (PTF)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Inpatient and Outpatient Hospitalizations</a:t>
            </a:r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endParaRPr lang="en-US" altLang="en-US" sz="1125" dirty="0"/>
          </a:p>
        </p:txBody>
      </p:sp>
      <p:sp>
        <p:nvSpPr>
          <p:cNvPr id="22532" name="Content Placeholder 2"/>
          <p:cNvSpPr>
            <a:spLocks noGrp="1"/>
          </p:cNvSpPr>
          <p:nvPr>
            <p:ph sz="half" idx="2"/>
          </p:nvPr>
        </p:nvSpPr>
        <p:spPr>
          <a:xfrm>
            <a:off x="4970861" y="2300289"/>
            <a:ext cx="2687240" cy="309324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Clinic Inpatient and Outpatient Visits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Diagnosis (ICD-9) codes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Procedure (CPT) codes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Pharmacy data and laboratory data</a:t>
            </a:r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r>
              <a:rPr lang="en-US" altLang="en-US" dirty="0" smtClean="0">
                <a:solidFill>
                  <a:srgbClr val="0070C0"/>
                </a:solidFill>
                <a:latin typeface="+mj-lt"/>
              </a:rPr>
              <a:t> 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C4262E"/>
                </a:solidFill>
                <a:latin typeface="+mj-lt"/>
              </a:rPr>
              <a:t>Pharmacy Benefit Management (PBM) system database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C4262E"/>
                </a:solidFill>
                <a:latin typeface="+mj-lt"/>
              </a:rPr>
              <a:t>OEF/OIF and OND Roster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C4262E"/>
                </a:solidFill>
                <a:latin typeface="+mj-lt"/>
              </a:rPr>
              <a:t>VA Clinical Assessment Reporting and Tracking (CART)  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C4262E"/>
                </a:solidFill>
                <a:latin typeface="+mj-lt"/>
              </a:rPr>
              <a:t>Veterans Affairs Surgical Quality Improvement Program (VASQIP) 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 smtClean="0">
                <a:solidFill>
                  <a:srgbClr val="C4262E"/>
                </a:solidFill>
                <a:latin typeface="+mj-lt"/>
              </a:rPr>
              <a:t>Veterans Affairs Central Cancer Registry (VACCR)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en-US" altLang="en-US" sz="1125" dirty="0">
              <a:solidFill>
                <a:srgbClr val="C4262E"/>
              </a:solidFill>
              <a:latin typeface="+mj-lt"/>
            </a:endParaRPr>
          </a:p>
        </p:txBody>
      </p:sp>
      <p:sp>
        <p:nvSpPr>
          <p:cNvPr id="60421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05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5pPr>
            <a:lvl6pPr marL="18859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6pPr>
            <a:lvl7pPr marL="22288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7pPr>
            <a:lvl8pPr marL="25717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8pPr>
            <a:lvl9pPr marL="29146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E556D9-B14A-4BF7-9363-87083C82EA30}" type="slidenum">
              <a:rPr lang="en-US" altLang="en-US" smtClean="0">
                <a:solidFill>
                  <a:srgbClr val="89898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mtClean="0">
              <a:solidFill>
                <a:srgbClr val="898989"/>
              </a:solidFill>
              <a:latin typeface="Georgia" panose="0204050205040502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Left Brace 2"/>
          <p:cNvSpPr/>
          <p:nvPr/>
        </p:nvSpPr>
        <p:spPr>
          <a:xfrm>
            <a:off x="4707731" y="3336131"/>
            <a:ext cx="263129" cy="1500188"/>
          </a:xfrm>
          <a:prstGeom prst="leftBrac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135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15967" y="3770711"/>
            <a:ext cx="731044" cy="90024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050" b="1" dirty="0">
                <a:solidFill>
                  <a:schemeClr val="accent3"/>
                </a:solidFill>
                <a:cs typeface="Arial" charset="0"/>
              </a:rPr>
              <a:t>Special Data Access w/ Data Steward </a:t>
            </a:r>
          </a:p>
        </p:txBody>
      </p:sp>
      <p:sp>
        <p:nvSpPr>
          <p:cNvPr id="6" name="Oval 5"/>
          <p:cNvSpPr/>
          <p:nvPr/>
        </p:nvSpPr>
        <p:spPr>
          <a:xfrm>
            <a:off x="3793331" y="3736182"/>
            <a:ext cx="914400" cy="91201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1350">
              <a:solidFill>
                <a:srgbClr val="FFFF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3569495" y="2387205"/>
            <a:ext cx="255985" cy="284916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135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Left Brace 7"/>
          <p:cNvSpPr/>
          <p:nvPr/>
        </p:nvSpPr>
        <p:spPr>
          <a:xfrm>
            <a:off x="4707731" y="2300289"/>
            <a:ext cx="166688" cy="93106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135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0427" name="TextBox 10"/>
          <p:cNvSpPr txBox="1">
            <a:spLocks noChangeArrowheads="1"/>
          </p:cNvSpPr>
          <p:nvPr/>
        </p:nvSpPr>
        <p:spPr bwMode="auto">
          <a:xfrm>
            <a:off x="3825480" y="2953942"/>
            <a:ext cx="80724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0428" name="TextBox 11"/>
          <p:cNvSpPr txBox="1">
            <a:spLocks noChangeArrowheads="1"/>
          </p:cNvSpPr>
          <p:nvPr/>
        </p:nvSpPr>
        <p:spPr bwMode="auto">
          <a:xfrm>
            <a:off x="3948114" y="2872979"/>
            <a:ext cx="6983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50" b="1" dirty="0">
                <a:solidFill>
                  <a:srgbClr val="0070C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National Data Systems (NDS) </a:t>
            </a:r>
          </a:p>
        </p:txBody>
      </p:sp>
      <p:sp>
        <p:nvSpPr>
          <p:cNvPr id="13" name="Oval 12"/>
          <p:cNvSpPr/>
          <p:nvPr/>
        </p:nvSpPr>
        <p:spPr>
          <a:xfrm>
            <a:off x="3793331" y="2765822"/>
            <a:ext cx="914400" cy="87987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1350">
              <a:solidFill>
                <a:srgbClr val="FFFF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/>
          <p:cNvCxnSpPr>
            <a:stCxn id="8" idx="1"/>
          </p:cNvCxnSpPr>
          <p:nvPr/>
        </p:nvCxnSpPr>
        <p:spPr>
          <a:xfrm flipH="1">
            <a:off x="4585097" y="2765824"/>
            <a:ext cx="122634" cy="1071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1"/>
          </p:cNvCxnSpPr>
          <p:nvPr/>
        </p:nvCxnSpPr>
        <p:spPr>
          <a:xfrm flipV="1">
            <a:off x="3825479" y="3645695"/>
            <a:ext cx="180975" cy="1654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84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886700" cy="99417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VA VINCI Strategic Roadmap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1828800"/>
            <a:ext cx="7696200" cy="427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09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337" y="408385"/>
            <a:ext cx="6172200" cy="97393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b="1" dirty="0" smtClean="0"/>
              <a:t>MVP System </a:t>
            </a:r>
            <a:r>
              <a:rPr lang="en-US" sz="3200" b="1" dirty="0"/>
              <a:t>Architecture</a:t>
            </a:r>
          </a:p>
        </p:txBody>
      </p:sp>
      <p:sp>
        <p:nvSpPr>
          <p:cNvPr id="62467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05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5pPr>
            <a:lvl6pPr marL="18859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6pPr>
            <a:lvl7pPr marL="22288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7pPr>
            <a:lvl8pPr marL="25717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8pPr>
            <a:lvl9pPr marL="29146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ED19A2-704F-460E-92BF-01C3F5A640E3}" type="slidenum">
              <a:rPr lang="en-US" altLang="en-US" smtClean="0">
                <a:solidFill>
                  <a:srgbClr val="89898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mtClean="0">
              <a:solidFill>
                <a:srgbClr val="898989"/>
              </a:solidFill>
              <a:latin typeface="Georgia" panose="0204050205040502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62468" name="Group 46"/>
          <p:cNvGrpSpPr>
            <a:grpSpLocks/>
          </p:cNvGrpSpPr>
          <p:nvPr/>
        </p:nvGrpSpPr>
        <p:grpSpPr bwMode="auto">
          <a:xfrm>
            <a:off x="1477566" y="2330055"/>
            <a:ext cx="6148388" cy="3379500"/>
            <a:chOff x="296882" y="1793174"/>
            <a:chExt cx="8197844" cy="4507145"/>
          </a:xfrm>
        </p:grpSpPr>
        <p:cxnSp>
          <p:nvCxnSpPr>
            <p:cNvPr id="42" name="Elbow Connector 41"/>
            <p:cNvCxnSpPr>
              <a:stCxn id="62472" idx="3"/>
              <a:endCxn id="13" idx="2"/>
            </p:cNvCxnSpPr>
            <p:nvPr/>
          </p:nvCxnSpPr>
          <p:spPr>
            <a:xfrm flipV="1">
              <a:off x="7386652" y="3474764"/>
              <a:ext cx="477837" cy="2421554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62472" idx="0"/>
              <a:endCxn id="11" idx="2"/>
            </p:cNvCxnSpPr>
            <p:nvPr/>
          </p:nvCxnSpPr>
          <p:spPr>
            <a:xfrm flipH="1" flipV="1">
              <a:off x="7191389" y="5038849"/>
              <a:ext cx="17463" cy="6431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471" name="Group 103"/>
            <p:cNvGrpSpPr>
              <a:grpSpLocks/>
            </p:cNvGrpSpPr>
            <p:nvPr/>
          </p:nvGrpSpPr>
          <p:grpSpPr bwMode="auto">
            <a:xfrm>
              <a:off x="296882" y="1793174"/>
              <a:ext cx="8197844" cy="3733340"/>
              <a:chOff x="296882" y="1793174"/>
              <a:chExt cx="8197844" cy="3733340"/>
            </a:xfrm>
          </p:grpSpPr>
          <p:cxnSp>
            <p:nvCxnSpPr>
              <p:cNvPr id="63" name="Curved Connector 62"/>
              <p:cNvCxnSpPr>
                <a:endCxn id="35" idx="1"/>
              </p:cNvCxnSpPr>
              <p:nvPr/>
            </p:nvCxnSpPr>
            <p:spPr>
              <a:xfrm>
                <a:off x="3168667" y="3142892"/>
                <a:ext cx="2978148" cy="30170"/>
              </a:xfrm>
              <a:prstGeom prst="curved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475" name="Group 3"/>
              <p:cNvGrpSpPr>
                <a:grpSpLocks/>
              </p:cNvGrpSpPr>
              <p:nvPr/>
            </p:nvGrpSpPr>
            <p:grpSpPr bwMode="auto">
              <a:xfrm>
                <a:off x="368135" y="1793174"/>
                <a:ext cx="8126591" cy="3733340"/>
                <a:chOff x="-331571" y="1294539"/>
                <a:chExt cx="8962734" cy="4428543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4828347" y="5346151"/>
                  <a:ext cx="3757294" cy="367302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92500" lnSpcReduction="1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050" dirty="0"/>
                    <a:t>Access Authorization by Governance System</a:t>
                  </a:r>
                </a:p>
              </p:txBody>
            </p:sp>
            <p:cxnSp>
              <p:nvCxnSpPr>
                <p:cNvPr id="5" name="Straight Arrow Connector 4"/>
                <p:cNvCxnSpPr>
                  <a:endCxn id="10" idx="1"/>
                </p:cNvCxnSpPr>
                <p:nvPr/>
              </p:nvCxnSpPr>
              <p:spPr>
                <a:xfrm>
                  <a:off x="2757107" y="4845114"/>
                  <a:ext cx="2379387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" name="Rounded Rectangle 5"/>
                <p:cNvSpPr/>
                <p:nvPr/>
              </p:nvSpPr>
              <p:spPr>
                <a:xfrm>
                  <a:off x="825935" y="1294539"/>
                  <a:ext cx="1931172" cy="4415146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endParaRPr lang="en-US" sz="1350" dirty="0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-331368" y="2162876"/>
                  <a:ext cx="941950" cy="73271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r>
                    <a:rPr lang="en-US" sz="1200" dirty="0"/>
                    <a:t>Vendor</a:t>
                  </a:r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-331368" y="4588946"/>
                  <a:ext cx="941950" cy="734602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r>
                    <a:rPr lang="en-US" sz="900" dirty="0"/>
                    <a:t>Molecular Lab</a:t>
                  </a: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5136494" y="4543739"/>
                  <a:ext cx="941950" cy="600867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350" dirty="0"/>
                    <a:t>Query</a:t>
                  </a:r>
                </a:p>
                <a:p>
                  <a:pPr algn="ctr" eaLnBrk="1" hangingPunct="1">
                    <a:defRPr/>
                  </a:pPr>
                  <a:r>
                    <a:rPr lang="en-US" sz="1350" dirty="0"/>
                    <a:t>Mart</a:t>
                  </a: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6722752" y="4543739"/>
                  <a:ext cx="941950" cy="600867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350" dirty="0"/>
                    <a:t>Query Portal</a:t>
                  </a: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7242749" y="2560315"/>
                  <a:ext cx="1388414" cy="728951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925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200" dirty="0"/>
                    <a:t>Analysis </a:t>
                  </a:r>
                </a:p>
                <a:p>
                  <a:pPr algn="ctr" eaLnBrk="1" hangingPunct="1">
                    <a:defRPr/>
                  </a:pPr>
                  <a:r>
                    <a:rPr lang="en-US" sz="1200" dirty="0"/>
                    <a:t>Environment</a:t>
                  </a: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2947949" y="3886365"/>
                  <a:ext cx="1344642" cy="585797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350" dirty="0"/>
                    <a:t>Consent Manager</a:t>
                  </a:r>
                </a:p>
              </p:txBody>
            </p:sp>
            <p:cxnSp>
              <p:nvCxnSpPr>
                <p:cNvPr id="16" name="Straight Arrow Connector 15"/>
                <p:cNvCxnSpPr>
                  <a:stCxn id="10" idx="3"/>
                  <a:endCxn id="11" idx="1"/>
                </p:cNvCxnSpPr>
                <p:nvPr/>
              </p:nvCxnSpPr>
              <p:spPr>
                <a:xfrm>
                  <a:off x="6078444" y="4845114"/>
                  <a:ext cx="644308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8" name="Rectangle 17"/>
                <p:cNvSpPr/>
                <p:nvPr/>
              </p:nvSpPr>
              <p:spPr>
                <a:xfrm flipH="1">
                  <a:off x="4697034" y="1855850"/>
                  <a:ext cx="134815" cy="3853835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endParaRPr lang="en-US" sz="1350" dirty="0"/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4495688" y="1855850"/>
                  <a:ext cx="133064" cy="3867019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endParaRPr lang="en-US" sz="1350" dirty="0"/>
                </a:p>
              </p:txBody>
            </p:sp>
            <p:cxnSp>
              <p:nvCxnSpPr>
                <p:cNvPr id="21" name="Straight Connector 20"/>
                <p:cNvCxnSpPr>
                  <a:stCxn id="14" idx="3"/>
                </p:cNvCxnSpPr>
                <p:nvPr/>
              </p:nvCxnSpPr>
              <p:spPr>
                <a:xfrm>
                  <a:off x="4292591" y="4180206"/>
                  <a:ext cx="203097" cy="753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Curved Connector 30"/>
                <p:cNvCxnSpPr>
                  <a:stCxn id="34" idx="3"/>
                  <a:endCxn id="13" idx="1"/>
                </p:cNvCxnSpPr>
                <p:nvPr/>
              </p:nvCxnSpPr>
              <p:spPr>
                <a:xfrm>
                  <a:off x="6654468" y="2063046"/>
                  <a:ext cx="588281" cy="860802"/>
                </a:xfrm>
                <a:prstGeom prst="curvedConnector3">
                  <a:avLst>
                    <a:gd name="adj1" fmla="val 50000"/>
                  </a:avLst>
                </a:prstGeom>
                <a:ln>
                  <a:tailEnd type="arrow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urved Connector 31"/>
                <p:cNvCxnSpPr>
                  <a:stCxn id="36" idx="3"/>
                  <a:endCxn id="13" idx="1"/>
                </p:cNvCxnSpPr>
                <p:nvPr/>
              </p:nvCxnSpPr>
              <p:spPr>
                <a:xfrm flipV="1">
                  <a:off x="6654468" y="2923848"/>
                  <a:ext cx="588281" cy="845735"/>
                </a:xfrm>
                <a:prstGeom prst="curvedConnector3">
                  <a:avLst>
                    <a:gd name="adj1" fmla="val 50000"/>
                  </a:avLst>
                </a:prstGeom>
                <a:ln>
                  <a:tailEnd type="arrow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urved Connector 32"/>
                <p:cNvCxnSpPr>
                  <a:stCxn id="35" idx="3"/>
                  <a:endCxn id="13" idx="1"/>
                </p:cNvCxnSpPr>
                <p:nvPr/>
              </p:nvCxnSpPr>
              <p:spPr>
                <a:xfrm flipV="1">
                  <a:off x="6654468" y="2923848"/>
                  <a:ext cx="588281" cy="7534"/>
                </a:xfrm>
                <a:prstGeom prst="curvedConnector3">
                  <a:avLst>
                    <a:gd name="adj1" fmla="val 50000"/>
                  </a:avLst>
                </a:prstGeom>
                <a:ln>
                  <a:tailEnd type="arrow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Flowchart: Internal Storage 33"/>
                <p:cNvSpPr/>
                <p:nvPr/>
              </p:nvSpPr>
              <p:spPr>
                <a:xfrm>
                  <a:off x="6041676" y="1757903"/>
                  <a:ext cx="612793" cy="612168"/>
                </a:xfrm>
                <a:prstGeom prst="flowChartInternalStorag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700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900" dirty="0"/>
                    <a:t>Study Mart</a:t>
                  </a:r>
                </a:p>
              </p:txBody>
            </p:sp>
            <p:sp>
              <p:nvSpPr>
                <p:cNvPr id="35" name="Flowchart: Internal Storage 34"/>
                <p:cNvSpPr/>
                <p:nvPr/>
              </p:nvSpPr>
              <p:spPr>
                <a:xfrm>
                  <a:off x="6041676" y="2626240"/>
                  <a:ext cx="612793" cy="612169"/>
                </a:xfrm>
                <a:prstGeom prst="flowChartInternalStorag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700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900" dirty="0"/>
                    <a:t>Study Mart</a:t>
                  </a:r>
                </a:p>
              </p:txBody>
            </p:sp>
            <p:sp>
              <p:nvSpPr>
                <p:cNvPr id="36" name="Flowchart: Internal Storage 35"/>
                <p:cNvSpPr/>
                <p:nvPr/>
              </p:nvSpPr>
              <p:spPr>
                <a:xfrm>
                  <a:off x="6041676" y="3462556"/>
                  <a:ext cx="612793" cy="612169"/>
                </a:xfrm>
                <a:prstGeom prst="flowChartInternalStorag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700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900" dirty="0"/>
                    <a:t>Study Mart</a:t>
                  </a:r>
                </a:p>
              </p:txBody>
            </p:sp>
            <p:grpSp>
              <p:nvGrpSpPr>
                <p:cNvPr id="62511" name="Group 36"/>
                <p:cNvGrpSpPr>
                  <a:grpSpLocks/>
                </p:cNvGrpSpPr>
                <p:nvPr/>
              </p:nvGrpSpPr>
              <p:grpSpPr bwMode="auto">
                <a:xfrm>
                  <a:off x="904167" y="1450441"/>
                  <a:ext cx="4267757" cy="1772105"/>
                  <a:chOff x="831015" y="341806"/>
                  <a:chExt cx="4267757" cy="1772105"/>
                </a:xfrm>
              </p:grpSpPr>
              <p:sp>
                <p:nvSpPr>
                  <p:cNvPr id="43" name="TextBox 42"/>
                  <p:cNvSpPr txBox="1"/>
                  <p:nvPr/>
                </p:nvSpPr>
                <p:spPr>
                  <a:xfrm>
                    <a:off x="831570" y="342241"/>
                    <a:ext cx="1743833" cy="576380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normAutofit fontScale="85000" lnSpcReduction="20000"/>
                  </a:bodyPr>
                  <a:lstStyle/>
                  <a:p>
                    <a:pPr algn="ctr" eaLnBrk="1" hangingPunct="1">
                      <a:defRPr/>
                    </a:pPr>
                    <a:r>
                      <a:rPr lang="en-US" sz="1350" b="1" dirty="0">
                        <a:cs typeface="Arial" charset="0"/>
                      </a:rPr>
                      <a:t>Data</a:t>
                    </a:r>
                  </a:p>
                  <a:p>
                    <a:pPr algn="ctr" eaLnBrk="1" hangingPunct="1">
                      <a:defRPr/>
                    </a:pPr>
                    <a:r>
                      <a:rPr lang="en-US" sz="1350" b="1" dirty="0">
                        <a:cs typeface="Arial" charset="0"/>
                      </a:rPr>
                      <a:t>Warehouse</a:t>
                    </a:r>
                  </a:p>
                </p:txBody>
              </p:sp>
              <p:sp>
                <p:nvSpPr>
                  <p:cNvPr id="44" name="TextBox 43"/>
                  <p:cNvSpPr txBox="1"/>
                  <p:nvPr/>
                </p:nvSpPr>
                <p:spPr>
                  <a:xfrm rot="19884183">
                    <a:off x="4147654" y="1493118"/>
                    <a:ext cx="950705" cy="621586"/>
                  </a:xfrm>
                  <a:prstGeom prst="rect">
                    <a:avLst/>
                  </a:prstGeom>
                  <a:ln w="38100">
                    <a:prstDash val="solid"/>
                  </a:ln>
                </p:spPr>
                <p:style>
                  <a:lnRef idx="1">
                    <a:schemeClr val="accent5"/>
                  </a:lnRef>
                  <a:fillRef idx="2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wrap="none"/>
                  <a:lstStyle/>
                  <a:p>
                    <a:pPr eaLnBrk="1" hangingPunct="1">
                      <a:defRPr/>
                    </a:pPr>
                    <a:r>
                      <a:rPr lang="en-US" sz="1050" dirty="0"/>
                      <a:t>Honest</a:t>
                    </a:r>
                  </a:p>
                  <a:p>
                    <a:pPr eaLnBrk="1" hangingPunct="1">
                      <a:defRPr/>
                    </a:pPr>
                    <a:r>
                      <a:rPr lang="en-US" sz="1050" dirty="0"/>
                      <a:t>Broker</a:t>
                    </a:r>
                  </a:p>
                </p:txBody>
              </p:sp>
            </p:grpSp>
          </p:grpSp>
          <p:cxnSp>
            <p:nvCxnSpPr>
              <p:cNvPr id="61" name="Curved Connector 60"/>
              <p:cNvCxnSpPr>
                <a:endCxn id="36" idx="1"/>
              </p:cNvCxnSpPr>
              <p:nvPr/>
            </p:nvCxnSpPr>
            <p:spPr>
              <a:xfrm rot="16200000" flipH="1">
                <a:off x="5650630" y="3383494"/>
                <a:ext cx="716145" cy="276225"/>
              </a:xfrm>
              <a:prstGeom prst="curvedConnector2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urved Connector 61"/>
              <p:cNvCxnSpPr>
                <a:endCxn id="34" idx="1"/>
              </p:cNvCxnSpPr>
              <p:nvPr/>
            </p:nvCxnSpPr>
            <p:spPr>
              <a:xfrm rot="5400000" flipH="1" flipV="1">
                <a:off x="5664126" y="2660203"/>
                <a:ext cx="701853" cy="263525"/>
              </a:xfrm>
              <a:prstGeom prst="curvedConnector2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Cloud 74"/>
              <p:cNvSpPr/>
              <p:nvPr/>
            </p:nvSpPr>
            <p:spPr>
              <a:xfrm>
                <a:off x="368319" y="3215936"/>
                <a:ext cx="854074" cy="587524"/>
              </a:xfrm>
              <a:prstGeom prst="cloud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350" dirty="0"/>
                  <a:t>VA</a:t>
                </a:r>
              </a:p>
            </p:txBody>
          </p:sp>
          <p:sp>
            <p:nvSpPr>
              <p:cNvPr id="76" name="Cloud 75"/>
              <p:cNvSpPr/>
              <p:nvPr/>
            </p:nvSpPr>
            <p:spPr>
              <a:xfrm>
                <a:off x="296882" y="3943196"/>
                <a:ext cx="993774" cy="579584"/>
              </a:xfrm>
              <a:prstGeom prst="cloud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900" dirty="0"/>
                  <a:t>Non VA</a:t>
                </a:r>
              </a:p>
            </p:txBody>
          </p:sp>
          <p:cxnSp>
            <p:nvCxnSpPr>
              <p:cNvPr id="79" name="Straight Arrow Connector 78"/>
              <p:cNvCxnSpPr/>
              <p:nvPr/>
            </p:nvCxnSpPr>
            <p:spPr>
              <a:xfrm flipV="1">
                <a:off x="1222393" y="4843536"/>
                <a:ext cx="195263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/>
              <p:cNvCxnSpPr/>
              <p:nvPr/>
            </p:nvCxnSpPr>
            <p:spPr>
              <a:xfrm>
                <a:off x="1222393" y="2833250"/>
                <a:ext cx="195263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>
                <a:stCxn id="76" idx="0"/>
              </p:cNvCxnSpPr>
              <p:nvPr/>
            </p:nvCxnSpPr>
            <p:spPr>
              <a:xfrm>
                <a:off x="1290656" y="4232194"/>
                <a:ext cx="1270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>
                <a:stCxn id="75" idx="0"/>
              </p:cNvCxnSpPr>
              <p:nvPr/>
            </p:nvCxnSpPr>
            <p:spPr>
              <a:xfrm flipV="1">
                <a:off x="1220806" y="3509697"/>
                <a:ext cx="19685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Flowchart: Magnetic Disk 92"/>
              <p:cNvSpPr/>
              <p:nvPr/>
            </p:nvSpPr>
            <p:spPr>
              <a:xfrm>
                <a:off x="1531956" y="3223875"/>
                <a:ext cx="1484311" cy="524008"/>
              </a:xfrm>
              <a:prstGeom prst="flowChartMagneticDisk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350" dirty="0">
                    <a:solidFill>
                      <a:schemeClr val="tx1"/>
                    </a:solidFill>
                  </a:rPr>
                  <a:t>Clinical Data</a:t>
                </a:r>
              </a:p>
            </p:txBody>
          </p:sp>
          <p:sp>
            <p:nvSpPr>
              <p:cNvPr id="97" name="Flowchart: Magnetic Disk 96"/>
              <p:cNvSpPr/>
              <p:nvPr/>
            </p:nvSpPr>
            <p:spPr>
              <a:xfrm>
                <a:off x="1582756" y="3944783"/>
                <a:ext cx="1484311" cy="511305"/>
              </a:xfrm>
              <a:prstGeom prst="flowChartMagneticDisk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350" dirty="0">
                    <a:solidFill>
                      <a:schemeClr val="tx1"/>
                    </a:solidFill>
                  </a:rPr>
                  <a:t>NDI, CMS</a:t>
                </a:r>
              </a:p>
            </p:txBody>
          </p:sp>
          <p:sp>
            <p:nvSpPr>
              <p:cNvPr id="98" name="Flowchart: Magnetic Disk 97"/>
              <p:cNvSpPr/>
              <p:nvPr/>
            </p:nvSpPr>
            <p:spPr>
              <a:xfrm>
                <a:off x="1539893" y="2552192"/>
                <a:ext cx="1484312" cy="563705"/>
              </a:xfrm>
              <a:prstGeom prst="flowChartMagneticDisk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350" dirty="0">
                    <a:solidFill>
                      <a:schemeClr val="tx1"/>
                    </a:solidFill>
                  </a:rPr>
                  <a:t>Survey Data</a:t>
                </a:r>
              </a:p>
            </p:txBody>
          </p:sp>
          <p:sp>
            <p:nvSpPr>
              <p:cNvPr id="99" name="Flowchart: Magnetic Disk 98"/>
              <p:cNvSpPr/>
              <p:nvPr/>
            </p:nvSpPr>
            <p:spPr>
              <a:xfrm>
                <a:off x="1573231" y="4637109"/>
                <a:ext cx="1484311" cy="511305"/>
              </a:xfrm>
              <a:prstGeom prst="flowChartMagneticDisk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Molecular data</a:t>
                </a:r>
              </a:p>
            </p:txBody>
          </p:sp>
          <p:sp>
            <p:nvSpPr>
              <p:cNvPr id="100" name="Flowchart: Summing Junction 99"/>
              <p:cNvSpPr/>
              <p:nvPr/>
            </p:nvSpPr>
            <p:spPr>
              <a:xfrm>
                <a:off x="1541481" y="2534724"/>
                <a:ext cx="1474786" cy="208016"/>
              </a:xfrm>
              <a:prstGeom prst="flowChartSummingJunct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350" dirty="0"/>
              </a:p>
            </p:txBody>
          </p:sp>
          <p:sp>
            <p:nvSpPr>
              <p:cNvPr id="101" name="Flowchart: Summing Junction 100"/>
              <p:cNvSpPr/>
              <p:nvPr/>
            </p:nvSpPr>
            <p:spPr>
              <a:xfrm>
                <a:off x="1539893" y="3209584"/>
                <a:ext cx="1474787" cy="208015"/>
              </a:xfrm>
              <a:prstGeom prst="flowChartSummingJunct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350" dirty="0"/>
              </a:p>
            </p:txBody>
          </p:sp>
          <p:sp>
            <p:nvSpPr>
              <p:cNvPr id="102" name="Flowchart: Summing Junction 101"/>
              <p:cNvSpPr/>
              <p:nvPr/>
            </p:nvSpPr>
            <p:spPr>
              <a:xfrm>
                <a:off x="1538306" y="3897146"/>
                <a:ext cx="1474786" cy="208016"/>
              </a:xfrm>
              <a:prstGeom prst="flowChartSummingJunct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350" dirty="0"/>
              </a:p>
            </p:txBody>
          </p:sp>
          <p:sp>
            <p:nvSpPr>
              <p:cNvPr id="103" name="Flowchart: Summing Junction 102"/>
              <p:cNvSpPr/>
              <p:nvPr/>
            </p:nvSpPr>
            <p:spPr>
              <a:xfrm>
                <a:off x="1582756" y="4606939"/>
                <a:ext cx="1474786" cy="208015"/>
              </a:xfrm>
              <a:prstGeom prst="flowChartSummingJunct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350" dirty="0"/>
              </a:p>
            </p:txBody>
          </p:sp>
        </p:grpSp>
        <p:pic>
          <p:nvPicPr>
            <p:cNvPr id="62472" name="Picture 2" descr="C:\Documents and Settings\vhabhspyaras\Local Settings\Temporary Internet Files\Content.IE5\7LQVKZHE\MC900363242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1152" y="5681187"/>
              <a:ext cx="355235" cy="428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73" name="TextBox 85"/>
            <p:cNvSpPr txBox="1">
              <a:spLocks noChangeArrowheads="1"/>
            </p:cNvSpPr>
            <p:nvPr/>
          </p:nvSpPr>
          <p:spPr bwMode="auto">
            <a:xfrm>
              <a:off x="6818278" y="6038642"/>
              <a:ext cx="772006" cy="261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2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675">
                  <a:ea typeface="Times New Roman" panose="02020603050405020304" pitchFamily="18" charset="0"/>
                  <a:cs typeface="Arial" panose="020B0604020202020204" pitchFamily="34" charset="0"/>
                </a:rPr>
                <a:t>Researcher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46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MVP Complex Phenotypes Strategy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 data processing pipelines to accommodate a high-throughput EMR database</a:t>
            </a:r>
          </a:p>
          <a:p>
            <a:r>
              <a:rPr lang="en-US" dirty="0" smtClean="0"/>
              <a:t>Quantify phenotypes using a probabilistic algorithm approach</a:t>
            </a:r>
          </a:p>
          <a:p>
            <a:r>
              <a:rPr lang="en-US" dirty="0"/>
              <a:t>Create phenotype data library resource that is reproducible, reusable, scalable and efficient</a:t>
            </a:r>
          </a:p>
          <a:p>
            <a:r>
              <a:rPr lang="en-US" dirty="0" smtClean="0"/>
              <a:t>Repurpose data elements as the library grows. 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46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Object 4"/>
          <p:cNvGraphicFramePr>
            <a:graphicFrameLocks noChangeAspect="1"/>
          </p:cNvGraphicFramePr>
          <p:nvPr/>
        </p:nvGraphicFramePr>
        <p:xfrm>
          <a:off x="2000250" y="914400"/>
          <a:ext cx="5372100" cy="4039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Slide" r:id="rId5" imgW="475443" imgH="354982" progId="PowerPoint.Slide.12">
                  <p:embed/>
                </p:oleObj>
              </mc:Choice>
              <mc:Fallback>
                <p:oleObj name="Slide" r:id="rId5" imgW="475443" imgH="354982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914400"/>
                        <a:ext cx="5372100" cy="40397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457450" y="4972050"/>
          <a:ext cx="4629150" cy="89582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171700"/>
                <a:gridCol w="2457450"/>
              </a:tblGrid>
              <a:tr h="1428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Step 1: Define initial working </a:t>
                      </a:r>
                      <a:r>
                        <a:rPr lang="en-US" sz="800" u="none" strike="noStrike" dirty="0" smtClean="0">
                          <a:effectLst/>
                        </a:rPr>
                        <a:t>algorithm (T1A)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1469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Step 5: </a:t>
                      </a:r>
                      <a:r>
                        <a:rPr lang="en-US" sz="800" u="none" strike="noStrike" dirty="0" smtClean="0">
                          <a:effectLst/>
                        </a:rPr>
                        <a:t>Derive T2A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1469" marR="7144" marT="7144" marB="0" anchor="ctr"/>
                </a:tc>
              </a:tr>
              <a:tr h="1428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Step 2: Create study cohort and apply </a:t>
                      </a:r>
                      <a:r>
                        <a:rPr lang="en-US" sz="800" u="none" strike="noStrike" dirty="0" smtClean="0">
                          <a:effectLst/>
                        </a:rPr>
                        <a:t>T1A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1469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Step 6: </a:t>
                      </a:r>
                      <a:r>
                        <a:rPr lang="en-US" sz="800" u="none" strike="noStrike" dirty="0" smtClean="0">
                          <a:effectLst/>
                        </a:rPr>
                        <a:t>Evaluate T2A to formulate T3A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1469" marR="7144" marT="7144" marB="0" anchor="ctr"/>
                </a:tc>
              </a:tr>
              <a:tr h="2471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Step 3: </a:t>
                      </a:r>
                      <a:r>
                        <a:rPr lang="en-US" sz="800" u="none" strike="noStrike" dirty="0" smtClean="0">
                          <a:effectLst/>
                        </a:rPr>
                        <a:t>Create Annotation Data Set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1469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Step 7: </a:t>
                      </a:r>
                      <a:r>
                        <a:rPr lang="en-US" sz="800" u="none" strike="noStrike" dirty="0" smtClean="0">
                          <a:effectLst/>
                        </a:rPr>
                        <a:t>Develop probabilistic</a:t>
                      </a:r>
                      <a:r>
                        <a:rPr lang="en-US" sz="800" u="none" strike="noStrike" baseline="0" dirty="0" smtClean="0">
                          <a:effectLst/>
                        </a:rPr>
                        <a:t> model and assign caseness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1469" marR="7144" marT="7144" marB="0" anchor="ctr"/>
                </a:tc>
              </a:tr>
              <a:tr h="24717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 dirty="0" smtClean="0">
                          <a:effectLst/>
                        </a:rPr>
                        <a:t>Step 4: Create Phenomic</a:t>
                      </a:r>
                      <a:r>
                        <a:rPr lang="en-US" sz="800" u="none" strike="noStrike" baseline="0" dirty="0" smtClean="0">
                          <a:effectLst/>
                        </a:rPr>
                        <a:t> Database through Data Processing Pipelines</a:t>
                      </a:r>
                      <a:endParaRPr lang="en-US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1469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smtClean="0">
                          <a:effectLst/>
                        </a:rPr>
                        <a:t>Deposit resulting algorithms to a central </a:t>
                      </a:r>
                    </a:p>
                    <a:p>
                      <a:pPr algn="l" fontAlgn="ctr"/>
                      <a:r>
                        <a:rPr lang="en-US" sz="800" u="none" strike="noStrike" dirty="0" smtClean="0">
                          <a:effectLst/>
                        </a:rPr>
                        <a:t>Phenotype </a:t>
                      </a:r>
                      <a:r>
                        <a:rPr lang="en-US" sz="800" u="none" strike="noStrike" dirty="0">
                          <a:effectLst/>
                        </a:rPr>
                        <a:t>Library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21469" marR="7144" marT="714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12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68080" y="533400"/>
            <a:ext cx="7886700" cy="99417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4000" b="1" dirty="0"/>
              <a:t>MVP Phenotyping Activities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0" y="1828800"/>
            <a:ext cx="3028950" cy="348615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en-US" sz="1275" b="1" dirty="0"/>
              <a:t>Complex Phenotypes</a:t>
            </a:r>
          </a:p>
          <a:p>
            <a:pPr marL="0" indent="0">
              <a:lnSpc>
                <a:spcPct val="80000"/>
              </a:lnSpc>
              <a:defRPr/>
            </a:pPr>
            <a:r>
              <a:rPr lang="en-US" sz="1050" dirty="0"/>
              <a:t>     </a:t>
            </a:r>
            <a:r>
              <a:rPr lang="en-US" dirty="0" smtClean="0"/>
              <a:t>Disease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Myocardial infarction (MI)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Stroke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Unstable angina with revascularization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Acute congestive heart failure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Death from cardiovascular disease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Vascular procedure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Posttraumatic stress disorder (PTSD)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Schizophrenia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Bipolar disorder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Traumatic brain injury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Depression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Vascular dementia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Cognitive impairment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Type 2 diabetes mellitus</a:t>
            </a:r>
          </a:p>
          <a:p>
            <a:pPr>
              <a:lnSpc>
                <a:spcPct val="80000"/>
              </a:lnSpc>
              <a:defRPr/>
            </a:pPr>
            <a:r>
              <a:rPr lang="en-US" sz="1125" dirty="0"/>
              <a:t>Other</a:t>
            </a:r>
          </a:p>
          <a:p>
            <a:pPr lvl="1">
              <a:lnSpc>
                <a:spcPct val="80000"/>
              </a:lnSpc>
              <a:defRPr/>
            </a:pPr>
            <a:r>
              <a:rPr lang="en-US" sz="1125" dirty="0"/>
              <a:t>Creatinine trajectory</a:t>
            </a:r>
          </a:p>
          <a:p>
            <a:pPr lvl="1">
              <a:lnSpc>
                <a:spcPct val="80000"/>
              </a:lnSpc>
              <a:defRPr/>
            </a:pPr>
            <a:r>
              <a:rPr lang="en-US" sz="1125" dirty="0"/>
              <a:t>Glucose </a:t>
            </a:r>
            <a:r>
              <a:rPr lang="en-US" sz="1125" dirty="0" err="1"/>
              <a:t>tragectory</a:t>
            </a:r>
            <a:endParaRPr lang="en-US" altLang="en-US" sz="1050" dirty="0"/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endParaRPr lang="en-US" altLang="en-US" sz="1050" dirty="0"/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sz="1275" b="1" dirty="0">
                <a:solidFill>
                  <a:prstClr val="black"/>
                </a:solidFill>
              </a:rPr>
              <a:t>Algorithm Development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altLang="en-US" sz="1275" b="1" dirty="0">
                <a:solidFill>
                  <a:prstClr val="black"/>
                </a:solidFill>
              </a:rPr>
              <a:t>Validation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8200" y="1828800"/>
            <a:ext cx="3573230" cy="42672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en-US" sz="1350" b="1" dirty="0"/>
              <a:t>Core Variables</a:t>
            </a: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dirty="0" smtClean="0"/>
              <a:t>Demographics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Age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Sex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Race</a:t>
            </a: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dirty="0" smtClean="0"/>
              <a:t>Laboratory values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Total cholesterol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altLang="en-US" sz="1125" dirty="0"/>
              <a:t>HDL, LDL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Albumin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Serum creatinine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Triglycerides</a:t>
            </a: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dirty="0" smtClean="0"/>
              <a:t>Medications</a:t>
            </a: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dirty="0" smtClean="0"/>
              <a:t>Other characteristics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Blood pressure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Height/weight/BMI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Smoking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Alcohol consumption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US" sz="1125" dirty="0"/>
              <a:t>Combat exposure</a:t>
            </a:r>
          </a:p>
        </p:txBody>
      </p:sp>
      <p:sp>
        <p:nvSpPr>
          <p:cNvPr id="6451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05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5pPr>
            <a:lvl6pPr marL="18859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6pPr>
            <a:lvl7pPr marL="22288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7pPr>
            <a:lvl8pPr marL="25717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8pPr>
            <a:lvl9pPr marL="29146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F54AF3-6611-497A-976F-E44690E56350}" type="slidenum">
              <a:rPr lang="en-US" altLang="en-US" smtClean="0">
                <a:solidFill>
                  <a:srgbClr val="89898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mtClean="0">
              <a:solidFill>
                <a:srgbClr val="898989"/>
              </a:solidFill>
              <a:latin typeface="Georgia" panose="0204050205040502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87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eMERGE</a:t>
            </a:r>
            <a:r>
              <a:rPr lang="en-US" dirty="0" smtClean="0"/>
              <a:t> Phenotypes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ACE Inhibitor (ACE-I) induced cough</a:t>
            </a:r>
          </a:p>
          <a:p>
            <a:r>
              <a:rPr lang="en-US" dirty="0"/>
              <a:t>ADHD phenotype algorithm</a:t>
            </a:r>
          </a:p>
          <a:p>
            <a:r>
              <a:rPr lang="en-US" dirty="0"/>
              <a:t>Appendicitis</a:t>
            </a:r>
          </a:p>
          <a:p>
            <a:r>
              <a:rPr lang="en-US" dirty="0"/>
              <a:t>Atrial Fibrillation</a:t>
            </a:r>
          </a:p>
          <a:p>
            <a:r>
              <a:rPr lang="en-US" dirty="0"/>
              <a:t>Autism</a:t>
            </a:r>
          </a:p>
          <a:p>
            <a:r>
              <a:rPr lang="en-US" dirty="0"/>
              <a:t>Cardiac Conduction (QRS)</a:t>
            </a:r>
          </a:p>
          <a:p>
            <a:r>
              <a:rPr lang="en-US" dirty="0"/>
              <a:t>Cataracts</a:t>
            </a:r>
          </a:p>
          <a:p>
            <a:r>
              <a:rPr lang="en-US" dirty="0" err="1"/>
              <a:t>Clopidogrel</a:t>
            </a:r>
            <a:r>
              <a:rPr lang="en-US" dirty="0"/>
              <a:t> Poor Metabolizers</a:t>
            </a:r>
          </a:p>
          <a:p>
            <a:r>
              <a:rPr lang="en-US" dirty="0"/>
              <a:t>Crohn's Disease</a:t>
            </a:r>
          </a:p>
          <a:p>
            <a:r>
              <a:rPr lang="en-US" dirty="0"/>
              <a:t>Dementia</a:t>
            </a:r>
          </a:p>
          <a:p>
            <a:r>
              <a:rPr lang="en-US" dirty="0"/>
              <a:t>Diabetic Retinopathy</a:t>
            </a:r>
          </a:p>
          <a:p>
            <a:r>
              <a:rPr lang="en-US" dirty="0"/>
              <a:t>Drug Induced Liver Injury</a:t>
            </a:r>
          </a:p>
          <a:p>
            <a:r>
              <a:rPr lang="en-US" dirty="0"/>
              <a:t>Heart Failure</a:t>
            </a:r>
          </a:p>
          <a:p>
            <a:r>
              <a:rPr lang="en-US" dirty="0"/>
              <a:t>Height</a:t>
            </a:r>
          </a:p>
          <a:p>
            <a:r>
              <a:rPr lang="en-US" dirty="0"/>
              <a:t>Herpes </a:t>
            </a:r>
            <a:r>
              <a:rPr lang="en-US" dirty="0" smtClean="0"/>
              <a:t>Zoster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HDL</a:t>
            </a:r>
          </a:p>
          <a:p>
            <a:r>
              <a:rPr lang="en-US" dirty="0"/>
              <a:t>Hypothyroidism</a:t>
            </a:r>
          </a:p>
          <a:p>
            <a:r>
              <a:rPr lang="en-US" dirty="0"/>
              <a:t>Fibromyalgia in an RA cohort</a:t>
            </a:r>
          </a:p>
          <a:p>
            <a:r>
              <a:rPr lang="en-US" dirty="0"/>
              <a:t>Lipids</a:t>
            </a:r>
          </a:p>
          <a:p>
            <a:r>
              <a:rPr lang="en-US" dirty="0" err="1"/>
              <a:t>MidSouth</a:t>
            </a:r>
            <a:r>
              <a:rPr lang="en-US" dirty="0"/>
              <a:t> CDRN CHD Algorithm</a:t>
            </a:r>
          </a:p>
          <a:p>
            <a:r>
              <a:rPr lang="en-US" dirty="0"/>
              <a:t>Multiple Sclerosis</a:t>
            </a:r>
          </a:p>
          <a:p>
            <a:r>
              <a:rPr lang="en-US" dirty="0"/>
              <a:t>Peripheral Arterial Disease</a:t>
            </a:r>
          </a:p>
          <a:p>
            <a:r>
              <a:rPr lang="en-US" dirty="0"/>
              <a:t>Red Blood Cell Indices</a:t>
            </a:r>
          </a:p>
          <a:p>
            <a:r>
              <a:rPr lang="en-US" dirty="0"/>
              <a:t>Rheumatoid Arthritis</a:t>
            </a:r>
          </a:p>
          <a:p>
            <a:r>
              <a:rPr lang="en-US" dirty="0"/>
              <a:t>Severe Early Childhood Obesity</a:t>
            </a:r>
          </a:p>
          <a:p>
            <a:r>
              <a:rPr lang="en-US" dirty="0"/>
              <a:t>Sleep Apnea Phenotype</a:t>
            </a:r>
          </a:p>
          <a:p>
            <a:r>
              <a:rPr lang="en-US" dirty="0"/>
              <a:t>Type 2 Diabetes – 2 phenotypes</a:t>
            </a:r>
          </a:p>
          <a:p>
            <a:r>
              <a:rPr lang="en-US" dirty="0"/>
              <a:t>Warfarin dose/response</a:t>
            </a:r>
          </a:p>
          <a:p>
            <a:r>
              <a:rPr lang="en-US" dirty="0"/>
              <a:t>White Blood Cell Indices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01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CHARGE Consortium Working Groups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657350" y="1828800"/>
          <a:ext cx="6000750" cy="42014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0"/>
                <a:gridCol w="3257550"/>
              </a:tblGrid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Adiposity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Hemostasis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Atrial Fibrillation/PR-Interval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Inflammation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Aging and Longevity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Insulin Like Growth Factor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Blood Pressure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Lipids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885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CHARGE-S Analysis &amp; Bioinformatics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Microbiome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CHARGE mtDNA+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Musculoskeletal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Depression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Natriuretic Peptides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Echocardiography: EchoGen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Neurology (specific subgroups on Stroke, Dementia…)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Educational Attainment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Nutrition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EKG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 err="1">
                          <a:effectLst/>
                        </a:rPr>
                        <a:t>Pharmacogenetics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Endothelial Function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Physical Activity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Entrepreneurship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Pulmonary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Epigenetics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Renal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Exome Chip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Repro-GEN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Eye Retina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Sex Hormone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Family Studies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Sleep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Fatty Acid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Subclinical / CHD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Gene Expression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Sudden Cardiac Arrest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Gene-Lifestyle Interactions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Telomeres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Glycemia/Diabetes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Thyroid Function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Hearing loss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Tonometry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Heart Failure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dirty="0">
                          <a:effectLst/>
                        </a:rPr>
                        <a:t>Venous Thromboembolism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  <a:tr h="1671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>
                          <a:effectLst/>
                        </a:rPr>
                        <a:t>Hematology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13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Evolution of Phenotyping:</a:t>
            </a:r>
            <a:br>
              <a:rPr lang="en-US" dirty="0" smtClean="0"/>
            </a:br>
            <a:r>
              <a:rPr lang="en-US" sz="2700" dirty="0"/>
              <a:t>Current Approaches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771650" y="2171700"/>
          <a:ext cx="5486400" cy="3303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120"/>
                <a:gridCol w="2202180"/>
                <a:gridCol w="1943100"/>
              </a:tblGrid>
              <a:tr h="525780">
                <a:tc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Manual</a:t>
                      </a:r>
                      <a:r>
                        <a:rPr lang="en-US" sz="1500" baseline="0" dirty="0" smtClean="0"/>
                        <a:t> Algorithm Development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Fully Automated Phenotyping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</a:tr>
              <a:tr h="1211580"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Benefits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500" baseline="0" dirty="0" smtClean="0"/>
                        <a:t>Input from clinical experts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500" dirty="0" smtClean="0"/>
                        <a:t>Accelerated</a:t>
                      </a:r>
                      <a:r>
                        <a:rPr lang="en-US" sz="1500" baseline="0" dirty="0" smtClean="0"/>
                        <a:t> phenotype development: saves time and increases scale</a:t>
                      </a:r>
                    </a:p>
                  </a:txBody>
                  <a:tcPr marL="68580" marR="68580" marT="34290" marB="34290"/>
                </a:tc>
              </a:tr>
              <a:tr h="1566531"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Limitations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500" baseline="0" dirty="0" smtClean="0"/>
                        <a:t>Creating list of informative variables is time-consuming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500" baseline="0" dirty="0" smtClean="0"/>
                        <a:t>Manual medical record review causes a bottleneck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500" dirty="0" smtClean="0"/>
                        <a:t>Reliance</a:t>
                      </a:r>
                      <a:r>
                        <a:rPr lang="en-US" sz="1500" baseline="0" dirty="0" smtClean="0"/>
                        <a:t> on the data to direct phenotyping instead of clinical experts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641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Vision for Phenotyping in MVP:</a:t>
            </a:r>
            <a:br>
              <a:rPr lang="en-US" dirty="0" smtClean="0"/>
            </a:br>
            <a:r>
              <a:rPr lang="en-US" sz="2700" dirty="0"/>
              <a:t>A New Approach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2371725" y="2132357"/>
          <a:ext cx="45720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71750" y="4914900"/>
            <a:ext cx="4171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Semi-automated phenotyping </a:t>
            </a:r>
            <a:r>
              <a:rPr lang="en-US" sz="1500" dirty="0"/>
              <a:t>combines features of manual and automated phenotype development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943100" y="4800600"/>
            <a:ext cx="5429250" cy="0"/>
          </a:xfrm>
          <a:prstGeom prst="straightConnector1">
            <a:avLst/>
          </a:prstGeom>
          <a:ln w="149225" cmpd="sng">
            <a:gradFill>
              <a:gsLst>
                <a:gs pos="0">
                  <a:srgbClr val="C00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tx2"/>
                </a:gs>
              </a:gsLst>
              <a:lin ang="10800000" scaled="0"/>
            </a:gra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21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0" y="457200"/>
            <a:ext cx="7886700" cy="994172"/>
          </a:xfrm>
        </p:spPr>
        <p:txBody>
          <a:bodyPr>
            <a:noAutofit/>
          </a:bodyPr>
          <a:lstStyle/>
          <a:p>
            <a:r>
              <a:rPr lang="en-US" sz="3200" dirty="0" smtClean="0"/>
              <a:t>Overview of semi-automated method for developing EMR phenotypes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1700" y="1828800"/>
            <a:ext cx="4629150" cy="156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Footer Placeholder 25"/>
          <p:cNvSpPr>
            <a:spLocks noGrp="1"/>
          </p:cNvSpPr>
          <p:nvPr>
            <p:ph type="ftr" sz="quarter" idx="4294967295"/>
          </p:nvPr>
        </p:nvSpPr>
        <p:spPr>
          <a:xfrm>
            <a:off x="2571750" y="5657851"/>
            <a:ext cx="42291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Liao KP, </a:t>
            </a:r>
            <a:r>
              <a:rPr lang="en-US" dirty="0" err="1"/>
              <a:t>Cai</a:t>
            </a:r>
            <a:r>
              <a:rPr lang="en-US" dirty="0"/>
              <a:t> T, Gainer V, et al. Electronic medical records for discovery research in rheumatoid arthritis. Arthritis care &amp; research. Aug 2010;62(8):1120-1127.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714500" y="3429000"/>
            <a:ext cx="5600700" cy="2228850"/>
          </a:xfrm>
          <a:prstGeom prst="rect">
            <a:avLst/>
          </a:prstGeom>
        </p:spPr>
        <p:txBody>
          <a:bodyPr vert="horz" lIns="68580" tIns="34290" rIns="68580" bIns="34290" rtlCol="0">
            <a:normAutofit fontScale="85000" lnSpcReduction="10000"/>
          </a:bodyPr>
          <a:lstStyle/>
          <a:p>
            <a:pPr marL="257175" indent="-257175">
              <a:spcBef>
                <a:spcPct val="20000"/>
              </a:spcBef>
              <a:defRPr/>
            </a:pPr>
            <a:r>
              <a:rPr lang="en-US" b="1" dirty="0"/>
              <a:t>Step 1: </a:t>
            </a:r>
            <a:r>
              <a:rPr lang="en-US" dirty="0"/>
              <a:t>Create “Phenotype X Mart”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b="1" dirty="0"/>
              <a:t>Step 2: </a:t>
            </a:r>
            <a:r>
              <a:rPr lang="en-US" dirty="0"/>
              <a:t>Develop gold standard training set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b="1" dirty="0"/>
              <a:t>Step 3: </a:t>
            </a:r>
            <a:r>
              <a:rPr lang="en-US" dirty="0"/>
              <a:t>Identify variables important for predicting Phenotype X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dirty="0"/>
              <a:t>	Codified + narrative data (extracted using natural language processing)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b="1" dirty="0"/>
              <a:t>Step 4: </a:t>
            </a:r>
            <a:r>
              <a:rPr lang="en-US" dirty="0"/>
              <a:t>Develop algorithm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dirty="0"/>
              <a:t>	Logistic regression with LASSO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b="1" dirty="0"/>
              <a:t>Step 5: </a:t>
            </a:r>
            <a:r>
              <a:rPr lang="en-US" dirty="0"/>
              <a:t>Validation</a:t>
            </a:r>
          </a:p>
        </p:txBody>
      </p:sp>
    </p:spTree>
    <p:extLst>
      <p:ext uri="{BB962C8B-B14F-4D97-AF65-F5344CB8AC3E}">
        <p14:creationId xmlns:p14="http://schemas.microsoft.com/office/powerpoint/2010/main" val="367897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337" y="408385"/>
            <a:ext cx="6172200" cy="97393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b="1" dirty="0" smtClean="0"/>
              <a:t>MVP System </a:t>
            </a:r>
            <a:r>
              <a:rPr lang="en-US" sz="3200" b="1" dirty="0"/>
              <a:t>Architecture</a:t>
            </a:r>
          </a:p>
        </p:txBody>
      </p:sp>
      <p:sp>
        <p:nvSpPr>
          <p:cNvPr id="62467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05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5pPr>
            <a:lvl6pPr marL="18859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6pPr>
            <a:lvl7pPr marL="22288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7pPr>
            <a:lvl8pPr marL="25717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8pPr>
            <a:lvl9pPr marL="29146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ED19A2-704F-460E-92BF-01C3F5A640E3}" type="slidenum">
              <a:rPr lang="en-US" altLang="en-US" smtClean="0">
                <a:solidFill>
                  <a:srgbClr val="89898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mtClean="0">
              <a:solidFill>
                <a:srgbClr val="898989"/>
              </a:solidFill>
              <a:latin typeface="Georgia" panose="0204050205040502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62468" name="Group 46"/>
          <p:cNvGrpSpPr>
            <a:grpSpLocks/>
          </p:cNvGrpSpPr>
          <p:nvPr/>
        </p:nvGrpSpPr>
        <p:grpSpPr bwMode="auto">
          <a:xfrm>
            <a:off x="1477566" y="2330055"/>
            <a:ext cx="6148388" cy="3379500"/>
            <a:chOff x="296882" y="1793174"/>
            <a:chExt cx="8197844" cy="4507145"/>
          </a:xfrm>
        </p:grpSpPr>
        <p:cxnSp>
          <p:nvCxnSpPr>
            <p:cNvPr id="42" name="Elbow Connector 41"/>
            <p:cNvCxnSpPr>
              <a:stCxn id="62472" idx="3"/>
              <a:endCxn id="13" idx="2"/>
            </p:cNvCxnSpPr>
            <p:nvPr/>
          </p:nvCxnSpPr>
          <p:spPr>
            <a:xfrm flipV="1">
              <a:off x="7386652" y="3474764"/>
              <a:ext cx="477837" cy="2421554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62472" idx="0"/>
              <a:endCxn id="11" idx="2"/>
            </p:cNvCxnSpPr>
            <p:nvPr/>
          </p:nvCxnSpPr>
          <p:spPr>
            <a:xfrm flipH="1" flipV="1">
              <a:off x="7191389" y="5038849"/>
              <a:ext cx="17463" cy="6431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471" name="Group 103"/>
            <p:cNvGrpSpPr>
              <a:grpSpLocks/>
            </p:cNvGrpSpPr>
            <p:nvPr/>
          </p:nvGrpSpPr>
          <p:grpSpPr bwMode="auto">
            <a:xfrm>
              <a:off x="296882" y="1793174"/>
              <a:ext cx="8197844" cy="3733340"/>
              <a:chOff x="296882" y="1793174"/>
              <a:chExt cx="8197844" cy="3733340"/>
            </a:xfrm>
          </p:grpSpPr>
          <p:cxnSp>
            <p:nvCxnSpPr>
              <p:cNvPr id="63" name="Curved Connector 62"/>
              <p:cNvCxnSpPr>
                <a:endCxn id="35" idx="1"/>
              </p:cNvCxnSpPr>
              <p:nvPr/>
            </p:nvCxnSpPr>
            <p:spPr>
              <a:xfrm>
                <a:off x="3168667" y="3142892"/>
                <a:ext cx="2978148" cy="30170"/>
              </a:xfrm>
              <a:prstGeom prst="curved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475" name="Group 3"/>
              <p:cNvGrpSpPr>
                <a:grpSpLocks/>
              </p:cNvGrpSpPr>
              <p:nvPr/>
            </p:nvGrpSpPr>
            <p:grpSpPr bwMode="auto">
              <a:xfrm>
                <a:off x="368135" y="1793174"/>
                <a:ext cx="8126591" cy="3733340"/>
                <a:chOff x="-331571" y="1294539"/>
                <a:chExt cx="8962734" cy="4428543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4828347" y="5346151"/>
                  <a:ext cx="3757294" cy="367302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92500" lnSpcReduction="1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050" dirty="0"/>
                    <a:t>Access Authorization by Governance System</a:t>
                  </a:r>
                </a:p>
              </p:txBody>
            </p:sp>
            <p:cxnSp>
              <p:nvCxnSpPr>
                <p:cNvPr id="5" name="Straight Arrow Connector 4"/>
                <p:cNvCxnSpPr>
                  <a:endCxn id="10" idx="1"/>
                </p:cNvCxnSpPr>
                <p:nvPr/>
              </p:nvCxnSpPr>
              <p:spPr>
                <a:xfrm>
                  <a:off x="2757107" y="4845114"/>
                  <a:ext cx="2379387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" name="Rounded Rectangle 5"/>
                <p:cNvSpPr/>
                <p:nvPr/>
              </p:nvSpPr>
              <p:spPr>
                <a:xfrm>
                  <a:off x="825935" y="1294539"/>
                  <a:ext cx="1931172" cy="4415146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endParaRPr lang="en-US" sz="1350" dirty="0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-331368" y="2162876"/>
                  <a:ext cx="941950" cy="73271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r>
                    <a:rPr lang="en-US" sz="1200" dirty="0"/>
                    <a:t>Vendor</a:t>
                  </a:r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-331368" y="4588946"/>
                  <a:ext cx="941950" cy="734602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r>
                    <a:rPr lang="en-US" sz="900" dirty="0"/>
                    <a:t>Molecular Lab</a:t>
                  </a: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5136494" y="4543739"/>
                  <a:ext cx="941950" cy="600867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350" dirty="0"/>
                    <a:t>Query</a:t>
                  </a:r>
                </a:p>
                <a:p>
                  <a:pPr algn="ctr" eaLnBrk="1" hangingPunct="1">
                    <a:defRPr/>
                  </a:pPr>
                  <a:r>
                    <a:rPr lang="en-US" sz="1350" dirty="0"/>
                    <a:t>Mart</a:t>
                  </a: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6722752" y="4543739"/>
                  <a:ext cx="941950" cy="600867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350" dirty="0"/>
                    <a:t>Query Portal</a:t>
                  </a: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7242749" y="2560315"/>
                  <a:ext cx="1388414" cy="728951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925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200" dirty="0"/>
                    <a:t>Analysis </a:t>
                  </a:r>
                </a:p>
                <a:p>
                  <a:pPr algn="ctr" eaLnBrk="1" hangingPunct="1">
                    <a:defRPr/>
                  </a:pPr>
                  <a:r>
                    <a:rPr lang="en-US" sz="1200" dirty="0"/>
                    <a:t>Environment</a:t>
                  </a: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2947949" y="3886365"/>
                  <a:ext cx="1344642" cy="585797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350" dirty="0"/>
                    <a:t>Consent Manager</a:t>
                  </a:r>
                </a:p>
              </p:txBody>
            </p:sp>
            <p:cxnSp>
              <p:nvCxnSpPr>
                <p:cNvPr id="16" name="Straight Arrow Connector 15"/>
                <p:cNvCxnSpPr>
                  <a:stCxn id="10" idx="3"/>
                  <a:endCxn id="11" idx="1"/>
                </p:cNvCxnSpPr>
                <p:nvPr/>
              </p:nvCxnSpPr>
              <p:spPr>
                <a:xfrm>
                  <a:off x="6078444" y="4845114"/>
                  <a:ext cx="644308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8" name="Rectangle 17"/>
                <p:cNvSpPr/>
                <p:nvPr/>
              </p:nvSpPr>
              <p:spPr>
                <a:xfrm flipH="1">
                  <a:off x="4697034" y="1855850"/>
                  <a:ext cx="134815" cy="3853835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endParaRPr lang="en-US" sz="1350" dirty="0"/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4495688" y="1855850"/>
                  <a:ext cx="133064" cy="3867019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endParaRPr lang="en-US" sz="1350" dirty="0"/>
                </a:p>
              </p:txBody>
            </p:sp>
            <p:cxnSp>
              <p:nvCxnSpPr>
                <p:cNvPr id="21" name="Straight Connector 20"/>
                <p:cNvCxnSpPr>
                  <a:stCxn id="14" idx="3"/>
                </p:cNvCxnSpPr>
                <p:nvPr/>
              </p:nvCxnSpPr>
              <p:spPr>
                <a:xfrm>
                  <a:off x="4292591" y="4180206"/>
                  <a:ext cx="203097" cy="753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Curved Connector 30"/>
                <p:cNvCxnSpPr>
                  <a:stCxn id="34" idx="3"/>
                  <a:endCxn id="13" idx="1"/>
                </p:cNvCxnSpPr>
                <p:nvPr/>
              </p:nvCxnSpPr>
              <p:spPr>
                <a:xfrm>
                  <a:off x="6654468" y="2063046"/>
                  <a:ext cx="588281" cy="860802"/>
                </a:xfrm>
                <a:prstGeom prst="curvedConnector3">
                  <a:avLst>
                    <a:gd name="adj1" fmla="val 50000"/>
                  </a:avLst>
                </a:prstGeom>
                <a:ln>
                  <a:tailEnd type="arrow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urved Connector 31"/>
                <p:cNvCxnSpPr>
                  <a:stCxn id="36" idx="3"/>
                  <a:endCxn id="13" idx="1"/>
                </p:cNvCxnSpPr>
                <p:nvPr/>
              </p:nvCxnSpPr>
              <p:spPr>
                <a:xfrm flipV="1">
                  <a:off x="6654468" y="2923848"/>
                  <a:ext cx="588281" cy="845735"/>
                </a:xfrm>
                <a:prstGeom prst="curvedConnector3">
                  <a:avLst>
                    <a:gd name="adj1" fmla="val 50000"/>
                  </a:avLst>
                </a:prstGeom>
                <a:ln>
                  <a:tailEnd type="arrow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urved Connector 32"/>
                <p:cNvCxnSpPr>
                  <a:stCxn id="35" idx="3"/>
                  <a:endCxn id="13" idx="1"/>
                </p:cNvCxnSpPr>
                <p:nvPr/>
              </p:nvCxnSpPr>
              <p:spPr>
                <a:xfrm flipV="1">
                  <a:off x="6654468" y="2923848"/>
                  <a:ext cx="588281" cy="7534"/>
                </a:xfrm>
                <a:prstGeom prst="curvedConnector3">
                  <a:avLst>
                    <a:gd name="adj1" fmla="val 50000"/>
                  </a:avLst>
                </a:prstGeom>
                <a:ln>
                  <a:tailEnd type="arrow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Flowchart: Internal Storage 33"/>
                <p:cNvSpPr/>
                <p:nvPr/>
              </p:nvSpPr>
              <p:spPr>
                <a:xfrm>
                  <a:off x="6041676" y="1757903"/>
                  <a:ext cx="612793" cy="612168"/>
                </a:xfrm>
                <a:prstGeom prst="flowChartInternalStorag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700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900" dirty="0"/>
                    <a:t>Study Mart</a:t>
                  </a:r>
                </a:p>
              </p:txBody>
            </p:sp>
            <p:sp>
              <p:nvSpPr>
                <p:cNvPr id="35" name="Flowchart: Internal Storage 34"/>
                <p:cNvSpPr/>
                <p:nvPr/>
              </p:nvSpPr>
              <p:spPr>
                <a:xfrm>
                  <a:off x="6041676" y="2626240"/>
                  <a:ext cx="612793" cy="612169"/>
                </a:xfrm>
                <a:prstGeom prst="flowChartInternalStorag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700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900" dirty="0"/>
                    <a:t>Study Mart</a:t>
                  </a:r>
                </a:p>
              </p:txBody>
            </p:sp>
            <p:sp>
              <p:nvSpPr>
                <p:cNvPr id="36" name="Flowchart: Internal Storage 35"/>
                <p:cNvSpPr/>
                <p:nvPr/>
              </p:nvSpPr>
              <p:spPr>
                <a:xfrm>
                  <a:off x="6041676" y="3462556"/>
                  <a:ext cx="612793" cy="612169"/>
                </a:xfrm>
                <a:prstGeom prst="flowChartInternalStorag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700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900" dirty="0"/>
                    <a:t>Study Mart</a:t>
                  </a:r>
                </a:p>
              </p:txBody>
            </p:sp>
            <p:grpSp>
              <p:nvGrpSpPr>
                <p:cNvPr id="62511" name="Group 36"/>
                <p:cNvGrpSpPr>
                  <a:grpSpLocks/>
                </p:cNvGrpSpPr>
                <p:nvPr/>
              </p:nvGrpSpPr>
              <p:grpSpPr bwMode="auto">
                <a:xfrm>
                  <a:off x="904167" y="1450441"/>
                  <a:ext cx="4267757" cy="1772105"/>
                  <a:chOff x="831015" y="341806"/>
                  <a:chExt cx="4267757" cy="1772105"/>
                </a:xfrm>
              </p:grpSpPr>
              <p:sp>
                <p:nvSpPr>
                  <p:cNvPr id="43" name="TextBox 42"/>
                  <p:cNvSpPr txBox="1"/>
                  <p:nvPr/>
                </p:nvSpPr>
                <p:spPr>
                  <a:xfrm>
                    <a:off x="831570" y="342241"/>
                    <a:ext cx="1743833" cy="576380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normAutofit fontScale="85000" lnSpcReduction="20000"/>
                  </a:bodyPr>
                  <a:lstStyle/>
                  <a:p>
                    <a:pPr algn="ctr" eaLnBrk="1" hangingPunct="1">
                      <a:defRPr/>
                    </a:pPr>
                    <a:r>
                      <a:rPr lang="en-US" sz="1350" b="1" dirty="0">
                        <a:cs typeface="Arial" charset="0"/>
                      </a:rPr>
                      <a:t>Data</a:t>
                    </a:r>
                  </a:p>
                  <a:p>
                    <a:pPr algn="ctr" eaLnBrk="1" hangingPunct="1">
                      <a:defRPr/>
                    </a:pPr>
                    <a:r>
                      <a:rPr lang="en-US" sz="1350" b="1" dirty="0">
                        <a:cs typeface="Arial" charset="0"/>
                      </a:rPr>
                      <a:t>Warehouse</a:t>
                    </a:r>
                  </a:p>
                </p:txBody>
              </p:sp>
              <p:sp>
                <p:nvSpPr>
                  <p:cNvPr id="44" name="TextBox 43"/>
                  <p:cNvSpPr txBox="1"/>
                  <p:nvPr/>
                </p:nvSpPr>
                <p:spPr>
                  <a:xfrm rot="19884183">
                    <a:off x="4147654" y="1493118"/>
                    <a:ext cx="950705" cy="621586"/>
                  </a:xfrm>
                  <a:prstGeom prst="rect">
                    <a:avLst/>
                  </a:prstGeom>
                  <a:ln w="38100">
                    <a:prstDash val="solid"/>
                  </a:ln>
                </p:spPr>
                <p:style>
                  <a:lnRef idx="1">
                    <a:schemeClr val="accent5"/>
                  </a:lnRef>
                  <a:fillRef idx="2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wrap="none"/>
                  <a:lstStyle/>
                  <a:p>
                    <a:pPr eaLnBrk="1" hangingPunct="1">
                      <a:defRPr/>
                    </a:pPr>
                    <a:r>
                      <a:rPr lang="en-US" sz="1050" dirty="0"/>
                      <a:t>Honest</a:t>
                    </a:r>
                  </a:p>
                  <a:p>
                    <a:pPr eaLnBrk="1" hangingPunct="1">
                      <a:defRPr/>
                    </a:pPr>
                    <a:r>
                      <a:rPr lang="en-US" sz="1050" dirty="0"/>
                      <a:t>Broker</a:t>
                    </a:r>
                  </a:p>
                </p:txBody>
              </p:sp>
            </p:grpSp>
          </p:grpSp>
          <p:cxnSp>
            <p:nvCxnSpPr>
              <p:cNvPr id="61" name="Curved Connector 60"/>
              <p:cNvCxnSpPr>
                <a:endCxn id="36" idx="1"/>
              </p:cNvCxnSpPr>
              <p:nvPr/>
            </p:nvCxnSpPr>
            <p:spPr>
              <a:xfrm rot="16200000" flipH="1">
                <a:off x="5650630" y="3383494"/>
                <a:ext cx="716145" cy="276225"/>
              </a:xfrm>
              <a:prstGeom prst="curvedConnector2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urved Connector 61"/>
              <p:cNvCxnSpPr>
                <a:endCxn id="34" idx="1"/>
              </p:cNvCxnSpPr>
              <p:nvPr/>
            </p:nvCxnSpPr>
            <p:spPr>
              <a:xfrm rot="5400000" flipH="1" flipV="1">
                <a:off x="5664126" y="2660203"/>
                <a:ext cx="701853" cy="263525"/>
              </a:xfrm>
              <a:prstGeom prst="curvedConnector2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Cloud 74"/>
              <p:cNvSpPr/>
              <p:nvPr/>
            </p:nvSpPr>
            <p:spPr>
              <a:xfrm>
                <a:off x="368319" y="3215936"/>
                <a:ext cx="854074" cy="587524"/>
              </a:xfrm>
              <a:prstGeom prst="cloud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350" dirty="0"/>
                  <a:t>VA</a:t>
                </a:r>
              </a:p>
            </p:txBody>
          </p:sp>
          <p:sp>
            <p:nvSpPr>
              <p:cNvPr id="76" name="Cloud 75"/>
              <p:cNvSpPr/>
              <p:nvPr/>
            </p:nvSpPr>
            <p:spPr>
              <a:xfrm>
                <a:off x="296882" y="3943196"/>
                <a:ext cx="993774" cy="579584"/>
              </a:xfrm>
              <a:prstGeom prst="cloud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900" dirty="0"/>
                  <a:t>Non VA</a:t>
                </a:r>
              </a:p>
            </p:txBody>
          </p:sp>
          <p:cxnSp>
            <p:nvCxnSpPr>
              <p:cNvPr id="79" name="Straight Arrow Connector 78"/>
              <p:cNvCxnSpPr/>
              <p:nvPr/>
            </p:nvCxnSpPr>
            <p:spPr>
              <a:xfrm flipV="1">
                <a:off x="1222393" y="4843536"/>
                <a:ext cx="195263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/>
              <p:cNvCxnSpPr/>
              <p:nvPr/>
            </p:nvCxnSpPr>
            <p:spPr>
              <a:xfrm>
                <a:off x="1222393" y="2833250"/>
                <a:ext cx="195263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>
                <a:stCxn id="76" idx="0"/>
              </p:cNvCxnSpPr>
              <p:nvPr/>
            </p:nvCxnSpPr>
            <p:spPr>
              <a:xfrm>
                <a:off x="1290656" y="4232194"/>
                <a:ext cx="1270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>
                <a:stCxn id="75" idx="0"/>
              </p:cNvCxnSpPr>
              <p:nvPr/>
            </p:nvCxnSpPr>
            <p:spPr>
              <a:xfrm flipV="1">
                <a:off x="1220806" y="3509697"/>
                <a:ext cx="19685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Flowchart: Magnetic Disk 92"/>
              <p:cNvSpPr/>
              <p:nvPr/>
            </p:nvSpPr>
            <p:spPr>
              <a:xfrm>
                <a:off x="1531956" y="3223875"/>
                <a:ext cx="1484311" cy="524008"/>
              </a:xfrm>
              <a:prstGeom prst="flowChartMagneticDisk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350" dirty="0">
                    <a:solidFill>
                      <a:schemeClr val="tx1"/>
                    </a:solidFill>
                  </a:rPr>
                  <a:t>Clinical Data</a:t>
                </a:r>
              </a:p>
            </p:txBody>
          </p:sp>
          <p:sp>
            <p:nvSpPr>
              <p:cNvPr id="97" name="Flowchart: Magnetic Disk 96"/>
              <p:cNvSpPr/>
              <p:nvPr/>
            </p:nvSpPr>
            <p:spPr>
              <a:xfrm>
                <a:off x="1582756" y="3944783"/>
                <a:ext cx="1484311" cy="511305"/>
              </a:xfrm>
              <a:prstGeom prst="flowChartMagneticDisk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350" dirty="0">
                    <a:solidFill>
                      <a:schemeClr val="tx1"/>
                    </a:solidFill>
                  </a:rPr>
                  <a:t>NDI, CMS</a:t>
                </a:r>
              </a:p>
            </p:txBody>
          </p:sp>
          <p:sp>
            <p:nvSpPr>
              <p:cNvPr id="98" name="Flowchart: Magnetic Disk 97"/>
              <p:cNvSpPr/>
              <p:nvPr/>
            </p:nvSpPr>
            <p:spPr>
              <a:xfrm>
                <a:off x="1539893" y="2552192"/>
                <a:ext cx="1484312" cy="563705"/>
              </a:xfrm>
              <a:prstGeom prst="flowChartMagneticDisk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350" dirty="0">
                    <a:solidFill>
                      <a:schemeClr val="tx1"/>
                    </a:solidFill>
                  </a:rPr>
                  <a:t>Survey Data</a:t>
                </a:r>
              </a:p>
            </p:txBody>
          </p:sp>
          <p:sp>
            <p:nvSpPr>
              <p:cNvPr id="99" name="Flowchart: Magnetic Disk 98"/>
              <p:cNvSpPr/>
              <p:nvPr/>
            </p:nvSpPr>
            <p:spPr>
              <a:xfrm>
                <a:off x="1573231" y="4637109"/>
                <a:ext cx="1484311" cy="511305"/>
              </a:xfrm>
              <a:prstGeom prst="flowChartMagneticDisk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Molecular data</a:t>
                </a:r>
              </a:p>
            </p:txBody>
          </p:sp>
          <p:sp>
            <p:nvSpPr>
              <p:cNvPr id="100" name="Flowchart: Summing Junction 99"/>
              <p:cNvSpPr/>
              <p:nvPr/>
            </p:nvSpPr>
            <p:spPr>
              <a:xfrm>
                <a:off x="1541481" y="2534724"/>
                <a:ext cx="1474786" cy="208016"/>
              </a:xfrm>
              <a:prstGeom prst="flowChartSummingJunct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350" dirty="0"/>
              </a:p>
            </p:txBody>
          </p:sp>
          <p:sp>
            <p:nvSpPr>
              <p:cNvPr id="101" name="Flowchart: Summing Junction 100"/>
              <p:cNvSpPr/>
              <p:nvPr/>
            </p:nvSpPr>
            <p:spPr>
              <a:xfrm>
                <a:off x="1539893" y="3209584"/>
                <a:ext cx="1474787" cy="208015"/>
              </a:xfrm>
              <a:prstGeom prst="flowChartSummingJunct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350" dirty="0"/>
              </a:p>
            </p:txBody>
          </p:sp>
          <p:sp>
            <p:nvSpPr>
              <p:cNvPr id="102" name="Flowchart: Summing Junction 101"/>
              <p:cNvSpPr/>
              <p:nvPr/>
            </p:nvSpPr>
            <p:spPr>
              <a:xfrm>
                <a:off x="1538306" y="3897146"/>
                <a:ext cx="1474786" cy="208016"/>
              </a:xfrm>
              <a:prstGeom prst="flowChartSummingJunct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350" dirty="0"/>
              </a:p>
            </p:txBody>
          </p:sp>
          <p:sp>
            <p:nvSpPr>
              <p:cNvPr id="103" name="Flowchart: Summing Junction 102"/>
              <p:cNvSpPr/>
              <p:nvPr/>
            </p:nvSpPr>
            <p:spPr>
              <a:xfrm>
                <a:off x="1582756" y="4606939"/>
                <a:ext cx="1474786" cy="208015"/>
              </a:xfrm>
              <a:prstGeom prst="flowChartSummingJunct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350" dirty="0"/>
              </a:p>
            </p:txBody>
          </p:sp>
        </p:grpSp>
        <p:pic>
          <p:nvPicPr>
            <p:cNvPr id="62472" name="Picture 2" descr="C:\Documents and Settings\vhabhspyaras\Local Settings\Temporary Internet Files\Content.IE5\7LQVKZHE\MC900363242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1152" y="5681187"/>
              <a:ext cx="355235" cy="428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73" name="TextBox 85"/>
            <p:cNvSpPr txBox="1">
              <a:spLocks noChangeArrowheads="1"/>
            </p:cNvSpPr>
            <p:nvPr/>
          </p:nvSpPr>
          <p:spPr bwMode="auto">
            <a:xfrm>
              <a:off x="6818278" y="6038642"/>
              <a:ext cx="772006" cy="261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2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675">
                  <a:ea typeface="Times New Roman" panose="02020603050405020304" pitchFamily="18" charset="0"/>
                  <a:cs typeface="Arial" panose="020B0604020202020204" pitchFamily="34" charset="0"/>
                </a:rPr>
                <a:t>Researcher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307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 of Unmet Needs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8651" y="2125267"/>
            <a:ext cx="77844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000" dirty="0"/>
              <a:t>Data mapping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000" dirty="0"/>
              <a:t>Data </a:t>
            </a:r>
            <a:r>
              <a:rPr lang="en-US" sz="3000" dirty="0" smtClean="0"/>
              <a:t>cleaning, cataloguing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000" dirty="0" smtClean="0"/>
              <a:t>Automating the </a:t>
            </a:r>
            <a:r>
              <a:rPr lang="en-US" sz="3000" dirty="0"/>
              <a:t>curation pipeline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000" dirty="0" smtClean="0"/>
              <a:t>Library</a:t>
            </a:r>
            <a:endParaRPr lang="en-US" sz="3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000" dirty="0"/>
              <a:t>Viewing / </a:t>
            </a:r>
            <a:r>
              <a:rPr lang="en-US" sz="3000" dirty="0" smtClean="0"/>
              <a:t>moving </a:t>
            </a:r>
            <a:r>
              <a:rPr lang="en-US" sz="3000" dirty="0"/>
              <a:t>data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000" dirty="0" smtClean="0"/>
              <a:t>Versioning control</a:t>
            </a:r>
            <a:endParaRPr lang="en-US" sz="3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000" dirty="0"/>
              <a:t>Tracking uses of data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000" dirty="0"/>
              <a:t>Retaining </a:t>
            </a:r>
          </a:p>
        </p:txBody>
      </p:sp>
    </p:spTree>
    <p:extLst>
      <p:ext uri="{BB962C8B-B14F-4D97-AF65-F5344CB8AC3E}">
        <p14:creationId xmlns:p14="http://schemas.microsoft.com/office/powerpoint/2010/main" val="2443013813"/>
      </p:ext>
    </p:extLst>
  </p:cSld>
  <p:clrMapOvr>
    <a:masterClrMapping/>
  </p:clrMapOvr>
</p:sld>
</file>

<file path=ppt/theme/theme1.xml><?xml version="1.0" encoding="utf-8"?>
<a:theme xmlns:a="http://schemas.openxmlformats.org/drawingml/2006/main" name="PPT_VHA_Templat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MVP Industry Day_Slide Template</Template>
  <TotalTime>21</TotalTime>
  <Words>1122</Words>
  <Application>Microsoft Office PowerPoint</Application>
  <PresentationFormat>On-screen Show (4:3)</PresentationFormat>
  <Paragraphs>320</Paragraphs>
  <Slides>20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PPT_VHA_Template</vt:lpstr>
      <vt:lpstr>Slide</vt:lpstr>
      <vt:lpstr>              </vt:lpstr>
      <vt:lpstr>Background</vt:lpstr>
      <vt:lpstr>Nesting Population Research in the VA Healthcare System</vt:lpstr>
      <vt:lpstr>Million Veteran Program (MVP)</vt:lpstr>
      <vt:lpstr>The Future: “Big Data”</vt:lpstr>
      <vt:lpstr>Million Veteran Program (MVP)  Data Universe</vt:lpstr>
      <vt:lpstr>MVP Data Sources</vt:lpstr>
      <vt:lpstr>VA Data Sources</vt:lpstr>
      <vt:lpstr>VA VINCI Strategic Roadmap</vt:lpstr>
      <vt:lpstr>MVP System Architecture</vt:lpstr>
      <vt:lpstr>MVP Complex Phenotypes Strategy </vt:lpstr>
      <vt:lpstr>PowerPoint Presentation</vt:lpstr>
      <vt:lpstr>MVP Phenotyping Activities</vt:lpstr>
      <vt:lpstr>eMERGE Phenotypes</vt:lpstr>
      <vt:lpstr>CHARGE Consortium Working Groups</vt:lpstr>
      <vt:lpstr>Evolution of Phenotyping: Current Approaches</vt:lpstr>
      <vt:lpstr>Our Vision for Phenotyping in MVP: A New Approach</vt:lpstr>
      <vt:lpstr>Overview of semi-automated method for developing EMR phenotypes</vt:lpstr>
      <vt:lpstr>MVP System Architecture</vt:lpstr>
      <vt:lpstr>Summary of Unmet Needs</vt:lpstr>
    </vt:vector>
  </TitlesOfParts>
  <Company>Dept.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</dc:title>
  <dc:creator>J. Michael Gaziano</dc:creator>
  <cp:lastModifiedBy>Deen, Jennifer</cp:lastModifiedBy>
  <cp:revision>5</cp:revision>
  <dcterms:created xsi:type="dcterms:W3CDTF">2015-07-30T02:56:55Z</dcterms:created>
  <dcterms:modified xsi:type="dcterms:W3CDTF">2015-08-04T14:04:03Z</dcterms:modified>
</cp:coreProperties>
</file>