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3"/>
  </p:notesMasterIdLst>
  <p:sldIdLst>
    <p:sldId id="259" r:id="rId5"/>
    <p:sldId id="267" r:id="rId6"/>
    <p:sldId id="258" r:id="rId7"/>
    <p:sldId id="269" r:id="rId8"/>
    <p:sldId id="261" r:id="rId9"/>
    <p:sldId id="271" r:id="rId10"/>
    <p:sldId id="270" r:id="rId11"/>
    <p:sldId id="268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oser, Jennifer" initials="JMM" lastIdx="2" clrIdx="0"/>
  <p:cmAuthor id="1" name="Muralidhar, Sumitra" initials="MS" lastIdx="6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550"/>
    <a:srgbClr val="003264"/>
    <a:srgbClr val="003A74"/>
    <a:srgbClr val="003366"/>
    <a:srgbClr val="003399"/>
    <a:srgbClr val="120B6F"/>
    <a:srgbClr val="210963"/>
    <a:srgbClr val="3C2C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08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E093E9-12F3-45D0-9635-B4377E9981DB}" type="datetimeFigureOut">
              <a:rPr lang="en-US" smtClean="0"/>
              <a:t>7/29/2015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21BEDD-D264-4B9C-A992-77A16F0180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6910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37">
              <a:defRPr sz="1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29057" indent="-280406" defTabSz="914437">
              <a:defRPr sz="1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21626" indent="-224325" defTabSz="914437">
              <a:defRPr sz="1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570276" indent="-224325" defTabSz="914437">
              <a:defRPr sz="1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18927" indent="-224325" defTabSz="914437">
              <a:defRPr sz="1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467577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16227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364878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13528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fld id="{D6B79741-9B0E-484F-89E0-27C740C33C91}" type="slidenum">
              <a:rPr lang="en-US" altLang="en-US" sz="1200">
                <a:solidFill>
                  <a:srgbClr val="000000"/>
                </a:solidFill>
              </a:rPr>
              <a:pPr/>
              <a:t>1</a:t>
            </a:fld>
            <a:endParaRPr lang="en-US" altLang="en-US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3580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Pre-Decisional; Not for Public Release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48C0FEA-5578-4EDB-B245-47E95FBCB42C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4798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Pre-Decisional; Not for Public Release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48C0FEA-5578-4EDB-B245-47E95FBCB42C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4798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Pre-Decisional; Not for Public Release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48C0FEA-5578-4EDB-B245-47E95FBCB42C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4798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background cover.pd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8880" y="3178162"/>
            <a:ext cx="7772400" cy="730127"/>
          </a:xfrm>
        </p:spPr>
        <p:txBody>
          <a:bodyPr>
            <a:normAutofit/>
          </a:bodyPr>
          <a:lstStyle>
            <a:lvl1pPr algn="l">
              <a:defRPr sz="2000" b="1">
                <a:latin typeface="Calibri"/>
                <a:cs typeface="Calibri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7696" y="4004454"/>
            <a:ext cx="7753584" cy="914813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23065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650"/>
            <a:ext cx="8229600" cy="41905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14400" eaLnBrk="0" hangingPunct="0"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CAC99AE7-9078-4D64-BF3C-649B13EE2C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517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>
            <a:normAutofit/>
          </a:bodyPr>
          <a:lstStyle>
            <a:lvl1pPr algn="l">
              <a:defRPr sz="32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11547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3322"/>
            <a:ext cx="4038600" cy="4202841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3322"/>
            <a:ext cx="4038600" cy="4202841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14400" eaLnBrk="0" hangingPunct="0"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90045CAB-FA0C-4653-9CF0-824D37B378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0723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32377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372139"/>
            <a:ext cx="4040188" cy="3706052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32377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72139"/>
            <a:ext cx="4041775" cy="3706052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14400" eaLnBrk="0" hangingPunct="0"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1A750DFD-A874-406C-86A3-7F1B956925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156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14400" eaLnBrk="0" hangingPunct="0"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03E0FB86-5C67-4864-9FA2-0FB93C21B2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3634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14400" eaLnBrk="0" hangingPunct="0"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11934BB1-D2CE-4973-AD7D-B33524F9AF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838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997295"/>
            <a:ext cx="5111750" cy="412886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997296"/>
            <a:ext cx="3008313" cy="4128866"/>
          </a:xfrm>
          <a:solidFill>
            <a:srgbClr val="FFFFFF"/>
          </a:solidFill>
          <a:ln>
            <a:solidFill>
              <a:srgbClr val="BFBFBF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14400" eaLnBrk="0" hangingPunct="0"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9D56E91E-A0AC-4492-8130-5AE257F582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737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2391824"/>
            <a:ext cx="5486400" cy="2724039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682602"/>
            <a:ext cx="5486400" cy="61356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14400" eaLnBrk="0" hangingPunct="0"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D72E111A-B9A0-42EF-8249-33AEE7EC2D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261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14400" eaLnBrk="0" hangingPunct="0"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745562E5-4963-4CE9-9D05-BA89821F7D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920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2534" y="2760397"/>
            <a:ext cx="6798733" cy="112580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42533" y="3886200"/>
            <a:ext cx="6798733" cy="1422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1643063" y="5308600"/>
            <a:ext cx="6797675" cy="804863"/>
          </a:xfrm>
          <a:prstGeom prst="rect">
            <a:avLst/>
          </a:prstGeom>
        </p:spPr>
        <p:txBody>
          <a:bodyPr/>
          <a:lstStyle>
            <a:lvl1pPr>
              <a:buNone/>
              <a:defRPr sz="1400">
                <a:solidFill>
                  <a:schemeClr val="bg1"/>
                </a:solidFill>
              </a:defRPr>
            </a:lvl1pPr>
            <a:lvl2pPr>
              <a:buNone/>
              <a:defRPr sz="1400">
                <a:solidFill>
                  <a:schemeClr val="bg1"/>
                </a:solidFill>
              </a:defRPr>
            </a:lvl2pPr>
            <a:lvl3pPr>
              <a:buNone/>
              <a:defRPr sz="1400">
                <a:solidFill>
                  <a:schemeClr val="bg1"/>
                </a:solidFill>
              </a:defRPr>
            </a:lvl3pPr>
            <a:lvl4pPr>
              <a:buNone/>
              <a:defRPr sz="1400">
                <a:solidFill>
                  <a:schemeClr val="bg1"/>
                </a:solidFill>
              </a:defRPr>
            </a:lvl4pPr>
            <a:lvl5pPr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10894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3" descr="background interior.pdf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29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849438"/>
            <a:ext cx="8229600" cy="427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96263" y="6249988"/>
            <a:ext cx="4905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eaLnBrk="1" hangingPunct="1">
              <a:defRPr sz="1000">
                <a:solidFill>
                  <a:srgbClr val="898989"/>
                </a:solidFill>
                <a:latin typeface="Georgia" pitchFamily="18" charset="0"/>
                <a:ea typeface="ＭＳ Ｐゴシック" charset="-12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14FE95F-C810-423B-8569-FF0BFAB4F0F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/>
          </a:p>
        </p:txBody>
      </p:sp>
      <p:pic>
        <p:nvPicPr>
          <p:cNvPr id="1030" name="Picture 4" descr="Department of Veterans Affairs, Veterans Health Administration, Office of Health Information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225" y="495300"/>
            <a:ext cx="165100" cy="16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57200" y="6284913"/>
            <a:ext cx="431165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spc="100" dirty="0">
                <a:solidFill>
                  <a:prstClr val="white">
                    <a:lumMod val="65000"/>
                  </a:prstClr>
                </a:solidFill>
                <a:latin typeface="Arial" charset="0"/>
                <a:ea typeface="ＭＳ Ｐゴシック" charset="0"/>
                <a:cs typeface="ＭＳ Ｐゴシック" charset="0"/>
              </a:rPr>
              <a:t>VETERANS HEALTH ADMINISTRATION</a:t>
            </a:r>
          </a:p>
        </p:txBody>
      </p:sp>
    </p:spTree>
    <p:extLst>
      <p:ext uri="{BB962C8B-B14F-4D97-AF65-F5344CB8AC3E}">
        <p14:creationId xmlns:p14="http://schemas.microsoft.com/office/powerpoint/2010/main" val="1670105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400" kern="1200">
          <a:solidFill>
            <a:schemeClr val="bg1"/>
          </a:solidFill>
          <a:latin typeface="Georgia"/>
          <a:ea typeface="MS PGothic" pitchFamily="34" charset="-128"/>
          <a:cs typeface="Georgia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eorgia" charset="0"/>
          <a:ea typeface="MS PGothic" pitchFamily="34" charset="-128"/>
          <a:cs typeface="Georgia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eorgia" charset="0"/>
          <a:ea typeface="MS PGothic" pitchFamily="34" charset="-128"/>
          <a:cs typeface="Georgia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eorgia" charset="0"/>
          <a:ea typeface="MS PGothic" pitchFamily="34" charset="-128"/>
          <a:cs typeface="Georgia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eorgia" charset="0"/>
          <a:ea typeface="MS PGothic" pitchFamily="34" charset="-128"/>
          <a:cs typeface="Georgia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eorgia" charset="0"/>
          <a:ea typeface="ＭＳ Ｐゴシック" charset="0"/>
          <a:cs typeface="Georgia" charset="0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eorgia" charset="0"/>
          <a:ea typeface="ＭＳ Ｐゴシック" charset="0"/>
          <a:cs typeface="Georgia" charset="0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eorgia" charset="0"/>
          <a:ea typeface="ＭＳ Ｐゴシック" charset="0"/>
          <a:cs typeface="Georgia" charset="0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eorgia" charset="0"/>
          <a:ea typeface="ＭＳ Ｐゴシック" charset="0"/>
          <a:cs typeface="Georgia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MS PGothic" pitchFamily="34" charset="-128"/>
          <a:cs typeface="Georgia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Georgia" charset="0"/>
          <a:cs typeface="Georgia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400" kern="1200">
          <a:solidFill>
            <a:schemeClr val="tx1"/>
          </a:solidFill>
          <a:latin typeface="+mn-lt"/>
          <a:ea typeface="Georgia" charset="0"/>
          <a:cs typeface="Georgia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200" kern="1200">
          <a:solidFill>
            <a:schemeClr val="tx1"/>
          </a:solidFill>
          <a:latin typeface="+mn-lt"/>
          <a:ea typeface="Georgia" charset="0"/>
          <a:cs typeface="Georgia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200" kern="1200">
          <a:solidFill>
            <a:schemeClr val="tx1"/>
          </a:solidFill>
          <a:latin typeface="Georgia"/>
          <a:ea typeface="Georgia" charset="0"/>
          <a:cs typeface="Georgi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8138" y="3759200"/>
            <a:ext cx="8507412" cy="214788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>
                <a:ea typeface="ＭＳ Ｐゴシック" charset="0"/>
              </a:rPr>
              <a:t/>
            </a:r>
            <a:br>
              <a:rPr lang="en-US" dirty="0">
                <a:ea typeface="ＭＳ Ｐゴシック" charset="0"/>
              </a:rPr>
            </a:br>
            <a:r>
              <a:rPr lang="en-US" dirty="0" smtClean="0">
                <a:ea typeface="ＭＳ Ｐゴシック" charset="0"/>
              </a:rPr>
              <a:t/>
            </a:r>
            <a:br>
              <a:rPr lang="en-US" dirty="0" smtClean="0">
                <a:ea typeface="ＭＳ Ｐゴシック" charset="0"/>
              </a:rPr>
            </a:br>
            <a:r>
              <a:rPr lang="en-US" dirty="0">
                <a:ea typeface="ＭＳ Ｐゴシック" charset="0"/>
              </a:rPr>
              <a:t/>
            </a:r>
            <a:br>
              <a:rPr lang="en-US" dirty="0">
                <a:ea typeface="ＭＳ Ｐゴシック" charset="0"/>
              </a:rPr>
            </a:br>
            <a:r>
              <a:rPr lang="en-US" dirty="0" smtClean="0">
                <a:ea typeface="ＭＳ Ｐゴシック" charset="0"/>
              </a:rPr>
              <a:t/>
            </a:r>
            <a:br>
              <a:rPr lang="en-US" dirty="0" smtClean="0">
                <a:ea typeface="ＭＳ Ｐゴシック" charset="0"/>
              </a:rPr>
            </a:br>
            <a:r>
              <a:rPr lang="en-US" dirty="0" smtClean="0">
                <a:ea typeface="ＭＳ Ｐゴシック" charset="0"/>
              </a:rPr>
              <a:t/>
            </a:r>
            <a:br>
              <a:rPr lang="en-US" dirty="0" smtClean="0">
                <a:ea typeface="ＭＳ Ｐゴシック" charset="0"/>
              </a:rPr>
            </a:br>
            <a:r>
              <a:rPr lang="en-US" dirty="0" smtClean="0">
                <a:ea typeface="ＭＳ Ｐゴシック" charset="0"/>
              </a:rPr>
              <a:t/>
            </a:r>
            <a:br>
              <a:rPr lang="en-US" dirty="0" smtClean="0">
                <a:ea typeface="ＭＳ Ｐゴシック" charset="0"/>
              </a:rPr>
            </a:br>
            <a:r>
              <a:rPr lang="en-US" dirty="0" smtClean="0">
                <a:ea typeface="ＭＳ Ｐゴシック" charset="0"/>
              </a:rPr>
              <a:t/>
            </a:r>
            <a:br>
              <a:rPr lang="en-US" dirty="0" smtClean="0">
                <a:ea typeface="ＭＳ Ｐゴシック" charset="0"/>
              </a:rPr>
            </a:br>
            <a:r>
              <a:rPr lang="en-US" dirty="0" smtClean="0">
                <a:ea typeface="ＭＳ Ｐゴシック" charset="0"/>
              </a:rPr>
              <a:t/>
            </a:r>
            <a:br>
              <a:rPr lang="en-US" dirty="0" smtClean="0">
                <a:ea typeface="ＭＳ Ｐゴシック" charset="0"/>
              </a:rPr>
            </a:br>
            <a:r>
              <a:rPr lang="en-US" dirty="0" smtClean="0">
                <a:ea typeface="ＭＳ Ｐゴシック" charset="0"/>
              </a:rPr>
              <a:t/>
            </a:r>
            <a:br>
              <a:rPr lang="en-US" dirty="0" smtClean="0">
                <a:ea typeface="ＭＳ Ｐゴシック" charset="0"/>
              </a:rPr>
            </a:br>
            <a:r>
              <a:rPr lang="en-US" dirty="0" smtClean="0">
                <a:ea typeface="ＭＳ Ｐゴシック" charset="0"/>
              </a:rPr>
              <a:t/>
            </a:r>
            <a:br>
              <a:rPr lang="en-US" dirty="0" smtClean="0">
                <a:ea typeface="ＭＳ Ｐゴシック" charset="0"/>
              </a:rPr>
            </a:br>
            <a:r>
              <a:rPr lang="en-US" dirty="0" smtClean="0">
                <a:ea typeface="ＭＳ Ｐゴシック" charset="0"/>
              </a:rPr>
              <a:t/>
            </a:r>
            <a:br>
              <a:rPr lang="en-US" dirty="0" smtClean="0">
                <a:ea typeface="ＭＳ Ｐゴシック" charset="0"/>
              </a:rPr>
            </a:br>
            <a:r>
              <a:rPr lang="en-US" dirty="0" smtClean="0">
                <a:ea typeface="ＭＳ Ｐゴシック" charset="0"/>
              </a:rPr>
              <a:t/>
            </a:r>
            <a:br>
              <a:rPr lang="en-US" dirty="0" smtClean="0">
                <a:ea typeface="ＭＳ Ｐゴシック" charset="0"/>
              </a:rPr>
            </a:br>
            <a:r>
              <a:rPr lang="en-US" dirty="0" smtClean="0">
                <a:ea typeface="ＭＳ Ｐゴシック" charset="0"/>
              </a:rPr>
              <a:t/>
            </a:r>
            <a:br>
              <a:rPr lang="en-US" dirty="0" smtClean="0">
                <a:ea typeface="ＭＳ Ｐゴシック" charset="0"/>
              </a:rPr>
            </a:br>
            <a:r>
              <a:rPr lang="en-US" dirty="0" smtClean="0">
                <a:ea typeface="ＭＳ Ｐゴシック" charset="0"/>
              </a:rPr>
              <a:t/>
            </a:r>
            <a:br>
              <a:rPr lang="en-US" dirty="0" smtClean="0">
                <a:ea typeface="ＭＳ Ｐゴシック" charset="0"/>
              </a:rPr>
            </a:br>
            <a:endParaRPr lang="en-US" sz="1600" b="0" dirty="0">
              <a:ea typeface="ＭＳ Ｐゴシック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7188" y="3279775"/>
            <a:ext cx="8482012" cy="19018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>
              <a:defRPr/>
            </a:pPr>
            <a:r>
              <a:rPr lang="en-US" sz="2800" b="1" dirty="0" smtClean="0">
                <a:latin typeface="Georgia" panose="02040502050405020303" pitchFamily="18" charset="0"/>
                <a:ea typeface="ＭＳ Ｐゴシック" charset="0"/>
              </a:rPr>
              <a:t>Million Veteran Program:</a:t>
            </a:r>
          </a:p>
          <a:p>
            <a:pPr algn="ctr">
              <a:defRPr/>
            </a:pPr>
            <a:r>
              <a:rPr lang="en-US" sz="2800" b="1" dirty="0" smtClean="0">
                <a:latin typeface="Georgia" panose="02040502050405020303" pitchFamily="18" charset="0"/>
                <a:ea typeface="ＭＳ Ｐゴシック" charset="0"/>
              </a:rPr>
              <a:t>Industry Day</a:t>
            </a:r>
          </a:p>
          <a:p>
            <a:pPr algn="ctr">
              <a:buFont typeface="Arial" pitchFamily="34" charset="0"/>
              <a:buNone/>
              <a:defRPr/>
            </a:pPr>
            <a:r>
              <a:rPr lang="en-US" sz="2800" b="1" dirty="0" smtClean="0">
                <a:latin typeface="Georgia" panose="02040502050405020303" pitchFamily="18" charset="0"/>
                <a:ea typeface="ＭＳ Ｐゴシック" charset="0"/>
              </a:rPr>
              <a:t>Genomic Data Processing and Storage</a:t>
            </a:r>
          </a:p>
          <a:p>
            <a:pPr algn="ctr">
              <a:buFont typeface="Arial" pitchFamily="34" charset="0"/>
              <a:buNone/>
              <a:defRPr/>
            </a:pPr>
            <a:r>
              <a:rPr lang="en-US" sz="2800" b="1" dirty="0" err="1" smtClean="0">
                <a:latin typeface="Georgia" panose="02040502050405020303" pitchFamily="18" charset="0"/>
                <a:ea typeface="ＭＳ Ｐゴシック" charset="0"/>
              </a:rPr>
              <a:t>Saiju</a:t>
            </a:r>
            <a:r>
              <a:rPr lang="en-US" sz="2800" b="1" dirty="0" smtClean="0">
                <a:latin typeface="Georgia" panose="02040502050405020303" pitchFamily="18" charset="0"/>
                <a:ea typeface="ＭＳ Ｐゴシック" charset="0"/>
              </a:rPr>
              <a:t> </a:t>
            </a:r>
            <a:r>
              <a:rPr lang="en-US" sz="2800" b="1" dirty="0" err="1" smtClean="0">
                <a:latin typeface="Georgia" panose="02040502050405020303" pitchFamily="18" charset="0"/>
                <a:ea typeface="ＭＳ Ｐゴシック" charset="0"/>
              </a:rPr>
              <a:t>Pyarajan</a:t>
            </a:r>
            <a:r>
              <a:rPr lang="en-US" sz="2800" b="1" dirty="0" smtClean="0">
                <a:latin typeface="Georgia" panose="02040502050405020303" pitchFamily="18" charset="0"/>
                <a:ea typeface="ＭＳ Ｐゴシック" charset="0"/>
              </a:rPr>
              <a:t>, PhD and Philip Tsao, PhD</a:t>
            </a:r>
          </a:p>
          <a:p>
            <a:pPr algn="ctr">
              <a:buFont typeface="Arial" pitchFamily="34" charset="0"/>
              <a:buNone/>
              <a:defRPr/>
            </a:pPr>
            <a:endParaRPr lang="en-US" sz="3600" b="1" dirty="0" smtClean="0">
              <a:ea typeface="ＭＳ Ｐゴシック" charset="0"/>
            </a:endParaRPr>
          </a:p>
          <a:p>
            <a:pPr algn="ctr">
              <a:buFont typeface="Arial" pitchFamily="34" charset="0"/>
              <a:buNone/>
              <a:defRPr/>
            </a:pPr>
            <a:endParaRPr lang="en-US" sz="2400" b="1" dirty="0" smtClean="0">
              <a:ea typeface="ＭＳ Ｐゴシック" charset="0"/>
            </a:endParaRPr>
          </a:p>
          <a:p>
            <a:pPr algn="ctr">
              <a:buFont typeface="Arial" pitchFamily="34" charset="0"/>
              <a:buNone/>
              <a:defRPr/>
            </a:pPr>
            <a:endParaRPr lang="en-US" b="1" spc="100" dirty="0" smtClean="0"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63438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Current State - Genomics</a:t>
            </a:r>
            <a:endParaRPr lang="en-US" sz="3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E0FB86-5C67-4864-9FA2-0FB93C21B240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76774" y="1828800"/>
            <a:ext cx="822960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MVP Study conduct facilitates standardization of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tissue collection &amp; processing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DNA extraction &amp; quality assurance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 Enterprise LIMS for sample tracking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Electronic manifest for all sample transfers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Genotyping at two vendors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 err="1" smtClean="0"/>
              <a:t>Affymetrix</a:t>
            </a:r>
            <a:r>
              <a:rPr lang="en-US" sz="1600" dirty="0" smtClean="0"/>
              <a:t> Axiom platform with MVP Custom Chip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Sequencing </a:t>
            </a:r>
            <a:r>
              <a:rPr lang="en-US" dirty="0"/>
              <a:t>at two vendors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 err="1" smtClean="0"/>
              <a:t>Illumina</a:t>
            </a:r>
            <a:endParaRPr lang="en-US" sz="1600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Ion Torrent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FY 15 target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~</a:t>
            </a:r>
            <a:r>
              <a:rPr lang="en-US" sz="1600" dirty="0" smtClean="0"/>
              <a:t>400,000 for genotyping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~25,000 Whole exome &amp; 2,000 Whole genome sequencing</a:t>
            </a:r>
          </a:p>
        </p:txBody>
      </p:sp>
      <p:pic>
        <p:nvPicPr>
          <p:cNvPr id="5" name="Picture 3" descr="MVP%20Logo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5486400"/>
            <a:ext cx="1460314" cy="1219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val="2941772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470714" cy="757237"/>
          </a:xfrm>
        </p:spPr>
        <p:txBody>
          <a:bodyPr/>
          <a:lstStyle/>
          <a:p>
            <a:r>
              <a:rPr lang="en-US" sz="4000" dirty="0" smtClean="0">
                <a:ea typeface="MS PGothic" charset="0"/>
              </a:rPr>
              <a:t>Data QA/QC  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0045CAB-FA0C-4653-9CF0-824D37B37885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pic>
        <p:nvPicPr>
          <p:cNvPr id="1027" name="Picture 3" descr="MVP%20Logo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5486400"/>
            <a:ext cx="1460314" cy="1219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  <a:ex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181" y="1807896"/>
            <a:ext cx="7513638" cy="4821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457200" y="96339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Tier 1 QA/QC being performed by vendors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838200" y="1600200"/>
            <a:ext cx="8229600" cy="50323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 smtClean="0"/>
              <a:t>Vendor SNP Array Genotyping Process Flow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28394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5562E5-4963-4CE9-9D05-BA89821F7D12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76200" y="12700"/>
            <a:ext cx="8991600" cy="6853458"/>
            <a:chOff x="76200" y="12700"/>
            <a:chExt cx="8991600" cy="6853458"/>
          </a:xfrm>
        </p:grpSpPr>
        <p:pic>
          <p:nvPicPr>
            <p:cNvPr id="4" name="Picture 7" descr="C:\Users\565167\Documents\Projects\MVP Sustainment\Drive Management Data Flow 20140928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00" y="12700"/>
              <a:ext cx="8991600" cy="68534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2819400" y="38100"/>
              <a:ext cx="3352800" cy="369332"/>
            </a:xfrm>
            <a:prstGeom prst="rect">
              <a:avLst/>
            </a:prstGeom>
            <a:solidFill>
              <a:srgbClr val="003550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Genomic Data Ingestion Pipeline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818286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MVP%20Logo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5562600"/>
            <a:ext cx="1460314" cy="1219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  <a:ex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9563"/>
            <a:ext cx="8382000" cy="1290637"/>
          </a:xfrm>
        </p:spPr>
        <p:txBody>
          <a:bodyPr/>
          <a:lstStyle/>
          <a:p>
            <a:r>
              <a:rPr lang="en-US" sz="3600" dirty="0">
                <a:solidFill>
                  <a:srgbClr val="FFFFFF"/>
                </a:solidFill>
                <a:ea typeface="MS PGothic" charset="0"/>
              </a:rPr>
              <a:t>Current State </a:t>
            </a:r>
            <a:r>
              <a:rPr lang="en-US" sz="3600" dirty="0" smtClean="0">
                <a:solidFill>
                  <a:srgbClr val="FFFFFF"/>
                </a:solidFill>
                <a:ea typeface="MS PGothic" charset="0"/>
              </a:rPr>
              <a:t>–</a:t>
            </a:r>
            <a:br>
              <a:rPr lang="en-US" sz="3600" dirty="0" smtClean="0">
                <a:solidFill>
                  <a:srgbClr val="FFFFFF"/>
                </a:solidFill>
                <a:ea typeface="MS PGothic" charset="0"/>
              </a:rPr>
            </a:br>
            <a:r>
              <a:rPr lang="en-US" sz="3600" dirty="0" smtClean="0">
                <a:solidFill>
                  <a:srgbClr val="FFFFFF"/>
                </a:solidFill>
                <a:ea typeface="MS PGothic" charset="0"/>
              </a:rPr>
              <a:t>Whole </a:t>
            </a:r>
            <a:r>
              <a:rPr lang="en-US" sz="3600" dirty="0">
                <a:solidFill>
                  <a:srgbClr val="FFFFFF"/>
                </a:solidFill>
                <a:ea typeface="MS PGothic" charset="0"/>
              </a:rPr>
              <a:t>Genome Sequencing</a:t>
            </a:r>
            <a:endParaRPr lang="en-US" sz="3600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1905000"/>
            <a:ext cx="7772400" cy="44958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>
                <a:ea typeface="MS PGothic" charset="0"/>
              </a:rPr>
              <a:t>Data Drives </a:t>
            </a:r>
            <a:r>
              <a:rPr lang="en-US" dirty="0" smtClean="0">
                <a:ea typeface="MS PGothic" charset="0"/>
              </a:rPr>
              <a:t>received from vendors</a:t>
            </a:r>
            <a:endParaRPr lang="en-US" dirty="0">
              <a:ea typeface="MS PGothic" charset="0"/>
            </a:endParaRPr>
          </a:p>
          <a:p>
            <a:r>
              <a:rPr lang="en-US" dirty="0">
                <a:ea typeface="MS PGothic" charset="0"/>
              </a:rPr>
              <a:t>VAPAHCS/Stanford WGS Pipeline</a:t>
            </a:r>
          </a:p>
          <a:p>
            <a:pPr lvl="1"/>
            <a:r>
              <a:rPr lang="en-US" dirty="0" smtClean="0">
                <a:ea typeface="Times New Roman" charset="0"/>
                <a:cs typeface="Times New Roman" charset="0"/>
              </a:rPr>
              <a:t>Encrypted keys to unlock drives</a:t>
            </a:r>
          </a:p>
          <a:p>
            <a:pPr lvl="1"/>
            <a:r>
              <a:rPr lang="en-US" dirty="0" smtClean="0">
                <a:ea typeface="Times New Roman" charset="0"/>
                <a:cs typeface="Times New Roman" charset="0"/>
              </a:rPr>
              <a:t>Analysis </a:t>
            </a:r>
            <a:r>
              <a:rPr lang="en-US" dirty="0">
                <a:ea typeface="Times New Roman" charset="0"/>
                <a:cs typeface="Times New Roman" charset="0"/>
              </a:rPr>
              <a:t>pipeline that can take raw sequence data and process to call variants (sequence and structural) at a rate of ~4/day</a:t>
            </a:r>
          </a:p>
          <a:p>
            <a:pPr lvl="1"/>
            <a:r>
              <a:rPr lang="en-US" i="1" dirty="0">
                <a:ea typeface="Times New Roman" charset="0"/>
                <a:cs typeface="Times New Roman" charset="0"/>
              </a:rPr>
              <a:t>1° analysis: </a:t>
            </a:r>
            <a:r>
              <a:rPr lang="en-US" dirty="0">
                <a:ea typeface="Times New Roman" charset="0"/>
                <a:cs typeface="Times New Roman" charset="0"/>
              </a:rPr>
              <a:t>QA/QC of sequence data (VQSR); check with SNP array data</a:t>
            </a:r>
          </a:p>
          <a:p>
            <a:pPr lvl="1"/>
            <a:r>
              <a:rPr lang="en-US" i="1" dirty="0">
                <a:ea typeface="Times New Roman" charset="0"/>
                <a:cs typeface="Times New Roman" charset="0"/>
              </a:rPr>
              <a:t>2° analysis:  </a:t>
            </a:r>
            <a:r>
              <a:rPr lang="en-US" dirty="0">
                <a:ea typeface="Times New Roman" charset="0"/>
                <a:cs typeface="Times New Roman" charset="0"/>
              </a:rPr>
              <a:t>QA filtering, alignment/assembly and variant calling; quality metrics from VCF</a:t>
            </a:r>
          </a:p>
          <a:p>
            <a:pPr lvl="1"/>
            <a:r>
              <a:rPr lang="en-US" i="1" dirty="0">
                <a:ea typeface="Times New Roman" charset="0"/>
                <a:cs typeface="Times New Roman" charset="0"/>
              </a:rPr>
              <a:t>3° analysis:  </a:t>
            </a:r>
            <a:r>
              <a:rPr lang="en-US" dirty="0">
                <a:ea typeface="Times New Roman" charset="0"/>
                <a:cs typeface="Times New Roman" charset="0"/>
              </a:rPr>
              <a:t>multi-sample processing; QA of variant calls; QA of population structure; annotation and filtering; association analysis; prediction algorithms</a:t>
            </a:r>
          </a:p>
          <a:p>
            <a:r>
              <a:rPr lang="en-US" dirty="0" smtClean="0">
                <a:ea typeface="MS PGothic" charset="0"/>
              </a:rPr>
              <a:t>scale </a:t>
            </a:r>
            <a:r>
              <a:rPr lang="en-US" dirty="0">
                <a:ea typeface="MS PGothic" charset="0"/>
              </a:rPr>
              <a:t>pipeline for MVP</a:t>
            </a:r>
          </a:p>
          <a:p>
            <a:pPr lvl="1"/>
            <a:r>
              <a:rPr lang="en-US" dirty="0">
                <a:ea typeface="Times New Roman" charset="0"/>
                <a:cs typeface="Times New Roman" charset="0"/>
              </a:rPr>
              <a:t>Increase throughput</a:t>
            </a:r>
          </a:p>
          <a:p>
            <a:pPr lvl="1"/>
            <a:r>
              <a:rPr lang="en-US" dirty="0">
                <a:ea typeface="Times New Roman" charset="0"/>
                <a:cs typeface="Times New Roman" charset="0"/>
              </a:rPr>
              <a:t>Enhance general utility for end users</a:t>
            </a:r>
          </a:p>
          <a:p>
            <a:pPr lvl="1"/>
            <a:r>
              <a:rPr lang="en-US" dirty="0">
                <a:ea typeface="Times New Roman" charset="0"/>
                <a:cs typeface="Times New Roman" charset="0"/>
              </a:rPr>
              <a:t>AAA genomes </a:t>
            </a:r>
            <a:r>
              <a:rPr lang="en-US" dirty="0" smtClean="0">
                <a:ea typeface="Times New Roman" charset="0"/>
                <a:cs typeface="Times New Roman" charset="0"/>
              </a:rPr>
              <a:t>are </a:t>
            </a:r>
            <a:r>
              <a:rPr lang="en-US" dirty="0">
                <a:ea typeface="Times New Roman" charset="0"/>
                <a:cs typeface="Times New Roman" charset="0"/>
              </a:rPr>
              <a:t>used to design, test and tune </a:t>
            </a:r>
            <a:r>
              <a:rPr lang="en-US" dirty="0" smtClean="0">
                <a:ea typeface="Times New Roman" charset="0"/>
                <a:cs typeface="Times New Roman" charset="0"/>
              </a:rPr>
              <a:t>pipeline</a:t>
            </a:r>
            <a:endParaRPr lang="en-US" dirty="0">
              <a:ea typeface="Times New Roman" charset="0"/>
              <a:cs typeface="Times New Roman" charset="0"/>
            </a:endParaRPr>
          </a:p>
          <a:p>
            <a:pPr marL="0" indent="0">
              <a:buNone/>
            </a:pPr>
            <a:endParaRPr lang="en-US" i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0045CAB-FA0C-4653-9CF0-824D37B37885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135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MVP%20Logo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5562600"/>
            <a:ext cx="1460314" cy="1219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  <a:ex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9563"/>
            <a:ext cx="8382000" cy="1290637"/>
          </a:xfrm>
        </p:spPr>
        <p:txBody>
          <a:bodyPr/>
          <a:lstStyle/>
          <a:p>
            <a:r>
              <a:rPr lang="en-US" sz="3600" dirty="0">
                <a:solidFill>
                  <a:srgbClr val="FFFFFF"/>
                </a:solidFill>
                <a:ea typeface="MS PGothic" charset="0"/>
              </a:rPr>
              <a:t>Current State </a:t>
            </a:r>
            <a:r>
              <a:rPr lang="en-US" sz="3600" dirty="0" smtClean="0">
                <a:solidFill>
                  <a:srgbClr val="FFFFFF"/>
                </a:solidFill>
                <a:ea typeface="MS PGothic" charset="0"/>
              </a:rPr>
              <a:t>–</a:t>
            </a:r>
            <a:br>
              <a:rPr lang="en-US" sz="3600" dirty="0" smtClean="0">
                <a:solidFill>
                  <a:srgbClr val="FFFFFF"/>
                </a:solidFill>
                <a:ea typeface="MS PGothic" charset="0"/>
              </a:rPr>
            </a:br>
            <a:r>
              <a:rPr lang="en-US" sz="3600" dirty="0" smtClean="0">
                <a:solidFill>
                  <a:srgbClr val="FFFFFF"/>
                </a:solidFill>
                <a:ea typeface="MS PGothic" charset="0"/>
              </a:rPr>
              <a:t>Whole </a:t>
            </a:r>
            <a:r>
              <a:rPr lang="en-US" sz="3600" dirty="0" err="1" smtClean="0">
                <a:solidFill>
                  <a:srgbClr val="FFFFFF"/>
                </a:solidFill>
                <a:ea typeface="MS PGothic" charset="0"/>
              </a:rPr>
              <a:t>Exome</a:t>
            </a:r>
            <a:r>
              <a:rPr lang="en-US" sz="3600" dirty="0" smtClean="0">
                <a:solidFill>
                  <a:srgbClr val="FFFFFF"/>
                </a:solidFill>
                <a:ea typeface="MS PGothic" charset="0"/>
              </a:rPr>
              <a:t> </a:t>
            </a:r>
            <a:r>
              <a:rPr lang="en-US" sz="3600" dirty="0">
                <a:solidFill>
                  <a:srgbClr val="FFFFFF"/>
                </a:solidFill>
                <a:ea typeface="MS PGothic" charset="0"/>
              </a:rPr>
              <a:t>Sequencing</a:t>
            </a:r>
            <a:endParaRPr lang="en-US" sz="3600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1905000"/>
            <a:ext cx="7772400" cy="44958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dirty="0">
                <a:ea typeface="MS PGothic" charset="0"/>
              </a:rPr>
              <a:t>Data Drives </a:t>
            </a:r>
            <a:r>
              <a:rPr lang="en-US" dirty="0" smtClean="0">
                <a:ea typeface="MS PGothic" charset="0"/>
              </a:rPr>
              <a:t>received from vendors</a:t>
            </a:r>
            <a:endParaRPr lang="en-US" dirty="0">
              <a:ea typeface="MS PGothic" charset="0"/>
            </a:endParaRPr>
          </a:p>
          <a:p>
            <a:r>
              <a:rPr lang="en-US" dirty="0">
                <a:ea typeface="MS PGothic" charset="0"/>
              </a:rPr>
              <a:t>VAPAHCS/Stanford </a:t>
            </a:r>
            <a:r>
              <a:rPr lang="en-US" dirty="0" smtClean="0">
                <a:ea typeface="MS PGothic" charset="0"/>
              </a:rPr>
              <a:t>WES </a:t>
            </a:r>
            <a:r>
              <a:rPr lang="en-US" dirty="0">
                <a:ea typeface="MS PGothic" charset="0"/>
              </a:rPr>
              <a:t>Pipeline</a:t>
            </a:r>
          </a:p>
          <a:p>
            <a:pPr lvl="1"/>
            <a:r>
              <a:rPr lang="en-US" dirty="0" smtClean="0">
                <a:ea typeface="Times New Roman" charset="0"/>
                <a:cs typeface="Times New Roman" charset="0"/>
              </a:rPr>
              <a:t>Encrypted keys to unlock drives</a:t>
            </a:r>
          </a:p>
          <a:p>
            <a:pPr lvl="1"/>
            <a:r>
              <a:rPr lang="en-US" dirty="0" smtClean="0">
                <a:ea typeface="Times New Roman" charset="0"/>
                <a:cs typeface="Times New Roman" charset="0"/>
              </a:rPr>
              <a:t>Get checksum manifest of files on each drive</a:t>
            </a:r>
          </a:p>
          <a:p>
            <a:pPr lvl="2"/>
            <a:r>
              <a:rPr lang="en-US" dirty="0" smtClean="0">
                <a:ea typeface="Times New Roman" charset="0"/>
                <a:cs typeface="Times New Roman" charset="0"/>
              </a:rPr>
              <a:t>Evaluate data stability/corruption</a:t>
            </a:r>
            <a:endParaRPr lang="en-US" dirty="0">
              <a:ea typeface="Times New Roman" charset="0"/>
              <a:cs typeface="Times New Roman" charset="0"/>
            </a:endParaRPr>
          </a:p>
          <a:p>
            <a:pPr lvl="1"/>
            <a:r>
              <a:rPr lang="en-US" dirty="0" smtClean="0">
                <a:ea typeface="Times New Roman" charset="0"/>
                <a:cs typeface="Times New Roman" charset="0"/>
              </a:rPr>
              <a:t>Analysis of Coverage (from BAM)</a:t>
            </a:r>
          </a:p>
          <a:p>
            <a:pPr lvl="2"/>
            <a:r>
              <a:rPr lang="en-US" dirty="0" smtClean="0">
                <a:ea typeface="Times New Roman" charset="0"/>
                <a:cs typeface="Times New Roman" charset="0"/>
              </a:rPr>
              <a:t>Determine coverage of coding regions</a:t>
            </a:r>
            <a:endParaRPr lang="en-US" dirty="0">
              <a:ea typeface="Times New Roman" charset="0"/>
              <a:cs typeface="Times New Roman" charset="0"/>
            </a:endParaRPr>
          </a:p>
          <a:p>
            <a:pPr lvl="1"/>
            <a:r>
              <a:rPr lang="en-US" dirty="0" smtClean="0">
                <a:ea typeface="Times New Roman" charset="0"/>
                <a:cs typeface="Times New Roman" charset="0"/>
              </a:rPr>
              <a:t>Analysis of Mapping (from BAM)</a:t>
            </a:r>
          </a:p>
          <a:p>
            <a:pPr lvl="2"/>
            <a:r>
              <a:rPr lang="en-US" dirty="0" smtClean="0">
                <a:ea typeface="Times New Roman" charset="0"/>
                <a:cs typeface="Times New Roman" charset="0"/>
              </a:rPr>
              <a:t>Mapping quality indicative of potential contamination</a:t>
            </a:r>
            <a:endParaRPr lang="en-US" dirty="0">
              <a:ea typeface="Times New Roman" charset="0"/>
              <a:cs typeface="Times New Roman" charset="0"/>
            </a:endParaRPr>
          </a:p>
          <a:p>
            <a:pPr lvl="1"/>
            <a:r>
              <a:rPr lang="en-US" dirty="0" smtClean="0">
                <a:ea typeface="Times New Roman" charset="0"/>
                <a:cs typeface="Times New Roman" charset="0"/>
              </a:rPr>
              <a:t>Analysis of Variants</a:t>
            </a:r>
          </a:p>
          <a:p>
            <a:pPr lvl="2"/>
            <a:r>
              <a:rPr lang="en-US" dirty="0" smtClean="0">
                <a:ea typeface="Times New Roman" charset="0"/>
                <a:cs typeface="Times New Roman" charset="0"/>
              </a:rPr>
              <a:t>Variant quality</a:t>
            </a:r>
          </a:p>
          <a:p>
            <a:pPr lvl="1"/>
            <a:r>
              <a:rPr lang="en-US" dirty="0" err="1" smtClean="0">
                <a:ea typeface="Times New Roman" charset="0"/>
                <a:cs typeface="Times New Roman" charset="0"/>
              </a:rPr>
              <a:t>Exome</a:t>
            </a:r>
            <a:r>
              <a:rPr lang="en-US" dirty="0" smtClean="0">
                <a:ea typeface="Times New Roman" charset="0"/>
                <a:cs typeface="Times New Roman" charset="0"/>
              </a:rPr>
              <a:t> vs. Genome</a:t>
            </a:r>
          </a:p>
          <a:p>
            <a:pPr lvl="2"/>
            <a:r>
              <a:rPr lang="en-US" dirty="0" smtClean="0">
                <a:ea typeface="Times New Roman" charset="0"/>
                <a:cs typeface="Times New Roman" charset="0"/>
              </a:rPr>
              <a:t>Some duplicate samples between vendors/platforms</a:t>
            </a:r>
            <a:endParaRPr lang="en-US" dirty="0">
              <a:ea typeface="Times New Roman" charset="0"/>
              <a:cs typeface="Times New Roman" charset="0"/>
            </a:endParaRPr>
          </a:p>
          <a:p>
            <a:r>
              <a:rPr lang="en-US" dirty="0" smtClean="0">
                <a:ea typeface="MS PGothic" charset="0"/>
              </a:rPr>
              <a:t>scale </a:t>
            </a:r>
            <a:r>
              <a:rPr lang="en-US" dirty="0">
                <a:ea typeface="MS PGothic" charset="0"/>
              </a:rPr>
              <a:t>pipeline for MVP</a:t>
            </a:r>
          </a:p>
          <a:p>
            <a:pPr lvl="1"/>
            <a:r>
              <a:rPr lang="en-US" dirty="0">
                <a:ea typeface="Times New Roman" charset="0"/>
                <a:cs typeface="Times New Roman" charset="0"/>
              </a:rPr>
              <a:t>Increase throughput</a:t>
            </a:r>
          </a:p>
          <a:p>
            <a:pPr lvl="1"/>
            <a:r>
              <a:rPr lang="en-US" dirty="0">
                <a:ea typeface="Times New Roman" charset="0"/>
                <a:cs typeface="Times New Roman" charset="0"/>
              </a:rPr>
              <a:t>Enhance general utility for end users</a:t>
            </a:r>
          </a:p>
          <a:p>
            <a:pPr lvl="1"/>
            <a:endParaRPr lang="en-US" dirty="0">
              <a:ea typeface="Times New Roman" charset="0"/>
              <a:cs typeface="Times New Roman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0045CAB-FA0C-4653-9CF0-824D37B37885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706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“Big Data” Challenges for MVP</a:t>
            </a:r>
            <a:endParaRPr lang="en-US" sz="3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5562E5-4963-4CE9-9D05-BA89821F7D12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080375" y="1752600"/>
            <a:ext cx="6692025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Data Volume –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Tiered storage by data types and use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Data Storage architecture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Efficiency, compression</a:t>
            </a:r>
          </a:p>
          <a:p>
            <a:pPr lvl="1"/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Data Query/Metadata Manager Service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Computing/Analytical infrastructure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Bringing </a:t>
            </a:r>
            <a:r>
              <a:rPr lang="en-US" dirty="0" smtClean="0"/>
              <a:t>processing power to the data instead of moving data</a:t>
            </a:r>
          </a:p>
          <a:p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Data security, Data access and Data governance</a:t>
            </a: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Flexible for researchers yet secure</a:t>
            </a:r>
          </a:p>
          <a:p>
            <a:pPr lvl="1"/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Consistent Data quality</a:t>
            </a: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Across vendors, batches and time</a:t>
            </a:r>
            <a:endParaRPr lang="en-US" dirty="0"/>
          </a:p>
        </p:txBody>
      </p:sp>
      <p:pic>
        <p:nvPicPr>
          <p:cNvPr id="6" name="Picture 3" descr="MVP%20Logo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5486400"/>
            <a:ext cx="1460314" cy="1219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val="15422821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MVP Data - Looking ahead </a:t>
            </a:r>
            <a:endParaRPr lang="en-US" sz="3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E0FB86-5C67-4864-9FA2-0FB93C21B240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0" y="1676400"/>
            <a:ext cx="8610600" cy="4678363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dirty="0" smtClean="0"/>
              <a:t>Capability</a:t>
            </a:r>
          </a:p>
          <a:p>
            <a:pPr lvl="2"/>
            <a:r>
              <a:rPr lang="en-US" dirty="0" smtClean="0"/>
              <a:t>Tiered data storage for raw </a:t>
            </a:r>
            <a:r>
              <a:rPr lang="en-US" i="1" dirty="0" smtClean="0"/>
              <a:t>vs</a:t>
            </a:r>
            <a:r>
              <a:rPr lang="en-US" dirty="0" smtClean="0"/>
              <a:t> processed data computing</a:t>
            </a:r>
          </a:p>
          <a:p>
            <a:pPr lvl="2"/>
            <a:r>
              <a:rPr lang="en-US" dirty="0" smtClean="0"/>
              <a:t>Data </a:t>
            </a:r>
            <a:r>
              <a:rPr lang="en-US" dirty="0"/>
              <a:t>&amp; system access controls based on MVP governance </a:t>
            </a:r>
            <a:endParaRPr lang="en-US" dirty="0" smtClean="0"/>
          </a:p>
          <a:p>
            <a:pPr lvl="2"/>
            <a:r>
              <a:rPr lang="en-US" dirty="0" smtClean="0"/>
              <a:t>Dynamic </a:t>
            </a:r>
            <a:r>
              <a:rPr lang="en-US" dirty="0"/>
              <a:t>annotation of data and self enriching </a:t>
            </a:r>
            <a:r>
              <a:rPr lang="en-US" dirty="0" smtClean="0"/>
              <a:t>knowledgebase</a:t>
            </a:r>
          </a:p>
          <a:p>
            <a:pPr lvl="2"/>
            <a:r>
              <a:rPr lang="en-US" dirty="0" smtClean="0"/>
              <a:t>Integrative clinical-genomic query capability for cohort identification</a:t>
            </a:r>
          </a:p>
          <a:p>
            <a:pPr lvl="2"/>
            <a:r>
              <a:rPr lang="en-US" dirty="0"/>
              <a:t>Automated creation of customized extracts for individual studies without data </a:t>
            </a:r>
            <a:r>
              <a:rPr lang="en-US" dirty="0" smtClean="0"/>
              <a:t>duplication</a:t>
            </a:r>
          </a:p>
          <a:p>
            <a:pPr lvl="1"/>
            <a:r>
              <a:rPr lang="en-US" dirty="0" smtClean="0"/>
              <a:t>Scalability</a:t>
            </a:r>
          </a:p>
          <a:p>
            <a:pPr lvl="2"/>
            <a:r>
              <a:rPr lang="en-US" dirty="0" smtClean="0"/>
              <a:t>Scalable hardware and file systems</a:t>
            </a:r>
          </a:p>
          <a:p>
            <a:pPr lvl="2"/>
            <a:r>
              <a:rPr lang="en-US" dirty="0" smtClean="0"/>
              <a:t>Horizontal scaling for hardware and data changes with minimal downtime</a:t>
            </a:r>
          </a:p>
          <a:p>
            <a:pPr lvl="1"/>
            <a:r>
              <a:rPr lang="en-US" dirty="0" smtClean="0"/>
              <a:t>Flexibility</a:t>
            </a:r>
          </a:p>
          <a:p>
            <a:pPr lvl="2"/>
            <a:r>
              <a:rPr lang="en-US" dirty="0" smtClean="0"/>
              <a:t>Extremely fast and efficient querying across high-throughput data (&gt;million for each data type)</a:t>
            </a:r>
          </a:p>
          <a:p>
            <a:pPr lvl="2"/>
            <a:r>
              <a:rPr lang="en-US" dirty="0" smtClean="0"/>
              <a:t>Data Architecture to allow for maximum flexibility for Scientific and technology changes – (genomics, proteomics, other “omics”)</a:t>
            </a:r>
          </a:p>
          <a:p>
            <a:pPr lvl="1"/>
            <a:r>
              <a:rPr lang="en-US" dirty="0" smtClean="0"/>
              <a:t>Efficiency</a:t>
            </a:r>
          </a:p>
          <a:p>
            <a:pPr lvl="2"/>
            <a:r>
              <a:rPr lang="en-US" dirty="0"/>
              <a:t>F</a:t>
            </a:r>
            <a:r>
              <a:rPr lang="en-US" dirty="0" smtClean="0"/>
              <a:t>ast upload and storage of data</a:t>
            </a:r>
          </a:p>
          <a:p>
            <a:pPr lvl="2"/>
            <a:r>
              <a:rPr lang="en-US" dirty="0" smtClean="0"/>
              <a:t>“Out-of-the box” computing resource management</a:t>
            </a:r>
          </a:p>
          <a:p>
            <a:pPr lvl="1"/>
            <a:r>
              <a:rPr lang="en-US" dirty="0" smtClean="0"/>
              <a:t>Security</a:t>
            </a:r>
          </a:p>
          <a:p>
            <a:pPr lvl="2"/>
            <a:r>
              <a:rPr lang="en-US" dirty="0" smtClean="0"/>
              <a:t>Granular tiered access controls </a:t>
            </a:r>
          </a:p>
        </p:txBody>
      </p:sp>
      <p:pic>
        <p:nvPicPr>
          <p:cNvPr id="5" name="Picture 3" descr="MVP%20Logo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5486400"/>
            <a:ext cx="1460314" cy="1219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val="811445549"/>
      </p:ext>
    </p:extLst>
  </p:cSld>
  <p:clrMapOvr>
    <a:masterClrMapping/>
  </p:clrMapOvr>
</p:sld>
</file>

<file path=ppt/theme/theme1.xml><?xml version="1.0" encoding="utf-8"?>
<a:theme xmlns:a="http://schemas.openxmlformats.org/drawingml/2006/main" name="MVP Industry Day_GenomicData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>
    <Needs xmlns="7b65fda3-3760-4c48-883f-c0cc1f75e908"/>
    <Company_x002f_Affiliate xmlns="7b65fda3-3760-4c48-883f-c0cc1f75e908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3EF1307CA1C464989EEEED3C351E665" ma:contentTypeVersion="2" ma:contentTypeDescription="Create a new document." ma:contentTypeScope="" ma:versionID="bb5a41bef17ab788a41fcb82705f5920">
  <xsd:schema xmlns:xsd="http://www.w3.org/2001/XMLSchema" xmlns:p="http://schemas.microsoft.com/office/2006/metadata/properties" xmlns:ns2="7b65fda3-3760-4c48-883f-c0cc1f75e908" targetNamespace="http://schemas.microsoft.com/office/2006/metadata/properties" ma:root="true" ma:fieldsID="46f76d5bde866b989eb6b4a7cd151fb4" ns2:_="">
    <xsd:import namespace="7b65fda3-3760-4c48-883f-c0cc1f75e908"/>
    <xsd:element name="properties">
      <xsd:complexType>
        <xsd:sequence>
          <xsd:element name="documentManagement">
            <xsd:complexType>
              <xsd:all>
                <xsd:element ref="ns2:Company_x002f_Affiliate" minOccurs="0"/>
                <xsd:element ref="ns2:Need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7b65fda3-3760-4c48-883f-c0cc1f75e908" elementFormDefault="qualified">
    <xsd:import namespace="http://schemas.microsoft.com/office/2006/documentManagement/types"/>
    <xsd:element name="Company_x002f_Affiliate" ma:index="8" nillable="true" ma:displayName="Company/Affiliate" ma:internalName="Company_x002f_Affiliate">
      <xsd:simpleType>
        <xsd:restriction base="dms:Text">
          <xsd:maxLength value="255"/>
        </xsd:restriction>
      </xsd:simpleType>
    </xsd:element>
    <xsd:element name="Needs" ma:index="9" nillable="true" ma:displayName="Needs" ma:internalName="Needs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1) Genomic data storage/computing"/>
                    <xsd:enumeration value="2) Genomic data processing"/>
                    <xsd:enumeration value="3) Phenomics"/>
                    <xsd:enumeration value="4) Data mart creation and access"/>
                    <xsd:enumeration value="5) Participant/community outreach and engagement"/>
                  </xsd:restriction>
                </xsd:simple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D9A1987E-E89D-4A63-AC3E-ED20AEC47CDF}">
  <ds:schemaRefs>
    <ds:schemaRef ds:uri="http://purl.org/dc/elements/1.1/"/>
    <ds:schemaRef ds:uri="http://schemas.microsoft.com/office/2006/metadata/properties"/>
    <ds:schemaRef ds:uri="http://www.w3.org/XML/1998/namespace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7b65fda3-3760-4c48-883f-c0cc1f75e908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CCFAB055-B16F-4583-9198-B72AFD62F7D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23EAB63-3E26-4A37-ADA7-D3F9FB2FDBD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b65fda3-3760-4c48-883f-c0cc1f75e908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MVP Industry Day_GenomicData</Template>
  <TotalTime>465</TotalTime>
  <Words>516</Words>
  <Application>Microsoft Office PowerPoint</Application>
  <PresentationFormat>On-screen Show (4:3)</PresentationFormat>
  <Paragraphs>107</Paragraphs>
  <Slides>8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MVP Industry Day_GenomicData</vt:lpstr>
      <vt:lpstr>              </vt:lpstr>
      <vt:lpstr>Current State - Genomics</vt:lpstr>
      <vt:lpstr>Data QA/QC  </vt:lpstr>
      <vt:lpstr>PowerPoint Presentation</vt:lpstr>
      <vt:lpstr>Current State – Whole Genome Sequencing</vt:lpstr>
      <vt:lpstr>Current State – Whole Exome Sequencing</vt:lpstr>
      <vt:lpstr>“Big Data” Challenges for MVP</vt:lpstr>
      <vt:lpstr>MVP Data - Looking ahead </vt:lpstr>
    </vt:vector>
  </TitlesOfParts>
  <Company>Veteran Affairs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  </dc:title>
  <dc:creator>Pyarajan, Saiju</dc:creator>
  <cp:lastModifiedBy>Muralidhar, Sumitra</cp:lastModifiedBy>
  <cp:revision>19</cp:revision>
  <dcterms:created xsi:type="dcterms:W3CDTF">2015-07-29T01:51:09Z</dcterms:created>
  <dcterms:modified xsi:type="dcterms:W3CDTF">2015-07-30T02:20:59Z</dcterms:modified>
</cp:coreProperties>
</file>