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2"/>
  </p:notesMasterIdLst>
  <p:sldIdLst>
    <p:sldId id="259" r:id="rId5"/>
    <p:sldId id="258" r:id="rId6"/>
    <p:sldId id="260" r:id="rId7"/>
    <p:sldId id="261" r:id="rId8"/>
    <p:sldId id="262"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oser, Jennifer" initials="JMM" lastIdx="2" clrIdx="0"/>
  <p:cmAuthor id="1" name="Muralidhar, Sumitra" initials="MS" lastIdx="6"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2094" y="-81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E093E9-12F3-45D0-9635-B4377E9981DB}" type="datetimeFigureOut">
              <a:rPr lang="en-US" smtClean="0"/>
              <a:t>8/4/2015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21BEDD-D264-4B9C-A992-77A16F018006}" type="slidenum">
              <a:rPr lang="en-US" smtClean="0"/>
              <a:t>‹#›</a:t>
            </a:fld>
            <a:endParaRPr lang="en-US"/>
          </a:p>
        </p:txBody>
      </p:sp>
    </p:spTree>
    <p:extLst>
      <p:ext uri="{BB962C8B-B14F-4D97-AF65-F5344CB8AC3E}">
        <p14:creationId xmlns:p14="http://schemas.microsoft.com/office/powerpoint/2010/main" val="4122691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p:spPr>
        <p:txBody>
          <a:bodyPr/>
          <a:lstStyle/>
          <a:p>
            <a:endParaRPr lang="en-US" altLang="en-US" smtClean="0"/>
          </a:p>
        </p:txBody>
      </p:sp>
      <p:sp>
        <p:nvSpPr>
          <p:cNvPr id="30724" name="Slide Number Placeholder 3"/>
          <p:cNvSpPr>
            <a:spLocks noGrp="1"/>
          </p:cNvSpPr>
          <p:nvPr>
            <p:ph type="sldNum" sz="quarter" idx="5"/>
          </p:nvPr>
        </p:nvSpPr>
        <p:spPr>
          <a:noFill/>
        </p:spPr>
        <p:txBody>
          <a:bodyPr/>
          <a:lstStyle>
            <a:lvl1pPr defTabSz="914437">
              <a:defRPr sz="1000">
                <a:solidFill>
                  <a:schemeClr val="tx1"/>
                </a:solidFill>
                <a:latin typeface="Arial" charset="0"/>
                <a:ea typeface="MS PGothic" pitchFamily="34" charset="-128"/>
              </a:defRPr>
            </a:lvl1pPr>
            <a:lvl2pPr marL="729057" indent="-280406" defTabSz="914437">
              <a:defRPr sz="1000">
                <a:solidFill>
                  <a:schemeClr val="tx1"/>
                </a:solidFill>
                <a:latin typeface="Arial" charset="0"/>
                <a:ea typeface="MS PGothic" pitchFamily="34" charset="-128"/>
              </a:defRPr>
            </a:lvl2pPr>
            <a:lvl3pPr marL="1121626" indent="-224325" defTabSz="914437">
              <a:defRPr sz="1000">
                <a:solidFill>
                  <a:schemeClr val="tx1"/>
                </a:solidFill>
                <a:latin typeface="Arial" charset="0"/>
                <a:ea typeface="MS PGothic" pitchFamily="34" charset="-128"/>
              </a:defRPr>
            </a:lvl3pPr>
            <a:lvl4pPr marL="1570276" indent="-224325" defTabSz="914437">
              <a:defRPr sz="1000">
                <a:solidFill>
                  <a:schemeClr val="tx1"/>
                </a:solidFill>
                <a:latin typeface="Arial" charset="0"/>
                <a:ea typeface="MS PGothic" pitchFamily="34" charset="-128"/>
              </a:defRPr>
            </a:lvl4pPr>
            <a:lvl5pPr marL="2018927" indent="-224325" defTabSz="914437">
              <a:defRPr sz="1000">
                <a:solidFill>
                  <a:schemeClr val="tx1"/>
                </a:solidFill>
                <a:latin typeface="Arial" charset="0"/>
                <a:ea typeface="MS PGothic" pitchFamily="34" charset="-128"/>
              </a:defRPr>
            </a:lvl5pPr>
            <a:lvl6pPr marL="2467577" indent="-224325" defTabSz="914437" eaLnBrk="0" fontAlgn="base" hangingPunct="0">
              <a:spcBef>
                <a:spcPct val="0"/>
              </a:spcBef>
              <a:spcAft>
                <a:spcPct val="0"/>
              </a:spcAft>
              <a:defRPr sz="1000">
                <a:solidFill>
                  <a:schemeClr val="tx1"/>
                </a:solidFill>
                <a:latin typeface="Arial" charset="0"/>
                <a:ea typeface="MS PGothic" pitchFamily="34" charset="-128"/>
              </a:defRPr>
            </a:lvl6pPr>
            <a:lvl7pPr marL="2916227" indent="-224325" defTabSz="914437" eaLnBrk="0" fontAlgn="base" hangingPunct="0">
              <a:spcBef>
                <a:spcPct val="0"/>
              </a:spcBef>
              <a:spcAft>
                <a:spcPct val="0"/>
              </a:spcAft>
              <a:defRPr sz="1000">
                <a:solidFill>
                  <a:schemeClr val="tx1"/>
                </a:solidFill>
                <a:latin typeface="Arial" charset="0"/>
                <a:ea typeface="MS PGothic" pitchFamily="34" charset="-128"/>
              </a:defRPr>
            </a:lvl7pPr>
            <a:lvl8pPr marL="3364878" indent="-224325" defTabSz="914437" eaLnBrk="0" fontAlgn="base" hangingPunct="0">
              <a:spcBef>
                <a:spcPct val="0"/>
              </a:spcBef>
              <a:spcAft>
                <a:spcPct val="0"/>
              </a:spcAft>
              <a:defRPr sz="1000">
                <a:solidFill>
                  <a:schemeClr val="tx1"/>
                </a:solidFill>
                <a:latin typeface="Arial" charset="0"/>
                <a:ea typeface="MS PGothic" pitchFamily="34" charset="-128"/>
              </a:defRPr>
            </a:lvl8pPr>
            <a:lvl9pPr marL="3813528" indent="-224325" defTabSz="914437" eaLnBrk="0" fontAlgn="base" hangingPunct="0">
              <a:spcBef>
                <a:spcPct val="0"/>
              </a:spcBef>
              <a:spcAft>
                <a:spcPct val="0"/>
              </a:spcAft>
              <a:defRPr sz="1000">
                <a:solidFill>
                  <a:schemeClr val="tx1"/>
                </a:solidFill>
                <a:latin typeface="Arial" charset="0"/>
                <a:ea typeface="MS PGothic" pitchFamily="34" charset="-128"/>
              </a:defRPr>
            </a:lvl9pPr>
          </a:lstStyle>
          <a:p>
            <a:fld id="{D6B79741-9B0E-484F-89E0-27C740C33C91}" type="slidenum">
              <a:rPr lang="en-US" altLang="en-US" sz="1200">
                <a:solidFill>
                  <a:srgbClr val="000000"/>
                </a:solidFill>
              </a:rPr>
              <a:pPr/>
              <a:t>1</a:t>
            </a:fld>
            <a:endParaRPr lang="en-US" altLang="en-US" sz="1200">
              <a:solidFill>
                <a:srgbClr val="000000"/>
              </a:solidFill>
            </a:endParaRPr>
          </a:p>
        </p:txBody>
      </p:sp>
    </p:spTree>
    <p:extLst>
      <p:ext uri="{BB962C8B-B14F-4D97-AF65-F5344CB8AC3E}">
        <p14:creationId xmlns:p14="http://schemas.microsoft.com/office/powerpoint/2010/main" val="397358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solidFill>
                  <a:prstClr val="black"/>
                </a:solidFill>
              </a:rPr>
              <a:t>Pre-Decisional; Not for Public Release</a:t>
            </a:r>
            <a:endParaRPr lang="en-US">
              <a:solidFill>
                <a:prstClr val="black"/>
              </a:solidFill>
            </a:endParaRPr>
          </a:p>
        </p:txBody>
      </p:sp>
      <p:sp>
        <p:nvSpPr>
          <p:cNvPr id="5" name="Slide Number Placeholder 4"/>
          <p:cNvSpPr>
            <a:spLocks noGrp="1"/>
          </p:cNvSpPr>
          <p:nvPr>
            <p:ph type="sldNum" sz="quarter" idx="11"/>
          </p:nvPr>
        </p:nvSpPr>
        <p:spPr/>
        <p:txBody>
          <a:bodyPr/>
          <a:lstStyle/>
          <a:p>
            <a:pPr>
              <a:defRPr/>
            </a:pPr>
            <a:fld id="{348C0FEA-5578-4EDB-B245-47E95FBCB42C}" type="slidenum">
              <a:rPr lang="en-US" smtClean="0">
                <a:solidFill>
                  <a:prstClr val="black"/>
                </a:solidFill>
              </a:rPr>
              <a:pPr>
                <a:defRPr/>
              </a:pPr>
              <a:t>2</a:t>
            </a:fld>
            <a:endParaRPr lang="en-US">
              <a:solidFill>
                <a:prstClr val="black"/>
              </a:solidFill>
            </a:endParaRPr>
          </a:p>
        </p:txBody>
      </p:sp>
    </p:spTree>
    <p:extLst>
      <p:ext uri="{BB962C8B-B14F-4D97-AF65-F5344CB8AC3E}">
        <p14:creationId xmlns:p14="http://schemas.microsoft.com/office/powerpoint/2010/main" val="2711479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solidFill>
                  <a:prstClr val="black"/>
                </a:solidFill>
              </a:rPr>
              <a:t>Pre-Decisional; Not for Public Release</a:t>
            </a:r>
            <a:endParaRPr lang="en-US">
              <a:solidFill>
                <a:prstClr val="black"/>
              </a:solidFill>
            </a:endParaRPr>
          </a:p>
        </p:txBody>
      </p:sp>
      <p:sp>
        <p:nvSpPr>
          <p:cNvPr id="5" name="Slide Number Placeholder 4"/>
          <p:cNvSpPr>
            <a:spLocks noGrp="1"/>
          </p:cNvSpPr>
          <p:nvPr>
            <p:ph type="sldNum" sz="quarter" idx="11"/>
          </p:nvPr>
        </p:nvSpPr>
        <p:spPr/>
        <p:txBody>
          <a:bodyPr/>
          <a:lstStyle/>
          <a:p>
            <a:pPr>
              <a:defRPr/>
            </a:pPr>
            <a:fld id="{348C0FEA-5578-4EDB-B245-47E95FBCB42C}" type="slidenum">
              <a:rPr lang="en-US" smtClean="0">
                <a:solidFill>
                  <a:prstClr val="black"/>
                </a:solidFill>
              </a:rPr>
              <a:pPr>
                <a:defRPr/>
              </a:pPr>
              <a:t>3</a:t>
            </a:fld>
            <a:endParaRPr lang="en-US">
              <a:solidFill>
                <a:prstClr val="black"/>
              </a:solidFill>
            </a:endParaRPr>
          </a:p>
        </p:txBody>
      </p:sp>
    </p:spTree>
    <p:extLst>
      <p:ext uri="{BB962C8B-B14F-4D97-AF65-F5344CB8AC3E}">
        <p14:creationId xmlns:p14="http://schemas.microsoft.com/office/powerpoint/2010/main" val="2711479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solidFill>
                  <a:prstClr val="black"/>
                </a:solidFill>
              </a:rPr>
              <a:t>Pre-Decisional; Not for Public Release</a:t>
            </a:r>
            <a:endParaRPr lang="en-US">
              <a:solidFill>
                <a:prstClr val="black"/>
              </a:solidFill>
            </a:endParaRPr>
          </a:p>
        </p:txBody>
      </p:sp>
      <p:sp>
        <p:nvSpPr>
          <p:cNvPr id="5" name="Slide Number Placeholder 4"/>
          <p:cNvSpPr>
            <a:spLocks noGrp="1"/>
          </p:cNvSpPr>
          <p:nvPr>
            <p:ph type="sldNum" sz="quarter" idx="11"/>
          </p:nvPr>
        </p:nvSpPr>
        <p:spPr/>
        <p:txBody>
          <a:bodyPr/>
          <a:lstStyle/>
          <a:p>
            <a:pPr>
              <a:defRPr/>
            </a:pPr>
            <a:fld id="{348C0FEA-5578-4EDB-B245-47E95FBCB42C}" type="slidenum">
              <a:rPr lang="en-US" smtClean="0">
                <a:solidFill>
                  <a:prstClr val="black"/>
                </a:solidFill>
              </a:rPr>
              <a:pPr>
                <a:defRPr/>
              </a:pPr>
              <a:t>4</a:t>
            </a:fld>
            <a:endParaRPr lang="en-US">
              <a:solidFill>
                <a:prstClr val="black"/>
              </a:solidFill>
            </a:endParaRPr>
          </a:p>
        </p:txBody>
      </p:sp>
    </p:spTree>
    <p:extLst>
      <p:ext uri="{BB962C8B-B14F-4D97-AF65-F5344CB8AC3E}">
        <p14:creationId xmlns:p14="http://schemas.microsoft.com/office/powerpoint/2010/main" val="2711479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solidFill>
                  <a:prstClr val="black"/>
                </a:solidFill>
              </a:rPr>
              <a:t>Pre-Decisional; Not for Public Release</a:t>
            </a:r>
            <a:endParaRPr lang="en-US">
              <a:solidFill>
                <a:prstClr val="black"/>
              </a:solidFill>
            </a:endParaRPr>
          </a:p>
        </p:txBody>
      </p:sp>
      <p:sp>
        <p:nvSpPr>
          <p:cNvPr id="5" name="Slide Number Placeholder 4"/>
          <p:cNvSpPr>
            <a:spLocks noGrp="1"/>
          </p:cNvSpPr>
          <p:nvPr>
            <p:ph type="sldNum" sz="quarter" idx="11"/>
          </p:nvPr>
        </p:nvSpPr>
        <p:spPr/>
        <p:txBody>
          <a:bodyPr/>
          <a:lstStyle/>
          <a:p>
            <a:pPr>
              <a:defRPr/>
            </a:pPr>
            <a:fld id="{348C0FEA-5578-4EDB-B245-47E95FBCB42C}" type="slidenum">
              <a:rPr lang="en-US" smtClean="0">
                <a:solidFill>
                  <a:prstClr val="black"/>
                </a:solidFill>
              </a:rPr>
              <a:pPr>
                <a:defRPr/>
              </a:pPr>
              <a:t>5</a:t>
            </a:fld>
            <a:endParaRPr lang="en-US">
              <a:solidFill>
                <a:prstClr val="black"/>
              </a:solidFill>
            </a:endParaRPr>
          </a:p>
        </p:txBody>
      </p:sp>
    </p:spTree>
    <p:extLst>
      <p:ext uri="{BB962C8B-B14F-4D97-AF65-F5344CB8AC3E}">
        <p14:creationId xmlns:p14="http://schemas.microsoft.com/office/powerpoint/2010/main" val="2711479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solidFill>
                  <a:prstClr val="black"/>
                </a:solidFill>
              </a:rPr>
              <a:t>Pre-Decisional; Not for Public Release</a:t>
            </a:r>
            <a:endParaRPr lang="en-US">
              <a:solidFill>
                <a:prstClr val="black"/>
              </a:solidFill>
            </a:endParaRPr>
          </a:p>
        </p:txBody>
      </p:sp>
      <p:sp>
        <p:nvSpPr>
          <p:cNvPr id="5" name="Slide Number Placeholder 4"/>
          <p:cNvSpPr>
            <a:spLocks noGrp="1"/>
          </p:cNvSpPr>
          <p:nvPr>
            <p:ph type="sldNum" sz="quarter" idx="11"/>
          </p:nvPr>
        </p:nvSpPr>
        <p:spPr/>
        <p:txBody>
          <a:bodyPr/>
          <a:lstStyle/>
          <a:p>
            <a:pPr>
              <a:defRPr/>
            </a:pPr>
            <a:fld id="{348C0FEA-5578-4EDB-B245-47E95FBCB42C}" type="slidenum">
              <a:rPr lang="en-US" smtClean="0">
                <a:solidFill>
                  <a:prstClr val="black"/>
                </a:solidFill>
              </a:rPr>
              <a:pPr>
                <a:defRPr/>
              </a:pPr>
              <a:t>6</a:t>
            </a:fld>
            <a:endParaRPr lang="en-US">
              <a:solidFill>
                <a:prstClr val="black"/>
              </a:solidFill>
            </a:endParaRPr>
          </a:p>
        </p:txBody>
      </p:sp>
    </p:spTree>
    <p:extLst>
      <p:ext uri="{BB962C8B-B14F-4D97-AF65-F5344CB8AC3E}">
        <p14:creationId xmlns:p14="http://schemas.microsoft.com/office/powerpoint/2010/main" val="2711479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solidFill>
                  <a:prstClr val="black"/>
                </a:solidFill>
              </a:rPr>
              <a:t>Pre-Decisional; Not for Public Release</a:t>
            </a:r>
            <a:endParaRPr lang="en-US">
              <a:solidFill>
                <a:prstClr val="black"/>
              </a:solidFill>
            </a:endParaRPr>
          </a:p>
        </p:txBody>
      </p:sp>
      <p:sp>
        <p:nvSpPr>
          <p:cNvPr id="5" name="Slide Number Placeholder 4"/>
          <p:cNvSpPr>
            <a:spLocks noGrp="1"/>
          </p:cNvSpPr>
          <p:nvPr>
            <p:ph type="sldNum" sz="quarter" idx="11"/>
          </p:nvPr>
        </p:nvSpPr>
        <p:spPr/>
        <p:txBody>
          <a:bodyPr/>
          <a:lstStyle/>
          <a:p>
            <a:pPr>
              <a:defRPr/>
            </a:pPr>
            <a:fld id="{348C0FEA-5578-4EDB-B245-47E95FBCB42C}" type="slidenum">
              <a:rPr lang="en-US" smtClean="0">
                <a:solidFill>
                  <a:prstClr val="black"/>
                </a:solidFill>
              </a:rPr>
              <a:pPr>
                <a:defRPr/>
              </a:pPr>
              <a:t>7</a:t>
            </a:fld>
            <a:endParaRPr lang="en-US">
              <a:solidFill>
                <a:prstClr val="black"/>
              </a:solidFill>
            </a:endParaRPr>
          </a:p>
        </p:txBody>
      </p:sp>
    </p:spTree>
    <p:extLst>
      <p:ext uri="{BB962C8B-B14F-4D97-AF65-F5344CB8AC3E}">
        <p14:creationId xmlns:p14="http://schemas.microsoft.com/office/powerpoint/2010/main" val="27114798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8" descr="background cover.pdf"/>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38880" y="3178162"/>
            <a:ext cx="7772400" cy="730127"/>
          </a:xfrm>
        </p:spPr>
        <p:txBody>
          <a:bodyPr>
            <a:normAutofit/>
          </a:bodyPr>
          <a:lstStyle>
            <a:lvl1pPr algn="l">
              <a:defRPr sz="2000" b="1">
                <a:latin typeface="Calibri"/>
                <a:cs typeface="Calibri"/>
              </a:defRPr>
            </a:lvl1pPr>
          </a:lstStyle>
          <a:p>
            <a:r>
              <a:rPr lang="en-US" smtClean="0"/>
              <a:t>Click to edit Master title style</a:t>
            </a:r>
            <a:endParaRPr lang="en-US" dirty="0"/>
          </a:p>
        </p:txBody>
      </p:sp>
      <p:sp>
        <p:nvSpPr>
          <p:cNvPr id="3" name="Subtitle 2"/>
          <p:cNvSpPr>
            <a:spLocks noGrp="1"/>
          </p:cNvSpPr>
          <p:nvPr>
            <p:ph type="subTitle" idx="1"/>
          </p:nvPr>
        </p:nvSpPr>
        <p:spPr>
          <a:xfrm>
            <a:off x="357696" y="4004454"/>
            <a:ext cx="7753584" cy="914813"/>
          </a:xfrm>
        </p:spPr>
        <p:txBody>
          <a:bodyPr>
            <a:noAutofit/>
          </a:bodyPr>
          <a:lstStyle>
            <a:lvl1pPr marL="0" indent="0" algn="l">
              <a:buNone/>
              <a:defRPr sz="1600">
                <a:solidFill>
                  <a:srgbClr val="FFFFFF"/>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782306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935650"/>
            <a:ext cx="8229600" cy="41905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defTabSz="914400" eaLnBrk="0" hangingPunct="0">
              <a:defRPr>
                <a:ea typeface="ＭＳ Ｐゴシック" pitchFamily="34" charset="-128"/>
              </a:defRPr>
            </a:lvl1pPr>
          </a:lstStyle>
          <a:p>
            <a:pPr>
              <a:defRPr/>
            </a:pPr>
            <a:fld id="{CAC99AE7-9078-4D64-BF3C-649B13EE2C40}" type="slidenum">
              <a:rPr lang="en-US"/>
              <a:pPr>
                <a:defRPr/>
              </a:pPr>
              <a:t>‹#›</a:t>
            </a:fld>
            <a:endParaRPr lang="en-US"/>
          </a:p>
        </p:txBody>
      </p:sp>
    </p:spTree>
    <p:extLst>
      <p:ext uri="{BB962C8B-B14F-4D97-AF65-F5344CB8AC3E}">
        <p14:creationId xmlns:p14="http://schemas.microsoft.com/office/powerpoint/2010/main" val="3671517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normAutofit/>
          </a:bodyPr>
          <a:lstStyle>
            <a:lvl1pPr algn="l">
              <a:defRPr sz="32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011547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3322"/>
            <a:ext cx="4038600" cy="4202841"/>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23322"/>
            <a:ext cx="4038600" cy="4202841"/>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defTabSz="914400" eaLnBrk="0" hangingPunct="0">
              <a:defRPr>
                <a:ea typeface="ＭＳ Ｐゴシック" pitchFamily="34" charset="-128"/>
              </a:defRPr>
            </a:lvl1pPr>
          </a:lstStyle>
          <a:p>
            <a:pPr>
              <a:defRPr/>
            </a:pPr>
            <a:fld id="{90045CAB-FA0C-4653-9CF0-824D37B37885}" type="slidenum">
              <a:rPr lang="en-US"/>
              <a:pPr>
                <a:defRPr/>
              </a:pPr>
              <a:t>‹#›</a:t>
            </a:fld>
            <a:endParaRPr lang="en-US"/>
          </a:p>
        </p:txBody>
      </p:sp>
    </p:spTree>
    <p:extLst>
      <p:ext uri="{BB962C8B-B14F-4D97-AF65-F5344CB8AC3E}">
        <p14:creationId xmlns:p14="http://schemas.microsoft.com/office/powerpoint/2010/main" val="885072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732377"/>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372139"/>
            <a:ext cx="4040188" cy="3706052"/>
          </a:xfrm>
        </p:spPr>
        <p:txBody>
          <a:bodyPr>
            <a:normAutofit/>
          </a:bodyPr>
          <a:lstStyle>
            <a:lvl1pPr>
              <a:defRPr sz="1600"/>
            </a:lvl1pPr>
            <a:lvl2pPr>
              <a:defRPr sz="16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5" name="Text Placeholder 4"/>
          <p:cNvSpPr>
            <a:spLocks noGrp="1"/>
          </p:cNvSpPr>
          <p:nvPr>
            <p:ph type="body" sz="quarter" idx="3"/>
          </p:nvPr>
        </p:nvSpPr>
        <p:spPr>
          <a:xfrm>
            <a:off x="4645025" y="1732377"/>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372139"/>
            <a:ext cx="4041775" cy="3706052"/>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7" name="Slide Number Placeholder 5"/>
          <p:cNvSpPr>
            <a:spLocks noGrp="1"/>
          </p:cNvSpPr>
          <p:nvPr>
            <p:ph type="sldNum" sz="quarter" idx="10"/>
          </p:nvPr>
        </p:nvSpPr>
        <p:spPr/>
        <p:txBody>
          <a:bodyPr/>
          <a:lstStyle>
            <a:lvl1pPr defTabSz="914400" eaLnBrk="0" hangingPunct="0">
              <a:defRPr>
                <a:ea typeface="ＭＳ Ｐゴシック" pitchFamily="34" charset="-128"/>
              </a:defRPr>
            </a:lvl1pPr>
          </a:lstStyle>
          <a:p>
            <a:pPr>
              <a:defRPr/>
            </a:pPr>
            <a:fld id="{1A750DFD-A874-406C-86A3-7F1B95692559}" type="slidenum">
              <a:rPr lang="en-US"/>
              <a:pPr>
                <a:defRPr/>
              </a:pPr>
              <a:t>‹#›</a:t>
            </a:fld>
            <a:endParaRPr lang="en-US"/>
          </a:p>
        </p:txBody>
      </p:sp>
    </p:spTree>
    <p:extLst>
      <p:ext uri="{BB962C8B-B14F-4D97-AF65-F5344CB8AC3E}">
        <p14:creationId xmlns:p14="http://schemas.microsoft.com/office/powerpoint/2010/main" val="3052156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defTabSz="914400" eaLnBrk="0" hangingPunct="0">
              <a:defRPr>
                <a:ea typeface="ＭＳ Ｐゴシック" pitchFamily="34" charset="-128"/>
              </a:defRPr>
            </a:lvl1pPr>
          </a:lstStyle>
          <a:p>
            <a:pPr>
              <a:defRPr/>
            </a:pPr>
            <a:fld id="{03E0FB86-5C67-4864-9FA2-0FB93C21B240}" type="slidenum">
              <a:rPr lang="en-US"/>
              <a:pPr>
                <a:defRPr/>
              </a:pPr>
              <a:t>‹#›</a:t>
            </a:fld>
            <a:endParaRPr lang="en-US"/>
          </a:p>
        </p:txBody>
      </p:sp>
    </p:spTree>
    <p:extLst>
      <p:ext uri="{BB962C8B-B14F-4D97-AF65-F5344CB8AC3E}">
        <p14:creationId xmlns:p14="http://schemas.microsoft.com/office/powerpoint/2010/main" val="1774363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defTabSz="914400" eaLnBrk="0" hangingPunct="0">
              <a:defRPr>
                <a:ea typeface="ＭＳ Ｐゴシック" pitchFamily="34" charset="-128"/>
              </a:defRPr>
            </a:lvl1pPr>
          </a:lstStyle>
          <a:p>
            <a:pPr>
              <a:defRPr/>
            </a:pPr>
            <a:fld id="{11934BB1-D2CE-4973-AD7D-B33524F9AFE4}" type="slidenum">
              <a:rPr lang="en-US"/>
              <a:pPr>
                <a:defRPr/>
              </a:pPr>
              <a:t>‹#›</a:t>
            </a:fld>
            <a:endParaRPr lang="en-US"/>
          </a:p>
        </p:txBody>
      </p:sp>
    </p:spTree>
    <p:extLst>
      <p:ext uri="{BB962C8B-B14F-4D97-AF65-F5344CB8AC3E}">
        <p14:creationId xmlns:p14="http://schemas.microsoft.com/office/powerpoint/2010/main" val="2047838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997295"/>
            <a:ext cx="5111750" cy="4128867"/>
          </a:xfrm>
        </p:spPr>
        <p:txBody>
          <a:bodyPr>
            <a:normAutofit/>
          </a:bodyPr>
          <a:lstStyle>
            <a:lvl1pPr>
              <a:defRPr sz="1800"/>
            </a:lvl1pPr>
            <a:lvl2pPr>
              <a:defRPr sz="18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p:txBody>
      </p:sp>
      <p:sp>
        <p:nvSpPr>
          <p:cNvPr id="4" name="Text Placeholder 3"/>
          <p:cNvSpPr>
            <a:spLocks noGrp="1"/>
          </p:cNvSpPr>
          <p:nvPr>
            <p:ph type="body" sz="half" idx="2"/>
          </p:nvPr>
        </p:nvSpPr>
        <p:spPr>
          <a:xfrm>
            <a:off x="457200" y="1997296"/>
            <a:ext cx="3008313" cy="4128866"/>
          </a:xfrm>
          <a:solidFill>
            <a:srgbClr val="FFFFFF"/>
          </a:solidFill>
          <a:ln>
            <a:solidFill>
              <a:srgbClr val="BFBFBF"/>
            </a:solidFill>
          </a:ln>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Title 5"/>
          <p:cNvSpPr>
            <a:spLocks noGrp="1"/>
          </p:cNvSpPr>
          <p:nvPr>
            <p:ph type="title"/>
          </p:nvPr>
        </p:nvSpPr>
        <p:spPr/>
        <p:txBody>
          <a:bodyPr/>
          <a:lstStyle/>
          <a:p>
            <a:r>
              <a:rPr lang="en-US" smtClean="0"/>
              <a:t>Click to edit Master title style</a:t>
            </a:r>
            <a:endParaRPr lang="en-US"/>
          </a:p>
        </p:txBody>
      </p:sp>
      <p:sp>
        <p:nvSpPr>
          <p:cNvPr id="5" name="Slide Number Placeholder 5"/>
          <p:cNvSpPr>
            <a:spLocks noGrp="1"/>
          </p:cNvSpPr>
          <p:nvPr>
            <p:ph type="sldNum" sz="quarter" idx="10"/>
          </p:nvPr>
        </p:nvSpPr>
        <p:spPr/>
        <p:txBody>
          <a:bodyPr/>
          <a:lstStyle>
            <a:lvl1pPr defTabSz="914400" eaLnBrk="0" hangingPunct="0">
              <a:defRPr>
                <a:ea typeface="ＭＳ Ｐゴシック" pitchFamily="34" charset="-128"/>
              </a:defRPr>
            </a:lvl1pPr>
          </a:lstStyle>
          <a:p>
            <a:pPr>
              <a:defRPr/>
            </a:pPr>
            <a:fld id="{9D56E91E-A0AC-4492-8130-5AE257F582BD}" type="slidenum">
              <a:rPr lang="en-US"/>
              <a:pPr>
                <a:defRPr/>
              </a:pPr>
              <a:t>‹#›</a:t>
            </a:fld>
            <a:endParaRPr lang="en-US"/>
          </a:p>
        </p:txBody>
      </p:sp>
    </p:spTree>
    <p:extLst>
      <p:ext uri="{BB962C8B-B14F-4D97-AF65-F5344CB8AC3E}">
        <p14:creationId xmlns:p14="http://schemas.microsoft.com/office/powerpoint/2010/main" val="1757737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2391824"/>
            <a:ext cx="5486400" cy="2724039"/>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682602"/>
            <a:ext cx="5486400" cy="6135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itle 4"/>
          <p:cNvSpPr>
            <a:spLocks noGrp="1"/>
          </p:cNvSpPr>
          <p:nvPr>
            <p:ph type="title"/>
          </p:nvPr>
        </p:nvSpPr>
        <p:spPr/>
        <p:txBody>
          <a:bodyPr/>
          <a:lstStyle/>
          <a:p>
            <a:r>
              <a:rPr lang="en-US" smtClean="0"/>
              <a:t>Click to edit Master title style</a:t>
            </a:r>
            <a:endParaRPr lang="en-US"/>
          </a:p>
        </p:txBody>
      </p:sp>
      <p:sp>
        <p:nvSpPr>
          <p:cNvPr id="6" name="Slide Number Placeholder 5"/>
          <p:cNvSpPr>
            <a:spLocks noGrp="1"/>
          </p:cNvSpPr>
          <p:nvPr>
            <p:ph type="sldNum" sz="quarter" idx="10"/>
          </p:nvPr>
        </p:nvSpPr>
        <p:spPr/>
        <p:txBody>
          <a:bodyPr/>
          <a:lstStyle>
            <a:lvl1pPr defTabSz="914400" eaLnBrk="0" hangingPunct="0">
              <a:defRPr>
                <a:ea typeface="ＭＳ Ｐゴシック" pitchFamily="34" charset="-128"/>
              </a:defRPr>
            </a:lvl1pPr>
          </a:lstStyle>
          <a:p>
            <a:pPr>
              <a:defRPr/>
            </a:pPr>
            <a:fld id="{D72E111A-B9A0-42EF-8249-33AEE7EC2D66}" type="slidenum">
              <a:rPr lang="en-US"/>
              <a:pPr>
                <a:defRPr/>
              </a:pPr>
              <a:t>‹#›</a:t>
            </a:fld>
            <a:endParaRPr lang="en-US"/>
          </a:p>
        </p:txBody>
      </p:sp>
    </p:spTree>
    <p:extLst>
      <p:ext uri="{BB962C8B-B14F-4D97-AF65-F5344CB8AC3E}">
        <p14:creationId xmlns:p14="http://schemas.microsoft.com/office/powerpoint/2010/main" val="2399261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Slide Number Placeholder 5"/>
          <p:cNvSpPr>
            <a:spLocks noGrp="1"/>
          </p:cNvSpPr>
          <p:nvPr>
            <p:ph type="sldNum" sz="quarter" idx="10"/>
          </p:nvPr>
        </p:nvSpPr>
        <p:spPr/>
        <p:txBody>
          <a:bodyPr/>
          <a:lstStyle>
            <a:lvl1pPr defTabSz="914400" eaLnBrk="0" hangingPunct="0">
              <a:defRPr>
                <a:ea typeface="ＭＳ Ｐゴシック" pitchFamily="34" charset="-128"/>
              </a:defRPr>
            </a:lvl1pPr>
          </a:lstStyle>
          <a:p>
            <a:pPr>
              <a:defRPr/>
            </a:pPr>
            <a:fld id="{745562E5-4963-4CE9-9D05-BA89821F7D12}" type="slidenum">
              <a:rPr lang="en-US"/>
              <a:pPr>
                <a:defRPr/>
              </a:pPr>
              <a:t>‹#›</a:t>
            </a:fld>
            <a:endParaRPr lang="en-US"/>
          </a:p>
        </p:txBody>
      </p:sp>
    </p:spTree>
    <p:extLst>
      <p:ext uri="{BB962C8B-B14F-4D97-AF65-F5344CB8AC3E}">
        <p14:creationId xmlns:p14="http://schemas.microsoft.com/office/powerpoint/2010/main" val="2054920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2534" y="2760397"/>
            <a:ext cx="6798733" cy="1125803"/>
          </a:xfrm>
          <a:prstGeom prst="rect">
            <a:avLst/>
          </a:prstGeom>
        </p:spPr>
        <p:txBody>
          <a:bodyPr>
            <a:normAutofit/>
          </a:bodyPr>
          <a:lstStyle>
            <a:lvl1pPr algn="l">
              <a:defRPr sz="32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642533" y="3886200"/>
            <a:ext cx="6798733" cy="1422400"/>
          </a:xfrm>
          <a:prstGeom prst="rect">
            <a:avLst/>
          </a:prstGeom>
        </p:spPr>
        <p:txBody>
          <a:bodyPr>
            <a:normAutofit/>
          </a:bodyPr>
          <a:lstStyle>
            <a:lvl1pPr marL="0" indent="0" algn="l">
              <a:buNone/>
              <a:defRPr sz="2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8" name="Text Placeholder 7"/>
          <p:cNvSpPr>
            <a:spLocks noGrp="1"/>
          </p:cNvSpPr>
          <p:nvPr>
            <p:ph type="body" sz="quarter" idx="10"/>
          </p:nvPr>
        </p:nvSpPr>
        <p:spPr>
          <a:xfrm>
            <a:off x="1643063" y="5308600"/>
            <a:ext cx="6797675" cy="804863"/>
          </a:xfrm>
          <a:prstGeom prst="rect">
            <a:avLst/>
          </a:prstGeom>
        </p:spPr>
        <p:txBody>
          <a:bodyPr/>
          <a:lstStyle>
            <a:lvl1pPr>
              <a:buNone/>
              <a:defRPr sz="14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3310894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3" descr="background interior.pdf"/>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457200" y="274638"/>
            <a:ext cx="8229600" cy="129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8" name="Text Placeholder 2"/>
          <p:cNvSpPr>
            <a:spLocks noGrp="1"/>
          </p:cNvSpPr>
          <p:nvPr>
            <p:ph type="body" idx="1"/>
          </p:nvPr>
        </p:nvSpPr>
        <p:spPr bwMode="auto">
          <a:xfrm>
            <a:off x="457200" y="1849438"/>
            <a:ext cx="822960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8196263" y="6249988"/>
            <a:ext cx="490537" cy="365125"/>
          </a:xfrm>
          <a:prstGeom prst="rect">
            <a:avLst/>
          </a:prstGeom>
        </p:spPr>
        <p:txBody>
          <a:bodyPr vert="horz" wrap="square" lIns="91440" tIns="45720" rIns="91440" bIns="45720" numCol="1" anchor="ctr" anchorCtr="0" compatLnSpc="1">
            <a:prstTxWarp prst="textNoShape">
              <a:avLst/>
            </a:prstTxWarp>
          </a:bodyPr>
          <a:lstStyle>
            <a:lvl1pPr algn="ctr" defTabSz="457200" eaLnBrk="1" hangingPunct="1">
              <a:defRPr sz="1000">
                <a:solidFill>
                  <a:srgbClr val="898989"/>
                </a:solidFill>
                <a:latin typeface="Georgia" pitchFamily="18" charset="0"/>
                <a:ea typeface="ＭＳ Ｐゴシック" charset="-128"/>
              </a:defRPr>
            </a:lvl1pPr>
          </a:lstStyle>
          <a:p>
            <a:pPr fontAlgn="base">
              <a:spcBef>
                <a:spcPct val="0"/>
              </a:spcBef>
              <a:spcAft>
                <a:spcPct val="0"/>
              </a:spcAft>
              <a:defRPr/>
            </a:pPr>
            <a:fld id="{114FE95F-C810-423B-8569-FF0BFAB4F0FC}" type="slidenum">
              <a:rPr lang="en-US"/>
              <a:pPr fontAlgn="base">
                <a:spcBef>
                  <a:spcPct val="0"/>
                </a:spcBef>
                <a:spcAft>
                  <a:spcPct val="0"/>
                </a:spcAft>
                <a:defRPr/>
              </a:pPr>
              <a:t>‹#›</a:t>
            </a:fld>
            <a:endParaRPr lang="en-US" dirty="0"/>
          </a:p>
        </p:txBody>
      </p:sp>
      <p:pic>
        <p:nvPicPr>
          <p:cNvPr id="1030" name="Picture 4" descr="Department of Veterans Affairs, Veterans Health Administration, Office of Health Informatio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11225" y="495300"/>
            <a:ext cx="165100"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457200" y="6284913"/>
            <a:ext cx="4311650" cy="276225"/>
          </a:xfrm>
          <a:prstGeom prst="rect">
            <a:avLst/>
          </a:prstGeom>
          <a:noFill/>
        </p:spPr>
        <p:txBody>
          <a:bodyPr>
            <a:spAutoFit/>
          </a:bodyPr>
          <a:lstStyle/>
          <a:p>
            <a:pPr defTabSz="457200" fontAlgn="base">
              <a:spcBef>
                <a:spcPct val="0"/>
              </a:spcBef>
              <a:spcAft>
                <a:spcPct val="0"/>
              </a:spcAft>
              <a:defRPr/>
            </a:pPr>
            <a:r>
              <a:rPr lang="en-US" sz="1200" spc="100" dirty="0">
                <a:solidFill>
                  <a:prstClr val="white">
                    <a:lumMod val="65000"/>
                  </a:prstClr>
                </a:solidFill>
                <a:latin typeface="Arial" charset="0"/>
                <a:ea typeface="ＭＳ Ｐゴシック" charset="0"/>
                <a:cs typeface="ＭＳ Ｐゴシック" charset="0"/>
              </a:rPr>
              <a:t>VETERANS HEALTH ADMINISTRATION</a:t>
            </a:r>
          </a:p>
        </p:txBody>
      </p:sp>
    </p:spTree>
    <p:extLst>
      <p:ext uri="{BB962C8B-B14F-4D97-AF65-F5344CB8AC3E}">
        <p14:creationId xmlns:p14="http://schemas.microsoft.com/office/powerpoint/2010/main" val="1670105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457200" rtl="0" eaLnBrk="1" fontAlgn="base" hangingPunct="1">
        <a:spcBef>
          <a:spcPct val="0"/>
        </a:spcBef>
        <a:spcAft>
          <a:spcPct val="0"/>
        </a:spcAft>
        <a:defRPr sz="2400" kern="1200">
          <a:solidFill>
            <a:schemeClr val="bg1"/>
          </a:solidFill>
          <a:latin typeface="Georgia"/>
          <a:ea typeface="MS PGothic" pitchFamily="34" charset="-128"/>
          <a:cs typeface="Georgia"/>
        </a:defRPr>
      </a:lvl1pPr>
      <a:lvl2pPr algn="l" defTabSz="457200" rtl="0" eaLnBrk="1" fontAlgn="base" hangingPunct="1">
        <a:spcBef>
          <a:spcPct val="0"/>
        </a:spcBef>
        <a:spcAft>
          <a:spcPct val="0"/>
        </a:spcAft>
        <a:defRPr sz="2400">
          <a:solidFill>
            <a:schemeClr val="bg1"/>
          </a:solidFill>
          <a:latin typeface="Georgia" charset="0"/>
          <a:ea typeface="MS PGothic" pitchFamily="34" charset="-128"/>
          <a:cs typeface="Georgia" charset="0"/>
        </a:defRPr>
      </a:lvl2pPr>
      <a:lvl3pPr algn="l" defTabSz="457200" rtl="0" eaLnBrk="1" fontAlgn="base" hangingPunct="1">
        <a:spcBef>
          <a:spcPct val="0"/>
        </a:spcBef>
        <a:spcAft>
          <a:spcPct val="0"/>
        </a:spcAft>
        <a:defRPr sz="2400">
          <a:solidFill>
            <a:schemeClr val="bg1"/>
          </a:solidFill>
          <a:latin typeface="Georgia" charset="0"/>
          <a:ea typeface="MS PGothic" pitchFamily="34" charset="-128"/>
          <a:cs typeface="Georgia" charset="0"/>
        </a:defRPr>
      </a:lvl3pPr>
      <a:lvl4pPr algn="l" defTabSz="457200" rtl="0" eaLnBrk="1" fontAlgn="base" hangingPunct="1">
        <a:spcBef>
          <a:spcPct val="0"/>
        </a:spcBef>
        <a:spcAft>
          <a:spcPct val="0"/>
        </a:spcAft>
        <a:defRPr sz="2400">
          <a:solidFill>
            <a:schemeClr val="bg1"/>
          </a:solidFill>
          <a:latin typeface="Georgia" charset="0"/>
          <a:ea typeface="MS PGothic" pitchFamily="34" charset="-128"/>
          <a:cs typeface="Georgia" charset="0"/>
        </a:defRPr>
      </a:lvl4pPr>
      <a:lvl5pPr algn="l" defTabSz="457200" rtl="0" eaLnBrk="1" fontAlgn="base" hangingPunct="1">
        <a:spcBef>
          <a:spcPct val="0"/>
        </a:spcBef>
        <a:spcAft>
          <a:spcPct val="0"/>
        </a:spcAft>
        <a:defRPr sz="2400">
          <a:solidFill>
            <a:schemeClr val="bg1"/>
          </a:solidFill>
          <a:latin typeface="Georgia" charset="0"/>
          <a:ea typeface="MS PGothic" pitchFamily="34" charset="-128"/>
          <a:cs typeface="Georgia" charset="0"/>
        </a:defRPr>
      </a:lvl5pPr>
      <a:lvl6pPr marL="457200" algn="l" defTabSz="457200" rtl="0" eaLnBrk="1" fontAlgn="base" hangingPunct="1">
        <a:spcBef>
          <a:spcPct val="0"/>
        </a:spcBef>
        <a:spcAft>
          <a:spcPct val="0"/>
        </a:spcAft>
        <a:defRPr sz="2400">
          <a:solidFill>
            <a:schemeClr val="bg1"/>
          </a:solidFill>
          <a:latin typeface="Georgia" charset="0"/>
          <a:ea typeface="ＭＳ Ｐゴシック" charset="0"/>
          <a:cs typeface="Georgia" charset="0"/>
        </a:defRPr>
      </a:lvl6pPr>
      <a:lvl7pPr marL="914400" algn="l" defTabSz="457200" rtl="0" eaLnBrk="1" fontAlgn="base" hangingPunct="1">
        <a:spcBef>
          <a:spcPct val="0"/>
        </a:spcBef>
        <a:spcAft>
          <a:spcPct val="0"/>
        </a:spcAft>
        <a:defRPr sz="2400">
          <a:solidFill>
            <a:schemeClr val="bg1"/>
          </a:solidFill>
          <a:latin typeface="Georgia" charset="0"/>
          <a:ea typeface="ＭＳ Ｐゴシック" charset="0"/>
          <a:cs typeface="Georgia" charset="0"/>
        </a:defRPr>
      </a:lvl7pPr>
      <a:lvl8pPr marL="1371600" algn="l" defTabSz="457200" rtl="0" eaLnBrk="1" fontAlgn="base" hangingPunct="1">
        <a:spcBef>
          <a:spcPct val="0"/>
        </a:spcBef>
        <a:spcAft>
          <a:spcPct val="0"/>
        </a:spcAft>
        <a:defRPr sz="2400">
          <a:solidFill>
            <a:schemeClr val="bg1"/>
          </a:solidFill>
          <a:latin typeface="Georgia" charset="0"/>
          <a:ea typeface="ＭＳ Ｐゴシック" charset="0"/>
          <a:cs typeface="Georgia" charset="0"/>
        </a:defRPr>
      </a:lvl8pPr>
      <a:lvl9pPr marL="1828800" algn="l" defTabSz="457200" rtl="0" eaLnBrk="1" fontAlgn="base" hangingPunct="1">
        <a:spcBef>
          <a:spcPct val="0"/>
        </a:spcBef>
        <a:spcAft>
          <a:spcPct val="0"/>
        </a:spcAft>
        <a:defRPr sz="2400">
          <a:solidFill>
            <a:schemeClr val="bg1"/>
          </a:solidFill>
          <a:latin typeface="Georgia" charset="0"/>
          <a:ea typeface="ＭＳ Ｐゴシック" charset="0"/>
          <a:cs typeface="Georgia" charset="0"/>
        </a:defRPr>
      </a:lvl9pPr>
    </p:titleStyle>
    <p:bodyStyle>
      <a:lvl1pPr marL="342900" indent="-342900" algn="l" defTabSz="457200" rtl="0" eaLnBrk="1" fontAlgn="base" hangingPunct="1">
        <a:spcBef>
          <a:spcPct val="20000"/>
        </a:spcBef>
        <a:spcAft>
          <a:spcPct val="0"/>
        </a:spcAft>
        <a:buFont typeface="Arial" charset="0"/>
        <a:buChar char="•"/>
        <a:defRPr kern="1200">
          <a:solidFill>
            <a:schemeClr val="tx1"/>
          </a:solidFill>
          <a:latin typeface="+mn-lt"/>
          <a:ea typeface="MS PGothic" pitchFamily="34" charset="-128"/>
          <a:cs typeface="Georgia"/>
        </a:defRPr>
      </a:lvl1pPr>
      <a:lvl2pPr marL="742950" indent="-285750" algn="l" defTabSz="457200" rtl="0" eaLnBrk="1" fontAlgn="base" hangingPunct="1">
        <a:spcBef>
          <a:spcPct val="20000"/>
        </a:spcBef>
        <a:spcAft>
          <a:spcPct val="0"/>
        </a:spcAft>
        <a:buFont typeface="Arial" charset="0"/>
        <a:buChar char="–"/>
        <a:defRPr sz="1600" kern="1200">
          <a:solidFill>
            <a:schemeClr val="tx1"/>
          </a:solidFill>
          <a:latin typeface="+mn-lt"/>
          <a:ea typeface="Georgia" charset="0"/>
          <a:cs typeface="Georgia"/>
        </a:defRPr>
      </a:lvl2pPr>
      <a:lvl3pPr marL="1143000" indent="-228600" algn="l" defTabSz="457200" rtl="0" eaLnBrk="1" fontAlgn="base" hangingPunct="1">
        <a:spcBef>
          <a:spcPct val="20000"/>
        </a:spcBef>
        <a:spcAft>
          <a:spcPct val="0"/>
        </a:spcAft>
        <a:buFont typeface="Arial" charset="0"/>
        <a:buChar char="•"/>
        <a:defRPr sz="1400" kern="1200">
          <a:solidFill>
            <a:schemeClr val="tx1"/>
          </a:solidFill>
          <a:latin typeface="+mn-lt"/>
          <a:ea typeface="Georgia" charset="0"/>
          <a:cs typeface="Georgia"/>
        </a:defRPr>
      </a:lvl3pPr>
      <a:lvl4pPr marL="1600200" indent="-228600" algn="l" defTabSz="457200" rtl="0" eaLnBrk="1" fontAlgn="base" hangingPunct="1">
        <a:spcBef>
          <a:spcPct val="20000"/>
        </a:spcBef>
        <a:spcAft>
          <a:spcPct val="0"/>
        </a:spcAft>
        <a:buFont typeface="Arial" charset="0"/>
        <a:buChar char="–"/>
        <a:defRPr sz="1200" kern="1200">
          <a:solidFill>
            <a:schemeClr val="tx1"/>
          </a:solidFill>
          <a:latin typeface="+mn-lt"/>
          <a:ea typeface="Georgia" charset="0"/>
          <a:cs typeface="Georgia"/>
        </a:defRPr>
      </a:lvl4pPr>
      <a:lvl5pPr marL="2057400" indent="-228600" algn="l" defTabSz="457200" rtl="0" eaLnBrk="1" fontAlgn="base" hangingPunct="1">
        <a:spcBef>
          <a:spcPct val="20000"/>
        </a:spcBef>
        <a:spcAft>
          <a:spcPct val="0"/>
        </a:spcAft>
        <a:buFont typeface="Arial" charset="0"/>
        <a:buChar char="»"/>
        <a:defRPr sz="1200" kern="1200">
          <a:solidFill>
            <a:schemeClr val="tx1"/>
          </a:solidFill>
          <a:latin typeface="Georgia"/>
          <a:ea typeface="Georgia" charset="0"/>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8138" y="3759200"/>
            <a:ext cx="8507412" cy="2147888"/>
          </a:xfrm>
        </p:spPr>
        <p:txBody>
          <a:bodyPr>
            <a:normAutofit fontScale="90000"/>
          </a:bodyPr>
          <a:lstStyle/>
          <a:p>
            <a:pPr>
              <a:defRPr/>
            </a:pPr>
            <a:r>
              <a:rPr lang="en-US" dirty="0">
                <a:ea typeface="ＭＳ Ｐゴシック" charset="0"/>
              </a:rPr>
              <a:t/>
            </a:r>
            <a:br>
              <a:rPr lang="en-US" dirty="0">
                <a:ea typeface="ＭＳ Ｐゴシック" charset="0"/>
              </a:rPr>
            </a:br>
            <a:r>
              <a:rPr lang="en-US" dirty="0" smtClean="0">
                <a:ea typeface="ＭＳ Ｐゴシック" charset="0"/>
              </a:rPr>
              <a:t/>
            </a:r>
            <a:br>
              <a:rPr lang="en-US" dirty="0" smtClean="0">
                <a:ea typeface="ＭＳ Ｐゴシック" charset="0"/>
              </a:rPr>
            </a:br>
            <a:r>
              <a:rPr lang="en-US" dirty="0">
                <a:ea typeface="ＭＳ Ｐゴシック" charset="0"/>
              </a:rPr>
              <a:t/>
            </a:r>
            <a:br>
              <a:rPr lang="en-US" dirty="0">
                <a:ea typeface="ＭＳ Ｐゴシック" charset="0"/>
              </a:rPr>
            </a:br>
            <a:r>
              <a:rPr lang="en-US" dirty="0" smtClean="0">
                <a:ea typeface="ＭＳ Ｐゴシック" charset="0"/>
              </a:rPr>
              <a:t/>
            </a:r>
            <a:br>
              <a:rPr lang="en-US" dirty="0" smtClean="0">
                <a:ea typeface="ＭＳ Ｐゴシック" charset="0"/>
              </a:rPr>
            </a:br>
            <a:r>
              <a:rPr lang="en-US" dirty="0" smtClean="0">
                <a:ea typeface="ＭＳ Ｐゴシック" charset="0"/>
              </a:rPr>
              <a:t/>
            </a:r>
            <a:br>
              <a:rPr lang="en-US" dirty="0" smtClean="0">
                <a:ea typeface="ＭＳ Ｐゴシック" charset="0"/>
              </a:rPr>
            </a:br>
            <a:r>
              <a:rPr lang="en-US" dirty="0" smtClean="0">
                <a:ea typeface="ＭＳ Ｐゴシック" charset="0"/>
              </a:rPr>
              <a:t/>
            </a:r>
            <a:br>
              <a:rPr lang="en-US" dirty="0" smtClean="0">
                <a:ea typeface="ＭＳ Ｐゴシック" charset="0"/>
              </a:rPr>
            </a:br>
            <a:r>
              <a:rPr lang="en-US" dirty="0" smtClean="0">
                <a:ea typeface="ＭＳ Ｐゴシック" charset="0"/>
              </a:rPr>
              <a:t/>
            </a:r>
            <a:br>
              <a:rPr lang="en-US" dirty="0" smtClean="0">
                <a:ea typeface="ＭＳ Ｐゴシック" charset="0"/>
              </a:rPr>
            </a:br>
            <a:r>
              <a:rPr lang="en-US" dirty="0" smtClean="0">
                <a:ea typeface="ＭＳ Ｐゴシック" charset="0"/>
              </a:rPr>
              <a:t/>
            </a:r>
            <a:br>
              <a:rPr lang="en-US" dirty="0" smtClean="0">
                <a:ea typeface="ＭＳ Ｐゴシック" charset="0"/>
              </a:rPr>
            </a:br>
            <a:r>
              <a:rPr lang="en-US" dirty="0" smtClean="0">
                <a:ea typeface="ＭＳ Ｐゴシック" charset="0"/>
              </a:rPr>
              <a:t/>
            </a:r>
            <a:br>
              <a:rPr lang="en-US" dirty="0" smtClean="0">
                <a:ea typeface="ＭＳ Ｐゴシック" charset="0"/>
              </a:rPr>
            </a:br>
            <a:r>
              <a:rPr lang="en-US" dirty="0" smtClean="0">
                <a:ea typeface="ＭＳ Ｐゴシック" charset="0"/>
              </a:rPr>
              <a:t/>
            </a:r>
            <a:br>
              <a:rPr lang="en-US" dirty="0" smtClean="0">
                <a:ea typeface="ＭＳ Ｐゴシック" charset="0"/>
              </a:rPr>
            </a:br>
            <a:r>
              <a:rPr lang="en-US" dirty="0" smtClean="0">
                <a:ea typeface="ＭＳ Ｐゴシック" charset="0"/>
              </a:rPr>
              <a:t/>
            </a:r>
            <a:br>
              <a:rPr lang="en-US" dirty="0" smtClean="0">
                <a:ea typeface="ＭＳ Ｐゴシック" charset="0"/>
              </a:rPr>
            </a:br>
            <a:r>
              <a:rPr lang="en-US" dirty="0" smtClean="0">
                <a:ea typeface="ＭＳ Ｐゴシック" charset="0"/>
              </a:rPr>
              <a:t/>
            </a:r>
            <a:br>
              <a:rPr lang="en-US" dirty="0" smtClean="0">
                <a:ea typeface="ＭＳ Ｐゴシック" charset="0"/>
              </a:rPr>
            </a:br>
            <a:r>
              <a:rPr lang="en-US" dirty="0" smtClean="0">
                <a:ea typeface="ＭＳ Ｐゴシック" charset="0"/>
              </a:rPr>
              <a:t/>
            </a:r>
            <a:br>
              <a:rPr lang="en-US" dirty="0" smtClean="0">
                <a:ea typeface="ＭＳ Ｐゴシック" charset="0"/>
              </a:rPr>
            </a:br>
            <a:r>
              <a:rPr lang="en-US" dirty="0" smtClean="0">
                <a:ea typeface="ＭＳ Ｐゴシック" charset="0"/>
              </a:rPr>
              <a:t/>
            </a:r>
            <a:br>
              <a:rPr lang="en-US" dirty="0" smtClean="0">
                <a:ea typeface="ＭＳ Ｐゴシック" charset="0"/>
              </a:rPr>
            </a:br>
            <a:endParaRPr lang="en-US" sz="1600" b="0" dirty="0">
              <a:ea typeface="ＭＳ Ｐゴシック" charset="0"/>
            </a:endParaRPr>
          </a:p>
        </p:txBody>
      </p:sp>
      <p:sp>
        <p:nvSpPr>
          <p:cNvPr id="3" name="Subtitle 2"/>
          <p:cNvSpPr>
            <a:spLocks noGrp="1"/>
          </p:cNvSpPr>
          <p:nvPr>
            <p:ph type="subTitle" idx="1"/>
          </p:nvPr>
        </p:nvSpPr>
        <p:spPr>
          <a:xfrm>
            <a:off x="357188" y="3279775"/>
            <a:ext cx="8482012" cy="1901825"/>
          </a:xfrm>
          <a:effectLst>
            <a:outerShdw blurRad="50800" dist="38100" dir="2700000" algn="tl" rotWithShape="0">
              <a:prstClr val="black">
                <a:alpha val="40000"/>
              </a:prstClr>
            </a:outerShdw>
          </a:effectLst>
        </p:spPr>
        <p:txBody>
          <a:bodyPr/>
          <a:lstStyle/>
          <a:p>
            <a:pPr algn="ctr">
              <a:defRPr/>
            </a:pPr>
            <a:r>
              <a:rPr lang="en-US" sz="2800" b="1" dirty="0" smtClean="0">
                <a:latin typeface="Georgia" panose="02040502050405020303" pitchFamily="18" charset="0"/>
                <a:ea typeface="ＭＳ Ｐゴシック" charset="0"/>
              </a:rPr>
              <a:t>Million Veteran Program:</a:t>
            </a:r>
          </a:p>
          <a:p>
            <a:pPr algn="ctr">
              <a:defRPr/>
            </a:pPr>
            <a:r>
              <a:rPr lang="en-US" sz="2800" b="1" dirty="0" smtClean="0">
                <a:latin typeface="Georgia" panose="02040502050405020303" pitchFamily="18" charset="0"/>
                <a:ea typeface="ＭＳ Ｐゴシック" charset="0"/>
              </a:rPr>
              <a:t>Data Storage and </a:t>
            </a:r>
            <a:r>
              <a:rPr lang="en-US" sz="2800" b="1" dirty="0" smtClean="0">
                <a:latin typeface="Georgia" panose="02040502050405020303" pitchFamily="18" charset="0"/>
                <a:ea typeface="ＭＳ Ｐゴシック" charset="0"/>
              </a:rPr>
              <a:t>Computing</a:t>
            </a:r>
            <a:endParaRPr lang="en-US" sz="2800" b="1" dirty="0" smtClean="0">
              <a:latin typeface="Georgia" panose="02040502050405020303" pitchFamily="18" charset="0"/>
              <a:ea typeface="ＭＳ Ｐゴシック" charset="0"/>
            </a:endParaRPr>
          </a:p>
          <a:p>
            <a:pPr algn="ctr">
              <a:buFont typeface="Arial" pitchFamily="34" charset="0"/>
              <a:buNone/>
              <a:defRPr/>
            </a:pPr>
            <a:r>
              <a:rPr lang="en-US" sz="2800" b="1" dirty="0" smtClean="0">
                <a:latin typeface="Georgia" panose="02040502050405020303" pitchFamily="18" charset="0"/>
                <a:ea typeface="ＭＳ Ｐゴシック" charset="0"/>
              </a:rPr>
              <a:t>James </a:t>
            </a:r>
            <a:r>
              <a:rPr lang="en-US" sz="2800" b="1" dirty="0">
                <a:latin typeface="Georgia" panose="02040502050405020303" pitchFamily="18" charset="0"/>
                <a:ea typeface="ＭＳ Ｐゴシック" charset="0"/>
              </a:rPr>
              <a:t>B</a:t>
            </a:r>
            <a:r>
              <a:rPr lang="en-US" sz="2800" b="1" dirty="0" smtClean="0">
                <a:latin typeface="Georgia" panose="02040502050405020303" pitchFamily="18" charset="0"/>
                <a:ea typeface="ＭＳ Ｐゴシック" charset="0"/>
              </a:rPr>
              <a:t>reeling, MD</a:t>
            </a:r>
          </a:p>
          <a:p>
            <a:pPr algn="ctr">
              <a:buFont typeface="Arial" pitchFamily="34" charset="0"/>
              <a:buNone/>
              <a:defRPr/>
            </a:pPr>
            <a:endParaRPr lang="en-US" sz="3600" b="1" dirty="0" smtClean="0">
              <a:ea typeface="ＭＳ Ｐゴシック" charset="0"/>
            </a:endParaRPr>
          </a:p>
          <a:p>
            <a:pPr algn="ctr">
              <a:buFont typeface="Arial" pitchFamily="34" charset="0"/>
              <a:buNone/>
              <a:defRPr/>
            </a:pPr>
            <a:endParaRPr lang="en-US" sz="2400" b="1" dirty="0" smtClean="0">
              <a:ea typeface="ＭＳ Ｐゴシック" charset="0"/>
            </a:endParaRPr>
          </a:p>
          <a:p>
            <a:pPr algn="ctr">
              <a:buFont typeface="Arial" pitchFamily="34" charset="0"/>
              <a:buNone/>
              <a:defRPr/>
            </a:pPr>
            <a:endParaRPr lang="en-US" b="1" spc="100" dirty="0" smtClean="0">
              <a:ea typeface="ＭＳ Ｐゴシック" charset="0"/>
              <a:cs typeface="Calibri"/>
            </a:endParaRPr>
          </a:p>
        </p:txBody>
      </p:sp>
    </p:spTree>
    <p:extLst>
      <p:ext uri="{BB962C8B-B14F-4D97-AF65-F5344CB8AC3E}">
        <p14:creationId xmlns:p14="http://schemas.microsoft.com/office/powerpoint/2010/main" val="10634387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9563"/>
            <a:ext cx="6934200" cy="1290637"/>
          </a:xfrm>
        </p:spPr>
        <p:txBody>
          <a:bodyPr/>
          <a:lstStyle/>
          <a:p>
            <a:r>
              <a:rPr lang="en-US" sz="3200" dirty="0" smtClean="0">
                <a:latin typeface="Georgia" panose="02040502050405020303" pitchFamily="18" charset="0"/>
              </a:rPr>
              <a:t>Data Access – Current State &amp; Gaps</a:t>
            </a:r>
            <a:endParaRPr lang="en-US" sz="3200" dirty="0">
              <a:latin typeface="Georgia" panose="02040502050405020303" pitchFamily="18" charset="0"/>
            </a:endParaRPr>
          </a:p>
        </p:txBody>
      </p:sp>
      <p:sp>
        <p:nvSpPr>
          <p:cNvPr id="3" name="Content Placeholder 2"/>
          <p:cNvSpPr>
            <a:spLocks noGrp="1"/>
          </p:cNvSpPr>
          <p:nvPr>
            <p:ph sz="half" idx="1"/>
          </p:nvPr>
        </p:nvSpPr>
        <p:spPr>
          <a:xfrm>
            <a:off x="762000" y="1905000"/>
            <a:ext cx="7772400" cy="4495800"/>
          </a:xfrm>
        </p:spPr>
        <p:txBody>
          <a:bodyPr>
            <a:normAutofit fontScale="92500"/>
          </a:bodyPr>
          <a:lstStyle/>
          <a:p>
            <a:r>
              <a:rPr lang="en-US" sz="2400" dirty="0" smtClean="0"/>
              <a:t>IRB Access Required, must be VA WOC appointee at minimum</a:t>
            </a:r>
          </a:p>
          <a:p>
            <a:r>
              <a:rPr lang="en-US" sz="2400" dirty="0"/>
              <a:t>~25 </a:t>
            </a:r>
            <a:r>
              <a:rPr lang="en-US" sz="2400" dirty="0" smtClean="0"/>
              <a:t>simultaneous investigators thru secure portal</a:t>
            </a:r>
            <a:endParaRPr lang="en-US" sz="2400" dirty="0"/>
          </a:p>
          <a:p>
            <a:r>
              <a:rPr lang="en-US" sz="2400" dirty="0" smtClean="0"/>
              <a:t>All </a:t>
            </a:r>
            <a:r>
              <a:rPr lang="en-US" sz="2400" dirty="0"/>
              <a:t>data will remain behind the VA firewall; data may not leave the GenISIS </a:t>
            </a:r>
            <a:r>
              <a:rPr lang="en-US" sz="2400" dirty="0" smtClean="0"/>
              <a:t>system</a:t>
            </a:r>
          </a:p>
          <a:p>
            <a:pPr lvl="0"/>
            <a:r>
              <a:rPr lang="en-US" sz="2400" dirty="0" smtClean="0"/>
              <a:t>Access limited </a:t>
            </a:r>
            <a:r>
              <a:rPr lang="en-US" sz="2400" dirty="0"/>
              <a:t>due to bandwidth constraints of the VA network. </a:t>
            </a:r>
          </a:p>
          <a:p>
            <a:pPr lvl="0"/>
            <a:r>
              <a:rPr lang="en-US" sz="2400" dirty="0" smtClean="0"/>
              <a:t>Lack </a:t>
            </a:r>
            <a:r>
              <a:rPr lang="en-US" sz="2400" dirty="0"/>
              <a:t>reliable methods for de-identification </a:t>
            </a:r>
            <a:endParaRPr lang="en-US" sz="2400" dirty="0" smtClean="0"/>
          </a:p>
          <a:p>
            <a:pPr lvl="0"/>
            <a:r>
              <a:rPr lang="en-US" sz="2400" dirty="0" smtClean="0"/>
              <a:t>Any </a:t>
            </a:r>
            <a:r>
              <a:rPr lang="en-US" sz="2400" dirty="0"/>
              <a:t>direct network connectivity between platforms requires routing through a Trusted Internet Connection (TIC) </a:t>
            </a:r>
            <a:endParaRPr lang="en-US" sz="2400" dirty="0" smtClean="0"/>
          </a:p>
          <a:p>
            <a:pPr lvl="0"/>
            <a:r>
              <a:rPr lang="en-US" sz="2400" dirty="0" smtClean="0"/>
              <a:t>Internal </a:t>
            </a:r>
            <a:r>
              <a:rPr lang="en-US" sz="2400" dirty="0"/>
              <a:t>VA policies </a:t>
            </a:r>
            <a:r>
              <a:rPr lang="en-US" sz="2400" dirty="0" smtClean="0"/>
              <a:t>for </a:t>
            </a:r>
            <a:r>
              <a:rPr lang="en-US" sz="2400" dirty="0"/>
              <a:t>accessing EHR data and moving the data between systems within the VA limit </a:t>
            </a:r>
            <a:r>
              <a:rPr lang="en-US" sz="2400" dirty="0" smtClean="0"/>
              <a:t> studies</a:t>
            </a:r>
            <a:endParaRPr lang="en-US" sz="2400" dirty="0"/>
          </a:p>
          <a:p>
            <a:endParaRPr lang="en-US" sz="2400" i="1" dirty="0"/>
          </a:p>
        </p:txBody>
      </p:sp>
      <p:sp>
        <p:nvSpPr>
          <p:cNvPr id="5" name="Slide Number Placeholder 4"/>
          <p:cNvSpPr>
            <a:spLocks noGrp="1"/>
          </p:cNvSpPr>
          <p:nvPr>
            <p:ph type="sldNum" sz="quarter" idx="10"/>
          </p:nvPr>
        </p:nvSpPr>
        <p:spPr/>
        <p:txBody>
          <a:bodyPr/>
          <a:lstStyle/>
          <a:p>
            <a:pPr>
              <a:defRPr/>
            </a:pPr>
            <a:fld id="{90045CAB-FA0C-4653-9CF0-824D37B37885}" type="slidenum">
              <a:rPr lang="en-US" smtClean="0"/>
              <a:pPr>
                <a:defRPr/>
              </a:pPr>
              <a:t>2</a:t>
            </a:fld>
            <a:endParaRPr lang="en-US"/>
          </a:p>
        </p:txBody>
      </p:sp>
      <p:pic>
        <p:nvPicPr>
          <p:cNvPr id="1027" name="Picture 3" descr="MVP%20Logo[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5486400"/>
            <a:ext cx="1460314" cy="1219200"/>
          </a:xfrm>
          <a:prstGeom prst="rect">
            <a:avLst/>
          </a:prstGeom>
          <a:solidFill>
            <a:srgbClr val="FFFFFF">
              <a:shade val="85000"/>
            </a:srgbClr>
          </a:solidFill>
          <a:ln w="88900" cap="sq">
            <a:solidFill>
              <a:srgbClr val="FFFFFF"/>
            </a:solidFill>
            <a:miter lim="800000"/>
          </a:ln>
          <a:effectLst/>
          <a:extLst/>
        </p:spPr>
      </p:pic>
    </p:spTree>
    <p:extLst>
      <p:ext uri="{BB962C8B-B14F-4D97-AF65-F5344CB8AC3E}">
        <p14:creationId xmlns:p14="http://schemas.microsoft.com/office/powerpoint/2010/main" val="34283947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9563"/>
            <a:ext cx="6934200" cy="1290637"/>
          </a:xfrm>
        </p:spPr>
        <p:txBody>
          <a:bodyPr/>
          <a:lstStyle/>
          <a:p>
            <a:r>
              <a:rPr lang="en-US" sz="3600" dirty="0" smtClean="0">
                <a:latin typeface="Georgia" panose="02040502050405020303" pitchFamily="18" charset="0"/>
              </a:rPr>
              <a:t>Data Storage &amp; Analytics – Current State &amp; Gaps</a:t>
            </a:r>
            <a:endParaRPr lang="en-US" sz="3600" dirty="0">
              <a:latin typeface="Georgia" panose="02040502050405020303" pitchFamily="18" charset="0"/>
            </a:endParaRPr>
          </a:p>
        </p:txBody>
      </p:sp>
      <p:sp>
        <p:nvSpPr>
          <p:cNvPr id="3" name="Content Placeholder 2"/>
          <p:cNvSpPr>
            <a:spLocks noGrp="1"/>
          </p:cNvSpPr>
          <p:nvPr>
            <p:ph sz="half" idx="1"/>
          </p:nvPr>
        </p:nvSpPr>
        <p:spPr>
          <a:xfrm>
            <a:off x="762000" y="1905000"/>
            <a:ext cx="7772400" cy="4495800"/>
          </a:xfrm>
        </p:spPr>
        <p:txBody>
          <a:bodyPr>
            <a:noAutofit/>
          </a:bodyPr>
          <a:lstStyle/>
          <a:p>
            <a:pPr lvl="0"/>
            <a:r>
              <a:rPr lang="en-US" sz="2000" dirty="0" smtClean="0"/>
              <a:t>Stores </a:t>
            </a:r>
            <a:r>
              <a:rPr lang="en-US" sz="2000" dirty="0"/>
              <a:t>SNP data from ~200,000 samples, and self-reported surveys data from more than 400,000 participants. SNP genotyping data from another 200,000 samples will be added by the end of the year. </a:t>
            </a:r>
          </a:p>
          <a:p>
            <a:pPr lvl="0"/>
            <a:r>
              <a:rPr lang="en-US" sz="2000" dirty="0" smtClean="0"/>
              <a:t>1PB </a:t>
            </a:r>
            <a:r>
              <a:rPr lang="en-US" sz="2000" dirty="0"/>
              <a:t>storage capacity and compute power that can accommodate SNP chip data from 400,000 samples plus allow distribution of the data into 6-10 study marts to support the alpha and beta test </a:t>
            </a:r>
            <a:r>
              <a:rPr lang="en-US" sz="2000" dirty="0" smtClean="0"/>
              <a:t>projects. Manual data cleaning </a:t>
            </a:r>
            <a:r>
              <a:rPr lang="en-US" sz="2000" dirty="0"/>
              <a:t>and </a:t>
            </a:r>
            <a:r>
              <a:rPr lang="en-US" sz="2000" dirty="0" smtClean="0"/>
              <a:t>curation </a:t>
            </a:r>
            <a:r>
              <a:rPr lang="en-US" sz="2000" dirty="0"/>
              <a:t>on a per study </a:t>
            </a:r>
            <a:r>
              <a:rPr lang="en-US" sz="2000" dirty="0" smtClean="0"/>
              <a:t>basis</a:t>
            </a:r>
          </a:p>
          <a:p>
            <a:r>
              <a:rPr lang="en-US" sz="2000" dirty="0" smtClean="0"/>
              <a:t>No data replication (COOP/DR)</a:t>
            </a:r>
          </a:p>
          <a:p>
            <a:r>
              <a:rPr lang="en-US" sz="2000" dirty="0" smtClean="0"/>
              <a:t>Bandwidth limitations; can only receive data on encrypted</a:t>
            </a:r>
            <a:r>
              <a:rPr lang="en-US" sz="2000" dirty="0"/>
              <a:t> </a:t>
            </a:r>
            <a:r>
              <a:rPr lang="en-US" sz="2000" dirty="0" smtClean="0"/>
              <a:t>hard drives</a:t>
            </a:r>
          </a:p>
          <a:p>
            <a:r>
              <a:rPr lang="en-US" sz="2000" dirty="0" smtClean="0"/>
              <a:t>Current HPC can’t support converting raw sequence data into variant  files in reasonable time frame</a:t>
            </a:r>
          </a:p>
        </p:txBody>
      </p:sp>
      <p:sp>
        <p:nvSpPr>
          <p:cNvPr id="5" name="Slide Number Placeholder 4"/>
          <p:cNvSpPr>
            <a:spLocks noGrp="1"/>
          </p:cNvSpPr>
          <p:nvPr>
            <p:ph type="sldNum" sz="quarter" idx="10"/>
          </p:nvPr>
        </p:nvSpPr>
        <p:spPr/>
        <p:txBody>
          <a:bodyPr/>
          <a:lstStyle/>
          <a:p>
            <a:pPr>
              <a:defRPr/>
            </a:pPr>
            <a:fld id="{90045CAB-FA0C-4653-9CF0-824D37B37885}" type="slidenum">
              <a:rPr lang="en-US" smtClean="0"/>
              <a:pPr>
                <a:defRPr/>
              </a:pPr>
              <a:t>3</a:t>
            </a:fld>
            <a:endParaRPr lang="en-US"/>
          </a:p>
        </p:txBody>
      </p:sp>
      <p:pic>
        <p:nvPicPr>
          <p:cNvPr id="1027" name="Picture 3" descr="MVP%20Logo[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5486400"/>
            <a:ext cx="1460314" cy="1219200"/>
          </a:xfrm>
          <a:prstGeom prst="rect">
            <a:avLst/>
          </a:prstGeom>
          <a:solidFill>
            <a:srgbClr val="FFFFFF">
              <a:shade val="85000"/>
            </a:srgbClr>
          </a:solidFill>
          <a:ln w="88900" cap="sq">
            <a:solidFill>
              <a:srgbClr val="FFFFFF"/>
            </a:solidFill>
            <a:miter lim="800000"/>
          </a:ln>
          <a:effectLst/>
          <a:extLst/>
        </p:spPr>
      </p:pic>
    </p:spTree>
    <p:extLst>
      <p:ext uri="{BB962C8B-B14F-4D97-AF65-F5344CB8AC3E}">
        <p14:creationId xmlns:p14="http://schemas.microsoft.com/office/powerpoint/2010/main" val="18033321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9563"/>
            <a:ext cx="6934200" cy="1290637"/>
          </a:xfrm>
        </p:spPr>
        <p:txBody>
          <a:bodyPr/>
          <a:lstStyle/>
          <a:p>
            <a:r>
              <a:rPr lang="en-US" sz="4800" dirty="0" smtClean="0">
                <a:latin typeface="Georgia" panose="02040502050405020303" pitchFamily="18" charset="0"/>
              </a:rPr>
              <a:t>PMI Objectives</a:t>
            </a:r>
            <a:endParaRPr lang="en-US" sz="4800" dirty="0">
              <a:latin typeface="Georgia" panose="02040502050405020303" pitchFamily="18" charset="0"/>
            </a:endParaRPr>
          </a:p>
        </p:txBody>
      </p:sp>
      <p:sp>
        <p:nvSpPr>
          <p:cNvPr id="3" name="Content Placeholder 2"/>
          <p:cNvSpPr>
            <a:spLocks noGrp="1"/>
          </p:cNvSpPr>
          <p:nvPr>
            <p:ph sz="half" idx="1"/>
          </p:nvPr>
        </p:nvSpPr>
        <p:spPr>
          <a:xfrm>
            <a:off x="762000" y="1905000"/>
            <a:ext cx="7772400" cy="4495800"/>
          </a:xfrm>
        </p:spPr>
        <p:txBody>
          <a:bodyPr>
            <a:normAutofit/>
          </a:bodyPr>
          <a:lstStyle/>
          <a:p>
            <a:pPr>
              <a:buFont typeface="+mj-lt"/>
              <a:buAutoNum type="arabicPeriod"/>
            </a:pPr>
            <a:r>
              <a:rPr lang="en-US" sz="2400" dirty="0"/>
              <a:t>Make MVP participation available to all Veterans and active duty military </a:t>
            </a:r>
            <a:r>
              <a:rPr lang="en-US" sz="2400" dirty="0" smtClean="0"/>
              <a:t>personnel</a:t>
            </a:r>
          </a:p>
          <a:p>
            <a:pPr>
              <a:buFont typeface="+mj-lt"/>
              <a:buAutoNum type="arabicPeriod"/>
            </a:pPr>
            <a:r>
              <a:rPr lang="en-US" sz="2400" dirty="0"/>
              <a:t>Make data accessible to a broad community of researchers</a:t>
            </a:r>
          </a:p>
          <a:p>
            <a:pPr>
              <a:buFont typeface="+mj-lt"/>
              <a:buAutoNum type="arabicPeriod"/>
            </a:pPr>
            <a:r>
              <a:rPr lang="en-US" sz="2400" dirty="0"/>
              <a:t>Develop a versatile and agile technical computational </a:t>
            </a:r>
            <a:r>
              <a:rPr lang="en-US" sz="2400" dirty="0" smtClean="0"/>
              <a:t>environment</a:t>
            </a:r>
          </a:p>
          <a:p>
            <a:pPr>
              <a:buFont typeface="+mj-lt"/>
              <a:buAutoNum type="arabicPeriod"/>
            </a:pPr>
            <a:r>
              <a:rPr lang="en-US" sz="2400" dirty="0"/>
              <a:t>Provide data back to participants as well as the EHR to support clinical decision-making </a:t>
            </a:r>
            <a:endParaRPr lang="en-US" sz="2400" i="1" dirty="0"/>
          </a:p>
        </p:txBody>
      </p:sp>
      <p:sp>
        <p:nvSpPr>
          <p:cNvPr id="5" name="Slide Number Placeholder 4"/>
          <p:cNvSpPr>
            <a:spLocks noGrp="1"/>
          </p:cNvSpPr>
          <p:nvPr>
            <p:ph type="sldNum" sz="quarter" idx="10"/>
          </p:nvPr>
        </p:nvSpPr>
        <p:spPr/>
        <p:txBody>
          <a:bodyPr/>
          <a:lstStyle/>
          <a:p>
            <a:pPr>
              <a:defRPr/>
            </a:pPr>
            <a:fld id="{90045CAB-FA0C-4653-9CF0-824D37B37885}" type="slidenum">
              <a:rPr lang="en-US" smtClean="0"/>
              <a:pPr>
                <a:defRPr/>
              </a:pPr>
              <a:t>4</a:t>
            </a:fld>
            <a:endParaRPr lang="en-US"/>
          </a:p>
        </p:txBody>
      </p:sp>
      <p:pic>
        <p:nvPicPr>
          <p:cNvPr id="1027" name="Picture 3" descr="MVP%20Logo[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5486400"/>
            <a:ext cx="1460314" cy="1219200"/>
          </a:xfrm>
          <a:prstGeom prst="rect">
            <a:avLst/>
          </a:prstGeom>
          <a:solidFill>
            <a:srgbClr val="FFFFFF">
              <a:shade val="85000"/>
            </a:srgbClr>
          </a:solidFill>
          <a:ln w="88900" cap="sq">
            <a:solidFill>
              <a:srgbClr val="FFFFFF"/>
            </a:solidFill>
            <a:miter lim="800000"/>
          </a:ln>
          <a:effectLst/>
          <a:extLst/>
        </p:spPr>
      </p:pic>
    </p:spTree>
    <p:extLst>
      <p:ext uri="{BB962C8B-B14F-4D97-AF65-F5344CB8AC3E}">
        <p14:creationId xmlns:p14="http://schemas.microsoft.com/office/powerpoint/2010/main" val="8991353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9563"/>
            <a:ext cx="6934200" cy="1290637"/>
          </a:xfrm>
        </p:spPr>
        <p:txBody>
          <a:bodyPr/>
          <a:lstStyle/>
          <a:p>
            <a:r>
              <a:rPr lang="en-US" sz="4800" dirty="0" smtClean="0">
                <a:latin typeface="Georgia" panose="02040502050405020303" pitchFamily="18" charset="0"/>
              </a:rPr>
              <a:t>Hybrid Cloud</a:t>
            </a:r>
            <a:endParaRPr lang="en-US" sz="4800" dirty="0">
              <a:latin typeface="Georgia" panose="02040502050405020303" pitchFamily="18" charset="0"/>
            </a:endParaRPr>
          </a:p>
        </p:txBody>
      </p:sp>
      <p:sp>
        <p:nvSpPr>
          <p:cNvPr id="5" name="Slide Number Placeholder 4"/>
          <p:cNvSpPr>
            <a:spLocks noGrp="1"/>
          </p:cNvSpPr>
          <p:nvPr>
            <p:ph type="sldNum" sz="quarter" idx="10"/>
          </p:nvPr>
        </p:nvSpPr>
        <p:spPr/>
        <p:txBody>
          <a:bodyPr/>
          <a:lstStyle/>
          <a:p>
            <a:pPr>
              <a:defRPr/>
            </a:pPr>
            <a:fld id="{90045CAB-FA0C-4653-9CF0-824D37B37885}" type="slidenum">
              <a:rPr lang="en-US" smtClean="0"/>
              <a:pPr>
                <a:defRPr/>
              </a:pPr>
              <a:t>5</a:t>
            </a:fld>
            <a:endParaRPr lang="en-US"/>
          </a:p>
        </p:txBody>
      </p:sp>
      <p:pic>
        <p:nvPicPr>
          <p:cNvPr id="1027" name="Picture 3" descr="MVP%20Logo[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5486400"/>
            <a:ext cx="1460314" cy="1219200"/>
          </a:xfrm>
          <a:prstGeom prst="rect">
            <a:avLst/>
          </a:prstGeom>
          <a:solidFill>
            <a:srgbClr val="FFFFFF">
              <a:shade val="85000"/>
            </a:srgbClr>
          </a:solidFill>
          <a:ln w="88900" cap="sq">
            <a:solidFill>
              <a:srgbClr val="FFFFFF"/>
            </a:solidFill>
            <a:miter lim="800000"/>
          </a:ln>
          <a:effectLst/>
          <a:extLst/>
        </p:spPr>
      </p:pic>
      <p:pic>
        <p:nvPicPr>
          <p:cNvPr id="6" name="Picture 5"/>
          <p:cNvPicPr/>
          <p:nvPr/>
        </p:nvPicPr>
        <p:blipFill>
          <a:blip r:embed="rId4">
            <a:extLst>
              <a:ext uri="{28A0092B-C50C-407E-A947-70E740481C1C}">
                <a14:useLocalDpi xmlns:a14="http://schemas.microsoft.com/office/drawing/2010/main" val="0"/>
              </a:ext>
            </a:extLst>
          </a:blip>
          <a:srcRect/>
          <a:stretch>
            <a:fillRect/>
          </a:stretch>
        </p:blipFill>
        <p:spPr bwMode="auto">
          <a:xfrm>
            <a:off x="533400" y="1760220"/>
            <a:ext cx="6455410" cy="4945380"/>
          </a:xfrm>
          <a:prstGeom prst="rect">
            <a:avLst/>
          </a:prstGeom>
          <a:noFill/>
          <a:ln>
            <a:solidFill>
              <a:schemeClr val="accent1"/>
            </a:solidFill>
          </a:ln>
          <a:extLst/>
        </p:spPr>
      </p:pic>
    </p:spTree>
    <p:extLst>
      <p:ext uri="{BB962C8B-B14F-4D97-AF65-F5344CB8AC3E}">
        <p14:creationId xmlns:p14="http://schemas.microsoft.com/office/powerpoint/2010/main" val="21832056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9563"/>
            <a:ext cx="6934200" cy="1290637"/>
          </a:xfrm>
        </p:spPr>
        <p:txBody>
          <a:bodyPr/>
          <a:lstStyle/>
          <a:p>
            <a:endParaRPr lang="en-US" sz="4800" dirty="0">
              <a:latin typeface="Georgia" panose="02040502050405020303" pitchFamily="18" charset="0"/>
            </a:endParaRPr>
          </a:p>
        </p:txBody>
      </p:sp>
      <p:sp>
        <p:nvSpPr>
          <p:cNvPr id="5" name="Slide Number Placeholder 4"/>
          <p:cNvSpPr>
            <a:spLocks noGrp="1"/>
          </p:cNvSpPr>
          <p:nvPr>
            <p:ph type="sldNum" sz="quarter" idx="10"/>
          </p:nvPr>
        </p:nvSpPr>
        <p:spPr/>
        <p:txBody>
          <a:bodyPr/>
          <a:lstStyle/>
          <a:p>
            <a:pPr>
              <a:defRPr/>
            </a:pPr>
            <a:fld id="{90045CAB-FA0C-4653-9CF0-824D37B37885}" type="slidenum">
              <a:rPr lang="en-US" smtClean="0"/>
              <a:pPr>
                <a:defRPr/>
              </a:pPr>
              <a:t>6</a:t>
            </a:fld>
            <a:endParaRPr lang="en-US"/>
          </a:p>
        </p:txBody>
      </p:sp>
      <p:pic>
        <p:nvPicPr>
          <p:cNvPr id="1027" name="Picture 3" descr="MVP%20Logo[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5486400"/>
            <a:ext cx="1460314" cy="1219200"/>
          </a:xfrm>
          <a:prstGeom prst="rect">
            <a:avLst/>
          </a:prstGeom>
          <a:solidFill>
            <a:srgbClr val="FFFFFF">
              <a:shade val="85000"/>
            </a:srgbClr>
          </a:solidFill>
          <a:ln w="88900" cap="sq">
            <a:solidFill>
              <a:srgbClr val="FFFFFF"/>
            </a:solidFill>
            <a:miter lim="800000"/>
          </a:ln>
          <a:effectLst/>
          <a:extLst/>
        </p:spPr>
      </p:pic>
      <p:pic>
        <p:nvPicPr>
          <p:cNvPr id="7" name="Picture 2"/>
          <p:cNvPicPr>
            <a:picLocks noChangeAspect="1" noChangeArrowheads="1"/>
          </p:cNvPicPr>
          <p:nvPr/>
        </p:nvPicPr>
        <p:blipFill>
          <a:blip r:embed="rId4" cstate="print"/>
          <a:srcRect/>
          <a:stretch>
            <a:fillRect/>
          </a:stretch>
        </p:blipFill>
        <p:spPr bwMode="auto">
          <a:xfrm>
            <a:off x="107076" y="0"/>
            <a:ext cx="8897587" cy="6858000"/>
          </a:xfrm>
          <a:prstGeom prst="rect">
            <a:avLst/>
          </a:prstGeom>
          <a:noFill/>
          <a:ln w="9525">
            <a:noFill/>
            <a:miter lim="800000"/>
            <a:headEnd/>
            <a:tailEnd/>
          </a:ln>
        </p:spPr>
      </p:pic>
    </p:spTree>
    <p:extLst>
      <p:ext uri="{BB962C8B-B14F-4D97-AF65-F5344CB8AC3E}">
        <p14:creationId xmlns:p14="http://schemas.microsoft.com/office/powerpoint/2010/main" val="40468635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9563"/>
            <a:ext cx="6934200" cy="1290637"/>
          </a:xfrm>
        </p:spPr>
        <p:txBody>
          <a:bodyPr/>
          <a:lstStyle/>
          <a:p>
            <a:r>
              <a:rPr lang="en-US" sz="4800" dirty="0" smtClean="0">
                <a:latin typeface="Georgia" panose="02040502050405020303" pitchFamily="18" charset="0"/>
              </a:rPr>
              <a:t>Projected Requirements</a:t>
            </a:r>
            <a:endParaRPr lang="en-US" sz="4800" dirty="0">
              <a:latin typeface="Georgia" panose="02040502050405020303" pitchFamily="18" charset="0"/>
            </a:endParaRPr>
          </a:p>
        </p:txBody>
      </p:sp>
      <p:sp>
        <p:nvSpPr>
          <p:cNvPr id="3" name="Content Placeholder 2"/>
          <p:cNvSpPr>
            <a:spLocks noGrp="1"/>
          </p:cNvSpPr>
          <p:nvPr>
            <p:ph sz="half" idx="1"/>
          </p:nvPr>
        </p:nvSpPr>
        <p:spPr>
          <a:xfrm>
            <a:off x="762000" y="1905000"/>
            <a:ext cx="7772400" cy="4495800"/>
          </a:xfrm>
        </p:spPr>
        <p:txBody>
          <a:bodyPr>
            <a:normAutofit lnSpcReduction="10000"/>
          </a:bodyPr>
          <a:lstStyle/>
          <a:p>
            <a:pPr lvl="0"/>
            <a:r>
              <a:rPr lang="en-US" dirty="0"/>
              <a:t>Segregate capability for development, pre-production and production-level activities, to facilitate ongoing systems development while data is being accessed and used by the research community.</a:t>
            </a:r>
          </a:p>
          <a:p>
            <a:pPr lvl="0"/>
            <a:r>
              <a:rPr lang="en-US" dirty="0"/>
              <a:t>Replicate a 10PB capacity HPC environment similar to the one in Pittsburgh. This would provide a) Core MVP data and system redundancy and b) allow for load balancing to scale the number of research users to 150-200 users. </a:t>
            </a:r>
          </a:p>
          <a:p>
            <a:pPr lvl="0"/>
            <a:r>
              <a:rPr lang="en-US" dirty="0"/>
              <a:t>Develop a hybrid cloud with GenISIS interfacing with a scalable public/private cloud computing infrastructure for archival storage, short bursts for performing specific computing and very large scale analysis in a reasonable time frame. This system should support upwards of 1000 simultaneous users, and be capable of annotating 1,000,000 genomes in three to six months. </a:t>
            </a:r>
            <a:r>
              <a:rPr lang="en-US" dirty="0" smtClean="0"/>
              <a:t>Include aggregation of genome data directly from sequencing vendors</a:t>
            </a:r>
            <a:endParaRPr lang="en-US" dirty="0"/>
          </a:p>
          <a:p>
            <a:pPr lvl="0"/>
            <a:r>
              <a:rPr lang="en-US" dirty="0" smtClean="0"/>
              <a:t>Pilot </a:t>
            </a:r>
            <a:r>
              <a:rPr lang="en-US" dirty="0"/>
              <a:t>the ability to interface with platforms supporting the VHA EHR and DoD EHRs, enabling data extraction without creating security vulnerabilities of any sort, starting in FY2016.</a:t>
            </a:r>
          </a:p>
          <a:p>
            <a:pPr lvl="0"/>
            <a:r>
              <a:rPr lang="en-US" dirty="0"/>
              <a:t>Pilot the ability to accept health data from other sources, including Blue Button downloads from outside healthcare systems, starting in FY2016.</a:t>
            </a:r>
          </a:p>
          <a:p>
            <a:r>
              <a:rPr lang="en-US" dirty="0"/>
              <a:t>Establish a help desk for investigators using the system. </a:t>
            </a:r>
            <a:endParaRPr lang="en-US" i="1" dirty="0"/>
          </a:p>
        </p:txBody>
      </p:sp>
      <p:sp>
        <p:nvSpPr>
          <p:cNvPr id="5" name="Slide Number Placeholder 4"/>
          <p:cNvSpPr>
            <a:spLocks noGrp="1"/>
          </p:cNvSpPr>
          <p:nvPr>
            <p:ph type="sldNum" sz="quarter" idx="10"/>
          </p:nvPr>
        </p:nvSpPr>
        <p:spPr/>
        <p:txBody>
          <a:bodyPr/>
          <a:lstStyle/>
          <a:p>
            <a:pPr>
              <a:defRPr/>
            </a:pPr>
            <a:fld id="{90045CAB-FA0C-4653-9CF0-824D37B37885}" type="slidenum">
              <a:rPr lang="en-US" smtClean="0"/>
              <a:pPr>
                <a:defRPr/>
              </a:pPr>
              <a:t>7</a:t>
            </a:fld>
            <a:endParaRPr lang="en-US"/>
          </a:p>
        </p:txBody>
      </p:sp>
      <p:pic>
        <p:nvPicPr>
          <p:cNvPr id="1027" name="Picture 3" descr="MVP%20Logo[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88574" y="5399964"/>
            <a:ext cx="730157" cy="609600"/>
          </a:xfrm>
          <a:prstGeom prst="rect">
            <a:avLst/>
          </a:prstGeom>
          <a:solidFill>
            <a:srgbClr val="FFFFFF">
              <a:shade val="85000"/>
            </a:srgbClr>
          </a:solidFill>
          <a:ln w="88900" cap="sq">
            <a:solidFill>
              <a:srgbClr val="FFFFFF"/>
            </a:solidFill>
            <a:miter lim="800000"/>
          </a:ln>
          <a:effectLst/>
          <a:extLst/>
        </p:spPr>
      </p:pic>
    </p:spTree>
    <p:extLst>
      <p:ext uri="{BB962C8B-B14F-4D97-AF65-F5344CB8AC3E}">
        <p14:creationId xmlns:p14="http://schemas.microsoft.com/office/powerpoint/2010/main" val="3437862299"/>
      </p:ext>
    </p:extLst>
  </p:cSld>
  <p:clrMapOvr>
    <a:masterClrMapping/>
  </p:clrMapOvr>
  <p:timing>
    <p:tnLst>
      <p:par>
        <p:cTn id="1" dur="indefinite" restart="never" nodeType="tmRoot"/>
      </p:par>
    </p:tnLst>
  </p:timing>
</p:sld>
</file>

<file path=ppt/theme/theme1.xml><?xml version="1.0" encoding="utf-8"?>
<a:theme xmlns:a="http://schemas.openxmlformats.org/drawingml/2006/main" name="MVP Industry Day_Slide breeling">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EF1307CA1C464989EEEED3C351E665" ma:contentTypeVersion="2" ma:contentTypeDescription="Create a new document." ma:contentTypeScope="" ma:versionID="bb5a41bef17ab788a41fcb82705f5920">
  <xsd:schema xmlns:xsd="http://www.w3.org/2001/XMLSchema" xmlns:p="http://schemas.microsoft.com/office/2006/metadata/properties" xmlns:ns2="7b65fda3-3760-4c48-883f-c0cc1f75e908" targetNamespace="http://schemas.microsoft.com/office/2006/metadata/properties" ma:root="true" ma:fieldsID="46f76d5bde866b989eb6b4a7cd151fb4" ns2:_="">
    <xsd:import namespace="7b65fda3-3760-4c48-883f-c0cc1f75e908"/>
    <xsd:element name="properties">
      <xsd:complexType>
        <xsd:sequence>
          <xsd:element name="documentManagement">
            <xsd:complexType>
              <xsd:all>
                <xsd:element ref="ns2:Company_x002f_Affiliate" minOccurs="0"/>
                <xsd:element ref="ns2:Needs" minOccurs="0"/>
              </xsd:all>
            </xsd:complexType>
          </xsd:element>
        </xsd:sequence>
      </xsd:complexType>
    </xsd:element>
  </xsd:schema>
  <xsd:schema xmlns:xsd="http://www.w3.org/2001/XMLSchema" xmlns:dms="http://schemas.microsoft.com/office/2006/documentManagement/types" targetNamespace="7b65fda3-3760-4c48-883f-c0cc1f75e908" elementFormDefault="qualified">
    <xsd:import namespace="http://schemas.microsoft.com/office/2006/documentManagement/types"/>
    <xsd:element name="Company_x002f_Affiliate" ma:index="8" nillable="true" ma:displayName="Company/Affiliate" ma:internalName="Company_x002f_Affiliate">
      <xsd:simpleType>
        <xsd:restriction base="dms:Text">
          <xsd:maxLength value="255"/>
        </xsd:restriction>
      </xsd:simpleType>
    </xsd:element>
    <xsd:element name="Needs" ma:index="9" nillable="true" ma:displayName="Needs" ma:internalName="Needs">
      <xsd:complexType>
        <xsd:complexContent>
          <xsd:extension base="dms:MultiChoice">
            <xsd:sequence>
              <xsd:element name="Value" maxOccurs="unbounded" minOccurs="0" nillable="true">
                <xsd:simpleType>
                  <xsd:restriction base="dms:Choice">
                    <xsd:enumeration value="1) Genomic data storage/computing"/>
                    <xsd:enumeration value="2) Genomic data processing"/>
                    <xsd:enumeration value="3) Phenomics"/>
                    <xsd:enumeration value="4) Data mart creation and access"/>
                    <xsd:enumeration value="5) Participant/community outreach and engagement"/>
                  </xsd:restriction>
                </xsd:simple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Needs xmlns="7b65fda3-3760-4c48-883f-c0cc1f75e908"/>
    <Company_x002f_Affiliate xmlns="7b65fda3-3760-4c48-883f-c0cc1f75e908" xsi:nil="true"/>
  </documentManagement>
</p:properties>
</file>

<file path=customXml/itemProps1.xml><?xml version="1.0" encoding="utf-8"?>
<ds:datastoreItem xmlns:ds="http://schemas.openxmlformats.org/officeDocument/2006/customXml" ds:itemID="{618B5583-FB86-4C5F-883E-CA2B1C68D2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65fda3-3760-4c48-883f-c0cc1f75e90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E5B289E2-05E8-408C-B2EB-97FD5661E27A}">
  <ds:schemaRefs>
    <ds:schemaRef ds:uri="http://schemas.microsoft.com/sharepoint/v3/contenttype/forms"/>
  </ds:schemaRefs>
</ds:datastoreItem>
</file>

<file path=customXml/itemProps3.xml><?xml version="1.0" encoding="utf-8"?>
<ds:datastoreItem xmlns:ds="http://schemas.openxmlformats.org/officeDocument/2006/customXml" ds:itemID="{9CB7F411-8BDD-4921-80B4-80AF8A798CB0}">
  <ds:schemaRefs>
    <ds:schemaRef ds:uri="http://www.w3.org/XML/1998/namespace"/>
    <ds:schemaRef ds:uri="http://schemas.microsoft.com/office/2006/documentManagement/types"/>
    <ds:schemaRef ds:uri="http://schemas.openxmlformats.org/package/2006/metadata/core-properties"/>
    <ds:schemaRef ds:uri="http://purl.org/dc/terms/"/>
    <ds:schemaRef ds:uri="http://purl.org/dc/dcmitype/"/>
    <ds:schemaRef ds:uri="http://purl.org/dc/elements/1.1/"/>
    <ds:schemaRef ds:uri="http://schemas.microsoft.com/office/2006/metadata/properties"/>
    <ds:schemaRef ds:uri="7b65fda3-3760-4c48-883f-c0cc1f75e908"/>
  </ds:schemaRefs>
</ds:datastoreItem>
</file>

<file path=docProps/app.xml><?xml version="1.0" encoding="utf-8"?>
<Properties xmlns="http://schemas.openxmlformats.org/officeDocument/2006/extended-properties" xmlns:vt="http://schemas.openxmlformats.org/officeDocument/2006/docPropsVTypes">
  <Template>MVP Industry Day_Slide breeling</Template>
  <TotalTime>39</TotalTime>
  <Words>521</Words>
  <Application>Microsoft Office PowerPoint</Application>
  <PresentationFormat>On-screen Show (4:3)</PresentationFormat>
  <Paragraphs>51</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MVP Industry Day_Slide breeling</vt:lpstr>
      <vt:lpstr>              </vt:lpstr>
      <vt:lpstr>Data Access – Current State &amp; Gaps</vt:lpstr>
      <vt:lpstr>Data Storage &amp; Analytics – Current State &amp; Gaps</vt:lpstr>
      <vt:lpstr>PMI Objectives</vt:lpstr>
      <vt:lpstr>Hybrid Cloud</vt:lpstr>
      <vt:lpstr>PowerPoint Presentation</vt:lpstr>
      <vt:lpstr>Projected Requirements</vt:lpstr>
    </vt:vector>
  </TitlesOfParts>
  <Company>Veteran Affairs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James L. Breeling MD</dc:creator>
  <cp:lastModifiedBy>Deen, Jennifer</cp:lastModifiedBy>
  <cp:revision>11</cp:revision>
  <dcterms:created xsi:type="dcterms:W3CDTF">2015-07-26T23:30:44Z</dcterms:created>
  <dcterms:modified xsi:type="dcterms:W3CDTF">2015-08-04T14:03:24Z</dcterms:modified>
</cp:coreProperties>
</file>