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9"/>
  </p:notesMasterIdLst>
  <p:handoutMasterIdLst>
    <p:handoutMasterId r:id="rId30"/>
  </p:handoutMasterIdLst>
  <p:sldIdLst>
    <p:sldId id="399" r:id="rId5"/>
    <p:sldId id="400" r:id="rId6"/>
    <p:sldId id="401" r:id="rId7"/>
    <p:sldId id="402" r:id="rId8"/>
    <p:sldId id="403" r:id="rId9"/>
    <p:sldId id="404" r:id="rId10"/>
    <p:sldId id="405" r:id="rId11"/>
    <p:sldId id="406" r:id="rId12"/>
    <p:sldId id="407" r:id="rId13"/>
    <p:sldId id="408" r:id="rId14"/>
    <p:sldId id="409" r:id="rId15"/>
    <p:sldId id="410" r:id="rId16"/>
    <p:sldId id="411" r:id="rId17"/>
    <p:sldId id="412" r:id="rId18"/>
    <p:sldId id="413" r:id="rId19"/>
    <p:sldId id="414" r:id="rId20"/>
    <p:sldId id="415" r:id="rId21"/>
    <p:sldId id="416" r:id="rId22"/>
    <p:sldId id="417" r:id="rId23"/>
    <p:sldId id="418" r:id="rId24"/>
    <p:sldId id="419" r:id="rId25"/>
    <p:sldId id="420" r:id="rId26"/>
    <p:sldId id="421" r:id="rId27"/>
    <p:sldId id="422" r:id="rId28"/>
  </p:sldIdLst>
  <p:sldSz cx="9144000" cy="6858000" type="screen4x3"/>
  <p:notesSz cx="6858000" cy="92964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edemann, Susan" initials="WS" lastIdx="5" clrIdx="0"/>
  <p:cmAuthor id="1" name="Efrat, Natasha " initials="NE" lastIdx="17" clrIdx="1"/>
  <p:cmAuthor id="2" name="Mandel, Jack  (Technatomy-BAH)" initials="JM" lastIdx="1" clrIdx="2"/>
  <p:cmAuthor id="3" name="Jessica Lin" initials="JL" lastIdx="17" clrIdx="3"/>
  <p:cmAuthor id="4" name="Scott, Anne " initials="SA[" lastIdx="1"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47" autoAdjust="0"/>
    <p:restoredTop sz="98561" autoAdjust="0"/>
  </p:normalViewPr>
  <p:slideViewPr>
    <p:cSldViewPr snapToGrid="0" snapToObjects="1">
      <p:cViewPr>
        <p:scale>
          <a:sx n="80" d="100"/>
          <a:sy n="80" d="100"/>
        </p:scale>
        <p:origin x="-1980" y="-234"/>
      </p:cViewPr>
      <p:guideLst>
        <p:guide orient="horz" pos="215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80" d="100"/>
        <a:sy n="180" d="100"/>
      </p:scale>
      <p:origin x="0" y="216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014DB8-AE6D-4238-B691-3E0C7FF73165}" type="doc">
      <dgm:prSet loTypeId="urn:microsoft.com/office/officeart/2005/8/layout/hProcess11" loCatId="process" qsTypeId="urn:microsoft.com/office/officeart/2005/8/quickstyle/simple1" qsCatId="simple" csTypeId="urn:microsoft.com/office/officeart/2005/8/colors/accent1_2" csCatId="accent1" phldr="1"/>
      <dgm:spPr/>
    </dgm:pt>
    <dgm:pt modelId="{572378C0-E5EB-4052-9B68-737FECDA280B}">
      <dgm:prSet phldrT="[Text]" custT="1"/>
      <dgm:spPr/>
      <dgm:t>
        <a:bodyPr/>
        <a:lstStyle/>
        <a:p>
          <a:r>
            <a:rPr lang="en-US" sz="1300" dirty="0" smtClean="0"/>
            <a:t>January 30</a:t>
          </a:r>
          <a:r>
            <a:rPr lang="en-US" sz="1300" baseline="30000" dirty="0" smtClean="0"/>
            <a:t>th </a:t>
          </a:r>
          <a:r>
            <a:rPr lang="en-US" sz="1300" dirty="0" smtClean="0"/>
            <a:t>- Initial Report on Program Objectives, organization, funding, responsibilities, technical system requirements, milestones between 2014-2017</a:t>
          </a:r>
          <a:endParaRPr lang="en-US" sz="1300" dirty="0"/>
        </a:p>
      </dgm:t>
    </dgm:pt>
    <dgm:pt modelId="{F32F4D60-EA6D-4E06-AC11-C43360696F9E}" type="parTrans" cxnId="{5693DA4E-4F4A-4B3A-A3F7-21E8874FF162}">
      <dgm:prSet/>
      <dgm:spPr/>
      <dgm:t>
        <a:bodyPr/>
        <a:lstStyle/>
        <a:p>
          <a:endParaRPr lang="en-US"/>
        </a:p>
      </dgm:t>
    </dgm:pt>
    <dgm:pt modelId="{D7BEEC35-7342-43E5-A939-6EE1CE28F3D1}" type="sibTrans" cxnId="{5693DA4E-4F4A-4B3A-A3F7-21E8874FF162}">
      <dgm:prSet/>
      <dgm:spPr/>
      <dgm:t>
        <a:bodyPr/>
        <a:lstStyle/>
        <a:p>
          <a:endParaRPr lang="en-US"/>
        </a:p>
      </dgm:t>
    </dgm:pt>
    <dgm:pt modelId="{6A37EBE9-8B5B-46D9-9747-1F9010CC6C74}">
      <dgm:prSet phldrT="[Text]" custT="1"/>
      <dgm:spPr/>
      <dgm:t>
        <a:bodyPr/>
        <a:lstStyle/>
        <a:p>
          <a:r>
            <a:rPr lang="en-US" sz="1300" dirty="0" smtClean="0"/>
            <a:t>January – Responsible department officials identified</a:t>
          </a:r>
          <a:endParaRPr lang="en-US" sz="1300" dirty="0"/>
        </a:p>
      </dgm:t>
    </dgm:pt>
    <dgm:pt modelId="{B56EC2B1-B035-44B3-8E8D-2EA43F1F9B4C}" type="parTrans" cxnId="{2B4424CB-3D6E-42A7-A619-8546516A8AD3}">
      <dgm:prSet/>
      <dgm:spPr/>
      <dgm:t>
        <a:bodyPr/>
        <a:lstStyle/>
        <a:p>
          <a:endParaRPr lang="en-US"/>
        </a:p>
      </dgm:t>
    </dgm:pt>
    <dgm:pt modelId="{6ADF6F1C-99E7-482B-AA2F-BF004568C60E}" type="sibTrans" cxnId="{2B4424CB-3D6E-42A7-A619-8546516A8AD3}">
      <dgm:prSet/>
      <dgm:spPr/>
      <dgm:t>
        <a:bodyPr/>
        <a:lstStyle/>
        <a:p>
          <a:endParaRPr lang="en-US"/>
        </a:p>
      </dgm:t>
    </dgm:pt>
    <dgm:pt modelId="{42BE3D62-98DF-4E60-B8B4-6D18FD47ABB9}">
      <dgm:prSet phldrT="[Text]" custT="1"/>
      <dgm:spPr/>
      <dgm:t>
        <a:bodyPr/>
        <a:lstStyle/>
        <a:p>
          <a:r>
            <a:rPr lang="en-US" sz="1300" dirty="0" smtClean="0"/>
            <a:t>February – Executive Committee must be established</a:t>
          </a:r>
          <a:endParaRPr lang="en-US" sz="1300" dirty="0"/>
        </a:p>
      </dgm:t>
    </dgm:pt>
    <dgm:pt modelId="{76F38684-1423-48BA-A7BD-18FCF8632F0C}" type="parTrans" cxnId="{D6457999-E75F-4358-B944-25FE40D71B67}">
      <dgm:prSet/>
      <dgm:spPr/>
      <dgm:t>
        <a:bodyPr/>
        <a:lstStyle/>
        <a:p>
          <a:endParaRPr lang="en-US"/>
        </a:p>
      </dgm:t>
    </dgm:pt>
    <dgm:pt modelId="{AE71C377-5D29-4B9A-9466-002594AFCC38}" type="sibTrans" cxnId="{D6457999-E75F-4358-B944-25FE40D71B67}">
      <dgm:prSet/>
      <dgm:spPr/>
      <dgm:t>
        <a:bodyPr/>
        <a:lstStyle/>
        <a:p>
          <a:endParaRPr lang="en-US"/>
        </a:p>
      </dgm:t>
    </dgm:pt>
    <dgm:pt modelId="{2DB5F9E3-BCB9-4A9A-A5EF-6CAC45727A38}">
      <dgm:prSet phldrT="[Text]" custT="1"/>
      <dgm:spPr/>
      <dgm:t>
        <a:bodyPr/>
        <a:lstStyle/>
        <a:p>
          <a:r>
            <a:rPr lang="en-US" sz="1300" dirty="0" smtClean="0"/>
            <a:t>March 30th -  Proposed plan must be reviewed by Defense Science Board</a:t>
          </a:r>
          <a:endParaRPr lang="en-US" sz="1300" dirty="0"/>
        </a:p>
      </dgm:t>
    </dgm:pt>
    <dgm:pt modelId="{7D4F8CB2-30C3-4CF7-995C-BC1872D13256}" type="parTrans" cxnId="{75287FBB-B6FD-4C7C-9160-3D5865BED8F1}">
      <dgm:prSet/>
      <dgm:spPr/>
      <dgm:t>
        <a:bodyPr/>
        <a:lstStyle/>
        <a:p>
          <a:endParaRPr lang="en-US"/>
        </a:p>
      </dgm:t>
    </dgm:pt>
    <dgm:pt modelId="{313A5257-1924-4FF5-96B7-7C244017BEA5}" type="sibTrans" cxnId="{75287FBB-B6FD-4C7C-9160-3D5865BED8F1}">
      <dgm:prSet/>
      <dgm:spPr/>
      <dgm:t>
        <a:bodyPr/>
        <a:lstStyle/>
        <a:p>
          <a:endParaRPr lang="en-US"/>
        </a:p>
      </dgm:t>
    </dgm:pt>
    <dgm:pt modelId="{A5460C4E-A095-49B0-8D3C-B01B82EE14E1}">
      <dgm:prSet phldrT="[Text]" custT="1"/>
      <dgm:spPr/>
      <dgm:t>
        <a:bodyPr/>
        <a:lstStyle/>
        <a:p>
          <a:r>
            <a:rPr lang="en-US" sz="1300" dirty="0" smtClean="0"/>
            <a:t>June 1st– Executive Committee must submit report of work done thus far</a:t>
          </a:r>
          <a:endParaRPr lang="en-US" sz="1300" dirty="0"/>
        </a:p>
      </dgm:t>
    </dgm:pt>
    <dgm:pt modelId="{CAB2009C-489F-4D8B-81E0-633E1BF88DD4}" type="parTrans" cxnId="{6DB2E524-A39A-46A7-8780-3F515CC474E7}">
      <dgm:prSet/>
      <dgm:spPr/>
      <dgm:t>
        <a:bodyPr/>
        <a:lstStyle/>
        <a:p>
          <a:endParaRPr lang="en-US"/>
        </a:p>
      </dgm:t>
    </dgm:pt>
    <dgm:pt modelId="{1AC72ACD-2738-445A-A94A-5F00AF2EF0A7}" type="sibTrans" cxnId="{6DB2E524-A39A-46A7-8780-3F515CC474E7}">
      <dgm:prSet/>
      <dgm:spPr/>
      <dgm:t>
        <a:bodyPr/>
        <a:lstStyle/>
        <a:p>
          <a:endParaRPr lang="en-US"/>
        </a:p>
      </dgm:t>
    </dgm:pt>
    <dgm:pt modelId="{29F038AC-DDC9-4915-9789-4F5AB11D9BC1}">
      <dgm:prSet phldrT="[Text]" custT="1"/>
      <dgm:spPr/>
      <dgm:t>
        <a:bodyPr/>
        <a:lstStyle/>
        <a:p>
          <a:r>
            <a:rPr lang="en-US" sz="1300" dirty="0" smtClean="0"/>
            <a:t>October 1</a:t>
          </a:r>
          <a:r>
            <a:rPr lang="en-US" sz="1300" baseline="30000" dirty="0" smtClean="0"/>
            <a:t>st</a:t>
          </a:r>
          <a:r>
            <a:rPr lang="en-US" sz="1300" dirty="0" smtClean="0"/>
            <a:t> – Health care data should be “computable in real time and compliant with national data standards” and have method to ensure data standardization efforts evolve</a:t>
          </a:r>
          <a:endParaRPr lang="en-US" sz="1300" dirty="0"/>
        </a:p>
      </dgm:t>
    </dgm:pt>
    <dgm:pt modelId="{BE45F94C-4E6A-4314-8C0E-235F04FEDB04}" type="parTrans" cxnId="{4DA4E677-0531-45A0-B7B9-EF9842418396}">
      <dgm:prSet/>
      <dgm:spPr/>
      <dgm:t>
        <a:bodyPr/>
        <a:lstStyle/>
        <a:p>
          <a:endParaRPr lang="en-US"/>
        </a:p>
      </dgm:t>
    </dgm:pt>
    <dgm:pt modelId="{BCE61747-EB4A-44EF-8166-0EF3F8B6A568}" type="sibTrans" cxnId="{4DA4E677-0531-45A0-B7B9-EF9842418396}">
      <dgm:prSet/>
      <dgm:spPr/>
      <dgm:t>
        <a:bodyPr/>
        <a:lstStyle/>
        <a:p>
          <a:endParaRPr lang="en-US"/>
        </a:p>
      </dgm:t>
    </dgm:pt>
    <dgm:pt modelId="{0BFE3E3E-0495-4833-B9EA-AE22751F4149}" type="pres">
      <dgm:prSet presAssocID="{48014DB8-AE6D-4238-B691-3E0C7FF73165}" presName="Name0" presStyleCnt="0">
        <dgm:presLayoutVars>
          <dgm:dir/>
          <dgm:resizeHandles val="exact"/>
        </dgm:presLayoutVars>
      </dgm:prSet>
      <dgm:spPr/>
    </dgm:pt>
    <dgm:pt modelId="{C194C623-F048-4F1D-A537-B102C8DE62DE}" type="pres">
      <dgm:prSet presAssocID="{48014DB8-AE6D-4238-B691-3E0C7FF73165}" presName="arrow" presStyleLbl="bgShp" presStyleIdx="0" presStyleCnt="1" custScaleY="63476"/>
      <dgm:spPr/>
    </dgm:pt>
    <dgm:pt modelId="{7858076F-F2C3-43B2-85E1-F713D4CD0629}" type="pres">
      <dgm:prSet presAssocID="{48014DB8-AE6D-4238-B691-3E0C7FF73165}" presName="points" presStyleCnt="0"/>
      <dgm:spPr/>
    </dgm:pt>
    <dgm:pt modelId="{79C7D623-EF09-4A7D-8734-7A90F1E772C0}" type="pres">
      <dgm:prSet presAssocID="{572378C0-E5EB-4052-9B68-737FECDA280B}" presName="compositeA" presStyleCnt="0"/>
      <dgm:spPr/>
    </dgm:pt>
    <dgm:pt modelId="{CF0F26FF-7B40-4E20-8A7B-EFFA723F5109}" type="pres">
      <dgm:prSet presAssocID="{572378C0-E5EB-4052-9B68-737FECDA280B}" presName="textA" presStyleLbl="revTx" presStyleIdx="0" presStyleCnt="6" custScaleX="129840" custLinFactNeighborY="7040">
        <dgm:presLayoutVars>
          <dgm:bulletEnabled val="1"/>
        </dgm:presLayoutVars>
      </dgm:prSet>
      <dgm:spPr/>
      <dgm:t>
        <a:bodyPr/>
        <a:lstStyle/>
        <a:p>
          <a:endParaRPr lang="en-US"/>
        </a:p>
      </dgm:t>
    </dgm:pt>
    <dgm:pt modelId="{4663EB6A-B272-4A71-80DD-7E7408AA556F}" type="pres">
      <dgm:prSet presAssocID="{572378C0-E5EB-4052-9B68-737FECDA280B}" presName="circleA" presStyleLbl="node1" presStyleIdx="0" presStyleCnt="6"/>
      <dgm:spPr>
        <a:solidFill>
          <a:schemeClr val="accent1"/>
        </a:solidFill>
      </dgm:spPr>
    </dgm:pt>
    <dgm:pt modelId="{376B6CF2-96DE-43E1-BA1A-165E5C8A3184}" type="pres">
      <dgm:prSet presAssocID="{572378C0-E5EB-4052-9B68-737FECDA280B}" presName="spaceA" presStyleCnt="0"/>
      <dgm:spPr/>
    </dgm:pt>
    <dgm:pt modelId="{5AD134C7-EA1D-4A5A-B236-51E3AC992EFD}" type="pres">
      <dgm:prSet presAssocID="{D7BEEC35-7342-43E5-A939-6EE1CE28F3D1}" presName="space" presStyleCnt="0"/>
      <dgm:spPr/>
    </dgm:pt>
    <dgm:pt modelId="{D380D0C5-609C-427C-AA52-DD4B6713D5FD}" type="pres">
      <dgm:prSet presAssocID="{6A37EBE9-8B5B-46D9-9747-1F9010CC6C74}" presName="compositeB" presStyleCnt="0"/>
      <dgm:spPr/>
    </dgm:pt>
    <dgm:pt modelId="{6C7A2A05-69EB-441A-8114-5A93EB60B99B}" type="pres">
      <dgm:prSet presAssocID="{6A37EBE9-8B5B-46D9-9747-1F9010CC6C74}" presName="textB" presStyleLbl="revTx" presStyleIdx="1" presStyleCnt="6" custLinFactNeighborY="-5960">
        <dgm:presLayoutVars>
          <dgm:bulletEnabled val="1"/>
        </dgm:presLayoutVars>
      </dgm:prSet>
      <dgm:spPr/>
      <dgm:t>
        <a:bodyPr/>
        <a:lstStyle/>
        <a:p>
          <a:endParaRPr lang="en-US"/>
        </a:p>
      </dgm:t>
    </dgm:pt>
    <dgm:pt modelId="{4A633FD7-BE4C-4ED0-9DEF-45E6427A0E4A}" type="pres">
      <dgm:prSet presAssocID="{6A37EBE9-8B5B-46D9-9747-1F9010CC6C74}" presName="circleB" presStyleLbl="node1" presStyleIdx="1" presStyleCnt="6"/>
      <dgm:spPr>
        <a:solidFill>
          <a:schemeClr val="accent2"/>
        </a:solidFill>
      </dgm:spPr>
    </dgm:pt>
    <dgm:pt modelId="{D9FA0F7F-8E16-4405-B375-E93FEBA03EC1}" type="pres">
      <dgm:prSet presAssocID="{6A37EBE9-8B5B-46D9-9747-1F9010CC6C74}" presName="spaceB" presStyleCnt="0"/>
      <dgm:spPr/>
    </dgm:pt>
    <dgm:pt modelId="{58D9329F-5C30-466D-B623-EA49229EA736}" type="pres">
      <dgm:prSet presAssocID="{6ADF6F1C-99E7-482B-AA2F-BF004568C60E}" presName="space" presStyleCnt="0"/>
      <dgm:spPr/>
    </dgm:pt>
    <dgm:pt modelId="{2F1734B0-B850-4853-B125-C754C994E896}" type="pres">
      <dgm:prSet presAssocID="{42BE3D62-98DF-4E60-B8B4-6D18FD47ABB9}" presName="compositeA" presStyleCnt="0"/>
      <dgm:spPr/>
    </dgm:pt>
    <dgm:pt modelId="{0C455320-0808-40F2-A346-84F9C1F196F8}" type="pres">
      <dgm:prSet presAssocID="{42BE3D62-98DF-4E60-B8B4-6D18FD47ABB9}" presName="textA" presStyleLbl="revTx" presStyleIdx="2" presStyleCnt="6" custLinFactNeighborY="4768">
        <dgm:presLayoutVars>
          <dgm:bulletEnabled val="1"/>
        </dgm:presLayoutVars>
      </dgm:prSet>
      <dgm:spPr/>
      <dgm:t>
        <a:bodyPr/>
        <a:lstStyle/>
        <a:p>
          <a:endParaRPr lang="en-US"/>
        </a:p>
      </dgm:t>
    </dgm:pt>
    <dgm:pt modelId="{CA7CB3D4-B7AE-4FA3-9056-DCA59D5008BF}" type="pres">
      <dgm:prSet presAssocID="{42BE3D62-98DF-4E60-B8B4-6D18FD47ABB9}" presName="circleA" presStyleLbl="node1" presStyleIdx="2" presStyleCnt="6"/>
      <dgm:spPr>
        <a:solidFill>
          <a:schemeClr val="accent3"/>
        </a:solidFill>
      </dgm:spPr>
    </dgm:pt>
    <dgm:pt modelId="{5CDA0090-AAA5-4DC3-B0FA-1ED2AAA9E9A6}" type="pres">
      <dgm:prSet presAssocID="{42BE3D62-98DF-4E60-B8B4-6D18FD47ABB9}" presName="spaceA" presStyleCnt="0"/>
      <dgm:spPr/>
    </dgm:pt>
    <dgm:pt modelId="{BE7BA133-73FD-4CFE-A371-AC09A10EE2A7}" type="pres">
      <dgm:prSet presAssocID="{AE71C377-5D29-4B9A-9466-002594AFCC38}" presName="space" presStyleCnt="0"/>
      <dgm:spPr/>
    </dgm:pt>
    <dgm:pt modelId="{D4EBBB60-2AD9-41E8-9950-C50E69CC9421}" type="pres">
      <dgm:prSet presAssocID="{2DB5F9E3-BCB9-4A9A-A5EF-6CAC45727A38}" presName="compositeB" presStyleCnt="0"/>
      <dgm:spPr/>
    </dgm:pt>
    <dgm:pt modelId="{8BD6F636-518F-4F69-91F8-8A7D4791A2DB}" type="pres">
      <dgm:prSet presAssocID="{2DB5F9E3-BCB9-4A9A-A5EF-6CAC45727A38}" presName="textB" presStyleLbl="revTx" presStyleIdx="3" presStyleCnt="6" custLinFactNeighborY="-7152">
        <dgm:presLayoutVars>
          <dgm:bulletEnabled val="1"/>
        </dgm:presLayoutVars>
      </dgm:prSet>
      <dgm:spPr/>
      <dgm:t>
        <a:bodyPr/>
        <a:lstStyle/>
        <a:p>
          <a:endParaRPr lang="en-US"/>
        </a:p>
      </dgm:t>
    </dgm:pt>
    <dgm:pt modelId="{9527AB8D-C5F8-4677-B0CD-89F024111F39}" type="pres">
      <dgm:prSet presAssocID="{2DB5F9E3-BCB9-4A9A-A5EF-6CAC45727A38}" presName="circleB" presStyleLbl="node1" presStyleIdx="3" presStyleCnt="6"/>
      <dgm:spPr>
        <a:solidFill>
          <a:schemeClr val="accent4"/>
        </a:solidFill>
      </dgm:spPr>
    </dgm:pt>
    <dgm:pt modelId="{4F316183-EA46-41F5-B039-338D963EA40C}" type="pres">
      <dgm:prSet presAssocID="{2DB5F9E3-BCB9-4A9A-A5EF-6CAC45727A38}" presName="spaceB" presStyleCnt="0"/>
      <dgm:spPr/>
    </dgm:pt>
    <dgm:pt modelId="{CEFF779D-E119-4079-8881-C461141B9D5C}" type="pres">
      <dgm:prSet presAssocID="{313A5257-1924-4FF5-96B7-7C244017BEA5}" presName="space" presStyleCnt="0"/>
      <dgm:spPr/>
    </dgm:pt>
    <dgm:pt modelId="{3D750D5A-6A56-45F2-A42A-6B118817A99D}" type="pres">
      <dgm:prSet presAssocID="{A5460C4E-A095-49B0-8D3C-B01B82EE14E1}" presName="compositeA" presStyleCnt="0"/>
      <dgm:spPr/>
    </dgm:pt>
    <dgm:pt modelId="{053DBA70-F0B4-4423-B8F9-86FC070DDD94}" type="pres">
      <dgm:prSet presAssocID="{A5460C4E-A095-49B0-8D3C-B01B82EE14E1}" presName="textA" presStyleLbl="revTx" presStyleIdx="4" presStyleCnt="6" custLinFactNeighborY="5364">
        <dgm:presLayoutVars>
          <dgm:bulletEnabled val="1"/>
        </dgm:presLayoutVars>
      </dgm:prSet>
      <dgm:spPr/>
      <dgm:t>
        <a:bodyPr/>
        <a:lstStyle/>
        <a:p>
          <a:endParaRPr lang="en-US"/>
        </a:p>
      </dgm:t>
    </dgm:pt>
    <dgm:pt modelId="{46F2179F-65F3-4522-9841-D15052A9DD0B}" type="pres">
      <dgm:prSet presAssocID="{A5460C4E-A095-49B0-8D3C-B01B82EE14E1}" presName="circleA" presStyleLbl="node1" presStyleIdx="4" presStyleCnt="6"/>
      <dgm:spPr>
        <a:solidFill>
          <a:schemeClr val="accent5"/>
        </a:solidFill>
      </dgm:spPr>
    </dgm:pt>
    <dgm:pt modelId="{8BCC206C-3B74-4597-B68B-76387E5DE8AC}" type="pres">
      <dgm:prSet presAssocID="{A5460C4E-A095-49B0-8D3C-B01B82EE14E1}" presName="spaceA" presStyleCnt="0"/>
      <dgm:spPr/>
    </dgm:pt>
    <dgm:pt modelId="{A55F6C2A-35EE-47CB-9938-20ECB74684B6}" type="pres">
      <dgm:prSet presAssocID="{1AC72ACD-2738-445A-A94A-5F00AF2EF0A7}" presName="space" presStyleCnt="0"/>
      <dgm:spPr/>
    </dgm:pt>
    <dgm:pt modelId="{77291798-435D-4DFE-B656-6904455010C5}" type="pres">
      <dgm:prSet presAssocID="{29F038AC-DDC9-4915-9789-4F5AB11D9BC1}" presName="compositeB" presStyleCnt="0"/>
      <dgm:spPr/>
    </dgm:pt>
    <dgm:pt modelId="{8734205E-E9FC-4D39-B93F-431865028322}" type="pres">
      <dgm:prSet presAssocID="{29F038AC-DDC9-4915-9789-4F5AB11D9BC1}" presName="textB" presStyleLbl="revTx" presStyleIdx="5" presStyleCnt="6" custScaleX="125216" custLinFactNeighborY="-4768">
        <dgm:presLayoutVars>
          <dgm:bulletEnabled val="1"/>
        </dgm:presLayoutVars>
      </dgm:prSet>
      <dgm:spPr/>
      <dgm:t>
        <a:bodyPr/>
        <a:lstStyle/>
        <a:p>
          <a:endParaRPr lang="en-US"/>
        </a:p>
      </dgm:t>
    </dgm:pt>
    <dgm:pt modelId="{3E4F455C-0F7D-4404-87BB-9B893FE1AD50}" type="pres">
      <dgm:prSet presAssocID="{29F038AC-DDC9-4915-9789-4F5AB11D9BC1}" presName="circleB" presStyleLbl="node1" presStyleIdx="5" presStyleCnt="6"/>
      <dgm:spPr>
        <a:solidFill>
          <a:schemeClr val="accent6"/>
        </a:solidFill>
      </dgm:spPr>
    </dgm:pt>
    <dgm:pt modelId="{8EDBD57F-8FD6-4F5A-A682-41EA164563F5}" type="pres">
      <dgm:prSet presAssocID="{29F038AC-DDC9-4915-9789-4F5AB11D9BC1}" presName="spaceB" presStyleCnt="0"/>
      <dgm:spPr/>
    </dgm:pt>
  </dgm:ptLst>
  <dgm:cxnLst>
    <dgm:cxn modelId="{5C90505F-5D5F-4E8B-9177-7A0C24C7BD19}" type="presOf" srcId="{6A37EBE9-8B5B-46D9-9747-1F9010CC6C74}" destId="{6C7A2A05-69EB-441A-8114-5A93EB60B99B}" srcOrd="0" destOrd="0" presId="urn:microsoft.com/office/officeart/2005/8/layout/hProcess11"/>
    <dgm:cxn modelId="{0899684F-37AE-4E84-A93E-E1CF5DFFEDAE}" type="presOf" srcId="{29F038AC-DDC9-4915-9789-4F5AB11D9BC1}" destId="{8734205E-E9FC-4D39-B93F-431865028322}" srcOrd="0" destOrd="0" presId="urn:microsoft.com/office/officeart/2005/8/layout/hProcess11"/>
    <dgm:cxn modelId="{01DFA7C4-B949-42D8-901E-D81F9E7897BF}" type="presOf" srcId="{42BE3D62-98DF-4E60-B8B4-6D18FD47ABB9}" destId="{0C455320-0808-40F2-A346-84F9C1F196F8}" srcOrd="0" destOrd="0" presId="urn:microsoft.com/office/officeart/2005/8/layout/hProcess11"/>
    <dgm:cxn modelId="{D6457999-E75F-4358-B944-25FE40D71B67}" srcId="{48014DB8-AE6D-4238-B691-3E0C7FF73165}" destId="{42BE3D62-98DF-4E60-B8B4-6D18FD47ABB9}" srcOrd="2" destOrd="0" parTransId="{76F38684-1423-48BA-A7BD-18FCF8632F0C}" sibTransId="{AE71C377-5D29-4B9A-9466-002594AFCC38}"/>
    <dgm:cxn modelId="{A86ED517-999F-4B0E-BBA1-14128051C05D}" type="presOf" srcId="{572378C0-E5EB-4052-9B68-737FECDA280B}" destId="{CF0F26FF-7B40-4E20-8A7B-EFFA723F5109}" srcOrd="0" destOrd="0" presId="urn:microsoft.com/office/officeart/2005/8/layout/hProcess11"/>
    <dgm:cxn modelId="{BA5108E3-E0A6-4002-AC8B-21B6D2B25AFC}" type="presOf" srcId="{A5460C4E-A095-49B0-8D3C-B01B82EE14E1}" destId="{053DBA70-F0B4-4423-B8F9-86FC070DDD94}" srcOrd="0" destOrd="0" presId="urn:microsoft.com/office/officeart/2005/8/layout/hProcess11"/>
    <dgm:cxn modelId="{083E152B-566D-47C9-9923-71D2AC4480CF}" type="presOf" srcId="{48014DB8-AE6D-4238-B691-3E0C7FF73165}" destId="{0BFE3E3E-0495-4833-B9EA-AE22751F4149}" srcOrd="0" destOrd="0" presId="urn:microsoft.com/office/officeart/2005/8/layout/hProcess11"/>
    <dgm:cxn modelId="{5693DA4E-4F4A-4B3A-A3F7-21E8874FF162}" srcId="{48014DB8-AE6D-4238-B691-3E0C7FF73165}" destId="{572378C0-E5EB-4052-9B68-737FECDA280B}" srcOrd="0" destOrd="0" parTransId="{F32F4D60-EA6D-4E06-AC11-C43360696F9E}" sibTransId="{D7BEEC35-7342-43E5-A939-6EE1CE28F3D1}"/>
    <dgm:cxn modelId="{E7752A6E-DF22-44C1-8472-3917336F2D04}" type="presOf" srcId="{2DB5F9E3-BCB9-4A9A-A5EF-6CAC45727A38}" destId="{8BD6F636-518F-4F69-91F8-8A7D4791A2DB}" srcOrd="0" destOrd="0" presId="urn:microsoft.com/office/officeart/2005/8/layout/hProcess11"/>
    <dgm:cxn modelId="{2B4424CB-3D6E-42A7-A619-8546516A8AD3}" srcId="{48014DB8-AE6D-4238-B691-3E0C7FF73165}" destId="{6A37EBE9-8B5B-46D9-9747-1F9010CC6C74}" srcOrd="1" destOrd="0" parTransId="{B56EC2B1-B035-44B3-8E8D-2EA43F1F9B4C}" sibTransId="{6ADF6F1C-99E7-482B-AA2F-BF004568C60E}"/>
    <dgm:cxn modelId="{6DB2E524-A39A-46A7-8780-3F515CC474E7}" srcId="{48014DB8-AE6D-4238-B691-3E0C7FF73165}" destId="{A5460C4E-A095-49B0-8D3C-B01B82EE14E1}" srcOrd="4" destOrd="0" parTransId="{CAB2009C-489F-4D8B-81E0-633E1BF88DD4}" sibTransId="{1AC72ACD-2738-445A-A94A-5F00AF2EF0A7}"/>
    <dgm:cxn modelId="{4DA4E677-0531-45A0-B7B9-EF9842418396}" srcId="{48014DB8-AE6D-4238-B691-3E0C7FF73165}" destId="{29F038AC-DDC9-4915-9789-4F5AB11D9BC1}" srcOrd="5" destOrd="0" parTransId="{BE45F94C-4E6A-4314-8C0E-235F04FEDB04}" sibTransId="{BCE61747-EB4A-44EF-8166-0EF3F8B6A568}"/>
    <dgm:cxn modelId="{75287FBB-B6FD-4C7C-9160-3D5865BED8F1}" srcId="{48014DB8-AE6D-4238-B691-3E0C7FF73165}" destId="{2DB5F9E3-BCB9-4A9A-A5EF-6CAC45727A38}" srcOrd="3" destOrd="0" parTransId="{7D4F8CB2-30C3-4CF7-995C-BC1872D13256}" sibTransId="{313A5257-1924-4FF5-96B7-7C244017BEA5}"/>
    <dgm:cxn modelId="{39FA661C-B342-4E1B-ACE5-1A3A1D6948F8}" type="presParOf" srcId="{0BFE3E3E-0495-4833-B9EA-AE22751F4149}" destId="{C194C623-F048-4F1D-A537-B102C8DE62DE}" srcOrd="0" destOrd="0" presId="urn:microsoft.com/office/officeart/2005/8/layout/hProcess11"/>
    <dgm:cxn modelId="{D202123B-7ABE-43BE-B420-02735185D4D3}" type="presParOf" srcId="{0BFE3E3E-0495-4833-B9EA-AE22751F4149}" destId="{7858076F-F2C3-43B2-85E1-F713D4CD0629}" srcOrd="1" destOrd="0" presId="urn:microsoft.com/office/officeart/2005/8/layout/hProcess11"/>
    <dgm:cxn modelId="{757B9EEB-015C-45B3-8D41-B1122D7D3E1C}" type="presParOf" srcId="{7858076F-F2C3-43B2-85E1-F713D4CD0629}" destId="{79C7D623-EF09-4A7D-8734-7A90F1E772C0}" srcOrd="0" destOrd="0" presId="urn:microsoft.com/office/officeart/2005/8/layout/hProcess11"/>
    <dgm:cxn modelId="{0E96B0DB-92FF-4C2B-BFBA-04A2E9512210}" type="presParOf" srcId="{79C7D623-EF09-4A7D-8734-7A90F1E772C0}" destId="{CF0F26FF-7B40-4E20-8A7B-EFFA723F5109}" srcOrd="0" destOrd="0" presId="urn:microsoft.com/office/officeart/2005/8/layout/hProcess11"/>
    <dgm:cxn modelId="{3D65D98E-3620-47E7-AC61-9D9EE798581A}" type="presParOf" srcId="{79C7D623-EF09-4A7D-8734-7A90F1E772C0}" destId="{4663EB6A-B272-4A71-80DD-7E7408AA556F}" srcOrd="1" destOrd="0" presId="urn:microsoft.com/office/officeart/2005/8/layout/hProcess11"/>
    <dgm:cxn modelId="{A76F4975-45F9-41F7-B40A-CF10517D056D}" type="presParOf" srcId="{79C7D623-EF09-4A7D-8734-7A90F1E772C0}" destId="{376B6CF2-96DE-43E1-BA1A-165E5C8A3184}" srcOrd="2" destOrd="0" presId="urn:microsoft.com/office/officeart/2005/8/layout/hProcess11"/>
    <dgm:cxn modelId="{4EBE0D5B-60E8-4686-8C9C-962926294B5A}" type="presParOf" srcId="{7858076F-F2C3-43B2-85E1-F713D4CD0629}" destId="{5AD134C7-EA1D-4A5A-B236-51E3AC992EFD}" srcOrd="1" destOrd="0" presId="urn:microsoft.com/office/officeart/2005/8/layout/hProcess11"/>
    <dgm:cxn modelId="{505AAB18-CA6D-4760-BC98-E5E659CB931E}" type="presParOf" srcId="{7858076F-F2C3-43B2-85E1-F713D4CD0629}" destId="{D380D0C5-609C-427C-AA52-DD4B6713D5FD}" srcOrd="2" destOrd="0" presId="urn:microsoft.com/office/officeart/2005/8/layout/hProcess11"/>
    <dgm:cxn modelId="{0ABE0EE9-596E-4F94-ACED-BB6E307AF443}" type="presParOf" srcId="{D380D0C5-609C-427C-AA52-DD4B6713D5FD}" destId="{6C7A2A05-69EB-441A-8114-5A93EB60B99B}" srcOrd="0" destOrd="0" presId="urn:microsoft.com/office/officeart/2005/8/layout/hProcess11"/>
    <dgm:cxn modelId="{3D863BF3-0B10-455C-833B-84187D15C4F0}" type="presParOf" srcId="{D380D0C5-609C-427C-AA52-DD4B6713D5FD}" destId="{4A633FD7-BE4C-4ED0-9DEF-45E6427A0E4A}" srcOrd="1" destOrd="0" presId="urn:microsoft.com/office/officeart/2005/8/layout/hProcess11"/>
    <dgm:cxn modelId="{945F68F2-45FE-4223-997E-2017E66378B6}" type="presParOf" srcId="{D380D0C5-609C-427C-AA52-DD4B6713D5FD}" destId="{D9FA0F7F-8E16-4405-B375-E93FEBA03EC1}" srcOrd="2" destOrd="0" presId="urn:microsoft.com/office/officeart/2005/8/layout/hProcess11"/>
    <dgm:cxn modelId="{BB382CA6-7219-4A99-8930-CED8AD656D9B}" type="presParOf" srcId="{7858076F-F2C3-43B2-85E1-F713D4CD0629}" destId="{58D9329F-5C30-466D-B623-EA49229EA736}" srcOrd="3" destOrd="0" presId="urn:microsoft.com/office/officeart/2005/8/layout/hProcess11"/>
    <dgm:cxn modelId="{23FC900F-37E3-4944-BC05-5428FBDF4EF0}" type="presParOf" srcId="{7858076F-F2C3-43B2-85E1-F713D4CD0629}" destId="{2F1734B0-B850-4853-B125-C754C994E896}" srcOrd="4" destOrd="0" presId="urn:microsoft.com/office/officeart/2005/8/layout/hProcess11"/>
    <dgm:cxn modelId="{D81D238E-EC03-4714-AC8B-3CD0ECA1270E}" type="presParOf" srcId="{2F1734B0-B850-4853-B125-C754C994E896}" destId="{0C455320-0808-40F2-A346-84F9C1F196F8}" srcOrd="0" destOrd="0" presId="urn:microsoft.com/office/officeart/2005/8/layout/hProcess11"/>
    <dgm:cxn modelId="{C5FA2E43-5745-4D8B-833E-DC5DC97E2248}" type="presParOf" srcId="{2F1734B0-B850-4853-B125-C754C994E896}" destId="{CA7CB3D4-B7AE-4FA3-9056-DCA59D5008BF}" srcOrd="1" destOrd="0" presId="urn:microsoft.com/office/officeart/2005/8/layout/hProcess11"/>
    <dgm:cxn modelId="{BFBAE771-4CA7-4798-B2D0-94F642C61A5C}" type="presParOf" srcId="{2F1734B0-B850-4853-B125-C754C994E896}" destId="{5CDA0090-AAA5-4DC3-B0FA-1ED2AAA9E9A6}" srcOrd="2" destOrd="0" presId="urn:microsoft.com/office/officeart/2005/8/layout/hProcess11"/>
    <dgm:cxn modelId="{80632FA8-5BA9-49E7-9609-CA879DD0AF0A}" type="presParOf" srcId="{7858076F-F2C3-43B2-85E1-F713D4CD0629}" destId="{BE7BA133-73FD-4CFE-A371-AC09A10EE2A7}" srcOrd="5" destOrd="0" presId="urn:microsoft.com/office/officeart/2005/8/layout/hProcess11"/>
    <dgm:cxn modelId="{7F33E1B3-A206-431D-BCE8-928B862555D6}" type="presParOf" srcId="{7858076F-F2C3-43B2-85E1-F713D4CD0629}" destId="{D4EBBB60-2AD9-41E8-9950-C50E69CC9421}" srcOrd="6" destOrd="0" presId="urn:microsoft.com/office/officeart/2005/8/layout/hProcess11"/>
    <dgm:cxn modelId="{E059C561-3311-4A57-9243-3843DA08EAEA}" type="presParOf" srcId="{D4EBBB60-2AD9-41E8-9950-C50E69CC9421}" destId="{8BD6F636-518F-4F69-91F8-8A7D4791A2DB}" srcOrd="0" destOrd="0" presId="urn:microsoft.com/office/officeart/2005/8/layout/hProcess11"/>
    <dgm:cxn modelId="{840731E5-F5EB-4B1D-8F7F-2CD604D5937C}" type="presParOf" srcId="{D4EBBB60-2AD9-41E8-9950-C50E69CC9421}" destId="{9527AB8D-C5F8-4677-B0CD-89F024111F39}" srcOrd="1" destOrd="0" presId="urn:microsoft.com/office/officeart/2005/8/layout/hProcess11"/>
    <dgm:cxn modelId="{A7160CB7-780B-41F7-8F96-D6DEE1B3483E}" type="presParOf" srcId="{D4EBBB60-2AD9-41E8-9950-C50E69CC9421}" destId="{4F316183-EA46-41F5-B039-338D963EA40C}" srcOrd="2" destOrd="0" presId="urn:microsoft.com/office/officeart/2005/8/layout/hProcess11"/>
    <dgm:cxn modelId="{FAEBAC03-4780-4E43-9D8F-FADF39102C59}" type="presParOf" srcId="{7858076F-F2C3-43B2-85E1-F713D4CD0629}" destId="{CEFF779D-E119-4079-8881-C461141B9D5C}" srcOrd="7" destOrd="0" presId="urn:microsoft.com/office/officeart/2005/8/layout/hProcess11"/>
    <dgm:cxn modelId="{3D0A1DF9-030E-4068-B264-8510C9436E1D}" type="presParOf" srcId="{7858076F-F2C3-43B2-85E1-F713D4CD0629}" destId="{3D750D5A-6A56-45F2-A42A-6B118817A99D}" srcOrd="8" destOrd="0" presId="urn:microsoft.com/office/officeart/2005/8/layout/hProcess11"/>
    <dgm:cxn modelId="{D8663144-C339-4D81-B860-5806B1D38F9D}" type="presParOf" srcId="{3D750D5A-6A56-45F2-A42A-6B118817A99D}" destId="{053DBA70-F0B4-4423-B8F9-86FC070DDD94}" srcOrd="0" destOrd="0" presId="urn:microsoft.com/office/officeart/2005/8/layout/hProcess11"/>
    <dgm:cxn modelId="{A9847663-7AB8-4074-A658-3789523FAC5E}" type="presParOf" srcId="{3D750D5A-6A56-45F2-A42A-6B118817A99D}" destId="{46F2179F-65F3-4522-9841-D15052A9DD0B}" srcOrd="1" destOrd="0" presId="urn:microsoft.com/office/officeart/2005/8/layout/hProcess11"/>
    <dgm:cxn modelId="{DEA6230D-9EEC-42B1-A60A-2F30198515A0}" type="presParOf" srcId="{3D750D5A-6A56-45F2-A42A-6B118817A99D}" destId="{8BCC206C-3B74-4597-B68B-76387E5DE8AC}" srcOrd="2" destOrd="0" presId="urn:microsoft.com/office/officeart/2005/8/layout/hProcess11"/>
    <dgm:cxn modelId="{92B2536C-BB70-4639-A138-D2862D3DF578}" type="presParOf" srcId="{7858076F-F2C3-43B2-85E1-F713D4CD0629}" destId="{A55F6C2A-35EE-47CB-9938-20ECB74684B6}" srcOrd="9" destOrd="0" presId="urn:microsoft.com/office/officeart/2005/8/layout/hProcess11"/>
    <dgm:cxn modelId="{B1C574A3-1FC4-4E20-85C6-7979922AADD5}" type="presParOf" srcId="{7858076F-F2C3-43B2-85E1-F713D4CD0629}" destId="{77291798-435D-4DFE-B656-6904455010C5}" srcOrd="10" destOrd="0" presId="urn:microsoft.com/office/officeart/2005/8/layout/hProcess11"/>
    <dgm:cxn modelId="{26A3FF5C-9995-4333-A070-F004D16DF514}" type="presParOf" srcId="{77291798-435D-4DFE-B656-6904455010C5}" destId="{8734205E-E9FC-4D39-B93F-431865028322}" srcOrd="0" destOrd="0" presId="urn:microsoft.com/office/officeart/2005/8/layout/hProcess11"/>
    <dgm:cxn modelId="{A3870BC7-8EA0-4D9D-BD78-3F7664104068}" type="presParOf" srcId="{77291798-435D-4DFE-B656-6904455010C5}" destId="{3E4F455C-0F7D-4404-87BB-9B893FE1AD50}" srcOrd="1" destOrd="0" presId="urn:microsoft.com/office/officeart/2005/8/layout/hProcess11"/>
    <dgm:cxn modelId="{27EEDEF5-FB58-4E57-839F-B8353F6011F6}" type="presParOf" srcId="{77291798-435D-4DFE-B656-6904455010C5}" destId="{8EDBD57F-8FD6-4F5A-A682-41EA164563F5}"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F8CCC3-A98B-4322-8F4F-C22AF14CE0D5}" type="doc">
      <dgm:prSet loTypeId="urn:microsoft.com/office/officeart/2005/8/layout/hProcess11" loCatId="process" qsTypeId="urn:microsoft.com/office/officeart/2005/8/quickstyle/simple1" qsCatId="simple" csTypeId="urn:microsoft.com/office/officeart/2005/8/colors/accent1_2" csCatId="accent1" phldr="1"/>
      <dgm:spPr/>
    </dgm:pt>
    <dgm:pt modelId="{68226B6D-726E-4759-AFC9-57A75533CA93}">
      <dgm:prSet phldrT="[Text]" custT="1"/>
      <dgm:spPr/>
      <dgm:t>
        <a:bodyPr/>
        <a:lstStyle/>
        <a:p>
          <a:pPr algn="l"/>
          <a:r>
            <a:rPr lang="en-US" sz="1300" dirty="0" smtClean="0"/>
            <a:t>- VA and DoD to seek interoperable pharmacy data systems by October 2004</a:t>
          </a:r>
        </a:p>
        <a:p>
          <a:pPr algn="l"/>
          <a:r>
            <a:rPr lang="en-US" sz="1300" dirty="0" smtClean="0"/>
            <a:t>- If not achieved, VA shall adopt DoD’s Pharmacy Data Transaction System by October 2005 </a:t>
          </a:r>
          <a:endParaRPr lang="en-US" sz="1300" dirty="0"/>
        </a:p>
      </dgm:t>
    </dgm:pt>
    <dgm:pt modelId="{BFDC9A00-AB40-4B6F-86DD-60F0F009760D}" type="parTrans" cxnId="{92B61066-5368-4ACE-8FA2-7C63AD4CA862}">
      <dgm:prSet/>
      <dgm:spPr/>
      <dgm:t>
        <a:bodyPr/>
        <a:lstStyle/>
        <a:p>
          <a:endParaRPr lang="en-US"/>
        </a:p>
      </dgm:t>
    </dgm:pt>
    <dgm:pt modelId="{E3D090E4-0F91-4791-AE2F-311F9EA8F0A7}" type="sibTrans" cxnId="{92B61066-5368-4ACE-8FA2-7C63AD4CA862}">
      <dgm:prSet/>
      <dgm:spPr/>
      <dgm:t>
        <a:bodyPr/>
        <a:lstStyle/>
        <a:p>
          <a:endParaRPr lang="en-US"/>
        </a:p>
      </dgm:t>
    </dgm:pt>
    <dgm:pt modelId="{4E3B2A55-8DBD-4971-A621-ECF255E44FB7}">
      <dgm:prSet phldrT="[Text]" custT="1"/>
      <dgm:spPr/>
      <dgm:t>
        <a:bodyPr/>
        <a:lstStyle/>
        <a:p>
          <a:pPr algn="l"/>
          <a:r>
            <a:rPr lang="en-US" sz="1300" dirty="0" smtClean="0"/>
            <a:t>- DoD and VA shall jointly develop and implement electronic health record systems or capabilities  for full interoperability of personal  health care information between the DoD and VA</a:t>
          </a:r>
        </a:p>
        <a:p>
          <a:pPr algn="l"/>
          <a:r>
            <a:rPr lang="en-US" sz="1300" dirty="0" smtClean="0"/>
            <a:t>- Establishment of the  Interagency Program Office  (IPO) as a single point of accountability for both DoD and VA</a:t>
          </a:r>
          <a:endParaRPr lang="en-US" sz="1300" dirty="0"/>
        </a:p>
      </dgm:t>
    </dgm:pt>
    <dgm:pt modelId="{287BA0AC-57D6-4675-BEAD-C42C72143124}" type="parTrans" cxnId="{2711F479-305C-486D-8A4D-206A55F2BE35}">
      <dgm:prSet/>
      <dgm:spPr/>
      <dgm:t>
        <a:bodyPr/>
        <a:lstStyle/>
        <a:p>
          <a:endParaRPr lang="en-US"/>
        </a:p>
      </dgm:t>
    </dgm:pt>
    <dgm:pt modelId="{5705F9B7-C060-46C0-A745-7E84FC851AA0}" type="sibTrans" cxnId="{2711F479-305C-486D-8A4D-206A55F2BE35}">
      <dgm:prSet/>
      <dgm:spPr/>
      <dgm:t>
        <a:bodyPr/>
        <a:lstStyle/>
        <a:p>
          <a:endParaRPr lang="en-US"/>
        </a:p>
      </dgm:t>
    </dgm:pt>
    <dgm:pt modelId="{14089353-B2A7-4008-A3EC-D487C8DC0796}">
      <dgm:prSet phldrT="[Text]" custT="1"/>
      <dgm:spPr/>
      <dgm:t>
        <a:bodyPr/>
        <a:lstStyle/>
        <a:p>
          <a:pPr algn="l"/>
          <a:r>
            <a:rPr lang="en-US" sz="1300" dirty="0" smtClean="0"/>
            <a:t>- The committee noted that the IPO has been unsuccessful in developing effective standards to enable full interoperability of EHRs despite significant funding increases</a:t>
          </a:r>
          <a:endParaRPr lang="en-US" sz="1300" dirty="0"/>
        </a:p>
      </dgm:t>
    </dgm:pt>
    <dgm:pt modelId="{3B10C19E-3D42-4A2F-B04A-D9E99C88392D}" type="parTrans" cxnId="{E1ABF91A-926A-4991-BCB7-442D6813F0B8}">
      <dgm:prSet/>
      <dgm:spPr/>
      <dgm:t>
        <a:bodyPr/>
        <a:lstStyle/>
        <a:p>
          <a:endParaRPr lang="en-US"/>
        </a:p>
      </dgm:t>
    </dgm:pt>
    <dgm:pt modelId="{BA7E9842-E5DB-4333-ABF4-3536880C8A67}" type="sibTrans" cxnId="{E1ABF91A-926A-4991-BCB7-442D6813F0B8}">
      <dgm:prSet/>
      <dgm:spPr/>
      <dgm:t>
        <a:bodyPr/>
        <a:lstStyle/>
        <a:p>
          <a:endParaRPr lang="en-US"/>
        </a:p>
      </dgm:t>
    </dgm:pt>
    <dgm:pt modelId="{6DFE0829-70D2-4F90-A97F-CE0659EA3172}">
      <dgm:prSet phldrT="[Text]" custT="1"/>
      <dgm:spPr/>
      <dgm:t>
        <a:bodyPr/>
        <a:lstStyle/>
        <a:p>
          <a:pPr algn="l"/>
          <a:r>
            <a:rPr lang="en-US" sz="1100" dirty="0" smtClean="0"/>
            <a:t>- </a:t>
          </a:r>
          <a:r>
            <a:rPr lang="en-US" sz="1300" dirty="0" smtClean="0"/>
            <a:t>Limited of Funds until a report is submitted addressing: </a:t>
          </a:r>
        </a:p>
        <a:p>
          <a:pPr algn="l"/>
          <a:r>
            <a:rPr lang="en-US" sz="1300" dirty="0" smtClean="0"/>
            <a:t>- Architecture to guide the transition of EHRs from the DoD that is cost effective and interoperable</a:t>
          </a:r>
        </a:p>
        <a:p>
          <a:pPr algn="l"/>
          <a:r>
            <a:rPr lang="en-US" sz="1300" dirty="0" smtClean="0"/>
            <a:t>- Effectiveness of the IPO to manage and oversee future efforts for the EHR program</a:t>
          </a:r>
        </a:p>
        <a:p>
          <a:pPr algn="l"/>
          <a:r>
            <a:rPr lang="en-US" sz="1300" dirty="0" smtClean="0"/>
            <a:t>- Language refers to the EHR way ahead and Virtual Lifetime Electronic Record efforts</a:t>
          </a:r>
          <a:endParaRPr lang="en-US" sz="1300" dirty="0"/>
        </a:p>
      </dgm:t>
    </dgm:pt>
    <dgm:pt modelId="{311A0F96-AF62-4CEC-8C64-DA0F30701D1B}" type="parTrans" cxnId="{626ED0E7-207C-4AF0-A526-24C2EFD55DEB}">
      <dgm:prSet/>
      <dgm:spPr/>
      <dgm:t>
        <a:bodyPr/>
        <a:lstStyle/>
        <a:p>
          <a:endParaRPr lang="en-US"/>
        </a:p>
      </dgm:t>
    </dgm:pt>
    <dgm:pt modelId="{316CACF3-B500-4A5A-B0BB-8E60C5160B13}" type="sibTrans" cxnId="{626ED0E7-207C-4AF0-A526-24C2EFD55DEB}">
      <dgm:prSet/>
      <dgm:spPr/>
      <dgm:t>
        <a:bodyPr/>
        <a:lstStyle/>
        <a:p>
          <a:endParaRPr lang="en-US"/>
        </a:p>
      </dgm:t>
    </dgm:pt>
    <dgm:pt modelId="{D53B3FB2-E523-4143-8B5A-1239A3E5BE95}" type="pres">
      <dgm:prSet presAssocID="{6DF8CCC3-A98B-4322-8F4F-C22AF14CE0D5}" presName="Name0" presStyleCnt="0">
        <dgm:presLayoutVars>
          <dgm:dir/>
          <dgm:resizeHandles val="exact"/>
        </dgm:presLayoutVars>
      </dgm:prSet>
      <dgm:spPr/>
    </dgm:pt>
    <dgm:pt modelId="{33F829E7-D912-42CD-998C-CBDAFC735241}" type="pres">
      <dgm:prSet presAssocID="{6DF8CCC3-A98B-4322-8F4F-C22AF14CE0D5}" presName="arrow" presStyleLbl="bgShp" presStyleIdx="0" presStyleCnt="1" custScaleY="54878" custLinFactNeighborY="5700"/>
      <dgm:spPr/>
    </dgm:pt>
    <dgm:pt modelId="{74D32B57-537B-4179-B319-53728E304FE2}" type="pres">
      <dgm:prSet presAssocID="{6DF8CCC3-A98B-4322-8F4F-C22AF14CE0D5}" presName="points" presStyleCnt="0"/>
      <dgm:spPr/>
    </dgm:pt>
    <dgm:pt modelId="{803D4F55-E36C-435B-B0DF-D56B85A6FEB5}" type="pres">
      <dgm:prSet presAssocID="{68226B6D-726E-4759-AFC9-57A75533CA93}" presName="compositeA" presStyleCnt="0"/>
      <dgm:spPr/>
    </dgm:pt>
    <dgm:pt modelId="{173FD766-E9E7-4D1F-982F-2D9E812B5960}" type="pres">
      <dgm:prSet presAssocID="{68226B6D-726E-4759-AFC9-57A75533CA93}" presName="textA" presStyleLbl="revTx" presStyleIdx="0" presStyleCnt="4" custScaleX="117863" custScaleY="100957" custLinFactNeighborY="19475">
        <dgm:presLayoutVars>
          <dgm:bulletEnabled val="1"/>
        </dgm:presLayoutVars>
      </dgm:prSet>
      <dgm:spPr/>
      <dgm:t>
        <a:bodyPr/>
        <a:lstStyle/>
        <a:p>
          <a:endParaRPr lang="en-US"/>
        </a:p>
      </dgm:t>
    </dgm:pt>
    <dgm:pt modelId="{60237CD7-B291-456B-98ED-42B710BCC3EA}" type="pres">
      <dgm:prSet presAssocID="{68226B6D-726E-4759-AFC9-57A75533CA93}" presName="circleA" presStyleLbl="node1" presStyleIdx="0" presStyleCnt="4" custLinFactNeighborY="20900"/>
      <dgm:spPr/>
    </dgm:pt>
    <dgm:pt modelId="{36ADB5F3-5157-45F3-A1DE-C34E561A021A}" type="pres">
      <dgm:prSet presAssocID="{68226B6D-726E-4759-AFC9-57A75533CA93}" presName="spaceA" presStyleCnt="0"/>
      <dgm:spPr/>
    </dgm:pt>
    <dgm:pt modelId="{D2966E2E-F08C-47CE-BDE4-54930B9C2E50}" type="pres">
      <dgm:prSet presAssocID="{E3D090E4-0F91-4791-AE2F-311F9EA8F0A7}" presName="space" presStyleCnt="0"/>
      <dgm:spPr/>
    </dgm:pt>
    <dgm:pt modelId="{731D044C-201A-4C4B-8DDC-C677FF166B7E}" type="pres">
      <dgm:prSet presAssocID="{4E3B2A55-8DBD-4971-A621-ECF255E44FB7}" presName="compositeB" presStyleCnt="0"/>
      <dgm:spPr/>
    </dgm:pt>
    <dgm:pt modelId="{7F87F3EA-7AE3-45B1-A36D-9AE9A346ADCB}" type="pres">
      <dgm:prSet presAssocID="{4E3B2A55-8DBD-4971-A621-ECF255E44FB7}" presName="textB" presStyleLbl="revTx" presStyleIdx="1" presStyleCnt="4" custScaleX="132747" custLinFactNeighborY="-6707">
        <dgm:presLayoutVars>
          <dgm:bulletEnabled val="1"/>
        </dgm:presLayoutVars>
      </dgm:prSet>
      <dgm:spPr/>
      <dgm:t>
        <a:bodyPr/>
        <a:lstStyle/>
        <a:p>
          <a:endParaRPr lang="en-US"/>
        </a:p>
      </dgm:t>
    </dgm:pt>
    <dgm:pt modelId="{D27E8A22-5F6F-4B6D-A363-0D290351BFBB}" type="pres">
      <dgm:prSet presAssocID="{4E3B2A55-8DBD-4971-A621-ECF255E44FB7}" presName="circleB" presStyleLbl="node1" presStyleIdx="1" presStyleCnt="4" custLinFactNeighborX="-1900" custLinFactNeighborY="20900"/>
      <dgm:spPr>
        <a:solidFill>
          <a:schemeClr val="accent2"/>
        </a:solidFill>
      </dgm:spPr>
    </dgm:pt>
    <dgm:pt modelId="{B9B99EB3-D5D5-4ABF-8E7D-189D0642B66E}" type="pres">
      <dgm:prSet presAssocID="{4E3B2A55-8DBD-4971-A621-ECF255E44FB7}" presName="spaceB" presStyleCnt="0"/>
      <dgm:spPr/>
    </dgm:pt>
    <dgm:pt modelId="{5B8080AB-6DC7-496B-9D16-B42694189DC2}" type="pres">
      <dgm:prSet presAssocID="{5705F9B7-C060-46C0-A745-7E84FC851AA0}" presName="space" presStyleCnt="0"/>
      <dgm:spPr/>
    </dgm:pt>
    <dgm:pt modelId="{80AC17CE-4F71-4866-B7A6-61DEDADC4FB9}" type="pres">
      <dgm:prSet presAssocID="{14089353-B2A7-4008-A3EC-D487C8DC0796}" presName="compositeA" presStyleCnt="0"/>
      <dgm:spPr/>
    </dgm:pt>
    <dgm:pt modelId="{82656712-CF74-40EE-AC1E-2E6E294C83C8}" type="pres">
      <dgm:prSet presAssocID="{14089353-B2A7-4008-A3EC-D487C8DC0796}" presName="textA" presStyleLbl="revTx" presStyleIdx="2" presStyleCnt="4" custScaleX="116769" custLinFactNeighborY="19000">
        <dgm:presLayoutVars>
          <dgm:bulletEnabled val="1"/>
        </dgm:presLayoutVars>
      </dgm:prSet>
      <dgm:spPr/>
      <dgm:t>
        <a:bodyPr/>
        <a:lstStyle/>
        <a:p>
          <a:endParaRPr lang="en-US"/>
        </a:p>
      </dgm:t>
    </dgm:pt>
    <dgm:pt modelId="{89E1EBD0-D5C6-40DC-A4DC-40CB8913DDC2}" type="pres">
      <dgm:prSet presAssocID="{14089353-B2A7-4008-A3EC-D487C8DC0796}" presName="circleA" presStyleLbl="node1" presStyleIdx="2" presStyleCnt="4" custLinFactNeighborY="22800"/>
      <dgm:spPr>
        <a:solidFill>
          <a:schemeClr val="accent3"/>
        </a:solidFill>
      </dgm:spPr>
    </dgm:pt>
    <dgm:pt modelId="{455D263B-AA13-49CB-B8C7-1E2666122DE3}" type="pres">
      <dgm:prSet presAssocID="{14089353-B2A7-4008-A3EC-D487C8DC0796}" presName="spaceA" presStyleCnt="0"/>
      <dgm:spPr/>
    </dgm:pt>
    <dgm:pt modelId="{0BB094CB-A83B-42EA-B8C0-57180B5336AA}" type="pres">
      <dgm:prSet presAssocID="{BA7E9842-E5DB-4333-ABF4-3536880C8A67}" presName="space" presStyleCnt="0"/>
      <dgm:spPr/>
    </dgm:pt>
    <dgm:pt modelId="{ACA1B587-B778-459A-9A48-FF806AB2BBF5}" type="pres">
      <dgm:prSet presAssocID="{6DFE0829-70D2-4F90-A97F-CE0659EA3172}" presName="compositeB" presStyleCnt="0"/>
      <dgm:spPr/>
    </dgm:pt>
    <dgm:pt modelId="{595F8EA7-CE17-4481-93EF-3BE687A4EDC3}" type="pres">
      <dgm:prSet presAssocID="{6DFE0829-70D2-4F90-A97F-CE0659EA3172}" presName="textB" presStyleLbl="revTx" presStyleIdx="3" presStyleCnt="4" custScaleX="140101" custLinFactNeighborX="-329" custLinFactNeighborY="-6707">
        <dgm:presLayoutVars>
          <dgm:bulletEnabled val="1"/>
        </dgm:presLayoutVars>
      </dgm:prSet>
      <dgm:spPr/>
      <dgm:t>
        <a:bodyPr/>
        <a:lstStyle/>
        <a:p>
          <a:endParaRPr lang="en-US"/>
        </a:p>
      </dgm:t>
    </dgm:pt>
    <dgm:pt modelId="{7E278F8C-F3D2-4140-8040-E2FB9CEA5AA9}" type="pres">
      <dgm:prSet presAssocID="{6DFE0829-70D2-4F90-A97F-CE0659EA3172}" presName="circleB" presStyleLbl="node1" presStyleIdx="3" presStyleCnt="4" custLinFactNeighborY="20900"/>
      <dgm:spPr>
        <a:solidFill>
          <a:schemeClr val="accent4"/>
        </a:solidFill>
      </dgm:spPr>
    </dgm:pt>
    <dgm:pt modelId="{74883FE5-6F2E-4036-AA79-83494029E474}" type="pres">
      <dgm:prSet presAssocID="{6DFE0829-70D2-4F90-A97F-CE0659EA3172}" presName="spaceB" presStyleCnt="0"/>
      <dgm:spPr/>
    </dgm:pt>
  </dgm:ptLst>
  <dgm:cxnLst>
    <dgm:cxn modelId="{173F9F79-29B3-444D-805D-B9880FC60203}" type="presOf" srcId="{68226B6D-726E-4759-AFC9-57A75533CA93}" destId="{173FD766-E9E7-4D1F-982F-2D9E812B5960}" srcOrd="0" destOrd="0" presId="urn:microsoft.com/office/officeart/2005/8/layout/hProcess11"/>
    <dgm:cxn modelId="{E1ABF91A-926A-4991-BCB7-442D6813F0B8}" srcId="{6DF8CCC3-A98B-4322-8F4F-C22AF14CE0D5}" destId="{14089353-B2A7-4008-A3EC-D487C8DC0796}" srcOrd="2" destOrd="0" parTransId="{3B10C19E-3D42-4A2F-B04A-D9E99C88392D}" sibTransId="{BA7E9842-E5DB-4333-ABF4-3536880C8A67}"/>
    <dgm:cxn modelId="{919606BC-DB4A-4B00-B45D-6491098FAEB4}" type="presOf" srcId="{6DF8CCC3-A98B-4322-8F4F-C22AF14CE0D5}" destId="{D53B3FB2-E523-4143-8B5A-1239A3E5BE95}" srcOrd="0" destOrd="0" presId="urn:microsoft.com/office/officeart/2005/8/layout/hProcess11"/>
    <dgm:cxn modelId="{9CA6AE7B-58AA-46C8-9125-E2323178F34B}" type="presOf" srcId="{6DFE0829-70D2-4F90-A97F-CE0659EA3172}" destId="{595F8EA7-CE17-4481-93EF-3BE687A4EDC3}" srcOrd="0" destOrd="0" presId="urn:microsoft.com/office/officeart/2005/8/layout/hProcess11"/>
    <dgm:cxn modelId="{92B61066-5368-4ACE-8FA2-7C63AD4CA862}" srcId="{6DF8CCC3-A98B-4322-8F4F-C22AF14CE0D5}" destId="{68226B6D-726E-4759-AFC9-57A75533CA93}" srcOrd="0" destOrd="0" parTransId="{BFDC9A00-AB40-4B6F-86DD-60F0F009760D}" sibTransId="{E3D090E4-0F91-4791-AE2F-311F9EA8F0A7}"/>
    <dgm:cxn modelId="{A57FC56C-7301-4160-92D8-791FEDB10E80}" type="presOf" srcId="{4E3B2A55-8DBD-4971-A621-ECF255E44FB7}" destId="{7F87F3EA-7AE3-45B1-A36D-9AE9A346ADCB}" srcOrd="0" destOrd="0" presId="urn:microsoft.com/office/officeart/2005/8/layout/hProcess11"/>
    <dgm:cxn modelId="{EFEFF9BD-30E8-4224-98E3-D3BB3758F63E}" type="presOf" srcId="{14089353-B2A7-4008-A3EC-D487C8DC0796}" destId="{82656712-CF74-40EE-AC1E-2E6E294C83C8}" srcOrd="0" destOrd="0" presId="urn:microsoft.com/office/officeart/2005/8/layout/hProcess11"/>
    <dgm:cxn modelId="{626ED0E7-207C-4AF0-A526-24C2EFD55DEB}" srcId="{6DF8CCC3-A98B-4322-8F4F-C22AF14CE0D5}" destId="{6DFE0829-70D2-4F90-A97F-CE0659EA3172}" srcOrd="3" destOrd="0" parTransId="{311A0F96-AF62-4CEC-8C64-DA0F30701D1B}" sibTransId="{316CACF3-B500-4A5A-B0BB-8E60C5160B13}"/>
    <dgm:cxn modelId="{2711F479-305C-486D-8A4D-206A55F2BE35}" srcId="{6DF8CCC3-A98B-4322-8F4F-C22AF14CE0D5}" destId="{4E3B2A55-8DBD-4971-A621-ECF255E44FB7}" srcOrd="1" destOrd="0" parTransId="{287BA0AC-57D6-4675-BEAD-C42C72143124}" sibTransId="{5705F9B7-C060-46C0-A745-7E84FC851AA0}"/>
    <dgm:cxn modelId="{E877328A-3CF6-49FE-94BA-F381401F31C3}" type="presParOf" srcId="{D53B3FB2-E523-4143-8B5A-1239A3E5BE95}" destId="{33F829E7-D912-42CD-998C-CBDAFC735241}" srcOrd="0" destOrd="0" presId="urn:microsoft.com/office/officeart/2005/8/layout/hProcess11"/>
    <dgm:cxn modelId="{CE6E7B74-25A0-4453-B6FE-B9BD12988867}" type="presParOf" srcId="{D53B3FB2-E523-4143-8B5A-1239A3E5BE95}" destId="{74D32B57-537B-4179-B319-53728E304FE2}" srcOrd="1" destOrd="0" presId="urn:microsoft.com/office/officeart/2005/8/layout/hProcess11"/>
    <dgm:cxn modelId="{3192B24E-9BD2-4417-85A5-EFB2D6F36F69}" type="presParOf" srcId="{74D32B57-537B-4179-B319-53728E304FE2}" destId="{803D4F55-E36C-435B-B0DF-D56B85A6FEB5}" srcOrd="0" destOrd="0" presId="urn:microsoft.com/office/officeart/2005/8/layout/hProcess11"/>
    <dgm:cxn modelId="{80B94810-A942-4CE7-8C47-B7C5FF90B37A}" type="presParOf" srcId="{803D4F55-E36C-435B-B0DF-D56B85A6FEB5}" destId="{173FD766-E9E7-4D1F-982F-2D9E812B5960}" srcOrd="0" destOrd="0" presId="urn:microsoft.com/office/officeart/2005/8/layout/hProcess11"/>
    <dgm:cxn modelId="{8970962C-B062-46F6-BB5D-96F9220678F9}" type="presParOf" srcId="{803D4F55-E36C-435B-B0DF-D56B85A6FEB5}" destId="{60237CD7-B291-456B-98ED-42B710BCC3EA}" srcOrd="1" destOrd="0" presId="urn:microsoft.com/office/officeart/2005/8/layout/hProcess11"/>
    <dgm:cxn modelId="{74452FF9-2D71-4D05-8395-D54E840458DC}" type="presParOf" srcId="{803D4F55-E36C-435B-B0DF-D56B85A6FEB5}" destId="{36ADB5F3-5157-45F3-A1DE-C34E561A021A}" srcOrd="2" destOrd="0" presId="urn:microsoft.com/office/officeart/2005/8/layout/hProcess11"/>
    <dgm:cxn modelId="{9072CAF1-1BED-4AF2-8ECD-0FFC8A53C10F}" type="presParOf" srcId="{74D32B57-537B-4179-B319-53728E304FE2}" destId="{D2966E2E-F08C-47CE-BDE4-54930B9C2E50}" srcOrd="1" destOrd="0" presId="urn:microsoft.com/office/officeart/2005/8/layout/hProcess11"/>
    <dgm:cxn modelId="{6DE3FD16-7491-4BB7-920E-480D3FF7C468}" type="presParOf" srcId="{74D32B57-537B-4179-B319-53728E304FE2}" destId="{731D044C-201A-4C4B-8DDC-C677FF166B7E}" srcOrd="2" destOrd="0" presId="urn:microsoft.com/office/officeart/2005/8/layout/hProcess11"/>
    <dgm:cxn modelId="{91D7A37D-0AAE-4D23-B2B7-0EF0F2E982A0}" type="presParOf" srcId="{731D044C-201A-4C4B-8DDC-C677FF166B7E}" destId="{7F87F3EA-7AE3-45B1-A36D-9AE9A346ADCB}" srcOrd="0" destOrd="0" presId="urn:microsoft.com/office/officeart/2005/8/layout/hProcess11"/>
    <dgm:cxn modelId="{36B3F7EC-9560-4C08-B9E7-9F60B01E8423}" type="presParOf" srcId="{731D044C-201A-4C4B-8DDC-C677FF166B7E}" destId="{D27E8A22-5F6F-4B6D-A363-0D290351BFBB}" srcOrd="1" destOrd="0" presId="urn:microsoft.com/office/officeart/2005/8/layout/hProcess11"/>
    <dgm:cxn modelId="{F1EEF769-F606-4492-858D-DAF2ED714E29}" type="presParOf" srcId="{731D044C-201A-4C4B-8DDC-C677FF166B7E}" destId="{B9B99EB3-D5D5-4ABF-8E7D-189D0642B66E}" srcOrd="2" destOrd="0" presId="urn:microsoft.com/office/officeart/2005/8/layout/hProcess11"/>
    <dgm:cxn modelId="{A1D2EF4B-2E2D-41EB-99E3-5763F3865F15}" type="presParOf" srcId="{74D32B57-537B-4179-B319-53728E304FE2}" destId="{5B8080AB-6DC7-496B-9D16-B42694189DC2}" srcOrd="3" destOrd="0" presId="urn:microsoft.com/office/officeart/2005/8/layout/hProcess11"/>
    <dgm:cxn modelId="{29BC0412-67FE-4279-A394-30939B471487}" type="presParOf" srcId="{74D32B57-537B-4179-B319-53728E304FE2}" destId="{80AC17CE-4F71-4866-B7A6-61DEDADC4FB9}" srcOrd="4" destOrd="0" presId="urn:microsoft.com/office/officeart/2005/8/layout/hProcess11"/>
    <dgm:cxn modelId="{28D1B143-EFCC-4257-AA0D-B26909788EEA}" type="presParOf" srcId="{80AC17CE-4F71-4866-B7A6-61DEDADC4FB9}" destId="{82656712-CF74-40EE-AC1E-2E6E294C83C8}" srcOrd="0" destOrd="0" presId="urn:microsoft.com/office/officeart/2005/8/layout/hProcess11"/>
    <dgm:cxn modelId="{108C3944-ED7B-4CAC-8707-B9B8101BBCD6}" type="presParOf" srcId="{80AC17CE-4F71-4866-B7A6-61DEDADC4FB9}" destId="{89E1EBD0-D5C6-40DC-A4DC-40CB8913DDC2}" srcOrd="1" destOrd="0" presId="urn:microsoft.com/office/officeart/2005/8/layout/hProcess11"/>
    <dgm:cxn modelId="{5F33EF58-15E1-4B58-8935-D835F21F0CA9}" type="presParOf" srcId="{80AC17CE-4F71-4866-B7A6-61DEDADC4FB9}" destId="{455D263B-AA13-49CB-B8C7-1E2666122DE3}" srcOrd="2" destOrd="0" presId="urn:microsoft.com/office/officeart/2005/8/layout/hProcess11"/>
    <dgm:cxn modelId="{DECEB192-3BB3-4814-B50E-E8BAE8526B2D}" type="presParOf" srcId="{74D32B57-537B-4179-B319-53728E304FE2}" destId="{0BB094CB-A83B-42EA-B8C0-57180B5336AA}" srcOrd="5" destOrd="0" presId="urn:microsoft.com/office/officeart/2005/8/layout/hProcess11"/>
    <dgm:cxn modelId="{BCF00E87-DFAE-4278-8E1E-2EDDB8485175}" type="presParOf" srcId="{74D32B57-537B-4179-B319-53728E304FE2}" destId="{ACA1B587-B778-459A-9A48-FF806AB2BBF5}" srcOrd="6" destOrd="0" presId="urn:microsoft.com/office/officeart/2005/8/layout/hProcess11"/>
    <dgm:cxn modelId="{29BC4914-1674-44A9-AB5D-C821EB4198DC}" type="presParOf" srcId="{ACA1B587-B778-459A-9A48-FF806AB2BBF5}" destId="{595F8EA7-CE17-4481-93EF-3BE687A4EDC3}" srcOrd="0" destOrd="0" presId="urn:microsoft.com/office/officeart/2005/8/layout/hProcess11"/>
    <dgm:cxn modelId="{4D0EFDE2-D9D6-4D91-93D7-2E80627B9DE1}" type="presParOf" srcId="{ACA1B587-B778-459A-9A48-FF806AB2BBF5}" destId="{7E278F8C-F3D2-4140-8040-E2FB9CEA5AA9}" srcOrd="1" destOrd="0" presId="urn:microsoft.com/office/officeart/2005/8/layout/hProcess11"/>
    <dgm:cxn modelId="{B5945E20-1DB9-41B8-B1CA-B3BBF012F082}" type="presParOf" srcId="{ACA1B587-B778-459A-9A48-FF806AB2BBF5}" destId="{74883FE5-6F2E-4036-AA79-83494029E47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4C623-F048-4F1D-A537-B102C8DE62DE}">
      <dsp:nvSpPr>
        <dsp:cNvPr id="0" name=""/>
        <dsp:cNvSpPr/>
      </dsp:nvSpPr>
      <dsp:spPr>
        <a:xfrm>
          <a:off x="0" y="1858958"/>
          <a:ext cx="8839200" cy="126524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0F26FF-7B40-4E20-8A7B-EFFA723F5109}">
      <dsp:nvSpPr>
        <dsp:cNvPr id="0" name=""/>
        <dsp:cNvSpPr/>
      </dsp:nvSpPr>
      <dsp:spPr>
        <a:xfrm>
          <a:off x="2003" y="140325"/>
          <a:ext cx="1518100" cy="1993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lvl="0" algn="ctr" defTabSz="577850">
            <a:lnSpc>
              <a:spcPct val="90000"/>
            </a:lnSpc>
            <a:spcBef>
              <a:spcPct val="0"/>
            </a:spcBef>
            <a:spcAft>
              <a:spcPct val="35000"/>
            </a:spcAft>
          </a:pPr>
          <a:r>
            <a:rPr lang="en-US" sz="1300" kern="1200" dirty="0" smtClean="0"/>
            <a:t>January 30</a:t>
          </a:r>
          <a:r>
            <a:rPr lang="en-US" sz="1300" kern="1200" baseline="30000" dirty="0" smtClean="0"/>
            <a:t>th </a:t>
          </a:r>
          <a:r>
            <a:rPr lang="en-US" sz="1300" kern="1200" dirty="0" smtClean="0"/>
            <a:t>- Initial Report on Program Objectives, organization, funding, responsibilities, technical system requirements, milestones between 2014-2017</a:t>
          </a:r>
          <a:endParaRPr lang="en-US" sz="1300" kern="1200" dirty="0"/>
        </a:p>
      </dsp:txBody>
      <dsp:txXfrm>
        <a:off x="2003" y="140325"/>
        <a:ext cx="1518100" cy="1993265"/>
      </dsp:txXfrm>
    </dsp:sp>
    <dsp:sp modelId="{4663EB6A-B272-4A71-80DD-7E7408AA556F}">
      <dsp:nvSpPr>
        <dsp:cNvPr id="0" name=""/>
        <dsp:cNvSpPr/>
      </dsp:nvSpPr>
      <dsp:spPr>
        <a:xfrm>
          <a:off x="511895" y="2242423"/>
          <a:ext cx="498316" cy="49831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7A2A05-69EB-441A-8114-5A93EB60B99B}">
      <dsp:nvSpPr>
        <dsp:cNvPr id="0" name=""/>
        <dsp:cNvSpPr/>
      </dsp:nvSpPr>
      <dsp:spPr>
        <a:xfrm>
          <a:off x="1578564" y="2871099"/>
          <a:ext cx="1169208" cy="1993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lvl="0" algn="ctr" defTabSz="577850">
            <a:lnSpc>
              <a:spcPct val="90000"/>
            </a:lnSpc>
            <a:spcBef>
              <a:spcPct val="0"/>
            </a:spcBef>
            <a:spcAft>
              <a:spcPct val="35000"/>
            </a:spcAft>
          </a:pPr>
          <a:r>
            <a:rPr lang="en-US" sz="1300" kern="1200" dirty="0" smtClean="0"/>
            <a:t>January – Responsible department officials identified</a:t>
          </a:r>
          <a:endParaRPr lang="en-US" sz="1300" kern="1200" dirty="0"/>
        </a:p>
      </dsp:txBody>
      <dsp:txXfrm>
        <a:off x="1578564" y="2871099"/>
        <a:ext cx="1169208" cy="1993265"/>
      </dsp:txXfrm>
    </dsp:sp>
    <dsp:sp modelId="{4A633FD7-BE4C-4ED0-9DEF-45E6427A0E4A}">
      <dsp:nvSpPr>
        <dsp:cNvPr id="0" name=""/>
        <dsp:cNvSpPr/>
      </dsp:nvSpPr>
      <dsp:spPr>
        <a:xfrm>
          <a:off x="1914010" y="2242423"/>
          <a:ext cx="498316" cy="498316"/>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455320-0808-40F2-A346-84F9C1F196F8}">
      <dsp:nvSpPr>
        <dsp:cNvPr id="0" name=""/>
        <dsp:cNvSpPr/>
      </dsp:nvSpPr>
      <dsp:spPr>
        <a:xfrm>
          <a:off x="2806233" y="95038"/>
          <a:ext cx="1169208" cy="1993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lvl="0" algn="ctr" defTabSz="577850">
            <a:lnSpc>
              <a:spcPct val="90000"/>
            </a:lnSpc>
            <a:spcBef>
              <a:spcPct val="0"/>
            </a:spcBef>
            <a:spcAft>
              <a:spcPct val="35000"/>
            </a:spcAft>
          </a:pPr>
          <a:r>
            <a:rPr lang="en-US" sz="1300" kern="1200" dirty="0" smtClean="0"/>
            <a:t>February – Executive Committee must be established</a:t>
          </a:r>
          <a:endParaRPr lang="en-US" sz="1300" kern="1200" dirty="0"/>
        </a:p>
      </dsp:txBody>
      <dsp:txXfrm>
        <a:off x="2806233" y="95038"/>
        <a:ext cx="1169208" cy="1993265"/>
      </dsp:txXfrm>
    </dsp:sp>
    <dsp:sp modelId="{CA7CB3D4-B7AE-4FA3-9056-DCA59D5008BF}">
      <dsp:nvSpPr>
        <dsp:cNvPr id="0" name=""/>
        <dsp:cNvSpPr/>
      </dsp:nvSpPr>
      <dsp:spPr>
        <a:xfrm>
          <a:off x="3141679" y="2242423"/>
          <a:ext cx="498316" cy="498316"/>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D6F636-518F-4F69-91F8-8A7D4791A2DB}">
      <dsp:nvSpPr>
        <dsp:cNvPr id="0" name=""/>
        <dsp:cNvSpPr/>
      </dsp:nvSpPr>
      <dsp:spPr>
        <a:xfrm>
          <a:off x="4033902" y="2847339"/>
          <a:ext cx="1169208" cy="1993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lvl="0" algn="ctr" defTabSz="577850">
            <a:lnSpc>
              <a:spcPct val="90000"/>
            </a:lnSpc>
            <a:spcBef>
              <a:spcPct val="0"/>
            </a:spcBef>
            <a:spcAft>
              <a:spcPct val="35000"/>
            </a:spcAft>
          </a:pPr>
          <a:r>
            <a:rPr lang="en-US" sz="1300" kern="1200" dirty="0" smtClean="0"/>
            <a:t>March 30th -  Proposed plan must be reviewed by Defense Science Board</a:t>
          </a:r>
          <a:endParaRPr lang="en-US" sz="1300" kern="1200" dirty="0"/>
        </a:p>
      </dsp:txBody>
      <dsp:txXfrm>
        <a:off x="4033902" y="2847339"/>
        <a:ext cx="1169208" cy="1993265"/>
      </dsp:txXfrm>
    </dsp:sp>
    <dsp:sp modelId="{9527AB8D-C5F8-4677-B0CD-89F024111F39}">
      <dsp:nvSpPr>
        <dsp:cNvPr id="0" name=""/>
        <dsp:cNvSpPr/>
      </dsp:nvSpPr>
      <dsp:spPr>
        <a:xfrm>
          <a:off x="4369348" y="2242423"/>
          <a:ext cx="498316" cy="498316"/>
        </a:xfrm>
        <a:prstGeom prst="ellips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3DBA70-F0B4-4423-B8F9-86FC070DDD94}">
      <dsp:nvSpPr>
        <dsp:cNvPr id="0" name=""/>
        <dsp:cNvSpPr/>
      </dsp:nvSpPr>
      <dsp:spPr>
        <a:xfrm>
          <a:off x="5261571" y="106918"/>
          <a:ext cx="1169208" cy="1993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lvl="0" algn="ctr" defTabSz="577850">
            <a:lnSpc>
              <a:spcPct val="90000"/>
            </a:lnSpc>
            <a:spcBef>
              <a:spcPct val="0"/>
            </a:spcBef>
            <a:spcAft>
              <a:spcPct val="35000"/>
            </a:spcAft>
          </a:pPr>
          <a:r>
            <a:rPr lang="en-US" sz="1300" kern="1200" dirty="0" smtClean="0"/>
            <a:t>June 1st– Executive Committee must submit report of work done thus far</a:t>
          </a:r>
          <a:endParaRPr lang="en-US" sz="1300" kern="1200" dirty="0"/>
        </a:p>
      </dsp:txBody>
      <dsp:txXfrm>
        <a:off x="5261571" y="106918"/>
        <a:ext cx="1169208" cy="1993265"/>
      </dsp:txXfrm>
    </dsp:sp>
    <dsp:sp modelId="{46F2179F-65F3-4522-9841-D15052A9DD0B}">
      <dsp:nvSpPr>
        <dsp:cNvPr id="0" name=""/>
        <dsp:cNvSpPr/>
      </dsp:nvSpPr>
      <dsp:spPr>
        <a:xfrm>
          <a:off x="5597017" y="2242423"/>
          <a:ext cx="498316" cy="498316"/>
        </a:xfrm>
        <a:prstGeom prst="ellipse">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34205E-E9FC-4D39-B93F-431865028322}">
      <dsp:nvSpPr>
        <dsp:cNvPr id="0" name=""/>
        <dsp:cNvSpPr/>
      </dsp:nvSpPr>
      <dsp:spPr>
        <a:xfrm>
          <a:off x="6489240" y="2894858"/>
          <a:ext cx="1464036" cy="1993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lvl="0" algn="ctr" defTabSz="577850">
            <a:lnSpc>
              <a:spcPct val="90000"/>
            </a:lnSpc>
            <a:spcBef>
              <a:spcPct val="0"/>
            </a:spcBef>
            <a:spcAft>
              <a:spcPct val="35000"/>
            </a:spcAft>
          </a:pPr>
          <a:r>
            <a:rPr lang="en-US" sz="1300" kern="1200" dirty="0" smtClean="0"/>
            <a:t>October 1</a:t>
          </a:r>
          <a:r>
            <a:rPr lang="en-US" sz="1300" kern="1200" baseline="30000" dirty="0" smtClean="0"/>
            <a:t>st</a:t>
          </a:r>
          <a:r>
            <a:rPr lang="en-US" sz="1300" kern="1200" dirty="0" smtClean="0"/>
            <a:t> – Health care data should be “computable in real time and compliant with national data standards” and have method to ensure data standardization efforts evolve</a:t>
          </a:r>
          <a:endParaRPr lang="en-US" sz="1300" kern="1200" dirty="0"/>
        </a:p>
      </dsp:txBody>
      <dsp:txXfrm>
        <a:off x="6489240" y="2894858"/>
        <a:ext cx="1464036" cy="1993265"/>
      </dsp:txXfrm>
    </dsp:sp>
    <dsp:sp modelId="{3E4F455C-0F7D-4404-87BB-9B893FE1AD50}">
      <dsp:nvSpPr>
        <dsp:cNvPr id="0" name=""/>
        <dsp:cNvSpPr/>
      </dsp:nvSpPr>
      <dsp:spPr>
        <a:xfrm>
          <a:off x="6972100" y="2242423"/>
          <a:ext cx="498316" cy="498316"/>
        </a:xfrm>
        <a:prstGeom prst="ellipse">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829E7-D912-42CD-998C-CBDAFC735241}">
      <dsp:nvSpPr>
        <dsp:cNvPr id="0" name=""/>
        <dsp:cNvSpPr/>
      </dsp:nvSpPr>
      <dsp:spPr>
        <a:xfrm>
          <a:off x="0" y="2580864"/>
          <a:ext cx="9037123" cy="137159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3FD766-E9E7-4D1F-982F-2D9E812B5960}">
      <dsp:nvSpPr>
        <dsp:cNvPr id="0" name=""/>
        <dsp:cNvSpPr/>
      </dsp:nvSpPr>
      <dsp:spPr>
        <a:xfrm>
          <a:off x="8912" y="480770"/>
          <a:ext cx="1830744" cy="2523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lvl="0" algn="l" defTabSz="577850">
            <a:lnSpc>
              <a:spcPct val="90000"/>
            </a:lnSpc>
            <a:spcBef>
              <a:spcPct val="0"/>
            </a:spcBef>
            <a:spcAft>
              <a:spcPct val="35000"/>
            </a:spcAft>
          </a:pPr>
          <a:r>
            <a:rPr lang="en-US" sz="1300" kern="1200" dirty="0" smtClean="0"/>
            <a:t>- VA and DoD to seek interoperable pharmacy data systems by October 2004</a:t>
          </a:r>
        </a:p>
        <a:p>
          <a:pPr lvl="0" algn="l" defTabSz="577850">
            <a:lnSpc>
              <a:spcPct val="90000"/>
            </a:lnSpc>
            <a:spcBef>
              <a:spcPct val="0"/>
            </a:spcBef>
            <a:spcAft>
              <a:spcPct val="35000"/>
            </a:spcAft>
          </a:pPr>
          <a:r>
            <a:rPr lang="en-US" sz="1300" kern="1200" dirty="0" smtClean="0"/>
            <a:t>- If not achieved, VA shall adopt DoD’s Pharmacy Data Transaction System by October 2005 </a:t>
          </a:r>
          <a:endParaRPr lang="en-US" sz="1300" kern="1200" dirty="0"/>
        </a:p>
      </dsp:txBody>
      <dsp:txXfrm>
        <a:off x="8912" y="480770"/>
        <a:ext cx="1830744" cy="2523278"/>
      </dsp:txXfrm>
    </dsp:sp>
    <dsp:sp modelId="{60237CD7-B291-456B-98ED-42B710BCC3EA}">
      <dsp:nvSpPr>
        <dsp:cNvPr id="0" name=""/>
        <dsp:cNvSpPr/>
      </dsp:nvSpPr>
      <dsp:spPr>
        <a:xfrm>
          <a:off x="611864" y="2948351"/>
          <a:ext cx="624840" cy="6248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87F3EA-7AE3-45B1-A36D-9AE9A346ADCB}">
      <dsp:nvSpPr>
        <dsp:cNvPr id="0" name=""/>
        <dsp:cNvSpPr/>
      </dsp:nvSpPr>
      <dsp:spPr>
        <a:xfrm>
          <a:off x="1917320" y="3581407"/>
          <a:ext cx="2061934" cy="249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lvl="0" algn="l" defTabSz="577850">
            <a:lnSpc>
              <a:spcPct val="90000"/>
            </a:lnSpc>
            <a:spcBef>
              <a:spcPct val="0"/>
            </a:spcBef>
            <a:spcAft>
              <a:spcPct val="35000"/>
            </a:spcAft>
          </a:pPr>
          <a:r>
            <a:rPr lang="en-US" sz="1300" kern="1200" dirty="0" smtClean="0"/>
            <a:t>- DoD and VA shall jointly develop and implement electronic health record systems or capabilities  for full interoperability of personal  health care information between the DoD and VA</a:t>
          </a:r>
        </a:p>
        <a:p>
          <a:pPr lvl="0" algn="l" defTabSz="577850">
            <a:lnSpc>
              <a:spcPct val="90000"/>
            </a:lnSpc>
            <a:spcBef>
              <a:spcPct val="0"/>
            </a:spcBef>
            <a:spcAft>
              <a:spcPct val="35000"/>
            </a:spcAft>
          </a:pPr>
          <a:r>
            <a:rPr lang="en-US" sz="1300" kern="1200" dirty="0" smtClean="0"/>
            <a:t>- Establishment of the  Interagency Program Office  (IPO) as a single point of accountability for both DoD and VA</a:t>
          </a:r>
          <a:endParaRPr lang="en-US" sz="1300" kern="1200" dirty="0"/>
        </a:p>
      </dsp:txBody>
      <dsp:txXfrm>
        <a:off x="1917320" y="3581407"/>
        <a:ext cx="2061934" cy="2499360"/>
      </dsp:txXfrm>
    </dsp:sp>
    <dsp:sp modelId="{D27E8A22-5F6F-4B6D-A363-0D290351BFBB}">
      <dsp:nvSpPr>
        <dsp:cNvPr id="0" name=""/>
        <dsp:cNvSpPr/>
      </dsp:nvSpPr>
      <dsp:spPr>
        <a:xfrm>
          <a:off x="2623996" y="2942371"/>
          <a:ext cx="624840" cy="624840"/>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656712-CF74-40EE-AC1E-2E6E294C83C8}">
      <dsp:nvSpPr>
        <dsp:cNvPr id="0" name=""/>
        <dsp:cNvSpPr/>
      </dsp:nvSpPr>
      <dsp:spPr>
        <a:xfrm>
          <a:off x="4056919" y="474878"/>
          <a:ext cx="1813751" cy="249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lvl="0" algn="l" defTabSz="577850">
            <a:lnSpc>
              <a:spcPct val="90000"/>
            </a:lnSpc>
            <a:spcBef>
              <a:spcPct val="0"/>
            </a:spcBef>
            <a:spcAft>
              <a:spcPct val="35000"/>
            </a:spcAft>
          </a:pPr>
          <a:r>
            <a:rPr lang="en-US" sz="1300" kern="1200" dirty="0" smtClean="0"/>
            <a:t>- The committee noted that the IPO has been unsuccessful in developing effective standards to enable full interoperability of EHRs despite significant funding increases</a:t>
          </a:r>
          <a:endParaRPr lang="en-US" sz="1300" kern="1200" dirty="0"/>
        </a:p>
      </dsp:txBody>
      <dsp:txXfrm>
        <a:off x="4056919" y="474878"/>
        <a:ext cx="1813751" cy="2499360"/>
      </dsp:txXfrm>
    </dsp:sp>
    <dsp:sp modelId="{89E1EBD0-D5C6-40DC-A4DC-40CB8913DDC2}">
      <dsp:nvSpPr>
        <dsp:cNvPr id="0" name=""/>
        <dsp:cNvSpPr/>
      </dsp:nvSpPr>
      <dsp:spPr>
        <a:xfrm>
          <a:off x="4651375" y="2954243"/>
          <a:ext cx="624840" cy="624840"/>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5F8EA7-CE17-4481-93EF-3BE687A4EDC3}">
      <dsp:nvSpPr>
        <dsp:cNvPr id="0" name=""/>
        <dsp:cNvSpPr/>
      </dsp:nvSpPr>
      <dsp:spPr>
        <a:xfrm>
          <a:off x="5943224" y="3581407"/>
          <a:ext cx="2176163" cy="249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l" defTabSz="488950">
            <a:lnSpc>
              <a:spcPct val="90000"/>
            </a:lnSpc>
            <a:spcBef>
              <a:spcPct val="0"/>
            </a:spcBef>
            <a:spcAft>
              <a:spcPct val="35000"/>
            </a:spcAft>
          </a:pPr>
          <a:r>
            <a:rPr lang="en-US" sz="1100" kern="1200" dirty="0" smtClean="0"/>
            <a:t>- </a:t>
          </a:r>
          <a:r>
            <a:rPr lang="en-US" sz="1300" kern="1200" dirty="0" smtClean="0"/>
            <a:t>Limited of Funds until a report is submitted addressing: </a:t>
          </a:r>
        </a:p>
        <a:p>
          <a:pPr lvl="0" algn="l" defTabSz="488950">
            <a:lnSpc>
              <a:spcPct val="90000"/>
            </a:lnSpc>
            <a:spcBef>
              <a:spcPct val="0"/>
            </a:spcBef>
            <a:spcAft>
              <a:spcPct val="35000"/>
            </a:spcAft>
          </a:pPr>
          <a:r>
            <a:rPr lang="en-US" sz="1300" kern="1200" dirty="0" smtClean="0"/>
            <a:t>- Architecture to guide the transition of EHRs from the DoD that is cost effective and interoperable</a:t>
          </a:r>
        </a:p>
        <a:p>
          <a:pPr lvl="0" algn="l" defTabSz="488950">
            <a:lnSpc>
              <a:spcPct val="90000"/>
            </a:lnSpc>
            <a:spcBef>
              <a:spcPct val="0"/>
            </a:spcBef>
            <a:spcAft>
              <a:spcPct val="35000"/>
            </a:spcAft>
          </a:pPr>
          <a:r>
            <a:rPr lang="en-US" sz="1300" kern="1200" dirty="0" smtClean="0"/>
            <a:t>- Effectiveness of the IPO to manage and oversee future efforts for the EHR program</a:t>
          </a:r>
        </a:p>
        <a:p>
          <a:pPr lvl="0" algn="l" defTabSz="488950">
            <a:lnSpc>
              <a:spcPct val="90000"/>
            </a:lnSpc>
            <a:spcBef>
              <a:spcPct val="0"/>
            </a:spcBef>
            <a:spcAft>
              <a:spcPct val="35000"/>
            </a:spcAft>
          </a:pPr>
          <a:r>
            <a:rPr lang="en-US" sz="1300" kern="1200" dirty="0" smtClean="0"/>
            <a:t>- Language refers to the EHR way ahead and Virtual Lifetime Electronic Record efforts</a:t>
          </a:r>
          <a:endParaRPr lang="en-US" sz="1300" kern="1200" dirty="0"/>
        </a:p>
      </dsp:txBody>
      <dsp:txXfrm>
        <a:off x="5943224" y="3581407"/>
        <a:ext cx="2176163" cy="2499360"/>
      </dsp:txXfrm>
    </dsp:sp>
    <dsp:sp modelId="{7E278F8C-F3D2-4140-8040-E2FB9CEA5AA9}">
      <dsp:nvSpPr>
        <dsp:cNvPr id="0" name=""/>
        <dsp:cNvSpPr/>
      </dsp:nvSpPr>
      <dsp:spPr>
        <a:xfrm>
          <a:off x="6723996" y="2942371"/>
          <a:ext cx="624840" cy="624840"/>
        </a:xfrm>
        <a:prstGeom prst="ellips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697" cy="464503"/>
          </a:xfrm>
          <a:prstGeom prst="rect">
            <a:avLst/>
          </a:prstGeom>
        </p:spPr>
        <p:txBody>
          <a:bodyPr vert="horz" lIns="92307" tIns="46153" rIns="92307" bIns="4615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884754" y="1"/>
            <a:ext cx="2971697" cy="464503"/>
          </a:xfrm>
          <a:prstGeom prst="rect">
            <a:avLst/>
          </a:prstGeom>
        </p:spPr>
        <p:txBody>
          <a:bodyPr vert="horz" lIns="92307" tIns="46153" rIns="92307" bIns="46153" rtlCol="0"/>
          <a:lstStyle>
            <a:lvl1pPr algn="r" fontAlgn="auto">
              <a:spcBef>
                <a:spcPts val="0"/>
              </a:spcBef>
              <a:spcAft>
                <a:spcPts val="0"/>
              </a:spcAft>
              <a:defRPr sz="1200">
                <a:latin typeface="+mn-lt"/>
              </a:defRPr>
            </a:lvl1pPr>
          </a:lstStyle>
          <a:p>
            <a:pPr>
              <a:defRPr/>
            </a:pPr>
            <a:fld id="{87AD9264-9FED-4CB2-A5B8-5FB4CEE39FB8}" type="datetimeFigureOut">
              <a:rPr lang="en-US"/>
              <a:pPr>
                <a:defRPr/>
              </a:pPr>
              <a:t>7/23/2014</a:t>
            </a:fld>
            <a:endParaRPr lang="en-US" dirty="0"/>
          </a:p>
        </p:txBody>
      </p:sp>
      <p:sp>
        <p:nvSpPr>
          <p:cNvPr id="4" name="Footer Placeholder 3"/>
          <p:cNvSpPr>
            <a:spLocks noGrp="1"/>
          </p:cNvSpPr>
          <p:nvPr>
            <p:ph type="ftr" sz="quarter" idx="2"/>
          </p:nvPr>
        </p:nvSpPr>
        <p:spPr>
          <a:xfrm>
            <a:off x="1" y="8830313"/>
            <a:ext cx="2971697" cy="464503"/>
          </a:xfrm>
          <a:prstGeom prst="rect">
            <a:avLst/>
          </a:prstGeom>
        </p:spPr>
        <p:txBody>
          <a:bodyPr vert="horz" lIns="92307" tIns="46153" rIns="92307" bIns="46153"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884754" y="8830313"/>
            <a:ext cx="2971697" cy="464503"/>
          </a:xfrm>
          <a:prstGeom prst="rect">
            <a:avLst/>
          </a:prstGeom>
        </p:spPr>
        <p:txBody>
          <a:bodyPr vert="horz" lIns="92307" tIns="46153" rIns="92307" bIns="46153" rtlCol="0" anchor="b"/>
          <a:lstStyle>
            <a:lvl1pPr algn="r" fontAlgn="auto">
              <a:spcBef>
                <a:spcPts val="0"/>
              </a:spcBef>
              <a:spcAft>
                <a:spcPts val="0"/>
              </a:spcAft>
              <a:defRPr sz="1200">
                <a:latin typeface="+mn-lt"/>
              </a:defRPr>
            </a:lvl1pPr>
          </a:lstStyle>
          <a:p>
            <a:pPr>
              <a:defRPr/>
            </a:pPr>
            <a:fld id="{0787F5D1-5F5D-43EC-A1E8-7B5FF1B6533B}" type="slidenum">
              <a:rPr lang="en-US"/>
              <a:pPr>
                <a:defRPr/>
              </a:pPr>
              <a:t>‹#›</a:t>
            </a:fld>
            <a:endParaRPr lang="en-US" dirty="0"/>
          </a:p>
        </p:txBody>
      </p:sp>
    </p:spTree>
    <p:extLst>
      <p:ext uri="{BB962C8B-B14F-4D97-AF65-F5344CB8AC3E}">
        <p14:creationId xmlns:p14="http://schemas.microsoft.com/office/powerpoint/2010/main" val="33251402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697" cy="464503"/>
          </a:xfrm>
          <a:prstGeom prst="rect">
            <a:avLst/>
          </a:prstGeom>
        </p:spPr>
        <p:txBody>
          <a:bodyPr vert="horz" lIns="92307" tIns="46153" rIns="92307" bIns="4615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754" y="1"/>
            <a:ext cx="2971697" cy="464503"/>
          </a:xfrm>
          <a:prstGeom prst="rect">
            <a:avLst/>
          </a:prstGeom>
        </p:spPr>
        <p:txBody>
          <a:bodyPr vert="horz" lIns="92307" tIns="46153" rIns="92307" bIns="46153" rtlCol="0"/>
          <a:lstStyle>
            <a:lvl1pPr algn="r" fontAlgn="auto">
              <a:spcBef>
                <a:spcPts val="0"/>
              </a:spcBef>
              <a:spcAft>
                <a:spcPts val="0"/>
              </a:spcAft>
              <a:defRPr sz="1200">
                <a:latin typeface="+mn-lt"/>
              </a:defRPr>
            </a:lvl1pPr>
          </a:lstStyle>
          <a:p>
            <a:pPr>
              <a:defRPr/>
            </a:pPr>
            <a:fld id="{701E28DF-74EE-42B1-9A1B-E00943C511BF}" type="datetimeFigureOut">
              <a:rPr lang="en-US"/>
              <a:pPr>
                <a:defRPr/>
              </a:pPr>
              <a:t>7/23/2014</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307" tIns="46153" rIns="92307" bIns="46153" rtlCol="0" anchor="ctr"/>
          <a:lstStyle/>
          <a:p>
            <a:pPr lvl="0"/>
            <a:endParaRPr lang="en-US" noProof="0" dirty="0"/>
          </a:p>
        </p:txBody>
      </p:sp>
      <p:sp>
        <p:nvSpPr>
          <p:cNvPr id="5" name="Notes Placeholder 4"/>
          <p:cNvSpPr>
            <a:spLocks noGrp="1"/>
          </p:cNvSpPr>
          <p:nvPr>
            <p:ph type="body" sz="quarter" idx="3"/>
          </p:nvPr>
        </p:nvSpPr>
        <p:spPr>
          <a:xfrm>
            <a:off x="685180" y="4415157"/>
            <a:ext cx="5487640" cy="4183697"/>
          </a:xfrm>
          <a:prstGeom prst="rect">
            <a:avLst/>
          </a:prstGeom>
        </p:spPr>
        <p:txBody>
          <a:bodyPr vert="horz" lIns="92307" tIns="46153" rIns="92307" bIns="46153"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830313"/>
            <a:ext cx="2971697" cy="464503"/>
          </a:xfrm>
          <a:prstGeom prst="rect">
            <a:avLst/>
          </a:prstGeom>
        </p:spPr>
        <p:txBody>
          <a:bodyPr vert="horz" lIns="92307" tIns="46153" rIns="92307" bIns="46153"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754" y="8830313"/>
            <a:ext cx="2971697" cy="464503"/>
          </a:xfrm>
          <a:prstGeom prst="rect">
            <a:avLst/>
          </a:prstGeom>
        </p:spPr>
        <p:txBody>
          <a:bodyPr vert="horz" lIns="92307" tIns="46153" rIns="92307" bIns="46153" rtlCol="0" anchor="b"/>
          <a:lstStyle>
            <a:lvl1pPr algn="r" fontAlgn="auto">
              <a:spcBef>
                <a:spcPts val="0"/>
              </a:spcBef>
              <a:spcAft>
                <a:spcPts val="0"/>
              </a:spcAft>
              <a:defRPr sz="1200">
                <a:latin typeface="+mn-lt"/>
              </a:defRPr>
            </a:lvl1pPr>
          </a:lstStyle>
          <a:p>
            <a:pPr>
              <a:defRPr/>
            </a:pPr>
            <a:fld id="{3F810C56-ACEF-4267-8501-4BED526CD650}" type="slidenum">
              <a:rPr lang="en-US"/>
              <a:pPr>
                <a:defRPr/>
              </a:pPr>
              <a:t>‹#›</a:t>
            </a:fld>
            <a:endParaRPr lang="en-US" dirty="0"/>
          </a:p>
        </p:txBody>
      </p:sp>
    </p:spTree>
    <p:extLst>
      <p:ext uri="{BB962C8B-B14F-4D97-AF65-F5344CB8AC3E}">
        <p14:creationId xmlns:p14="http://schemas.microsoft.com/office/powerpoint/2010/main" val="1592954978"/>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Top block is a close-up photo of red-white-blue flag pattern. Bottom block is a light blue circle-star pattern. Bottom right is the VA emblem-Excellence logo lock-up."/>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338880" y="3178162"/>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935650"/>
            <a:ext cx="8229600" cy="41905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4E73D4B2-7528-4512-A6E4-6EE0D46B797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14A1680A-5AD4-4F6D-B8F3-CCADEBBB651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732377"/>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372139"/>
            <a:ext cx="4040188" cy="3706052"/>
          </a:xfrm>
        </p:spPr>
        <p:txBody>
          <a:bodyPr>
            <a:normAutofit/>
          </a:bodyPr>
          <a:lstStyle>
            <a:lvl1pP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4645025" y="1732377"/>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372139"/>
            <a:ext cx="4041775" cy="3706052"/>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5"/>
          <p:cNvSpPr>
            <a:spLocks noGrp="1"/>
          </p:cNvSpPr>
          <p:nvPr>
            <p:ph type="sldNum" sz="quarter" idx="10"/>
          </p:nvPr>
        </p:nvSpPr>
        <p:spPr/>
        <p:txBody>
          <a:bodyPr/>
          <a:lstStyle>
            <a:lvl1pPr>
              <a:defRPr/>
            </a:lvl1pPr>
          </a:lstStyle>
          <a:p>
            <a:pPr>
              <a:defRPr/>
            </a:pPr>
            <a:fld id="{60499739-86A7-4CF7-B6A2-2EF8E3EF4CB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E0928A43-23D3-4235-AD61-37234C14909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10D5BA2D-AFFF-4D1C-B798-CDA464EF252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CE95FD4-F7B9-441F-B849-5EB5EAD8D9CC}" type="slidenum">
              <a:rPr lang="en-US" smtClean="0"/>
              <a:t>‹#›</a:t>
            </a:fld>
            <a:endParaRPr lang="en-US"/>
          </a:p>
        </p:txBody>
      </p:sp>
    </p:spTree>
    <p:extLst>
      <p:ext uri="{BB962C8B-B14F-4D97-AF65-F5344CB8AC3E}">
        <p14:creationId xmlns:p14="http://schemas.microsoft.com/office/powerpoint/2010/main" val="3332040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Slide background with light blue circle-star pattern block behind title. Bottom left reads &quot;Veterans Health Administration.&quot;"/>
          <p:cNvPicPr>
            <a:picLocks noChangeAspect="1"/>
          </p:cNvPicPr>
          <p:nvPr userDrawn="1"/>
        </p:nvPicPr>
        <p:blipFill>
          <a:blip r:embed="rId9"/>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2906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Slide Number Placeholder 5"/>
          <p:cNvSpPr>
            <a:spLocks noGrp="1"/>
          </p:cNvSpPr>
          <p:nvPr>
            <p:ph type="sldNum" sz="quarter" idx="4"/>
          </p:nvPr>
        </p:nvSpPr>
        <p:spPr>
          <a:xfrm>
            <a:off x="8583613" y="6249988"/>
            <a:ext cx="490537" cy="365125"/>
          </a:xfrm>
          <a:prstGeom prst="rect">
            <a:avLst/>
          </a:prstGeom>
        </p:spPr>
        <p:txBody>
          <a:bodyPr vert="horz" lIns="91440" tIns="45720" rIns="91440" bIns="45720" rtlCol="0" anchor="ctr"/>
          <a:lstStyle>
            <a:lvl1pPr algn="r" fontAlgn="auto">
              <a:spcBef>
                <a:spcPts val="0"/>
              </a:spcBef>
              <a:spcAft>
                <a:spcPts val="0"/>
              </a:spcAft>
              <a:defRPr sz="1000">
                <a:solidFill>
                  <a:schemeClr val="tx1">
                    <a:tint val="75000"/>
                  </a:schemeClr>
                </a:solidFill>
                <a:latin typeface="Georgia"/>
                <a:cs typeface="Georgia"/>
              </a:defRPr>
            </a:lvl1pPr>
          </a:lstStyle>
          <a:p>
            <a:pPr>
              <a:defRPr/>
            </a:pPr>
            <a:fld id="{F415180A-3433-4985-8B1C-896E3741E85A}" type="slidenum">
              <a:rPr lang="en-US"/>
              <a:pPr>
                <a:defRPr/>
              </a:pPr>
              <a:t>‹#›</a:t>
            </a:fld>
            <a:endParaRPr lang="en-US" dirty="0"/>
          </a:p>
        </p:txBody>
      </p:sp>
      <p:sp>
        <p:nvSpPr>
          <p:cNvPr id="7" name="TextBox 6"/>
          <p:cNvSpPr txBox="1"/>
          <p:nvPr userDrawn="1"/>
        </p:nvSpPr>
        <p:spPr>
          <a:xfrm>
            <a:off x="457200" y="6284913"/>
            <a:ext cx="4311650" cy="276225"/>
          </a:xfrm>
          <a:prstGeom prst="rect">
            <a:avLst/>
          </a:prstGeom>
          <a:noFill/>
        </p:spPr>
        <p:txBody>
          <a:bodyPr>
            <a:spAutoFit/>
          </a:bodyPr>
          <a:lstStyle/>
          <a:p>
            <a:pPr fontAlgn="auto">
              <a:spcBef>
                <a:spcPts val="0"/>
              </a:spcBef>
              <a:spcAft>
                <a:spcPts val="0"/>
              </a:spcAft>
              <a:defRPr/>
            </a:pPr>
            <a:r>
              <a:rPr lang="en-US" sz="1200" spc="100" dirty="0">
                <a:solidFill>
                  <a:schemeClr val="bg1">
                    <a:lumMod val="65000"/>
                  </a:schemeClr>
                </a:solidFill>
                <a:latin typeface="+mn-lt"/>
              </a:rPr>
              <a:t>VETERANS HEALTH ADMINISTRATION</a:t>
            </a:r>
          </a:p>
        </p:txBody>
      </p:sp>
    </p:spTree>
  </p:cSld>
  <p:clrMap bg1="lt1" tx1="dk1" bg2="lt2" tx2="dk2" accent1="accent1" accent2="accent2" accent3="accent3" accent4="accent4" accent5="accent5" accent6="accent6" hlink="hlink" folHlink="folHlink"/>
  <p:sldLayoutIdLst>
    <p:sldLayoutId id="2147484319" r:id="rId1"/>
    <p:sldLayoutId id="2147484314" r:id="rId2"/>
    <p:sldLayoutId id="2147484315" r:id="rId3"/>
    <p:sldLayoutId id="2147484316" r:id="rId4"/>
    <p:sldLayoutId id="2147484317" r:id="rId5"/>
    <p:sldLayoutId id="2147484318" r:id="rId6"/>
    <p:sldLayoutId id="2147484320" r:id="rId7"/>
  </p:sldLayoutIdLst>
  <p:hf hdr="0" ftr="0" dt="0"/>
  <p:txStyles>
    <p:titleStyle>
      <a:lvl1pPr algn="l" defTabSz="457200" rtl="0" eaLnBrk="0" fontAlgn="base" hangingPunct="0">
        <a:spcBef>
          <a:spcPct val="0"/>
        </a:spcBef>
        <a:spcAft>
          <a:spcPct val="0"/>
        </a:spcAft>
        <a:defRPr sz="2400" kern="1200">
          <a:solidFill>
            <a:schemeClr val="bg1"/>
          </a:solidFill>
          <a:latin typeface="Georgia"/>
          <a:ea typeface="Georgia" pitchFamily="18" charset="0"/>
          <a:cs typeface="Georgia"/>
        </a:defRPr>
      </a:lvl1pPr>
      <a:lvl2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2pPr>
      <a:lvl3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3pPr>
      <a:lvl4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4pPr>
      <a:lvl5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5pPr>
      <a:lvl6pPr marL="4572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6pPr>
      <a:lvl7pPr marL="9144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7pPr>
      <a:lvl8pPr marL="13716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8pPr>
      <a:lvl9pPr marL="18288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9pPr>
    </p:titleStyle>
    <p:bodyStyle>
      <a:lvl1pPr marL="342900" indent="-342900" algn="l" defTabSz="457200" rtl="0" eaLnBrk="0" fontAlgn="base" hangingPunct="0">
        <a:spcBef>
          <a:spcPct val="20000"/>
        </a:spcBef>
        <a:spcAft>
          <a:spcPct val="0"/>
        </a:spcAft>
        <a:buFont typeface="Arial" charset="0"/>
        <a:buChar char="•"/>
        <a:defRPr kern="1200">
          <a:solidFill>
            <a:schemeClr val="tx1"/>
          </a:solidFill>
          <a:latin typeface="+mn-lt"/>
          <a:ea typeface="Georgia" pitchFamily="18" charset="0"/>
          <a:cs typeface="Georgia"/>
        </a:defRPr>
      </a:lvl1pPr>
      <a:lvl2pPr marL="742950" indent="-285750" algn="l" defTabSz="457200" rtl="0" eaLnBrk="0" fontAlgn="base" hangingPunct="0">
        <a:spcBef>
          <a:spcPct val="20000"/>
        </a:spcBef>
        <a:spcAft>
          <a:spcPct val="0"/>
        </a:spcAft>
        <a:buFont typeface="Arial" charset="0"/>
        <a:buChar char="–"/>
        <a:defRPr sz="1600" kern="1200">
          <a:solidFill>
            <a:schemeClr val="tx1"/>
          </a:solidFill>
          <a:latin typeface="+mn-lt"/>
          <a:ea typeface="Georgia" pitchFamily="18" charset="0"/>
          <a:cs typeface="Georgia"/>
        </a:defRPr>
      </a:lvl2pPr>
      <a:lvl3pPr marL="11430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orgia" pitchFamily="18" charset="0"/>
          <a:cs typeface="Georgia"/>
        </a:defRPr>
      </a:lvl3pPr>
      <a:lvl4pPr marL="1600200" indent="-228600" algn="l" defTabSz="457200" rtl="0" eaLnBrk="0" fontAlgn="base" hangingPunct="0">
        <a:spcBef>
          <a:spcPct val="20000"/>
        </a:spcBef>
        <a:spcAft>
          <a:spcPct val="0"/>
        </a:spcAft>
        <a:buFont typeface="Arial" charset="0"/>
        <a:buChar char="–"/>
        <a:defRPr sz="1200" kern="1200">
          <a:solidFill>
            <a:schemeClr val="tx1"/>
          </a:solidFill>
          <a:latin typeface="+mn-lt"/>
          <a:ea typeface="Georgia" pitchFamily="18" charset="0"/>
          <a:cs typeface="Georgia"/>
        </a:defRPr>
      </a:lvl4pPr>
      <a:lvl5pPr marL="2057400" indent="-228600" algn="l" defTabSz="457200" rtl="0" eaLnBrk="0" fontAlgn="base" hangingPunct="0">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8880" y="3368162"/>
            <a:ext cx="7772400" cy="730127"/>
          </a:xfrm>
        </p:spPr>
        <p:txBody>
          <a:bodyPr>
            <a:noAutofit/>
          </a:bodyPr>
          <a:lstStyle/>
          <a:p>
            <a:r>
              <a:rPr lang="en-US" sz="3200" dirty="0" smtClean="0"/>
              <a:t>NDAA Interoperability </a:t>
            </a:r>
            <a:br>
              <a:rPr lang="en-US" sz="3200" dirty="0" smtClean="0"/>
            </a:br>
            <a:r>
              <a:rPr lang="en-US" sz="3200" dirty="0" smtClean="0"/>
              <a:t>Legislative History</a:t>
            </a:r>
            <a:endParaRPr lang="en-US" sz="3200" dirty="0"/>
          </a:p>
        </p:txBody>
      </p:sp>
    </p:spTree>
    <p:extLst>
      <p:ext uri="{BB962C8B-B14F-4D97-AF65-F5344CB8AC3E}">
        <p14:creationId xmlns:p14="http://schemas.microsoft.com/office/powerpoint/2010/main" val="5735573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2014 NDAA interoperability language</a:t>
            </a:r>
            <a:endParaRPr lang="en-US" dirty="0"/>
          </a:p>
        </p:txBody>
      </p:sp>
      <p:sp>
        <p:nvSpPr>
          <p:cNvPr id="2" name="Text Placeholder 1"/>
          <p:cNvSpPr>
            <a:spLocks noGrp="1"/>
          </p:cNvSpPr>
          <p:nvPr>
            <p:ph type="body" idx="1"/>
          </p:nvPr>
        </p:nvSpPr>
        <p:spPr/>
        <p:txBody>
          <a:bodyPr/>
          <a:lstStyle/>
          <a:p>
            <a:r>
              <a:rPr lang="en-US" sz="3200" dirty="0" smtClean="0"/>
              <a:t>2014 NDAA Legislative Language</a:t>
            </a:r>
            <a:endParaRPr lang="en-US" sz="3200" dirty="0"/>
          </a:p>
        </p:txBody>
      </p:sp>
      <p:sp>
        <p:nvSpPr>
          <p:cNvPr id="3" name="Slide Number Placeholder 2"/>
          <p:cNvSpPr>
            <a:spLocks noGrp="1"/>
          </p:cNvSpPr>
          <p:nvPr>
            <p:ph type="sldNum" sz="quarter" idx="12"/>
          </p:nvPr>
        </p:nvSpPr>
        <p:spPr/>
        <p:txBody>
          <a:bodyPr/>
          <a:lstStyle/>
          <a:p>
            <a:fld id="{0CE95FD4-F7B9-441F-B849-5EB5EAD8D9CC}" type="slidenum">
              <a:rPr lang="en-US" smtClean="0"/>
              <a:t>2</a:t>
            </a:fld>
            <a:endParaRPr lang="en-US"/>
          </a:p>
        </p:txBody>
      </p:sp>
    </p:spTree>
    <p:extLst>
      <p:ext uri="{BB962C8B-B14F-4D97-AF65-F5344CB8AC3E}">
        <p14:creationId xmlns:p14="http://schemas.microsoft.com/office/powerpoint/2010/main" val="1427614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2014 Current NDAA Deadlines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7909720"/>
              </p:ext>
            </p:extLst>
          </p:nvPr>
        </p:nvGraphicFramePr>
        <p:xfrm>
          <a:off x="152400" y="1606125"/>
          <a:ext cx="8839200" cy="498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28600" y="5671450"/>
            <a:ext cx="5958444" cy="707886"/>
          </a:xfrm>
          <a:prstGeom prst="rect">
            <a:avLst/>
          </a:prstGeom>
          <a:noFill/>
          <a:ln w="38100">
            <a:solidFill>
              <a:schemeClr val="accent1">
                <a:lumMod val="75000"/>
              </a:schemeClr>
            </a:solidFill>
          </a:ln>
        </p:spPr>
        <p:txBody>
          <a:bodyPr wrap="square" rtlCol="0">
            <a:spAutoFit/>
          </a:bodyPr>
          <a:lstStyle/>
          <a:p>
            <a:r>
              <a:rPr lang="en-US" sz="1400" b="1" dirty="0" smtClean="0"/>
              <a:t>Long Term Deadlines:</a:t>
            </a:r>
          </a:p>
          <a:p>
            <a:pPr marL="285750" indent="-285750">
              <a:buFont typeface="Arial" panose="020B0604020202020204" pitchFamily="34" charset="0"/>
              <a:buChar char="•"/>
            </a:pPr>
            <a:r>
              <a:rPr lang="en-US" sz="1300" dirty="0" smtClean="0"/>
              <a:t>2014-2016: Secretaries must certify data sharing is at national standards</a:t>
            </a:r>
          </a:p>
          <a:p>
            <a:pPr marL="285750" indent="-285750">
              <a:buFont typeface="Arial" panose="020B0604020202020204" pitchFamily="34" charset="0"/>
              <a:buChar char="•"/>
            </a:pPr>
            <a:r>
              <a:rPr lang="en-US" sz="1300" dirty="0" smtClean="0"/>
              <a:t>December 1, 2016: Deployment for </a:t>
            </a:r>
            <a:r>
              <a:rPr lang="en-US" sz="1300" dirty="0"/>
              <a:t>i</a:t>
            </a:r>
            <a:r>
              <a:rPr lang="en-US" sz="1300" dirty="0" smtClean="0"/>
              <a:t>EHR under NDAA</a:t>
            </a:r>
            <a:endParaRPr lang="en-US" sz="1300"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3</a:t>
            </a:fld>
            <a:endParaRPr lang="en-US" dirty="0"/>
          </a:p>
        </p:txBody>
      </p:sp>
    </p:spTree>
    <p:extLst>
      <p:ext uri="{BB962C8B-B14F-4D97-AF65-F5344CB8AC3E}">
        <p14:creationId xmlns:p14="http://schemas.microsoft.com/office/powerpoint/2010/main" val="1185657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Implementation</a:t>
            </a:r>
            <a:endParaRPr lang="en-US" sz="3600" dirty="0"/>
          </a:p>
        </p:txBody>
      </p:sp>
      <p:sp>
        <p:nvSpPr>
          <p:cNvPr id="4" name="Content Placeholder 3"/>
          <p:cNvSpPr>
            <a:spLocks noGrp="1"/>
          </p:cNvSpPr>
          <p:nvPr>
            <p:ph idx="1"/>
          </p:nvPr>
        </p:nvSpPr>
        <p:spPr/>
        <p:txBody>
          <a:bodyPr/>
          <a:lstStyle/>
          <a:p>
            <a:r>
              <a:rPr lang="en-US" dirty="0"/>
              <a:t>T</a:t>
            </a:r>
            <a:r>
              <a:rPr lang="en-US" dirty="0" smtClean="0"/>
              <a:t>he </a:t>
            </a:r>
            <a:r>
              <a:rPr lang="en-US" dirty="0"/>
              <a:t>DoD and VA will:</a:t>
            </a:r>
          </a:p>
          <a:p>
            <a:pPr marL="685800" lvl="1">
              <a:buFont typeface="Arial" panose="020B0604020202020204" pitchFamily="34" charset="0"/>
              <a:buChar char="•"/>
            </a:pPr>
            <a:r>
              <a:rPr lang="en-US" dirty="0"/>
              <a:t>Develop an interoperable system with an integrated display of data, or a single electronic health record</a:t>
            </a:r>
          </a:p>
          <a:p>
            <a:pPr marL="685800" lvl="1">
              <a:buFont typeface="Arial" panose="020B0604020202020204" pitchFamily="34" charset="0"/>
              <a:buChar char="•"/>
            </a:pPr>
            <a:r>
              <a:rPr lang="en-US" dirty="0"/>
              <a:t>Comply with the national standards and architectural requirements identified by the Interagency Program Office between the Departments, in collaboration with the Office of the National Coordinator for Health Information Technology within the Department of Health and Human Services</a:t>
            </a:r>
          </a:p>
          <a:p>
            <a:pPr marL="685800" lvl="1">
              <a:buFont typeface="Arial" panose="020B0604020202020204" pitchFamily="34" charset="0"/>
              <a:buChar char="•"/>
            </a:pPr>
            <a:r>
              <a:rPr lang="en-US" dirty="0"/>
              <a:t>Each a deploy modernized electronic health record software supporting clinicians of the Departments by no later than December 31, 2016</a:t>
            </a:r>
          </a:p>
          <a:p>
            <a:pPr marL="685800" lvl="1">
              <a:buFont typeface="Arial" panose="020B0604020202020204" pitchFamily="34" charset="0"/>
              <a:buChar char="•"/>
            </a:pPr>
            <a:r>
              <a:rPr lang="en-US" dirty="0"/>
              <a:t>Ensure continued support and compatibility with the interoperability platform and full standards-based interoperability</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4</a:t>
            </a:fld>
            <a:endParaRPr lang="en-US" dirty="0"/>
          </a:p>
        </p:txBody>
      </p:sp>
    </p:spTree>
    <p:extLst>
      <p:ext uri="{BB962C8B-B14F-4D97-AF65-F5344CB8AC3E}">
        <p14:creationId xmlns:p14="http://schemas.microsoft.com/office/powerpoint/2010/main" val="21630896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Design Principles</a:t>
            </a:r>
            <a:endParaRPr lang="en-US" sz="3600" dirty="0"/>
          </a:p>
        </p:txBody>
      </p:sp>
      <p:sp>
        <p:nvSpPr>
          <p:cNvPr id="4" name="Content Placeholder 3"/>
          <p:cNvSpPr>
            <a:spLocks noGrp="1"/>
          </p:cNvSpPr>
          <p:nvPr>
            <p:ph idx="1"/>
          </p:nvPr>
        </p:nvSpPr>
        <p:spPr/>
        <p:txBody>
          <a:bodyPr/>
          <a:lstStyle/>
          <a:p>
            <a:r>
              <a:rPr lang="en-US" dirty="0"/>
              <a:t>The interoperable electronic health records with integrated display of data, or a single electronic health record, shall adhere to the following principles: </a:t>
            </a:r>
          </a:p>
          <a:p>
            <a:pPr marL="685800" lvl="1">
              <a:buFont typeface="Arial" panose="020B0604020202020204" pitchFamily="34" charset="0"/>
              <a:buChar char="•"/>
            </a:pPr>
            <a:r>
              <a:rPr lang="en-US" dirty="0"/>
              <a:t>To the extent practicable, efforts to establish such records shall be based on objectives, activities, and milestones established by the Joint Executive Committee Joint Strategic Plan Fiscal Years 2013–2015, as well as future addendums or revisions. </a:t>
            </a:r>
          </a:p>
          <a:p>
            <a:pPr marL="685800" lvl="1">
              <a:buFont typeface="Arial" panose="020B0604020202020204" pitchFamily="34" charset="0"/>
              <a:buChar char="•"/>
            </a:pPr>
            <a:endParaRPr lang="en-US" dirty="0"/>
          </a:p>
          <a:p>
            <a:pPr marL="685800" lvl="1">
              <a:buFont typeface="Arial" panose="020B0604020202020204" pitchFamily="34" charset="0"/>
              <a:buChar char="•"/>
            </a:pPr>
            <a:r>
              <a:rPr lang="en-US" dirty="0"/>
              <a:t>Transition the current data exchanges between the Departments and private sector health care providers where practical to modern, open-architecture frameworks that use computable data mapped to national standards to make data available for determining medical trends and for enhanced clinician decision support.</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5</a:t>
            </a:fld>
            <a:endParaRPr lang="en-US" dirty="0"/>
          </a:p>
        </p:txBody>
      </p:sp>
    </p:spTree>
    <p:extLst>
      <p:ext uri="{BB962C8B-B14F-4D97-AF65-F5344CB8AC3E}">
        <p14:creationId xmlns:p14="http://schemas.microsoft.com/office/powerpoint/2010/main" val="3736410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Design Principles, continued</a:t>
            </a:r>
            <a:endParaRPr lang="en-US" sz="3600" dirty="0"/>
          </a:p>
        </p:txBody>
      </p:sp>
      <p:sp>
        <p:nvSpPr>
          <p:cNvPr id="4" name="Content Placeholder 3"/>
          <p:cNvSpPr>
            <a:spLocks noGrp="1"/>
          </p:cNvSpPr>
          <p:nvPr>
            <p:ph idx="1"/>
          </p:nvPr>
        </p:nvSpPr>
        <p:spPr/>
        <p:txBody>
          <a:bodyPr/>
          <a:lstStyle/>
          <a:p>
            <a:r>
              <a:rPr lang="en-US" dirty="0"/>
              <a:t>Principles with respect to open architecture standards should include:</a:t>
            </a:r>
          </a:p>
          <a:p>
            <a:pPr marL="685800" lvl="1">
              <a:buFont typeface="Arial" panose="020B0604020202020204" pitchFamily="34" charset="0"/>
              <a:buChar char="•"/>
            </a:pPr>
            <a:r>
              <a:rPr lang="en-US" dirty="0"/>
              <a:t>Adoption of national data standards</a:t>
            </a:r>
          </a:p>
          <a:p>
            <a:pPr marL="685800" lvl="1">
              <a:buFont typeface="Arial" panose="020B0604020202020204" pitchFamily="34" charset="0"/>
              <a:buChar char="•"/>
            </a:pPr>
            <a:r>
              <a:rPr lang="en-US" dirty="0"/>
              <a:t>If such national standards do not exist as of the date on which the record is being established, adoption of the articulation of data of the Health Data Dictionary until such national standards are established</a:t>
            </a:r>
          </a:p>
          <a:p>
            <a:pPr marL="685800" lvl="1">
              <a:buFont typeface="Arial" panose="020B0604020202020204" pitchFamily="34" charset="0"/>
              <a:buChar char="•"/>
            </a:pPr>
            <a:r>
              <a:rPr lang="en-US" dirty="0"/>
              <a:t>Use of enterprise investment strategies that maximize the use of commercial best practices to ensure robust competition and best value</a:t>
            </a:r>
          </a:p>
          <a:p>
            <a:pPr marL="685800" lvl="1">
              <a:buFont typeface="Arial" panose="020B0604020202020204" pitchFamily="34" charset="0"/>
              <a:buChar char="•"/>
            </a:pPr>
            <a:r>
              <a:rPr lang="en-US" dirty="0"/>
              <a:t>Aggressive life-cycle sustainment planning that uses proven technology insertion strategies and product upgrade techniques</a:t>
            </a:r>
          </a:p>
          <a:p>
            <a:pPr marL="685800" lvl="1">
              <a:buFont typeface="Arial" panose="020B0604020202020204" pitchFamily="34" charset="0"/>
              <a:buChar char="•"/>
            </a:pPr>
            <a:r>
              <a:rPr lang="en-US" dirty="0"/>
              <a:t>Enforcement of system design transparency, continuous design disclosure and improvement, and peer reviews that align with the requirements of the Federal Acquisition Regulation</a:t>
            </a:r>
          </a:p>
          <a:p>
            <a:pPr marL="685800" lvl="1">
              <a:buFont typeface="Arial" panose="020B0604020202020204" pitchFamily="34" charset="0"/>
              <a:buChar char="•"/>
            </a:pPr>
            <a:r>
              <a:rPr lang="en-US" dirty="0"/>
              <a:t>Strategies for data management rights to ensure a level competitive playing field and access to alternative solutions and sources across the life-cycle of the programs</a:t>
            </a:r>
          </a:p>
          <a:p>
            <a:pPr marL="685800" lvl="1">
              <a:buFont typeface="Arial" panose="020B0604020202020204" pitchFamily="34" charset="0"/>
              <a:buChar char="•"/>
            </a:pPr>
            <a:r>
              <a:rPr lang="en-US" dirty="0"/>
              <a:t>By the point of deployment, such record 4 must be at a generation 3 level or better for a health information technology system</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6</a:t>
            </a:fld>
            <a:endParaRPr lang="en-US" dirty="0"/>
          </a:p>
        </p:txBody>
      </p:sp>
    </p:spTree>
    <p:extLst>
      <p:ext uri="{BB962C8B-B14F-4D97-AF65-F5344CB8AC3E}">
        <p14:creationId xmlns:p14="http://schemas.microsoft.com/office/powerpoint/2010/main" val="2338871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Design Principles, continued</a:t>
            </a:r>
            <a:endParaRPr lang="en-US" sz="3600" dirty="0"/>
          </a:p>
        </p:txBody>
      </p:sp>
      <p:sp>
        <p:nvSpPr>
          <p:cNvPr id="4" name="Content Placeholder 3"/>
          <p:cNvSpPr>
            <a:spLocks noGrp="1"/>
          </p:cNvSpPr>
          <p:nvPr>
            <p:ph idx="1"/>
          </p:nvPr>
        </p:nvSpPr>
        <p:spPr/>
        <p:txBody>
          <a:bodyPr/>
          <a:lstStyle/>
          <a:p>
            <a:r>
              <a:rPr lang="en-US" dirty="0"/>
              <a:t>To the extent the Secretaries consider feasible and advisable, the Departments shall:</a:t>
            </a:r>
          </a:p>
          <a:p>
            <a:pPr marL="685800" lvl="1">
              <a:buFont typeface="Arial" panose="020B0604020202020204" pitchFamily="34" charset="0"/>
              <a:buChar char="•"/>
            </a:pPr>
            <a:r>
              <a:rPr lang="en-US" dirty="0"/>
              <a:t>Create a health data authoritative source from both Departments that can be accessed by multiple providers and standardizes the input of new medical information</a:t>
            </a:r>
          </a:p>
          <a:p>
            <a:pPr marL="685800" lvl="1">
              <a:buFont typeface="Arial" panose="020B0604020202020204" pitchFamily="34" charset="0"/>
              <a:buChar char="•"/>
            </a:pPr>
            <a:r>
              <a:rPr lang="en-US" dirty="0"/>
              <a:t>Develop the ability of patients of both Departments to download, or otherwise receive electronically, the medical records of the patient</a:t>
            </a:r>
          </a:p>
          <a:p>
            <a:pPr marL="685800" lvl="1">
              <a:buFont typeface="Arial" panose="020B0604020202020204" pitchFamily="34" charset="0"/>
              <a:buChar char="•"/>
            </a:pPr>
            <a:r>
              <a:rPr lang="en-US" dirty="0"/>
              <a:t>Examine the feasibility of establishing a secure, remote, network-accessible computer storage system to provide members of the Armed Forces and veterans the ability to upload the health care records of the member or veteran if the member or veteran elects to do so, and allow medical providers of the Departments to access such records in the course of providing care to the member or veteran</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7</a:t>
            </a:fld>
            <a:endParaRPr lang="en-US" dirty="0"/>
          </a:p>
        </p:txBody>
      </p:sp>
    </p:spTree>
    <p:extLst>
      <p:ext uri="{BB962C8B-B14F-4D97-AF65-F5344CB8AC3E}">
        <p14:creationId xmlns:p14="http://schemas.microsoft.com/office/powerpoint/2010/main" val="2171982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Program Plan</a:t>
            </a:r>
            <a:endParaRPr lang="en-US" sz="3600" dirty="0"/>
          </a:p>
        </p:txBody>
      </p:sp>
      <p:sp>
        <p:nvSpPr>
          <p:cNvPr id="4" name="Content Placeholder 3"/>
          <p:cNvSpPr>
            <a:spLocks noGrp="1"/>
          </p:cNvSpPr>
          <p:nvPr>
            <p:ph idx="1"/>
          </p:nvPr>
        </p:nvSpPr>
        <p:spPr/>
        <p:txBody>
          <a:bodyPr/>
          <a:lstStyle/>
          <a:p>
            <a:r>
              <a:rPr lang="en-US" dirty="0"/>
              <a:t>By January 31, 2014, the Secretaries shall prepare and brief the appropriate congressional committees with a detailed program plans for the oversight and execution of the interoperable electronic health records. This briefing and supporting documentation shall include:</a:t>
            </a:r>
          </a:p>
          <a:p>
            <a:pPr marL="685800" lvl="1">
              <a:buFont typeface="Arial" panose="020B0604020202020204" pitchFamily="34" charset="0"/>
              <a:buChar char="•"/>
            </a:pPr>
            <a:r>
              <a:rPr lang="en-US" dirty="0"/>
              <a:t>Program objectives</a:t>
            </a:r>
          </a:p>
          <a:p>
            <a:pPr marL="685800" lvl="1">
              <a:buFont typeface="Arial" panose="020B0604020202020204" pitchFamily="34" charset="0"/>
              <a:buChar char="•"/>
            </a:pPr>
            <a:r>
              <a:rPr lang="en-US" dirty="0"/>
              <a:t>Organization</a:t>
            </a:r>
          </a:p>
          <a:p>
            <a:pPr marL="685800" lvl="1">
              <a:buFont typeface="Arial" panose="020B0604020202020204" pitchFamily="34" charset="0"/>
              <a:buChar char="•"/>
            </a:pPr>
            <a:r>
              <a:rPr lang="en-US" dirty="0"/>
              <a:t>Responsibilities of the Departments</a:t>
            </a:r>
          </a:p>
          <a:p>
            <a:pPr marL="685800" lvl="1">
              <a:buFont typeface="Arial" panose="020B0604020202020204" pitchFamily="34" charset="0"/>
              <a:buChar char="•"/>
            </a:pPr>
            <a:r>
              <a:rPr lang="en-US" dirty="0"/>
              <a:t>Technical objectives and design principles</a:t>
            </a:r>
          </a:p>
          <a:p>
            <a:pPr marL="685800" lvl="1">
              <a:buFont typeface="Arial" panose="020B0604020202020204" pitchFamily="34" charset="0"/>
              <a:buChar char="•"/>
            </a:pPr>
            <a:r>
              <a:rPr lang="en-US" dirty="0"/>
              <a:t>Milestones, including a schedule for the development, acquisition, or industry competitions for capabilities needed to satisfy the technical system requirements</a:t>
            </a:r>
          </a:p>
          <a:p>
            <a:pPr marL="685800" lvl="1">
              <a:buFont typeface="Arial" panose="020B0604020202020204" pitchFamily="34" charset="0"/>
              <a:buChar char="•"/>
            </a:pPr>
            <a:r>
              <a:rPr lang="en-US" dirty="0"/>
              <a:t>Data standards being adopted by the programs</a:t>
            </a:r>
          </a:p>
          <a:p>
            <a:pPr marL="685800" lvl="1">
              <a:buFont typeface="Arial" panose="020B0604020202020204" pitchFamily="34" charset="0"/>
              <a:buChar char="•"/>
            </a:pPr>
            <a:r>
              <a:rPr lang="en-US" dirty="0"/>
              <a:t>Outcome-based metrics proposed to measure the performance and effectiveness of the programs; and</a:t>
            </a:r>
          </a:p>
          <a:p>
            <a:pPr marL="685800" lvl="1">
              <a:buFont typeface="Arial" panose="020B0604020202020204" pitchFamily="34" charset="0"/>
              <a:buChar char="•"/>
            </a:pPr>
            <a:r>
              <a:rPr lang="en-US" dirty="0"/>
              <a:t>The level of funding for fiscal years 2014 through 2017</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8</a:t>
            </a:fld>
            <a:endParaRPr lang="en-US" dirty="0"/>
          </a:p>
        </p:txBody>
      </p:sp>
    </p:spTree>
    <p:extLst>
      <p:ext uri="{BB962C8B-B14F-4D97-AF65-F5344CB8AC3E}">
        <p14:creationId xmlns:p14="http://schemas.microsoft.com/office/powerpoint/2010/main" val="29095366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Limitation of Funds</a:t>
            </a:r>
            <a:endParaRPr lang="en-US" sz="3600" dirty="0"/>
          </a:p>
        </p:txBody>
      </p:sp>
      <p:sp>
        <p:nvSpPr>
          <p:cNvPr id="4" name="Content Placeholder 3"/>
          <p:cNvSpPr>
            <a:spLocks noGrp="1"/>
          </p:cNvSpPr>
          <p:nvPr>
            <p:ph idx="1"/>
          </p:nvPr>
        </p:nvSpPr>
        <p:spPr/>
        <p:txBody>
          <a:bodyPr/>
          <a:lstStyle/>
          <a:p>
            <a:r>
              <a:rPr lang="en-US" dirty="0"/>
              <a:t>Not more than 25 percent of the amounts authorized to be appropriated by this Act, or otherwise, will be made available for development, procurement, modernization, or enhancement of the interoperable electronic health records with an integrated display of data until the date on which the Secretaries brief the appropriate congressional committees of their respective program plans.</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9</a:t>
            </a:fld>
            <a:endParaRPr lang="en-US" dirty="0"/>
          </a:p>
        </p:txBody>
      </p:sp>
    </p:spTree>
    <p:extLst>
      <p:ext uri="{BB962C8B-B14F-4D97-AF65-F5344CB8AC3E}">
        <p14:creationId xmlns:p14="http://schemas.microsoft.com/office/powerpoint/2010/main" val="2602603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Requirements</a:t>
            </a:r>
            <a:endParaRPr lang="en-US" sz="3600" dirty="0"/>
          </a:p>
        </p:txBody>
      </p:sp>
      <p:sp>
        <p:nvSpPr>
          <p:cNvPr id="4" name="Content Placeholder 3"/>
          <p:cNvSpPr>
            <a:spLocks noGrp="1"/>
          </p:cNvSpPr>
          <p:nvPr>
            <p:ph idx="1"/>
          </p:nvPr>
        </p:nvSpPr>
        <p:spPr>
          <a:xfrm>
            <a:off x="457199" y="1745650"/>
            <a:ext cx="8484919" cy="4190513"/>
          </a:xfrm>
        </p:spPr>
        <p:txBody>
          <a:bodyPr/>
          <a:lstStyle/>
          <a:p>
            <a:pPr marL="285750" indent="-285750">
              <a:spcBef>
                <a:spcPts val="200"/>
              </a:spcBef>
              <a:buFont typeface="Arial" panose="020B0604020202020204" pitchFamily="34" charset="0"/>
              <a:buChar char="•"/>
            </a:pPr>
            <a:r>
              <a:rPr lang="en-US" sz="1700" dirty="0"/>
              <a:t>Not later than October 1, 2014, all health care data contained in the Department of Defense (DoD) AHLTA and the Department of  Veterans Affairs (VA) VistA systems shall be computable in real time and comply with the existing national data standards and have a process in place to ensure data is standardized as national standards continue to evolve</a:t>
            </a:r>
          </a:p>
          <a:p>
            <a:pPr marL="285750" indent="-285750">
              <a:spcBef>
                <a:spcPts val="200"/>
              </a:spcBef>
              <a:buFont typeface="Arial" panose="020B0604020202020204" pitchFamily="34" charset="0"/>
              <a:buChar char="•"/>
            </a:pPr>
            <a:r>
              <a:rPr lang="en-US" sz="1700" dirty="0"/>
              <a:t>On a quarterly basis, the Secretaries shall submit to the appropriate congressional committees updates on the progress of data sharing</a:t>
            </a:r>
          </a:p>
          <a:p>
            <a:pPr marL="285750" indent="-285750">
              <a:spcBef>
                <a:spcPts val="200"/>
              </a:spcBef>
              <a:buFont typeface="Arial" panose="020B0604020202020204" pitchFamily="34" charset="0"/>
              <a:buChar char="•"/>
            </a:pPr>
            <a:r>
              <a:rPr lang="en-US" sz="1700" dirty="0"/>
              <a:t>When the operational capability is achieved, the Secretaries shall jointly certify to the appropriate congressional committees that the Secretaries have complied with such data standards </a:t>
            </a:r>
          </a:p>
          <a:p>
            <a:pPr marL="285750" indent="-285750">
              <a:spcBef>
                <a:spcPts val="200"/>
              </a:spcBef>
              <a:buFont typeface="Arial" panose="020B0604020202020204" pitchFamily="34" charset="0"/>
              <a:buChar char="•"/>
            </a:pPr>
            <a:r>
              <a:rPr lang="en-US" sz="1700" dirty="0"/>
              <a:t>The Secretaries shall each identify a senior official to be responsible for the modern platforms supporting an interoperable electronic health record with an integrated display of data</a:t>
            </a:r>
          </a:p>
          <a:p>
            <a:pPr marL="285750" indent="-285750">
              <a:spcBef>
                <a:spcPts val="200"/>
              </a:spcBef>
              <a:buFont typeface="Arial" panose="020B0604020202020204" pitchFamily="34" charset="0"/>
              <a:buChar char="•"/>
            </a:pPr>
            <a:r>
              <a:rPr lang="en-US" sz="1700" dirty="0"/>
              <a:t>The Secretaries shall also each identify a senior official to be responsible for modernizing the electronic health record software of the respective Department </a:t>
            </a:r>
          </a:p>
          <a:p>
            <a:pPr marL="285750" indent="-285750">
              <a:spcBef>
                <a:spcPts val="200"/>
              </a:spcBef>
              <a:buFont typeface="Arial" panose="020B0604020202020204" pitchFamily="34" charset="0"/>
              <a:buChar char="•"/>
            </a:pPr>
            <a:r>
              <a:rPr lang="en-US" sz="1700" dirty="0"/>
              <a:t>Such official shall have included within their performance evaluation performance metrics related to the execution of responsibilities </a:t>
            </a:r>
          </a:p>
          <a:p>
            <a:pPr marL="285750" indent="-285750">
              <a:spcBef>
                <a:spcPts val="200"/>
              </a:spcBef>
              <a:buFont typeface="Arial" panose="020B0604020202020204" pitchFamily="34" charset="0"/>
              <a:buChar char="•"/>
            </a:pPr>
            <a:r>
              <a:rPr lang="en-US" sz="1700" dirty="0"/>
              <a:t>Not later than 30 days after the date of the enactment of this Act, each Secretary shall submit to the appropriate congressional committees the name of each senior official selected</a:t>
            </a:r>
          </a:p>
          <a:p>
            <a:pPr>
              <a:spcBef>
                <a:spcPts val="200"/>
              </a:spcBef>
            </a:pPr>
            <a:endParaRPr lang="en-US" sz="1700"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10</a:t>
            </a:fld>
            <a:endParaRPr lang="en-US" dirty="0"/>
          </a:p>
        </p:txBody>
      </p:sp>
    </p:spTree>
    <p:extLst>
      <p:ext uri="{BB962C8B-B14F-4D97-AF65-F5344CB8AC3E}">
        <p14:creationId xmlns:p14="http://schemas.microsoft.com/office/powerpoint/2010/main" val="1047798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Executive Committee</a:t>
            </a:r>
            <a:endParaRPr lang="en-US" sz="3600" dirty="0"/>
          </a:p>
        </p:txBody>
      </p:sp>
      <p:sp>
        <p:nvSpPr>
          <p:cNvPr id="4" name="Content Placeholder 3"/>
          <p:cNvSpPr>
            <a:spLocks noGrp="1"/>
          </p:cNvSpPr>
          <p:nvPr>
            <p:ph idx="1"/>
          </p:nvPr>
        </p:nvSpPr>
        <p:spPr/>
        <p:txBody>
          <a:bodyPr/>
          <a:lstStyle/>
          <a:p>
            <a:r>
              <a:rPr lang="en-US" dirty="0"/>
              <a:t>Not later than 60 days after the date of the enactment of this Act, the Secretaries shall jointly establish an executive committee who will:</a:t>
            </a:r>
          </a:p>
          <a:p>
            <a:pPr marL="685800" lvl="1">
              <a:buFont typeface="Arial" panose="020B0604020202020204" pitchFamily="34" charset="0"/>
              <a:buChar char="•"/>
            </a:pPr>
            <a:r>
              <a:rPr lang="en-US" dirty="0"/>
              <a:t>Support the development and validation of adopted standards</a:t>
            </a:r>
          </a:p>
          <a:p>
            <a:pPr marL="685800" lvl="1">
              <a:buFont typeface="Arial" panose="020B0604020202020204" pitchFamily="34" charset="0"/>
              <a:buChar char="•"/>
            </a:pPr>
            <a:r>
              <a:rPr lang="en-US" dirty="0"/>
              <a:t>Support the required architectural platforms and structure</a:t>
            </a:r>
          </a:p>
          <a:p>
            <a:pPr marL="685800" lvl="1">
              <a:buFont typeface="Arial" panose="020B0604020202020204" pitchFamily="34" charset="0"/>
              <a:buChar char="•"/>
            </a:pPr>
            <a:r>
              <a:rPr lang="en-US" dirty="0"/>
              <a:t>Have the capacity to enforce such standards, platforms, and structure as the Secretaries execute requirements and develop programmatic assessment, as needed by the Secretaries, to ensure interoperable electronic health records with an integrated display of data, pursuant to the requirements </a:t>
            </a:r>
          </a:p>
          <a:p>
            <a:pPr marL="685800" lvl="1">
              <a:buFont typeface="Arial" panose="020B0604020202020204" pitchFamily="34" charset="0"/>
              <a:buChar char="•"/>
            </a:pPr>
            <a:r>
              <a:rPr lang="en-US" dirty="0"/>
              <a:t>The Executive Committee shall annually certify to the appropriate congressional committees that such record meets the definition of ‘‘integrated’’ as specified</a:t>
            </a:r>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11</a:t>
            </a:fld>
            <a:endParaRPr lang="en-US" dirty="0"/>
          </a:p>
        </p:txBody>
      </p:sp>
    </p:spTree>
    <p:extLst>
      <p:ext uri="{BB962C8B-B14F-4D97-AF65-F5344CB8AC3E}">
        <p14:creationId xmlns:p14="http://schemas.microsoft.com/office/powerpoint/2010/main" val="3104386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Previous NDAA Interoperability language</a:t>
            </a:r>
            <a:endParaRPr lang="en-US" dirty="0"/>
          </a:p>
        </p:txBody>
      </p:sp>
      <p:sp>
        <p:nvSpPr>
          <p:cNvPr id="5" name="Text Placeholder 4"/>
          <p:cNvSpPr>
            <a:spLocks noGrp="1"/>
          </p:cNvSpPr>
          <p:nvPr>
            <p:ph type="body" idx="1"/>
          </p:nvPr>
        </p:nvSpPr>
        <p:spPr/>
        <p:txBody>
          <a:bodyPr/>
          <a:lstStyle/>
          <a:p>
            <a:r>
              <a:rPr lang="en-US" sz="3200" dirty="0" smtClean="0"/>
              <a:t>Previous NDAA Interoperability Language</a:t>
            </a:r>
            <a:endParaRPr lang="en-US" sz="3200" dirty="0"/>
          </a:p>
        </p:txBody>
      </p:sp>
      <p:sp>
        <p:nvSpPr>
          <p:cNvPr id="2" name="Slide Number Placeholder 1"/>
          <p:cNvSpPr>
            <a:spLocks noGrp="1"/>
          </p:cNvSpPr>
          <p:nvPr>
            <p:ph type="sldNum" sz="quarter" idx="12"/>
          </p:nvPr>
        </p:nvSpPr>
        <p:spPr/>
        <p:txBody>
          <a:bodyPr/>
          <a:lstStyle/>
          <a:p>
            <a:fld id="{0CE95FD4-F7B9-441F-B849-5EB5EAD8D9CC}" type="slidenum">
              <a:rPr lang="en-US" smtClean="0"/>
              <a:t>12</a:t>
            </a:fld>
            <a:endParaRPr lang="en-US"/>
          </a:p>
        </p:txBody>
      </p:sp>
    </p:spTree>
    <p:extLst>
      <p:ext uri="{BB962C8B-B14F-4D97-AF65-F5344CB8AC3E}">
        <p14:creationId xmlns:p14="http://schemas.microsoft.com/office/powerpoint/2010/main" val="15806230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Historical Timeline</a:t>
            </a:r>
            <a:endParaRPr lang="en-US" dirty="0"/>
          </a:p>
        </p:txBody>
      </p:sp>
      <p:graphicFrame>
        <p:nvGraphicFramePr>
          <p:cNvPr id="4" name="Diagram 3"/>
          <p:cNvGraphicFramePr/>
          <p:nvPr>
            <p:extLst>
              <p:ext uri="{D42A27DB-BD31-4B8C-83A1-F6EECF244321}">
                <p14:modId xmlns:p14="http://schemas.microsoft.com/office/powerpoint/2010/main" val="1258205911"/>
              </p:ext>
            </p:extLst>
          </p:nvPr>
        </p:nvGraphicFramePr>
        <p:xfrm>
          <a:off x="106877" y="457200"/>
          <a:ext cx="9037123"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702625" y="3535668"/>
            <a:ext cx="685800" cy="353943"/>
          </a:xfrm>
          <a:prstGeom prst="rect">
            <a:avLst/>
          </a:prstGeom>
          <a:noFill/>
        </p:spPr>
        <p:txBody>
          <a:bodyPr wrap="square" rtlCol="0">
            <a:spAutoFit/>
          </a:bodyPr>
          <a:lstStyle/>
          <a:p>
            <a:r>
              <a:rPr lang="en-US" sz="1700" b="1" dirty="0" smtClean="0">
                <a:solidFill>
                  <a:schemeClr val="bg1"/>
                </a:solidFill>
              </a:rPr>
              <a:t>2003</a:t>
            </a:r>
            <a:endParaRPr lang="en-US" sz="1700" b="1" dirty="0">
              <a:solidFill>
                <a:schemeClr val="bg1"/>
              </a:solidFill>
            </a:endParaRPr>
          </a:p>
        </p:txBody>
      </p:sp>
      <p:sp>
        <p:nvSpPr>
          <p:cNvPr id="5" name="TextBox 4"/>
          <p:cNvSpPr txBox="1"/>
          <p:nvPr/>
        </p:nvSpPr>
        <p:spPr>
          <a:xfrm>
            <a:off x="2716787" y="3523793"/>
            <a:ext cx="685800" cy="353943"/>
          </a:xfrm>
          <a:prstGeom prst="rect">
            <a:avLst/>
          </a:prstGeom>
          <a:noFill/>
        </p:spPr>
        <p:txBody>
          <a:bodyPr wrap="square" rtlCol="0">
            <a:spAutoFit/>
          </a:bodyPr>
          <a:lstStyle/>
          <a:p>
            <a:r>
              <a:rPr lang="en-US" sz="1700" b="1" dirty="0" smtClean="0">
                <a:solidFill>
                  <a:schemeClr val="bg1"/>
                </a:solidFill>
              </a:rPr>
              <a:t>2008</a:t>
            </a:r>
            <a:endParaRPr lang="en-US" sz="1700" b="1" dirty="0">
              <a:solidFill>
                <a:schemeClr val="bg1"/>
              </a:solidFill>
            </a:endParaRPr>
          </a:p>
        </p:txBody>
      </p:sp>
      <p:sp>
        <p:nvSpPr>
          <p:cNvPr id="6" name="TextBox 5"/>
          <p:cNvSpPr txBox="1"/>
          <p:nvPr/>
        </p:nvSpPr>
        <p:spPr>
          <a:xfrm>
            <a:off x="4757050" y="3532898"/>
            <a:ext cx="685800" cy="353943"/>
          </a:xfrm>
          <a:prstGeom prst="rect">
            <a:avLst/>
          </a:prstGeom>
          <a:noFill/>
        </p:spPr>
        <p:txBody>
          <a:bodyPr wrap="square" rtlCol="0">
            <a:spAutoFit/>
          </a:bodyPr>
          <a:lstStyle/>
          <a:p>
            <a:r>
              <a:rPr lang="en-US" sz="1700" b="1" dirty="0">
                <a:solidFill>
                  <a:schemeClr val="bg1"/>
                </a:solidFill>
              </a:rPr>
              <a:t>2011</a:t>
            </a:r>
          </a:p>
        </p:txBody>
      </p:sp>
      <p:sp>
        <p:nvSpPr>
          <p:cNvPr id="7" name="TextBox 6"/>
          <p:cNvSpPr txBox="1"/>
          <p:nvPr/>
        </p:nvSpPr>
        <p:spPr>
          <a:xfrm>
            <a:off x="6802579" y="3527406"/>
            <a:ext cx="685800" cy="353943"/>
          </a:xfrm>
          <a:prstGeom prst="rect">
            <a:avLst/>
          </a:prstGeom>
          <a:noFill/>
        </p:spPr>
        <p:txBody>
          <a:bodyPr wrap="square" rtlCol="0">
            <a:spAutoFit/>
          </a:bodyPr>
          <a:lstStyle/>
          <a:p>
            <a:r>
              <a:rPr lang="en-US" sz="1700" b="1" dirty="0" smtClean="0">
                <a:solidFill>
                  <a:schemeClr val="bg1"/>
                </a:solidFill>
              </a:rPr>
              <a:t>2012</a:t>
            </a:r>
            <a:endParaRPr lang="en-US" sz="1700" b="1" dirty="0">
              <a:solidFill>
                <a:schemeClr val="bg1"/>
              </a:solidFill>
            </a:endParaRPr>
          </a:p>
        </p:txBody>
      </p:sp>
      <p:sp>
        <p:nvSpPr>
          <p:cNvPr id="8" name="Slide Number Placeholder 7"/>
          <p:cNvSpPr>
            <a:spLocks noGrp="1"/>
          </p:cNvSpPr>
          <p:nvPr>
            <p:ph type="sldNum" sz="quarter" idx="10"/>
          </p:nvPr>
        </p:nvSpPr>
        <p:spPr/>
        <p:txBody>
          <a:bodyPr/>
          <a:lstStyle/>
          <a:p>
            <a:pPr>
              <a:defRPr/>
            </a:pPr>
            <a:fld id="{4E73D4B2-7528-4512-A6E4-6EE0D46B797A}" type="slidenum">
              <a:rPr lang="en-US" smtClean="0"/>
              <a:pPr>
                <a:defRPr/>
              </a:pPr>
              <a:t>13</a:t>
            </a:fld>
            <a:endParaRPr lang="en-US" dirty="0"/>
          </a:p>
        </p:txBody>
      </p:sp>
    </p:spTree>
    <p:extLst>
      <p:ext uri="{BB962C8B-B14F-4D97-AF65-F5344CB8AC3E}">
        <p14:creationId xmlns:p14="http://schemas.microsoft.com/office/powerpoint/2010/main" val="34207375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Language- 2003</a:t>
            </a:r>
            <a:endParaRPr lang="en-US" sz="2400" dirty="0"/>
          </a:p>
        </p:txBody>
      </p:sp>
      <p:sp>
        <p:nvSpPr>
          <p:cNvPr id="4" name="Content Placeholder 3"/>
          <p:cNvSpPr>
            <a:spLocks noGrp="1"/>
          </p:cNvSpPr>
          <p:nvPr>
            <p:ph idx="1"/>
          </p:nvPr>
        </p:nvSpPr>
        <p:spPr>
          <a:xfrm>
            <a:off x="457200" y="1721900"/>
            <a:ext cx="8229600" cy="4190513"/>
          </a:xfrm>
        </p:spPr>
        <p:txBody>
          <a:bodyPr/>
          <a:lstStyle/>
          <a:p>
            <a:pPr marL="285750" indent="-285750">
              <a:buFont typeface="Arial" panose="020B0604020202020204" pitchFamily="34" charset="0"/>
              <a:buChar char="•"/>
            </a:pPr>
            <a:r>
              <a:rPr lang="en-US" dirty="0"/>
              <a:t>Interoperability- The Secretary of Veterans Affairs and the Secretary of Defense shall seek to ensure that on or before October 1, 2004, the VA pharmacy data system and the DoD pharmacy data system (known as the ‘‘Pharmacy Data Transaction System’’) are interoperable for both DoD beneficiaries and VA beneficiaries by achieving real-time interface, data exchange, and checking of prescription drug data of outpatients, and using national standards for the exchange of outpatient medication information.</a:t>
            </a:r>
          </a:p>
          <a:p>
            <a:pPr marL="285750" indent="-285750">
              <a:buFont typeface="Arial" panose="020B0604020202020204" pitchFamily="34" charset="0"/>
              <a:buChar char="•"/>
            </a:pPr>
            <a:r>
              <a:rPr lang="en-US" dirty="0"/>
              <a:t>Alternate Requirement- If the interoperability is not achieved by October 1, 2004, as determined jointly by the Secretary of Defense and the Secretary of Veterans Affairs, the Secretary of Veterans Affairs shall adopt the DoD Pharmacy Data Transaction System for use by the VA health care system. Such system shall be fully operational not later than October 1, 2005.</a:t>
            </a:r>
          </a:p>
          <a:p>
            <a:pPr marL="285750" indent="-285750">
              <a:buFont typeface="Arial" panose="020B0604020202020204" pitchFamily="34" charset="0"/>
              <a:buChar char="•"/>
            </a:pPr>
            <a:r>
              <a:rPr lang="en-US" dirty="0"/>
              <a:t>Implementation of  Funding For Alternative Requirement- The Secretary of Defense shall transfer to the Secretary of Veterans Affairs, or shall otherwise bear the cost of, an amount sufficient to cover three-fourths of the cost to the VA for computer programming activities and relevant staff training expenses related to implementation.  Such amount shall be determined in such manner as agreed to by the two Secretaries</a:t>
            </a:r>
            <a:r>
              <a:rPr lang="en-US" dirty="0" smtClean="0"/>
              <a:t>.</a:t>
            </a:r>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14</a:t>
            </a:fld>
            <a:endParaRPr lang="en-US" dirty="0"/>
          </a:p>
        </p:txBody>
      </p:sp>
    </p:spTree>
    <p:extLst>
      <p:ext uri="{BB962C8B-B14F-4D97-AF65-F5344CB8AC3E}">
        <p14:creationId xmlns:p14="http://schemas.microsoft.com/office/powerpoint/2010/main" val="1132556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Deadline For Completion Of Implementation Of The HAIMS Program</a:t>
            </a:r>
            <a:endParaRPr lang="en-US" sz="2400" dirty="0"/>
          </a:p>
        </p:txBody>
      </p:sp>
      <p:sp>
        <p:nvSpPr>
          <p:cNvPr id="4" name="Content Placeholder 3"/>
          <p:cNvSpPr>
            <a:spLocks noGrp="1"/>
          </p:cNvSpPr>
          <p:nvPr>
            <p:ph idx="1"/>
          </p:nvPr>
        </p:nvSpPr>
        <p:spPr/>
        <p:txBody>
          <a:bodyPr/>
          <a:lstStyle/>
          <a:p>
            <a:pPr marL="285750" indent="-285750">
              <a:buFont typeface="Arial" panose="020B0604020202020204" pitchFamily="34" charset="0"/>
              <a:buChar char="•"/>
            </a:pPr>
            <a:r>
              <a:rPr lang="en-US" dirty="0"/>
              <a:t>The Secretary of Defense shall complete the implementation of the Healthcare Artifact and Image Management Solution program of the DoD by not later than the date that is 180 days after the date of the enactment of this Act.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Upon completion of the implementation of the HAIMS program, the Secretary shall submit to the appropriate congressional committees a report describing the extent of the interoperability between the HAIMS program and the Veterans Benefits Management System of the VA.</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15</a:t>
            </a:fld>
            <a:endParaRPr lang="en-US" dirty="0"/>
          </a:p>
        </p:txBody>
      </p:sp>
    </p:spTree>
    <p:extLst>
      <p:ext uri="{BB962C8B-B14F-4D97-AF65-F5344CB8AC3E}">
        <p14:creationId xmlns:p14="http://schemas.microsoft.com/office/powerpoint/2010/main" val="16935517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Language- 2008</a:t>
            </a:r>
            <a:endParaRPr lang="en-US" sz="2400" dirty="0"/>
          </a:p>
        </p:txBody>
      </p:sp>
      <p:sp>
        <p:nvSpPr>
          <p:cNvPr id="4" name="Content Placeholder 3"/>
          <p:cNvSpPr>
            <a:spLocks noGrp="1"/>
          </p:cNvSpPr>
          <p:nvPr>
            <p:ph idx="1"/>
          </p:nvPr>
        </p:nvSpPr>
        <p:spPr/>
        <p:txBody>
          <a:bodyPr/>
          <a:lstStyle/>
          <a:p>
            <a:r>
              <a:rPr lang="en-US" dirty="0"/>
              <a:t>The Secretary of Defense and the Secretary of Veterans Affairs shall jointly:</a:t>
            </a:r>
          </a:p>
          <a:p>
            <a:pPr marL="685800" lvl="1">
              <a:buFont typeface="Arial" panose="020B0604020202020204" pitchFamily="34" charset="0"/>
              <a:buChar char="•"/>
            </a:pPr>
            <a:r>
              <a:rPr lang="en-US" dirty="0"/>
              <a:t>Develop and implement electronic health record systems or capabilities that allow for full interoperability of personal health care information between the DoD and the VA.</a:t>
            </a:r>
          </a:p>
          <a:p>
            <a:pPr marL="685800" lvl="1">
              <a:buFont typeface="Arial" panose="020B0604020202020204" pitchFamily="34" charset="0"/>
              <a:buChar char="•"/>
            </a:pPr>
            <a:r>
              <a:rPr lang="en-US" dirty="0"/>
              <a:t>Accelerate the exchange of health care information between the DoD and the VA in order to support the delivery of health care by both Departments.</a:t>
            </a:r>
          </a:p>
          <a:p>
            <a:pPr marL="285750" indent="-285750">
              <a:buFont typeface="Arial" panose="020B0604020202020204" pitchFamily="34" charset="0"/>
              <a:buChar char="•"/>
            </a:pPr>
            <a:endParaRPr lang="en-US" dirty="0"/>
          </a:p>
          <a:p>
            <a:r>
              <a:rPr lang="en-US" dirty="0"/>
              <a:t>The 2008 NDAA established an Interagency Program Office of the DoD and </a:t>
            </a:r>
            <a:r>
              <a:rPr lang="en-US" dirty="0" smtClean="0"/>
              <a:t>VA. The </a:t>
            </a:r>
            <a:r>
              <a:rPr lang="en-US" dirty="0"/>
              <a:t>purpose of the Office was to:</a:t>
            </a:r>
          </a:p>
          <a:p>
            <a:pPr marL="685800" lvl="1">
              <a:buFont typeface="Arial" panose="020B0604020202020204" pitchFamily="34" charset="0"/>
              <a:buChar char="•"/>
            </a:pPr>
            <a:r>
              <a:rPr lang="en-US" dirty="0"/>
              <a:t>Act as a single point of accountability for the DoD and VA in the rapid development and implementation of electronic health record systems or capabilities that allow for full interoperability of personal health care information between both Departments.</a:t>
            </a:r>
          </a:p>
          <a:p>
            <a:pPr marL="685800" lvl="1">
              <a:buFont typeface="Arial" panose="020B0604020202020204" pitchFamily="34" charset="0"/>
              <a:buChar char="•"/>
            </a:pPr>
            <a:r>
              <a:rPr lang="en-US" dirty="0"/>
              <a:t>Accelerate the exchange of health care information between the DoD and the VA in order to support the delivery of health care by both Departments.</a:t>
            </a:r>
          </a:p>
          <a:p>
            <a:pPr lvl="1"/>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16</a:t>
            </a:fld>
            <a:endParaRPr lang="en-US" dirty="0"/>
          </a:p>
        </p:txBody>
      </p:sp>
    </p:spTree>
    <p:extLst>
      <p:ext uri="{BB962C8B-B14F-4D97-AF65-F5344CB8AC3E}">
        <p14:creationId xmlns:p14="http://schemas.microsoft.com/office/powerpoint/2010/main" val="13518659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Language- 2008, continued</a:t>
            </a:r>
            <a:endParaRPr lang="en-US" sz="2400" dirty="0"/>
          </a:p>
        </p:txBody>
      </p:sp>
      <p:sp>
        <p:nvSpPr>
          <p:cNvPr id="4" name="Content Placeholder 3"/>
          <p:cNvSpPr>
            <a:spLocks noGrp="1"/>
          </p:cNvSpPr>
          <p:nvPr>
            <p:ph idx="1"/>
          </p:nvPr>
        </p:nvSpPr>
        <p:spPr/>
        <p:txBody>
          <a:bodyPr/>
          <a:lstStyle/>
          <a:p>
            <a:r>
              <a:rPr lang="en-US" dirty="0"/>
              <a:t>Leadership Guidelines for the IPO:</a:t>
            </a:r>
          </a:p>
          <a:p>
            <a:pPr marL="685800" lvl="1">
              <a:buFont typeface="Arial" panose="020B0604020202020204" pitchFamily="34" charset="0"/>
              <a:buChar char="•"/>
            </a:pPr>
            <a:r>
              <a:rPr lang="en-US" dirty="0"/>
              <a:t>A Director of the Office shall be the head of the Office</a:t>
            </a:r>
          </a:p>
          <a:p>
            <a:pPr marL="685800" lvl="1">
              <a:buFont typeface="Arial" panose="020B0604020202020204" pitchFamily="34" charset="0"/>
              <a:buChar char="•"/>
            </a:pPr>
            <a:r>
              <a:rPr lang="en-US" dirty="0"/>
              <a:t>The Deputy Director of the Office shall be the deputy head of the Office and shall assist the Director in carrying out the duties of the Director</a:t>
            </a:r>
          </a:p>
          <a:p>
            <a:pPr marL="685800" lvl="1">
              <a:buFont typeface="Arial" panose="020B0604020202020204" pitchFamily="34" charset="0"/>
              <a:buChar char="•"/>
            </a:pPr>
            <a:r>
              <a:rPr lang="en-US" dirty="0"/>
              <a:t>The Director shall be appointed by the Secretary of Defense, with the concurrence of the Secretary of Veterans Affairs, from among persons who are qualified to direct the development, acquisition, and integration of major information technology capabilities</a:t>
            </a:r>
          </a:p>
          <a:p>
            <a:pPr marL="685800" lvl="1">
              <a:buFont typeface="Arial" panose="020B0604020202020204" pitchFamily="34" charset="0"/>
              <a:buChar char="•"/>
            </a:pPr>
            <a:r>
              <a:rPr lang="en-US" dirty="0"/>
              <a:t>The Deputy Director shall be appointed by the Secretary of Veterans Affairs, with the concurrence of the Secretary of Defense, from among employees of the DoD and the VA in the Senior Executive Service who are qualified to direct the development, acquisition, and integration of major information technology capabilities</a:t>
            </a:r>
          </a:p>
          <a:p>
            <a:pPr marL="685800" lvl="1">
              <a:buFont typeface="Arial" panose="020B0604020202020204" pitchFamily="34" charset="0"/>
              <a:buChar char="•"/>
            </a:pPr>
            <a:r>
              <a:rPr lang="en-US" dirty="0"/>
              <a:t>In addition to the direction, supervision, and control provided by the Secretary of Defense and the Secretary of Veterans Affairs, the Office shall also receive guidance from the VA-DoD Joint Executive Committee in the discharge of the functions of the Office under this section</a:t>
            </a:r>
          </a:p>
          <a:p>
            <a:pPr marL="685800" lvl="1">
              <a:buFont typeface="Arial" panose="020B0604020202020204" pitchFamily="34" charset="0"/>
              <a:buChar char="•"/>
            </a:pPr>
            <a:r>
              <a:rPr lang="en-US" dirty="0"/>
              <a:t>Upon request by any of the appropriate committees of Congress, the Director and the Deputy Director shall testify before such committee regarding the discharge of the functions of the Office</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17</a:t>
            </a:fld>
            <a:endParaRPr lang="en-US" dirty="0"/>
          </a:p>
        </p:txBody>
      </p:sp>
    </p:spTree>
    <p:extLst>
      <p:ext uri="{BB962C8B-B14F-4D97-AF65-F5344CB8AC3E}">
        <p14:creationId xmlns:p14="http://schemas.microsoft.com/office/powerpoint/2010/main" val="29676804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Language- 2008, continued</a:t>
            </a:r>
            <a:endParaRPr lang="en-US" sz="2400" dirty="0"/>
          </a:p>
        </p:txBody>
      </p:sp>
      <p:sp>
        <p:nvSpPr>
          <p:cNvPr id="4" name="Content Placeholder 3"/>
          <p:cNvSpPr>
            <a:spLocks noGrp="1"/>
          </p:cNvSpPr>
          <p:nvPr>
            <p:ph idx="1"/>
          </p:nvPr>
        </p:nvSpPr>
        <p:spPr/>
        <p:txBody>
          <a:bodyPr/>
          <a:lstStyle/>
          <a:p>
            <a:r>
              <a:rPr lang="en-US" dirty="0"/>
              <a:t>Not later than 30 days after the date of the enactment of the Act, the Secretary of Defense and the Secretary of Veterans Affairs shall jointly establish a schedule and benchmarks for the discharge by the Office including each of the following:</a:t>
            </a:r>
          </a:p>
          <a:p>
            <a:pPr marL="685800" lvl="1">
              <a:buFont typeface="Arial" panose="020B0604020202020204" pitchFamily="34" charset="0"/>
              <a:buChar char="•"/>
            </a:pPr>
            <a:r>
              <a:rPr lang="en-US" dirty="0"/>
              <a:t>A schedule for the establishment of the Office.</a:t>
            </a:r>
          </a:p>
          <a:p>
            <a:pPr marL="685800" lvl="1">
              <a:buFont typeface="Arial" panose="020B0604020202020204" pitchFamily="34" charset="0"/>
              <a:buChar char="•"/>
            </a:pPr>
            <a:r>
              <a:rPr lang="en-US" dirty="0"/>
              <a:t>A schedule and deadline for the establishment of the requirements for electronic health record systems or capabilities, including coordination with the Office of the National Coordinator for Health Information Technology in the development of a nationwide interoperable health information technology infrastructure.</a:t>
            </a:r>
          </a:p>
          <a:p>
            <a:pPr marL="685800" lvl="1">
              <a:buFont typeface="Arial" panose="020B0604020202020204" pitchFamily="34" charset="0"/>
              <a:buChar char="•"/>
            </a:pPr>
            <a:r>
              <a:rPr lang="en-US" dirty="0"/>
              <a:t>A schedule and associated deadlines for any acquisition and testing required in the implementation of electronic health record systems or capabilities that allow for full interoperability of personal health care information between the DoD and VA.</a:t>
            </a:r>
          </a:p>
          <a:p>
            <a:pPr marL="685800" lvl="1">
              <a:buFont typeface="Arial" panose="020B0604020202020204" pitchFamily="34" charset="0"/>
              <a:buChar char="•"/>
            </a:pPr>
            <a:r>
              <a:rPr lang="en-US" dirty="0"/>
              <a:t>A schedule and associated deadlines and requirements for the implementation of electronic health record systems or capabilities that allow for full interoperability of personal health care information between the DoD and VA.</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18</a:t>
            </a:fld>
            <a:endParaRPr lang="en-US" dirty="0"/>
          </a:p>
        </p:txBody>
      </p:sp>
    </p:spTree>
    <p:extLst>
      <p:ext uri="{BB962C8B-B14F-4D97-AF65-F5344CB8AC3E}">
        <p14:creationId xmlns:p14="http://schemas.microsoft.com/office/powerpoint/2010/main" val="16910779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Language- 2008, continued</a:t>
            </a:r>
            <a:endParaRPr lang="en-US" sz="2400" dirty="0"/>
          </a:p>
        </p:txBody>
      </p:sp>
      <p:sp>
        <p:nvSpPr>
          <p:cNvPr id="4" name="Content Placeholder 3"/>
          <p:cNvSpPr>
            <a:spLocks noGrp="1"/>
          </p:cNvSpPr>
          <p:nvPr>
            <p:ph idx="1"/>
          </p:nvPr>
        </p:nvSpPr>
        <p:spPr/>
        <p:txBody>
          <a:bodyPr/>
          <a:lstStyle/>
          <a:p>
            <a:r>
              <a:rPr lang="en-US" dirty="0"/>
              <a:t>For purposes of each pilot project carried out under this subsection, the Secretary of Defense and the Secretary of Veterans Affairs shall, for purposes of the regulations promulgated under section 264(c) of the Health Insurance Portability and Accountability</a:t>
            </a:r>
          </a:p>
          <a:p>
            <a:r>
              <a:rPr lang="en-US" dirty="0"/>
              <a:t>Act of 1996 ensure the effective sharing of protected health information between the health care system of the DoD and the health care system of the VA as needed to provide all health care services and other benefits allowed by law.</a:t>
            </a:r>
          </a:p>
          <a:p>
            <a:r>
              <a:rPr lang="en-US" dirty="0" smtClean="0"/>
              <a:t>The </a:t>
            </a:r>
            <a:r>
              <a:rPr lang="en-US" dirty="0"/>
              <a:t>Secretary of Defense and the Secretary of Veterans Affairs shall assign to the Office such personnel and other resources of the DoD and the VA as are required for the discharge of its function under this section.</a:t>
            </a:r>
          </a:p>
          <a:p>
            <a:r>
              <a:rPr lang="en-US" dirty="0" smtClean="0"/>
              <a:t>Subject </a:t>
            </a:r>
            <a:r>
              <a:rPr lang="en-US" dirty="0"/>
              <a:t>to the approval of the Secretary of Defense and the Secretary of Veterans Affairs, the Director may utilize the services of private individuals and entities as consultants to the Office in the discharge of its function.  Amounts available to the Office shall </a:t>
            </a:r>
            <a:r>
              <a:rPr lang="en-US" dirty="0" smtClean="0"/>
              <a:t>be available </a:t>
            </a:r>
            <a:r>
              <a:rPr lang="en-US" dirty="0"/>
              <a:t>for payment for such services.</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19</a:t>
            </a:fld>
            <a:endParaRPr lang="en-US" dirty="0"/>
          </a:p>
        </p:txBody>
      </p:sp>
    </p:spTree>
    <p:extLst>
      <p:ext uri="{BB962C8B-B14F-4D97-AF65-F5344CB8AC3E}">
        <p14:creationId xmlns:p14="http://schemas.microsoft.com/office/powerpoint/2010/main" val="22838369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Language- 2008, continued</a:t>
            </a:r>
            <a:endParaRPr lang="en-US" sz="2400" dirty="0"/>
          </a:p>
        </p:txBody>
      </p:sp>
      <p:sp>
        <p:nvSpPr>
          <p:cNvPr id="4" name="Content Placeholder 3"/>
          <p:cNvSpPr>
            <a:spLocks noGrp="1"/>
          </p:cNvSpPr>
          <p:nvPr>
            <p:ph idx="1"/>
          </p:nvPr>
        </p:nvSpPr>
        <p:spPr>
          <a:xfrm>
            <a:off x="457199" y="1721900"/>
            <a:ext cx="8461169" cy="4190513"/>
          </a:xfrm>
        </p:spPr>
        <p:txBody>
          <a:bodyPr/>
          <a:lstStyle/>
          <a:p>
            <a:pPr>
              <a:spcBef>
                <a:spcPts val="200"/>
              </a:spcBef>
            </a:pPr>
            <a:r>
              <a:rPr lang="en-US" dirty="0"/>
              <a:t>Not later than January 1, 2009, and each year thereafter through 2014, the Director shall submit to the Secretary of Defense and the Secretary of Veterans Affairs, and to the appropriate committees of Congress, a report on the activities of the Office during the preceding calendar year. Each report shall include, for the year covered by such report, the following:</a:t>
            </a:r>
          </a:p>
          <a:p>
            <a:pPr marL="285750" indent="-285750">
              <a:spcBef>
                <a:spcPts val="200"/>
              </a:spcBef>
              <a:buFont typeface="Arial" panose="020B0604020202020204" pitchFamily="34" charset="0"/>
              <a:buChar char="•"/>
            </a:pPr>
            <a:r>
              <a:rPr lang="en-US" dirty="0"/>
              <a:t>A detailed description of the activities of the Office, including a detailed description of the amounts expended and the purposes for which expended.</a:t>
            </a:r>
          </a:p>
          <a:p>
            <a:pPr marL="285750" indent="-285750">
              <a:spcBef>
                <a:spcPts val="200"/>
              </a:spcBef>
              <a:buFont typeface="Arial" panose="020B0604020202020204" pitchFamily="34" charset="0"/>
              <a:buChar char="•"/>
            </a:pPr>
            <a:r>
              <a:rPr lang="en-US" dirty="0"/>
              <a:t>An assessment of the progress made by the DoD and the VA in the full implementation of electronic health record systems or capabilities.</a:t>
            </a:r>
          </a:p>
          <a:p>
            <a:pPr marL="285750" indent="-285750">
              <a:spcBef>
                <a:spcPts val="200"/>
              </a:spcBef>
              <a:buFont typeface="Arial" panose="020B0604020202020204" pitchFamily="34" charset="0"/>
              <a:buChar char="•"/>
            </a:pPr>
            <a:r>
              <a:rPr lang="en-US" dirty="0"/>
              <a:t>The Secretary of Defense and the Secretary of Veterans Affairs shall make available to the public each report submitted, including by posting such report on the Internet website of the DoD and the VA</a:t>
            </a:r>
          </a:p>
          <a:p>
            <a:pPr marL="285750" indent="-285750">
              <a:spcBef>
                <a:spcPts val="200"/>
              </a:spcBef>
              <a:buFont typeface="Arial" panose="020B0604020202020204" pitchFamily="34" charset="0"/>
              <a:buChar char="•"/>
            </a:pPr>
            <a:r>
              <a:rPr lang="en-US" dirty="0"/>
              <a:t>Not later than six months after the date of the enactment of this Act and every six months thereafter until the completion of the implementation of electronic health record systems or capabilities the Comptroller General of the United States shall submit to the appropriate committees of Congress a report setting forth the assessment of the Comptroller General of the progress of the DoD and the VA in implementing electronic health record systems</a:t>
            </a:r>
            <a:r>
              <a:rPr lang="en-US" dirty="0" smtClean="0"/>
              <a:t>.</a:t>
            </a:r>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20</a:t>
            </a:fld>
            <a:endParaRPr lang="en-US" dirty="0"/>
          </a:p>
        </p:txBody>
      </p:sp>
    </p:spTree>
    <p:extLst>
      <p:ext uri="{BB962C8B-B14F-4D97-AF65-F5344CB8AC3E}">
        <p14:creationId xmlns:p14="http://schemas.microsoft.com/office/powerpoint/2010/main" val="1404358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Language- 2011</a:t>
            </a:r>
            <a:endParaRPr lang="en-US" sz="2400" dirty="0"/>
          </a:p>
        </p:txBody>
      </p:sp>
      <p:sp>
        <p:nvSpPr>
          <p:cNvPr id="4" name="Content Placeholder 3"/>
          <p:cNvSpPr>
            <a:spLocks noGrp="1"/>
          </p:cNvSpPr>
          <p:nvPr>
            <p:ph idx="1"/>
          </p:nvPr>
        </p:nvSpPr>
        <p:spPr/>
        <p:txBody>
          <a:bodyPr/>
          <a:lstStyle/>
          <a:p>
            <a:pPr marL="285750" indent="-285750">
              <a:buFont typeface="Arial" panose="020B0604020202020204" pitchFamily="34" charset="0"/>
              <a:buChar char="•"/>
            </a:pPr>
            <a:r>
              <a:rPr lang="en-US" dirty="0"/>
              <a:t>Health Information Technology Interoperability between the DoD and the VA in Section 1635 of the National Defense Authorization Act for Fiscal Year 2008 (Public Law 110–181) required the establishment of an interagency program office to implement, by September 20, 2009.  It provided for electronic health record systems or capabilities that allow for full interoperability of personal health care information between the DoD and the VA. </a:t>
            </a:r>
          </a:p>
          <a:p>
            <a:pPr marL="285750" indent="-285750">
              <a:buFont typeface="Arial" panose="020B0604020202020204" pitchFamily="34" charset="0"/>
              <a:buChar char="•"/>
            </a:pPr>
            <a:r>
              <a:rPr lang="en-US" dirty="0"/>
              <a:t>The committee noted that the interagency program office has been unsuccessful in developing or adopting effective standards to enable full interoperability of electronic health records, despite significant funding increases and leadership from the Administration. </a:t>
            </a:r>
          </a:p>
          <a:p>
            <a:pPr marL="285750" indent="-285750">
              <a:buFont typeface="Arial" panose="020B0604020202020204" pitchFamily="34" charset="0"/>
              <a:buChar char="•"/>
            </a:pPr>
            <a:r>
              <a:rPr lang="en-US" dirty="0"/>
              <a:t>The committee noted that the requirements of section 1635 will not be fulfilled until electronic health record systems or capabilities that allow for full interoperability of personal health care information between the DoD and the VA for all service members are in operation.</a:t>
            </a:r>
          </a:p>
          <a:p>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21</a:t>
            </a:fld>
            <a:endParaRPr lang="en-US" dirty="0"/>
          </a:p>
        </p:txBody>
      </p:sp>
    </p:spTree>
    <p:extLst>
      <p:ext uri="{BB962C8B-B14F-4D97-AF65-F5344CB8AC3E}">
        <p14:creationId xmlns:p14="http://schemas.microsoft.com/office/powerpoint/2010/main" val="2384041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Language- 2012</a:t>
            </a:r>
            <a:endParaRPr lang="en-US" sz="2400" dirty="0"/>
          </a:p>
        </p:txBody>
      </p:sp>
      <p:sp>
        <p:nvSpPr>
          <p:cNvPr id="5" name="Content Placeholder 4"/>
          <p:cNvSpPr>
            <a:spLocks noGrp="1"/>
          </p:cNvSpPr>
          <p:nvPr>
            <p:ph idx="1"/>
          </p:nvPr>
        </p:nvSpPr>
        <p:spPr/>
        <p:txBody>
          <a:bodyPr/>
          <a:lstStyle/>
          <a:p>
            <a:r>
              <a:rPr lang="en-US" dirty="0"/>
              <a:t>Limitations- Of the funds authorized to be appropriated by this Act or otherwise made available for fiscal year 2012 for the procurement, research, development, test, and evaluation, or operation and maintenance of the future electronic health records program, not more than 10 percent may be obligated or expended until the date that is 30 days after the date on which the Secretary of Defense submits to the congressional defense committees a report addressing:</a:t>
            </a:r>
          </a:p>
          <a:p>
            <a:pPr marL="685800" lvl="1">
              <a:buFont typeface="Arial" panose="020B0604020202020204" pitchFamily="34" charset="0"/>
              <a:buChar char="•"/>
            </a:pPr>
            <a:r>
              <a:rPr lang="en-US" dirty="0" smtClean="0"/>
              <a:t>An </a:t>
            </a:r>
            <a:r>
              <a:rPr lang="en-US" dirty="0"/>
              <a:t>architecture to guide the transition of the electronic health records of the DoD to a future state that is cost-effective and interoperable</a:t>
            </a:r>
          </a:p>
          <a:p>
            <a:pPr marL="685800" lvl="1">
              <a:buFont typeface="Arial" panose="020B0604020202020204" pitchFamily="34" charset="0"/>
              <a:buChar char="•"/>
            </a:pPr>
            <a:r>
              <a:rPr lang="en-US" dirty="0"/>
              <a:t>The process for selecting investments in information technology that support the architecture </a:t>
            </a:r>
          </a:p>
          <a:p>
            <a:pPr marL="685800" lvl="1">
              <a:buFont typeface="Arial" panose="020B0604020202020204" pitchFamily="34" charset="0"/>
              <a:buChar char="•"/>
            </a:pPr>
            <a:r>
              <a:rPr lang="en-US" dirty="0"/>
              <a:t>The report required by section 715 of the Ike Skelton National Defense Authorization Act for Fiscal Year 2011 (Public Law 111–383; 124 Stat. 4249)</a:t>
            </a:r>
          </a:p>
          <a:p>
            <a:pPr marL="685800" lvl="1">
              <a:buFont typeface="Arial" panose="020B0604020202020204" pitchFamily="34" charset="0"/>
              <a:buChar char="•"/>
            </a:pPr>
            <a:r>
              <a:rPr lang="en-US" dirty="0"/>
              <a:t>The effectiveness of the Interagency Program Office to manage or oversee efforts with respect to the future electronic health records program</a:t>
            </a:r>
          </a:p>
          <a:p>
            <a:pPr marL="685800" lvl="1">
              <a:buFont typeface="Arial" panose="020B0604020202020204" pitchFamily="34" charset="0"/>
              <a:buChar char="•"/>
            </a:pPr>
            <a:r>
              <a:rPr lang="en-US" dirty="0"/>
              <a:t>Any other matters the Secretary considers </a:t>
            </a:r>
            <a:r>
              <a:rPr lang="en-US" dirty="0" smtClean="0"/>
              <a:t>appropriate</a:t>
            </a:r>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22</a:t>
            </a:fld>
            <a:endParaRPr lang="en-US" dirty="0"/>
          </a:p>
        </p:txBody>
      </p:sp>
    </p:spTree>
    <p:extLst>
      <p:ext uri="{BB962C8B-B14F-4D97-AF65-F5344CB8AC3E}">
        <p14:creationId xmlns:p14="http://schemas.microsoft.com/office/powerpoint/2010/main" val="18487636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Previous NDAA Language</a:t>
            </a:r>
            <a:endParaRPr lang="en-US" sz="2400" dirty="0"/>
          </a:p>
        </p:txBody>
      </p:sp>
      <p:sp>
        <p:nvSpPr>
          <p:cNvPr id="5" name="Content Placeholder 4"/>
          <p:cNvSpPr>
            <a:spLocks noGrp="1"/>
          </p:cNvSpPr>
          <p:nvPr>
            <p:ph idx="1"/>
          </p:nvPr>
        </p:nvSpPr>
        <p:spPr/>
        <p:txBody>
          <a:bodyPr/>
          <a:lstStyle/>
          <a:p>
            <a:r>
              <a:rPr lang="en-US" dirty="0"/>
              <a:t>In 2012, the term ‘‘future electronic health records program’’ means the programs of the DoD referred to as the ‘‘EHR way ahead’’ and the ‘‘virtual lifetime electronic record.’’</a:t>
            </a:r>
          </a:p>
          <a:p>
            <a:endParaRPr lang="en-US" dirty="0"/>
          </a:p>
          <a:p>
            <a:r>
              <a:rPr lang="en-US" dirty="0" smtClean="0"/>
              <a:t>In </a:t>
            </a:r>
            <a:r>
              <a:rPr lang="en-US" dirty="0"/>
              <a:t>2009, 2010 and 2013, there were no reference to Interoperability.</a:t>
            </a:r>
          </a:p>
          <a:p>
            <a:pPr marL="0" indent="0">
              <a:buNone/>
            </a:pPr>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23</a:t>
            </a:fld>
            <a:endParaRPr lang="en-US" dirty="0"/>
          </a:p>
        </p:txBody>
      </p:sp>
    </p:spTree>
    <p:extLst>
      <p:ext uri="{BB962C8B-B14F-4D97-AF65-F5344CB8AC3E}">
        <p14:creationId xmlns:p14="http://schemas.microsoft.com/office/powerpoint/2010/main" val="40300025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Key Terms</a:t>
            </a:r>
            <a:endParaRPr lang="en-US" sz="2400" dirty="0"/>
          </a:p>
        </p:txBody>
      </p:sp>
      <p:sp>
        <p:nvSpPr>
          <p:cNvPr id="5" name="Content Placeholder 4"/>
          <p:cNvSpPr>
            <a:spLocks noGrp="1"/>
          </p:cNvSpPr>
          <p:nvPr>
            <p:ph idx="1"/>
          </p:nvPr>
        </p:nvSpPr>
        <p:spPr/>
        <p:txBody>
          <a:bodyPr/>
          <a:lstStyle/>
          <a:p>
            <a:pPr marL="285750" indent="-285750">
              <a:buFont typeface="Arial" panose="020B0604020202020204" pitchFamily="34" charset="0"/>
              <a:buChar char="•"/>
            </a:pPr>
            <a:r>
              <a:rPr lang="en-US" dirty="0"/>
              <a:t>Generation 3- The term ‘‘generation 3’’means, with respect to an electronic health system, a system that has the technical capability to bring evidence-based medicine to the point of care and provide functionality for multiple care venues.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Interoperable- The term ‘‘interoperable’’ refers to the ability of different electronic health records systems or software to meaningfully exchange information in real time and provide useful results to one or more systems.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Integrated- The term ‘‘integrated’’ refers to the integration of health data from the DoD and the VA and outside providers to provide clinicians with a comprehensive medical record that allows data existing on disparate systems to be shared or accessed across functional or system boundaries in order to make the most informed decisions when treating patients.</a:t>
            </a:r>
          </a:p>
          <a:p>
            <a:pPr marL="0" indent="0">
              <a:buNone/>
            </a:pPr>
            <a:endParaRPr lang="en-US" dirty="0"/>
          </a:p>
        </p:txBody>
      </p:sp>
      <p:sp>
        <p:nvSpPr>
          <p:cNvPr id="3" name="Slide Number Placeholder 2"/>
          <p:cNvSpPr>
            <a:spLocks noGrp="1"/>
          </p:cNvSpPr>
          <p:nvPr>
            <p:ph type="sldNum" sz="quarter" idx="10"/>
          </p:nvPr>
        </p:nvSpPr>
        <p:spPr/>
        <p:txBody>
          <a:bodyPr/>
          <a:lstStyle/>
          <a:p>
            <a:pPr>
              <a:defRPr/>
            </a:pPr>
            <a:fld id="{4E73D4B2-7528-4512-A6E4-6EE0D46B797A}" type="slidenum">
              <a:rPr lang="en-US" smtClean="0"/>
              <a:pPr>
                <a:defRPr/>
              </a:pPr>
              <a:t>24</a:t>
            </a:fld>
            <a:endParaRPr lang="en-US" dirty="0"/>
          </a:p>
        </p:txBody>
      </p:sp>
    </p:spTree>
    <p:extLst>
      <p:ext uri="{BB962C8B-B14F-4D97-AF65-F5344CB8AC3E}">
        <p14:creationId xmlns:p14="http://schemas.microsoft.com/office/powerpoint/2010/main" val="3241669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Document_x0020_Type xmlns="c2637ed3-ca2e-408c-bd02-df896c52b2a1">Work Product (Final)</Document_x0020_Type>
    <Archive xmlns="c2637ed3-ca2e-408c-bd02-df896c52b2a1">false</Archive>
    <Related_x0020_Deliverable xmlns="c2637ed3-ca2e-408c-bd02-df896c52b2a1">VHA Identity and Print and Online Style Guide</Related_x0020_Deliverable>
    <Acceptance_x0020_Form_x0020_Complete xmlns="ca16cabb-c3e9-47bf-8563-dfddfb166a71">false</Acceptance_x0020_Form_x0020_Comple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7E7E181B547746B5E093A6EE6666FA" ma:contentTypeVersion="6" ma:contentTypeDescription="Create a new document." ma:contentTypeScope="" ma:versionID="18ba6be538e737698d722d73dd068e05">
  <xsd:schema xmlns:xsd="http://www.w3.org/2001/XMLSchema" xmlns:p="http://schemas.microsoft.com/office/2006/metadata/properties" xmlns:ns2="c2637ed3-ca2e-408c-bd02-df896c52b2a1" xmlns:ns3="ca16cabb-c3e9-47bf-8563-dfddfb166a71" targetNamespace="http://schemas.microsoft.com/office/2006/metadata/properties" ma:root="true" ma:fieldsID="4247828aebb6116de647cbced2c8783f" ns2:_="" ns3:_="">
    <xsd:import namespace="c2637ed3-ca2e-408c-bd02-df896c52b2a1"/>
    <xsd:import namespace="ca16cabb-c3e9-47bf-8563-dfddfb166a71"/>
    <xsd:element name="properties">
      <xsd:complexType>
        <xsd:sequence>
          <xsd:element name="documentManagement">
            <xsd:complexType>
              <xsd:all>
                <xsd:element ref="ns2:Related_x0020_Deliverable"/>
                <xsd:element ref="ns2:Document_x0020_Type"/>
                <xsd:element ref="ns2:Archive" minOccurs="0"/>
                <xsd:element ref="ns3:Acceptance_x0020_Form_x0020_Complete" minOccurs="0"/>
              </xsd:all>
            </xsd:complexType>
          </xsd:element>
        </xsd:sequence>
      </xsd:complexType>
    </xsd:element>
  </xsd:schema>
  <xsd:schema xmlns:xsd="http://www.w3.org/2001/XMLSchema" xmlns:dms="http://schemas.microsoft.com/office/2006/documentManagement/types" targetNamespace="c2637ed3-ca2e-408c-bd02-df896c52b2a1" elementFormDefault="qualified">
    <xsd:import namespace="http://schemas.microsoft.com/office/2006/documentManagement/types"/>
    <xsd:element name="Related_x0020_Deliverable" ma:index="8" ma:displayName="Related Deliverable" ma:format="Dropdown" ma:internalName="Related_x0020_Deliverable">
      <xsd:simpleType>
        <xsd:restriction base="dms:Choice">
          <xsd:enumeration value="Data Gathering Summary of Key Findings"/>
          <xsd:enumeration value="Health &amp; Wellness Strategic Communications and Outreach Plan"/>
          <xsd:enumeration value="Health &amp; Wellness Identity and Print and Online Style Guide"/>
          <xsd:enumeration value="Integrated Strategic Communications Plan"/>
          <xsd:enumeration value="Segmented Audience Study and Analysis"/>
          <xsd:enumeration value="VHA Identity and Print and Online Style Guide"/>
          <xsd:enumeration value="Work Plan"/>
        </xsd:restriction>
      </xsd:simpleType>
    </xsd:element>
    <xsd:element name="Document_x0020_Type" ma:index="9" ma:displayName="Document Type" ma:format="Dropdown" ma:internalName="Document_x0020_Type">
      <xsd:simpleType>
        <xsd:restriction base="dms:Choice">
          <xsd:enumeration value="Client Meeting/Presentation"/>
          <xsd:enumeration value="Deliverable (Draft)"/>
          <xsd:enumeration value="Deliverable (Final)"/>
          <xsd:enumeration value="Input"/>
          <xsd:enumeration value="Work Product (Draft)"/>
          <xsd:enumeration value="Work Product (Final)"/>
          <xsd:enumeration value="Other"/>
        </xsd:restriction>
      </xsd:simpleType>
    </xsd:element>
    <xsd:element name="Archive" ma:index="10" nillable="true" ma:displayName="Archive" ma:default="0" ma:internalName="Archive">
      <xsd:simpleType>
        <xsd:restriction base="dms:Boolean"/>
      </xsd:simpleType>
    </xsd:element>
  </xsd:schema>
  <xsd:schema xmlns:xsd="http://www.w3.org/2001/XMLSchema" xmlns:dms="http://schemas.microsoft.com/office/2006/documentManagement/types" targetNamespace="ca16cabb-c3e9-47bf-8563-dfddfb166a71" elementFormDefault="qualified">
    <xsd:import namespace="http://schemas.microsoft.com/office/2006/documentManagement/types"/>
    <xsd:element name="Acceptance_x0020_Form_x0020_Complete" ma:index="11" nillable="true" ma:displayName="Acceptance Form Complete" ma:default="0" ma:internalName="Acceptance_x0020_Form_x0020_Complet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5F897CF-5CB5-4BA2-B8C2-C967D3624749}">
  <ds:schemaRefs>
    <ds:schemaRef ds:uri="http://schemas.microsoft.com/office/2006/documentManagement/types"/>
    <ds:schemaRef ds:uri="http://schemas.microsoft.com/office/2006/metadata/properties"/>
    <ds:schemaRef ds:uri="http://purl.org/dc/terms/"/>
    <ds:schemaRef ds:uri="c2637ed3-ca2e-408c-bd02-df896c52b2a1"/>
    <ds:schemaRef ds:uri="http://purl.org/dc/dcmitype/"/>
    <ds:schemaRef ds:uri="http://schemas.openxmlformats.org/package/2006/metadata/core-properties"/>
    <ds:schemaRef ds:uri="ca16cabb-c3e9-47bf-8563-dfddfb166a71"/>
    <ds:schemaRef ds:uri="http://www.w3.org/XML/1998/namespace"/>
    <ds:schemaRef ds:uri="http://purl.org/dc/elements/1.1/"/>
  </ds:schemaRefs>
</ds:datastoreItem>
</file>

<file path=customXml/itemProps2.xml><?xml version="1.0" encoding="utf-8"?>
<ds:datastoreItem xmlns:ds="http://schemas.openxmlformats.org/officeDocument/2006/customXml" ds:itemID="{D7926BB3-7045-43F3-8964-696B3C3480BC}">
  <ds:schemaRefs>
    <ds:schemaRef ds:uri="http://schemas.microsoft.com/sharepoint/v3/contenttype/forms"/>
  </ds:schemaRefs>
</ds:datastoreItem>
</file>

<file path=customXml/itemProps3.xml><?xml version="1.0" encoding="utf-8"?>
<ds:datastoreItem xmlns:ds="http://schemas.openxmlformats.org/officeDocument/2006/customXml" ds:itemID="{4112F129-858B-4B05-851C-B89D213EC8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637ed3-ca2e-408c-bd02-df896c52b2a1"/>
    <ds:schemaRef ds:uri="ca16cabb-c3e9-47bf-8563-dfddfb166a71"/>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14109</TotalTime>
  <Words>3117</Words>
  <Application>Microsoft Office PowerPoint</Application>
  <PresentationFormat>On-screen Show (4:3)</PresentationFormat>
  <Paragraphs>165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NDAA Interoperability  Legislative History</vt:lpstr>
      <vt:lpstr>2014 NDAA interoperability language</vt:lpstr>
      <vt:lpstr>2014 Current NDAA Deadlines</vt:lpstr>
      <vt:lpstr>Implementation</vt:lpstr>
      <vt:lpstr>Design Principles</vt:lpstr>
      <vt:lpstr>Design Principles, continued</vt:lpstr>
      <vt:lpstr>Design Principles, continued</vt:lpstr>
      <vt:lpstr>Program Plan</vt:lpstr>
      <vt:lpstr>Limitation of Funds</vt:lpstr>
      <vt:lpstr>Requirements</vt:lpstr>
      <vt:lpstr>Executive Committee</vt:lpstr>
      <vt:lpstr>Previous NDAA Interoperability language</vt:lpstr>
      <vt:lpstr>Historical Timeline</vt:lpstr>
      <vt:lpstr>Previous NDAA Language- 2003</vt:lpstr>
      <vt:lpstr>Deadline For Completion Of Implementation Of The HAIMS Program</vt:lpstr>
      <vt:lpstr>Previous NDAA Language- 2008</vt:lpstr>
      <vt:lpstr>Previous NDAA Language- 2008, continued</vt:lpstr>
      <vt:lpstr>Previous NDAA Language- 2008, continued</vt:lpstr>
      <vt:lpstr>Previous NDAA Language- 2008, continued</vt:lpstr>
      <vt:lpstr>Previous NDAA Language- 2008, continued</vt:lpstr>
      <vt:lpstr>Previous NDAA Language- 2011</vt:lpstr>
      <vt:lpstr>Previous NDAA Language- 2012</vt:lpstr>
      <vt:lpstr>Previous NDAA Language</vt:lpstr>
      <vt:lpstr>Key Terms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Department of Veterans Affairs</dc:creator>
  <cp:lastModifiedBy>Efrat, Natasha [USA]</cp:lastModifiedBy>
  <cp:revision>586</cp:revision>
  <cp:lastPrinted>2013-12-03T13:01:02Z</cp:lastPrinted>
  <dcterms:created xsi:type="dcterms:W3CDTF">2011-05-12T19:56:03Z</dcterms:created>
  <dcterms:modified xsi:type="dcterms:W3CDTF">2014-07-23T19:43:26Z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0x010100717E7E181B547746B5E093A6EE6666FA</vt:lpwstr>
  </property>
</Properties>
</file>