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719C"/>
    <a:srgbClr val="5B9BD5"/>
    <a:srgbClr val="D7A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89"/>
    <p:restoredTop sz="97428" autoAdjust="0"/>
  </p:normalViewPr>
  <p:slideViewPr>
    <p:cSldViewPr snapToGrid="0" snapToObjects="1">
      <p:cViewPr varScale="1">
        <p:scale>
          <a:sx n="102" d="100"/>
          <a:sy n="102" d="100"/>
        </p:scale>
        <p:origin x="-142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4C364-580F-CE40-A022-24DBF8329485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2FE32-900A-834D-86AD-C416D348B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3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77366-DA01-D74D-8863-353E9276E6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1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0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33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4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02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98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51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2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3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DE186-CA38-6042-8CDC-FF1A9E0A430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7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23"/>
          <p:cNvSpPr/>
          <p:nvPr/>
        </p:nvSpPr>
        <p:spPr>
          <a:xfrm>
            <a:off x="6777009" y="1266413"/>
            <a:ext cx="2242013" cy="29063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3" name="Rectangle 202"/>
          <p:cNvSpPr/>
          <p:nvPr/>
        </p:nvSpPr>
        <p:spPr>
          <a:xfrm>
            <a:off x="6777343" y="4600272"/>
            <a:ext cx="2222393" cy="21170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923769" y="1266413"/>
            <a:ext cx="3763289" cy="54560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ight Arrow 197"/>
          <p:cNvSpPr/>
          <p:nvPr/>
        </p:nvSpPr>
        <p:spPr>
          <a:xfrm rot="10800000" flipV="1">
            <a:off x="4238692" y="2669300"/>
            <a:ext cx="2621864" cy="254250"/>
          </a:xfrm>
          <a:prstGeom prst="rightArrow">
            <a:avLst>
              <a:gd name="adj1" fmla="val 47691"/>
              <a:gd name="adj2" fmla="val 50000"/>
            </a:avLst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205" name="Right Arrow 204"/>
          <p:cNvSpPr/>
          <p:nvPr/>
        </p:nvSpPr>
        <p:spPr>
          <a:xfrm rot="11520838">
            <a:off x="4211423" y="6155608"/>
            <a:ext cx="2667622" cy="217159"/>
          </a:xfrm>
          <a:prstGeom prst="rightArrow">
            <a:avLst>
              <a:gd name="adj1" fmla="val 47691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ight Arrow 198"/>
          <p:cNvSpPr/>
          <p:nvPr/>
        </p:nvSpPr>
        <p:spPr>
          <a:xfrm rot="12973805" flipV="1">
            <a:off x="6154503" y="2142740"/>
            <a:ext cx="949103" cy="156773"/>
          </a:xfrm>
          <a:prstGeom prst="rightArrow">
            <a:avLst>
              <a:gd name="adj1" fmla="val 47691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ight Arrow 196"/>
          <p:cNvSpPr/>
          <p:nvPr/>
        </p:nvSpPr>
        <p:spPr>
          <a:xfrm rot="11690533">
            <a:off x="4210944" y="5558651"/>
            <a:ext cx="2693945" cy="190176"/>
          </a:xfrm>
          <a:prstGeom prst="rightArrow">
            <a:avLst>
              <a:gd name="adj1" fmla="val 47691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ounded Rectangle 124"/>
          <p:cNvSpPr/>
          <p:nvPr/>
        </p:nvSpPr>
        <p:spPr>
          <a:xfrm>
            <a:off x="4432270" y="2959182"/>
            <a:ext cx="1854440" cy="2101697"/>
          </a:xfrm>
          <a:prstGeom prst="roundRect">
            <a:avLst>
              <a:gd name="adj" fmla="val 5891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Fee Based Claims System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(FBCS)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 smtClean="0"/>
          </a:p>
          <a:p>
            <a:pPr algn="ctr"/>
            <a:endParaRPr lang="en-US" sz="1600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96" name="Curved Left Arrow 95"/>
          <p:cNvSpPr/>
          <p:nvPr/>
        </p:nvSpPr>
        <p:spPr>
          <a:xfrm rot="16200000">
            <a:off x="4524675" y="-1533889"/>
            <a:ext cx="481001" cy="50239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Curved Left Arrow 1"/>
          <p:cNvSpPr/>
          <p:nvPr/>
        </p:nvSpPr>
        <p:spPr>
          <a:xfrm rot="5235080" flipV="1">
            <a:off x="1442009" y="5076069"/>
            <a:ext cx="211563" cy="34750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2" name="Flowchart: Magnetic Disk 91"/>
          <p:cNvSpPr/>
          <p:nvPr/>
        </p:nvSpPr>
        <p:spPr>
          <a:xfrm>
            <a:off x="1794010" y="2345659"/>
            <a:ext cx="957431" cy="39803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09051" y="4696749"/>
            <a:ext cx="18082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ysClr val="windowText" lastClr="000000"/>
                </a:solidFill>
              </a:rPr>
              <a:t>EDI</a:t>
            </a:r>
            <a:r>
              <a:rPr lang="en-US" sz="1400" b="1" dirty="0" smtClean="0"/>
              <a:t> Claims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1400" i="1" dirty="0" smtClean="0">
                <a:solidFill>
                  <a:srgbClr val="FF0000"/>
                </a:solidFill>
              </a:rPr>
              <a:t>W/ Medical Doc Attachments</a:t>
            </a:r>
          </a:p>
        </p:txBody>
      </p:sp>
      <p:sp>
        <p:nvSpPr>
          <p:cNvPr id="16" name="Flowchart: Magnetic Disk 15"/>
          <p:cNvSpPr/>
          <p:nvPr/>
        </p:nvSpPr>
        <p:spPr>
          <a:xfrm>
            <a:off x="1835851" y="2394033"/>
            <a:ext cx="957431" cy="39803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Magnetic Disk 16"/>
          <p:cNvSpPr/>
          <p:nvPr/>
        </p:nvSpPr>
        <p:spPr>
          <a:xfrm>
            <a:off x="1887844" y="2451281"/>
            <a:ext cx="957431" cy="39803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VistA</a:t>
            </a:r>
          </a:p>
          <a:p>
            <a:pPr algn="ctr"/>
            <a:r>
              <a:rPr lang="en-US" sz="1200" dirty="0" smtClean="0"/>
              <a:t>Imaging</a:t>
            </a:r>
          </a:p>
          <a:p>
            <a:pPr algn="ctr"/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7939578" y="2356592"/>
            <a:ext cx="114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CCN Providers</a:t>
            </a:r>
            <a:endParaRPr lang="en-US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594877" y="3180882"/>
            <a:ext cx="882621" cy="3872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/>
              <a:t>eHMP</a:t>
            </a:r>
          </a:p>
          <a:p>
            <a:pPr algn="ctr"/>
            <a:r>
              <a:rPr lang="en-US" sz="1050" dirty="0" smtClean="0"/>
              <a:t>VistA Exchange</a:t>
            </a:r>
            <a:endParaRPr lang="en-US" sz="1050" dirty="0"/>
          </a:p>
        </p:txBody>
      </p:sp>
      <p:sp>
        <p:nvSpPr>
          <p:cNvPr id="35" name="TextBox 34"/>
          <p:cNvSpPr txBox="1"/>
          <p:nvPr/>
        </p:nvSpPr>
        <p:spPr>
          <a:xfrm>
            <a:off x="237236" y="2570531"/>
            <a:ext cx="1045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VA Providers</a:t>
            </a:r>
            <a:endParaRPr lang="en-US" sz="1600" b="1" dirty="0"/>
          </a:p>
        </p:txBody>
      </p:sp>
      <p:sp>
        <p:nvSpPr>
          <p:cNvPr id="40" name="Down Arrow 39"/>
          <p:cNvSpPr/>
          <p:nvPr/>
        </p:nvSpPr>
        <p:spPr>
          <a:xfrm>
            <a:off x="7294194" y="2199964"/>
            <a:ext cx="153687" cy="4328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9" name="Rounded Rectangle 48"/>
          <p:cNvSpPr/>
          <p:nvPr/>
        </p:nvSpPr>
        <p:spPr>
          <a:xfrm>
            <a:off x="1717929" y="4415090"/>
            <a:ext cx="1065007" cy="1532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DAS Services</a:t>
            </a:r>
          </a:p>
          <a:p>
            <a:pPr algn="ctr"/>
            <a:r>
              <a:rPr lang="en-US" sz="1100" dirty="0" smtClean="0"/>
              <a:t>-Storage</a:t>
            </a:r>
          </a:p>
          <a:p>
            <a:pPr algn="ctr"/>
            <a:r>
              <a:rPr lang="en-US" sz="1100" dirty="0"/>
              <a:t>-</a:t>
            </a:r>
            <a:r>
              <a:rPr lang="en-US" sz="1100" dirty="0" smtClean="0"/>
              <a:t>Transactions</a:t>
            </a:r>
          </a:p>
          <a:p>
            <a:pPr algn="ctr"/>
            <a:r>
              <a:rPr lang="en-US" sz="1100" dirty="0" smtClean="0">
                <a:solidFill>
                  <a:srgbClr val="FF0000"/>
                </a:solidFill>
              </a:rPr>
              <a:t>-Transforms to C-CDA</a:t>
            </a:r>
          </a:p>
          <a:p>
            <a:pPr algn="ctr"/>
            <a:r>
              <a:rPr lang="en-US" sz="1100" dirty="0" smtClean="0"/>
              <a:t>-Notifications</a:t>
            </a:r>
            <a:endParaRPr lang="en-US" sz="1100" dirty="0"/>
          </a:p>
        </p:txBody>
      </p:sp>
      <p:sp>
        <p:nvSpPr>
          <p:cNvPr id="68" name="Folded Corner 67"/>
          <p:cNvSpPr/>
          <p:nvPr/>
        </p:nvSpPr>
        <p:spPr>
          <a:xfrm>
            <a:off x="6816337" y="1601208"/>
            <a:ext cx="1081680" cy="524715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 smtClean="0">
                <a:solidFill>
                  <a:schemeClr val="tx1"/>
                </a:solidFill>
              </a:rPr>
              <a:t>Medical</a:t>
            </a:r>
          </a:p>
          <a:p>
            <a:pPr algn="ctr"/>
            <a:r>
              <a:rPr lang="en-US" sz="1050" i="1" dirty="0" smtClean="0">
                <a:solidFill>
                  <a:schemeClr val="tx1"/>
                </a:solidFill>
              </a:rPr>
              <a:t>Documentation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313" y="1539701"/>
            <a:ext cx="455717" cy="478892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033" y="1877422"/>
            <a:ext cx="439321" cy="483005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921" y="1832119"/>
            <a:ext cx="412762" cy="393428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358" y="1427031"/>
            <a:ext cx="404225" cy="392839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9268" y="1841141"/>
            <a:ext cx="461710" cy="478892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9592" y="2178862"/>
            <a:ext cx="445098" cy="483005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6921" y="2133559"/>
            <a:ext cx="418190" cy="393428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4822" y="1728471"/>
            <a:ext cx="409541" cy="39283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8204" y="2374666"/>
            <a:ext cx="326796" cy="35402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240" y="3078981"/>
            <a:ext cx="326796" cy="354023"/>
          </a:xfrm>
          <a:prstGeom prst="rect">
            <a:avLst/>
          </a:prstGeom>
        </p:spPr>
      </p:pic>
      <p:cxnSp>
        <p:nvCxnSpPr>
          <p:cNvPr id="84" name="Straight Connector 83"/>
          <p:cNvCxnSpPr/>
          <p:nvPr/>
        </p:nvCxnSpPr>
        <p:spPr>
          <a:xfrm flipH="1">
            <a:off x="1738750" y="2578031"/>
            <a:ext cx="375031" cy="56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endCxn id="81" idx="1"/>
          </p:cNvCxnSpPr>
          <p:nvPr/>
        </p:nvCxnSpPr>
        <p:spPr>
          <a:xfrm flipH="1" flipV="1">
            <a:off x="524036" y="3255993"/>
            <a:ext cx="384396" cy="103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718055" y="6037236"/>
            <a:ext cx="20962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0000"/>
                </a:solidFill>
              </a:rPr>
              <a:t>Digitized Documents</a:t>
            </a:r>
          </a:p>
          <a:p>
            <a:pPr algn="ctr"/>
            <a:r>
              <a:rPr lang="en-US" sz="1100" b="1" dirty="0"/>
              <a:t>(PDF, </a:t>
            </a:r>
            <a:r>
              <a:rPr lang="is-IS" sz="1100" b="1" dirty="0"/>
              <a:t>C-CDA Unstructured Doc</a:t>
            </a:r>
            <a:r>
              <a:rPr lang="en-US" sz="1100" b="1" dirty="0" smtClean="0"/>
              <a:t>)</a:t>
            </a:r>
            <a:endParaRPr lang="en-US" sz="11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99700" y="4992238"/>
            <a:ext cx="15584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 smtClean="0">
                <a:solidFill>
                  <a:srgbClr val="FF0000"/>
                </a:solidFill>
              </a:rPr>
              <a:t>-Metadata tagging</a:t>
            </a:r>
          </a:p>
          <a:p>
            <a:r>
              <a:rPr lang="en-US" sz="1050" i="1" dirty="0" smtClean="0">
                <a:solidFill>
                  <a:srgbClr val="FF0000"/>
                </a:solidFill>
              </a:rPr>
              <a:t>&amp;/or Validation, QC </a:t>
            </a:r>
          </a:p>
          <a:p>
            <a:r>
              <a:rPr lang="en-US" sz="1050" i="1" dirty="0" smtClean="0">
                <a:solidFill>
                  <a:srgbClr val="FF0000"/>
                </a:solidFill>
              </a:rPr>
              <a:t>and Approval, as needed </a:t>
            </a:r>
          </a:p>
          <a:p>
            <a:r>
              <a:rPr lang="en-US" sz="1050" i="1" dirty="0" smtClean="0">
                <a:solidFill>
                  <a:srgbClr val="FF0000"/>
                </a:solidFill>
              </a:rPr>
              <a:t>Based on intake method</a:t>
            </a:r>
            <a:endParaRPr lang="en-US" sz="1050" i="1" dirty="0">
              <a:solidFill>
                <a:srgbClr val="FF0000"/>
              </a:solidFill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4845440" y="4440882"/>
            <a:ext cx="1065007" cy="394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Claims </a:t>
            </a:r>
            <a:r>
              <a:rPr lang="en-US" sz="1200" dirty="0" smtClean="0"/>
              <a:t>Processing</a:t>
            </a:r>
            <a:endParaRPr lang="en-US" sz="1200" dirty="0"/>
          </a:p>
        </p:txBody>
      </p:sp>
      <p:sp>
        <p:nvSpPr>
          <p:cNvPr id="127" name="Right Arrow 126"/>
          <p:cNvSpPr/>
          <p:nvPr/>
        </p:nvSpPr>
        <p:spPr>
          <a:xfrm rot="12426711">
            <a:off x="5938877" y="4799781"/>
            <a:ext cx="957756" cy="1768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ounded Rectangle 128"/>
          <p:cNvSpPr/>
          <p:nvPr/>
        </p:nvSpPr>
        <p:spPr>
          <a:xfrm>
            <a:off x="4850507" y="3442117"/>
            <a:ext cx="1065007" cy="3872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Doc Manager</a:t>
            </a:r>
            <a:endParaRPr lang="en-US" sz="1200" dirty="0"/>
          </a:p>
        </p:txBody>
      </p:sp>
      <p:sp>
        <p:nvSpPr>
          <p:cNvPr id="134" name="TextBox 133"/>
          <p:cNvSpPr txBox="1"/>
          <p:nvPr/>
        </p:nvSpPr>
        <p:spPr>
          <a:xfrm>
            <a:off x="4736922" y="4800065"/>
            <a:ext cx="123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Receive Claim</a:t>
            </a:r>
            <a:endParaRPr lang="en-US" sz="1200" dirty="0"/>
          </a:p>
        </p:txBody>
      </p:sp>
      <p:pic>
        <p:nvPicPr>
          <p:cNvPr id="136" name="Picture 1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183" y="3237070"/>
            <a:ext cx="350097" cy="350097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6801810" y="3338599"/>
            <a:ext cx="1149643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CCN Provider Paper Docs</a:t>
            </a:r>
          </a:p>
          <a:p>
            <a:pPr algn="ctr"/>
            <a:r>
              <a:rPr lang="en-US" sz="1050" dirty="0"/>
              <a:t>(mailed or faxed</a:t>
            </a:r>
            <a:r>
              <a:rPr lang="en-US" sz="1050" dirty="0" smtClean="0"/>
              <a:t>)</a:t>
            </a:r>
            <a:endParaRPr lang="en-US" sz="1050" dirty="0"/>
          </a:p>
        </p:txBody>
      </p:sp>
      <p:sp>
        <p:nvSpPr>
          <p:cNvPr id="89" name="Folded Corner 88"/>
          <p:cNvSpPr/>
          <p:nvPr/>
        </p:nvSpPr>
        <p:spPr>
          <a:xfrm>
            <a:off x="7949483" y="3250359"/>
            <a:ext cx="1033914" cy="526189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 smtClean="0">
                <a:solidFill>
                  <a:schemeClr val="tx1"/>
                </a:solidFill>
              </a:rPr>
              <a:t>Admin, Claims, &amp; Medical Documentation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591550" y="3600426"/>
            <a:ext cx="882621" cy="3872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/>
              <a:t>JLV</a:t>
            </a:r>
          </a:p>
        </p:txBody>
      </p:sp>
      <p:pic>
        <p:nvPicPr>
          <p:cNvPr id="104" name="Picture 10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1064" y="3640708"/>
            <a:ext cx="326796" cy="354023"/>
          </a:xfrm>
          <a:prstGeom prst="rect">
            <a:avLst/>
          </a:prstGeom>
        </p:spPr>
      </p:pic>
      <p:sp>
        <p:nvSpPr>
          <p:cNvPr id="110" name="Rounded Rectangle 109"/>
          <p:cNvSpPr/>
          <p:nvPr/>
        </p:nvSpPr>
        <p:spPr>
          <a:xfrm>
            <a:off x="4505318" y="5217863"/>
            <a:ext cx="1642061" cy="66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 smtClean="0">
                <a:solidFill>
                  <a:srgbClr val="FF0000"/>
                </a:solidFill>
              </a:rPr>
              <a:t>Health Info Handlers (HIHs)</a:t>
            </a:r>
          </a:p>
          <a:p>
            <a:pPr algn="ctr"/>
            <a:endParaRPr lang="en-US" sz="1200" i="1" dirty="0">
              <a:solidFill>
                <a:srgbClr val="FF0000"/>
              </a:solidFill>
            </a:endParaRPr>
          </a:p>
          <a:p>
            <a:pPr algn="ctr"/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32269" y="3788583"/>
            <a:ext cx="1917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/>
              <a:t>Manual </a:t>
            </a:r>
            <a:r>
              <a:rPr lang="en-US" sz="1200" dirty="0" smtClean="0"/>
              <a:t>Scanning &amp; Metadata tagging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821905" y="4155860"/>
            <a:ext cx="9925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i="1" dirty="0" smtClean="0">
                <a:solidFill>
                  <a:srgbClr val="FF0000"/>
                </a:solidFill>
              </a:rPr>
              <a:t>Updated rules</a:t>
            </a:r>
          </a:p>
        </p:txBody>
      </p:sp>
      <p:sp>
        <p:nvSpPr>
          <p:cNvPr id="116" name="Right Arrow 115"/>
          <p:cNvSpPr/>
          <p:nvPr/>
        </p:nvSpPr>
        <p:spPr>
          <a:xfrm rot="10800000">
            <a:off x="4226822" y="3614976"/>
            <a:ext cx="570806" cy="242467"/>
          </a:xfrm>
          <a:prstGeom prst="rightArrow">
            <a:avLst>
              <a:gd name="adj1" fmla="val 47691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10" y="4604132"/>
            <a:ext cx="321335" cy="350097"/>
          </a:xfrm>
          <a:prstGeom prst="rect">
            <a:avLst/>
          </a:prstGeom>
        </p:spPr>
      </p:pic>
      <p:sp>
        <p:nvSpPr>
          <p:cNvPr id="138" name="Right Arrow 137"/>
          <p:cNvSpPr/>
          <p:nvPr/>
        </p:nvSpPr>
        <p:spPr>
          <a:xfrm rot="7657075">
            <a:off x="1447129" y="3020636"/>
            <a:ext cx="589444" cy="169355"/>
          </a:xfrm>
          <a:prstGeom prst="rightArrow">
            <a:avLst/>
          </a:prstGeom>
          <a:solidFill>
            <a:srgbClr val="5B9BD5"/>
          </a:solidFill>
          <a:ln>
            <a:solidFill>
              <a:srgbClr val="41719C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lowchart: Magnetic Disk 16"/>
          <p:cNvSpPr/>
          <p:nvPr/>
        </p:nvSpPr>
        <p:spPr>
          <a:xfrm>
            <a:off x="1960526" y="4197600"/>
            <a:ext cx="795122" cy="28464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eCRUD</a:t>
            </a:r>
            <a:endParaRPr lang="en-US" sz="1200" dirty="0" smtClean="0"/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3" y="4598782"/>
            <a:ext cx="226461" cy="259095"/>
          </a:xfrm>
          <a:prstGeom prst="rect">
            <a:avLst/>
          </a:prstGeom>
        </p:spPr>
      </p:pic>
      <p:sp>
        <p:nvSpPr>
          <p:cNvPr id="160" name="Rounded Rectangle 159"/>
          <p:cNvSpPr/>
          <p:nvPr/>
        </p:nvSpPr>
        <p:spPr>
          <a:xfrm>
            <a:off x="581930" y="4035606"/>
            <a:ext cx="882621" cy="3872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/>
              <a:t>VistA Imaging</a:t>
            </a:r>
          </a:p>
          <a:p>
            <a:pPr algn="ctr"/>
            <a:r>
              <a:rPr lang="en-US" sz="1100" dirty="0" smtClean="0"/>
              <a:t>client</a:t>
            </a:r>
          </a:p>
        </p:txBody>
      </p:sp>
      <p:pic>
        <p:nvPicPr>
          <p:cNvPr id="161" name="Picture 16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1444" y="4075888"/>
            <a:ext cx="326796" cy="354023"/>
          </a:xfrm>
          <a:prstGeom prst="rect">
            <a:avLst/>
          </a:prstGeom>
        </p:spPr>
      </p:pic>
      <p:sp>
        <p:nvSpPr>
          <p:cNvPr id="163" name="TextBox 162"/>
          <p:cNvSpPr txBox="1"/>
          <p:nvPr/>
        </p:nvSpPr>
        <p:spPr>
          <a:xfrm>
            <a:off x="4610604" y="5491364"/>
            <a:ext cx="14724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Manual Scanning &amp; </a:t>
            </a:r>
          </a:p>
          <a:p>
            <a:pPr algn="ctr"/>
            <a:r>
              <a:rPr lang="en-US" sz="1050" dirty="0" smtClean="0"/>
              <a:t>Metadata tagging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65128" y="1290569"/>
            <a:ext cx="3900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VA Documentation Intake Methods</a:t>
            </a:r>
            <a:endParaRPr lang="en-US" sz="1600" b="1" dirty="0"/>
          </a:p>
        </p:txBody>
      </p:sp>
      <p:sp>
        <p:nvSpPr>
          <p:cNvPr id="178" name="Flowchart: Magnetic Disk 16"/>
          <p:cNvSpPr/>
          <p:nvPr/>
        </p:nvSpPr>
        <p:spPr>
          <a:xfrm>
            <a:off x="2057232" y="2990102"/>
            <a:ext cx="771537" cy="30117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ADR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4328552" y="2521823"/>
            <a:ext cx="2246065" cy="468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/>
              <a:t>Direct </a:t>
            </a:r>
            <a:r>
              <a:rPr lang="en-US" sz="1200" b="1" dirty="0"/>
              <a:t>Message, </a:t>
            </a:r>
            <a:r>
              <a:rPr lang="en-US" sz="1200" b="1" dirty="0" smtClean="0"/>
              <a:t>eHX</a:t>
            </a:r>
            <a:r>
              <a:rPr lang="en-US" sz="1200" b="1" dirty="0" smtClean="0"/>
              <a:t>, Virtru</a:t>
            </a:r>
            <a:endParaRPr lang="en-US" sz="1200" b="1" dirty="0" smtClean="0"/>
          </a:p>
          <a:p>
            <a:pPr algn="ctr"/>
            <a:r>
              <a:rPr lang="en-US" sz="1200" b="1" dirty="0" smtClean="0"/>
              <a:t>(PDF, </a:t>
            </a:r>
            <a:r>
              <a:rPr lang="is-IS" sz="1200" b="1" dirty="0" smtClean="0"/>
              <a:t>C-CDA Unstructured </a:t>
            </a:r>
            <a:r>
              <a:rPr lang="is-IS" sz="1200" b="1" dirty="0"/>
              <a:t>D</a:t>
            </a:r>
            <a:r>
              <a:rPr lang="is-IS" sz="1200" b="1" dirty="0" smtClean="0"/>
              <a:t>oc</a:t>
            </a:r>
            <a:r>
              <a:rPr lang="en-US" sz="1200" b="1" dirty="0"/>
              <a:t>)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88820" y="6274836"/>
            <a:ext cx="1869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>
                <a:solidFill>
                  <a:srgbClr val="FF0000"/>
                </a:solidFill>
              </a:rPr>
              <a:t>All intake methods submit as, or get converted to C-CDA format</a:t>
            </a:r>
            <a:endParaRPr lang="en-US" sz="1000" i="1" dirty="0">
              <a:solidFill>
                <a:srgbClr val="FF0000"/>
              </a:solidFill>
            </a:endParaRPr>
          </a:p>
        </p:txBody>
      </p:sp>
      <p:sp>
        <p:nvSpPr>
          <p:cNvPr id="167" name="Right Arrow 166"/>
          <p:cNvSpPr/>
          <p:nvPr/>
        </p:nvSpPr>
        <p:spPr>
          <a:xfrm rot="10800000" flipV="1">
            <a:off x="4174332" y="1841383"/>
            <a:ext cx="308441" cy="157058"/>
          </a:xfrm>
          <a:prstGeom prst="rightArrow">
            <a:avLst>
              <a:gd name="adj1" fmla="val 47691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ounded Rectangle 161"/>
          <p:cNvSpPr/>
          <p:nvPr/>
        </p:nvSpPr>
        <p:spPr>
          <a:xfrm>
            <a:off x="4513881" y="5979628"/>
            <a:ext cx="1642060" cy="59156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>
                <a:solidFill>
                  <a:schemeClr val="tx1"/>
                </a:solidFill>
              </a:rPr>
              <a:t>Choice, PC3, and</a:t>
            </a:r>
            <a:r>
              <a:rPr lang="en-US" sz="1200" b="1" i="1" dirty="0">
                <a:solidFill>
                  <a:srgbClr val="FF0000"/>
                </a:solidFill>
              </a:rPr>
              <a:t> CCN Contractors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Data Services</a:t>
            </a:r>
          </a:p>
        </p:txBody>
      </p:sp>
      <p:sp>
        <p:nvSpPr>
          <p:cNvPr id="190" name="Title 3"/>
          <p:cNvSpPr>
            <a:spLocks noGrp="1"/>
          </p:cNvSpPr>
          <p:nvPr>
            <p:ph type="title"/>
          </p:nvPr>
        </p:nvSpPr>
        <p:spPr>
          <a:xfrm>
            <a:off x="569273" y="180748"/>
            <a:ext cx="8054132" cy="57415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Incoming Medical &amp; Claim </a:t>
            </a:r>
            <a:r>
              <a:rPr lang="en-US" sz="2800" dirty="0" smtClean="0"/>
              <a:t>Docs </a:t>
            </a:r>
            <a:r>
              <a:rPr lang="en-US" sz="2800" dirty="0" smtClean="0"/>
              <a:t>Intake Data </a:t>
            </a:r>
            <a:r>
              <a:rPr lang="en-US" sz="2800" dirty="0" smtClean="0"/>
              <a:t>Flow</a:t>
            </a:r>
            <a:endParaRPr lang="en-US" sz="2800" dirty="0"/>
          </a:p>
        </p:txBody>
      </p:sp>
      <p:sp>
        <p:nvSpPr>
          <p:cNvPr id="191" name="Rounded Rectangle 190"/>
          <p:cNvSpPr/>
          <p:nvPr/>
        </p:nvSpPr>
        <p:spPr>
          <a:xfrm>
            <a:off x="100791" y="5760370"/>
            <a:ext cx="1400457" cy="973951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92" name="TextBox 191"/>
          <p:cNvSpPr txBox="1"/>
          <p:nvPr/>
        </p:nvSpPr>
        <p:spPr>
          <a:xfrm>
            <a:off x="138532" y="6334257"/>
            <a:ext cx="136271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Black Text Existing</a:t>
            </a:r>
          </a:p>
          <a:p>
            <a:r>
              <a:rPr lang="en-US" sz="1100" i="1" dirty="0" smtClean="0">
                <a:solidFill>
                  <a:srgbClr val="FF0000"/>
                </a:solidFill>
              </a:rPr>
              <a:t>Red Text Proposed</a:t>
            </a:r>
            <a:endParaRPr lang="en-US" sz="1100" i="1" dirty="0">
              <a:solidFill>
                <a:srgbClr val="FF0000"/>
              </a:solidFill>
            </a:endParaRPr>
          </a:p>
        </p:txBody>
      </p:sp>
      <p:sp>
        <p:nvSpPr>
          <p:cNvPr id="193" name="Rounded Rectangle 192"/>
          <p:cNvSpPr/>
          <p:nvPr/>
        </p:nvSpPr>
        <p:spPr>
          <a:xfrm>
            <a:off x="189127" y="5836056"/>
            <a:ext cx="1203788" cy="252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Existing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94" name="Rounded Rectangle 193"/>
          <p:cNvSpPr/>
          <p:nvPr/>
        </p:nvSpPr>
        <p:spPr>
          <a:xfrm>
            <a:off x="187353" y="6127562"/>
            <a:ext cx="1205562" cy="23101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 dirty="0" smtClean="0">
                <a:solidFill>
                  <a:srgbClr val="FF0000"/>
                </a:solidFill>
              </a:rPr>
              <a:t>Proposed</a:t>
            </a:r>
            <a:endParaRPr lang="en-US" sz="1100" i="1" dirty="0">
              <a:solidFill>
                <a:srgbClr val="FF0000"/>
              </a:solidFill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4529068" y="1715954"/>
            <a:ext cx="1642061" cy="42177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 smtClean="0">
                <a:solidFill>
                  <a:srgbClr val="FF0000"/>
                </a:solidFill>
              </a:rPr>
              <a:t>Community Provider Portal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  <p:sp>
        <p:nvSpPr>
          <p:cNvPr id="122" name="Down Arrow 121"/>
          <p:cNvSpPr/>
          <p:nvPr/>
        </p:nvSpPr>
        <p:spPr>
          <a:xfrm>
            <a:off x="8380303" y="3858568"/>
            <a:ext cx="208327" cy="1093843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5" name="TextBox 174"/>
          <p:cNvSpPr txBox="1"/>
          <p:nvPr/>
        </p:nvSpPr>
        <p:spPr>
          <a:xfrm>
            <a:off x="6765133" y="2692718"/>
            <a:ext cx="1235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CCN Provider Electronic Docs</a:t>
            </a:r>
          </a:p>
        </p:txBody>
      </p:sp>
      <p:pic>
        <p:nvPicPr>
          <p:cNvPr id="200" name="Picture 19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749" y="5031306"/>
            <a:ext cx="487842" cy="393428"/>
          </a:xfrm>
          <a:prstGeom prst="rect">
            <a:avLst/>
          </a:prstGeom>
        </p:spPr>
      </p:pic>
      <p:pic>
        <p:nvPicPr>
          <p:cNvPr id="201" name="Picture 20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190" y="5088261"/>
            <a:ext cx="354023" cy="354023"/>
          </a:xfrm>
          <a:prstGeom prst="rect">
            <a:avLst/>
          </a:prstGeom>
        </p:spPr>
      </p:pic>
      <p:pic>
        <p:nvPicPr>
          <p:cNvPr id="202" name="Picture 20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276" y="5077417"/>
            <a:ext cx="321335" cy="350097"/>
          </a:xfrm>
          <a:prstGeom prst="rect">
            <a:avLst/>
          </a:prstGeom>
        </p:spPr>
      </p:pic>
      <p:sp>
        <p:nvSpPr>
          <p:cNvPr id="204" name="TextBox 203"/>
          <p:cNvSpPr txBox="1"/>
          <p:nvPr/>
        </p:nvSpPr>
        <p:spPr>
          <a:xfrm>
            <a:off x="7730836" y="5430242"/>
            <a:ext cx="1337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CCN Contractors</a:t>
            </a:r>
            <a:endParaRPr lang="en-US" b="1" dirty="0"/>
          </a:p>
        </p:txBody>
      </p:sp>
      <p:sp>
        <p:nvSpPr>
          <p:cNvPr id="137" name="Right Arrow 136"/>
          <p:cNvSpPr/>
          <p:nvPr/>
        </p:nvSpPr>
        <p:spPr>
          <a:xfrm rot="10800000">
            <a:off x="6003609" y="3562525"/>
            <a:ext cx="880696" cy="199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ounded Rectangle 205"/>
          <p:cNvSpPr/>
          <p:nvPr/>
        </p:nvSpPr>
        <p:spPr>
          <a:xfrm>
            <a:off x="4538968" y="2212729"/>
            <a:ext cx="1642061" cy="21088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 smtClean="0">
                <a:solidFill>
                  <a:srgbClr val="FF0000"/>
                </a:solidFill>
              </a:rPr>
              <a:t>Encrypted Email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  <p:sp>
        <p:nvSpPr>
          <p:cNvPr id="207" name="Right Arrow 206"/>
          <p:cNvSpPr/>
          <p:nvPr/>
        </p:nvSpPr>
        <p:spPr>
          <a:xfrm rot="12115668" flipV="1">
            <a:off x="6193595" y="2432035"/>
            <a:ext cx="792772" cy="144612"/>
          </a:xfrm>
          <a:prstGeom prst="rightArrow">
            <a:avLst>
              <a:gd name="adj1" fmla="val 47691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1" name="Picture 2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958" y="1785084"/>
            <a:ext cx="321335" cy="350097"/>
          </a:xfrm>
          <a:prstGeom prst="rect">
            <a:avLst/>
          </a:prstGeom>
        </p:spPr>
      </p:pic>
      <p:pic>
        <p:nvPicPr>
          <p:cNvPr id="212" name="Picture 2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996" y="1779734"/>
            <a:ext cx="226461" cy="259095"/>
          </a:xfrm>
          <a:prstGeom prst="rect">
            <a:avLst/>
          </a:prstGeom>
        </p:spPr>
      </p:pic>
      <p:sp>
        <p:nvSpPr>
          <p:cNvPr id="213" name="TextBox 212"/>
          <p:cNvSpPr txBox="1"/>
          <p:nvPr/>
        </p:nvSpPr>
        <p:spPr>
          <a:xfrm>
            <a:off x="2894050" y="1983883"/>
            <a:ext cx="1045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VA Staff</a:t>
            </a:r>
            <a:endParaRPr lang="en-US" sz="1400" b="1" dirty="0"/>
          </a:p>
        </p:txBody>
      </p:sp>
      <p:sp>
        <p:nvSpPr>
          <p:cNvPr id="214" name="Down Arrow 213"/>
          <p:cNvSpPr/>
          <p:nvPr/>
        </p:nvSpPr>
        <p:spPr>
          <a:xfrm>
            <a:off x="3434246" y="2296282"/>
            <a:ext cx="167181" cy="313511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16" name="Right Arrow 215"/>
          <p:cNvSpPr/>
          <p:nvPr/>
        </p:nvSpPr>
        <p:spPr>
          <a:xfrm rot="1622856">
            <a:off x="3653242" y="2383758"/>
            <a:ext cx="480224" cy="144757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ight Arrow 216"/>
          <p:cNvSpPr/>
          <p:nvPr/>
        </p:nvSpPr>
        <p:spPr>
          <a:xfrm rot="10800000" flipV="1">
            <a:off x="4172357" y="2219408"/>
            <a:ext cx="308441" cy="157058"/>
          </a:xfrm>
          <a:prstGeom prst="rightArrow">
            <a:avLst>
              <a:gd name="adj1" fmla="val 47691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ight Arrow 218"/>
          <p:cNvSpPr/>
          <p:nvPr/>
        </p:nvSpPr>
        <p:spPr>
          <a:xfrm rot="8778871">
            <a:off x="2914462" y="2403288"/>
            <a:ext cx="480224" cy="144757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ight Arrow 178"/>
          <p:cNvSpPr/>
          <p:nvPr/>
        </p:nvSpPr>
        <p:spPr>
          <a:xfrm rot="8384349">
            <a:off x="1634138" y="3316770"/>
            <a:ext cx="455861" cy="155567"/>
          </a:xfrm>
          <a:prstGeom prst="rightArrow">
            <a:avLst/>
          </a:prstGeom>
          <a:solidFill>
            <a:srgbClr val="5B9BD5"/>
          </a:solidFill>
          <a:ln>
            <a:solidFill>
              <a:srgbClr val="41719C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ight Arrow 143"/>
          <p:cNvSpPr/>
          <p:nvPr/>
        </p:nvSpPr>
        <p:spPr>
          <a:xfrm rot="13831420">
            <a:off x="1461587" y="4083762"/>
            <a:ext cx="702633" cy="22431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ight Arrow 219"/>
          <p:cNvSpPr/>
          <p:nvPr/>
        </p:nvSpPr>
        <p:spPr>
          <a:xfrm rot="10800000">
            <a:off x="2122829" y="3423196"/>
            <a:ext cx="2680327" cy="203655"/>
          </a:xfrm>
          <a:prstGeom prst="rightArrow">
            <a:avLst/>
          </a:prstGeom>
          <a:solidFill>
            <a:srgbClr val="5B9B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ight Arrow 220"/>
          <p:cNvSpPr/>
          <p:nvPr/>
        </p:nvSpPr>
        <p:spPr>
          <a:xfrm rot="11746409">
            <a:off x="2091125" y="4049626"/>
            <a:ext cx="2739196" cy="221033"/>
          </a:xfrm>
          <a:prstGeom prst="rightArrow">
            <a:avLst/>
          </a:prstGeom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10"/>
          <p:cNvSpPr/>
          <p:nvPr/>
        </p:nvSpPr>
        <p:spPr>
          <a:xfrm>
            <a:off x="3044449" y="2660567"/>
            <a:ext cx="1167769" cy="353671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solidFill>
                  <a:srgbClr val="FF0000"/>
                </a:solidFill>
              </a:rPr>
              <a:t>Electronic Transaction </a:t>
            </a:r>
            <a:r>
              <a:rPr lang="en-US" sz="1400" i="1" dirty="0" smtClean="0">
                <a:solidFill>
                  <a:srgbClr val="FF0000"/>
                </a:solidFill>
              </a:rPr>
              <a:t>Gateways </a:t>
            </a:r>
          </a:p>
          <a:p>
            <a:pPr algn="ctr"/>
            <a:r>
              <a:rPr lang="en-US" sz="1400" i="1" dirty="0" smtClean="0">
                <a:solidFill>
                  <a:srgbClr val="FF0000"/>
                </a:solidFill>
              </a:rPr>
              <a:t>&amp; DAS Interfaces</a:t>
            </a:r>
          </a:p>
          <a:p>
            <a:pPr algn="ctr"/>
            <a:endParaRPr lang="en-US" sz="1200" i="1" dirty="0">
              <a:solidFill>
                <a:srgbClr val="FF0000"/>
              </a:solidFill>
            </a:endParaRPr>
          </a:p>
          <a:p>
            <a:pPr algn="ctr"/>
            <a:r>
              <a:rPr lang="en-US" sz="1200" i="1" dirty="0">
                <a:solidFill>
                  <a:schemeClr val="tx1"/>
                </a:solidFill>
              </a:rPr>
              <a:t>-</a:t>
            </a:r>
            <a:r>
              <a:rPr lang="en-US" sz="1200" i="1" dirty="0" err="1">
                <a:solidFill>
                  <a:schemeClr val="tx1"/>
                </a:solidFill>
              </a:rPr>
              <a:t>eHx</a:t>
            </a:r>
            <a:r>
              <a:rPr lang="en-US" sz="1200" i="1" dirty="0">
                <a:solidFill>
                  <a:schemeClr val="tx1"/>
                </a:solidFill>
              </a:rPr>
              <a:t>    </a:t>
            </a:r>
          </a:p>
          <a:p>
            <a:pPr algn="ctr"/>
            <a:r>
              <a:rPr lang="en-US" sz="1200" i="1" dirty="0">
                <a:solidFill>
                  <a:schemeClr val="tx1"/>
                </a:solidFill>
              </a:rPr>
              <a:t>-</a:t>
            </a:r>
            <a:r>
              <a:rPr lang="en-US" sz="1200" i="1" dirty="0" smtClean="0">
                <a:solidFill>
                  <a:schemeClr val="tx1"/>
                </a:solidFill>
              </a:rPr>
              <a:t>Direct</a:t>
            </a:r>
          </a:p>
          <a:p>
            <a:pPr algn="ctr"/>
            <a:r>
              <a:rPr lang="en-US" sz="1200" i="1" dirty="0">
                <a:solidFill>
                  <a:schemeClr val="tx1"/>
                </a:solidFill>
              </a:rPr>
              <a:t>-</a:t>
            </a:r>
            <a:r>
              <a:rPr lang="en-US" sz="1200" i="1" dirty="0" smtClean="0">
                <a:solidFill>
                  <a:schemeClr val="tx1"/>
                </a:solidFill>
              </a:rPr>
              <a:t>XDR</a:t>
            </a:r>
          </a:p>
          <a:p>
            <a:pPr algn="ctr"/>
            <a:r>
              <a:rPr lang="en-US" sz="1200" i="1" dirty="0" smtClean="0">
                <a:solidFill>
                  <a:schemeClr val="tx1"/>
                </a:solidFill>
              </a:rPr>
              <a:t>-REST</a:t>
            </a:r>
          </a:p>
          <a:p>
            <a:pPr algn="ctr"/>
            <a:endParaRPr lang="en-US" sz="1200" i="1" dirty="0">
              <a:solidFill>
                <a:schemeClr val="tx1"/>
              </a:solidFill>
            </a:endParaRPr>
          </a:p>
          <a:p>
            <a:pPr algn="ctr"/>
            <a:r>
              <a:rPr lang="en-US" sz="1200" i="1" dirty="0">
                <a:solidFill>
                  <a:srgbClr val="FF0000"/>
                </a:solidFill>
              </a:rPr>
              <a:t>(Radiological Imaging </a:t>
            </a:r>
            <a:r>
              <a:rPr lang="en-US" sz="1200" i="1" dirty="0" smtClean="0">
                <a:solidFill>
                  <a:srgbClr val="FF0000"/>
                </a:solidFill>
              </a:rPr>
              <a:t>Interface)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89" name="Right Arrow 188"/>
          <p:cNvSpPr/>
          <p:nvPr/>
        </p:nvSpPr>
        <p:spPr>
          <a:xfrm rot="10800000">
            <a:off x="2782936" y="4665619"/>
            <a:ext cx="523027" cy="474373"/>
          </a:xfrm>
          <a:prstGeom prst="rightArrow">
            <a:avLst>
              <a:gd name="adj1" fmla="val 50000"/>
              <a:gd name="adj2" fmla="val 2842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ight Arrow 195"/>
          <p:cNvSpPr/>
          <p:nvPr/>
        </p:nvSpPr>
        <p:spPr>
          <a:xfrm rot="10821522">
            <a:off x="4224847" y="4598626"/>
            <a:ext cx="570806" cy="242467"/>
          </a:xfrm>
          <a:prstGeom prst="rightArrow">
            <a:avLst>
              <a:gd name="adj1" fmla="val 47691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7"/>
          <p:cNvSpPr/>
          <p:nvPr/>
        </p:nvSpPr>
        <p:spPr>
          <a:xfrm>
            <a:off x="1715000" y="1278671"/>
            <a:ext cx="1065007" cy="394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Help Desk (CRM)</a:t>
            </a:r>
            <a:endParaRPr 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27" y="668364"/>
            <a:ext cx="492026" cy="588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-99482" y="1159880"/>
            <a:ext cx="1045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Veteran</a:t>
            </a:r>
            <a:endParaRPr lang="en-US" sz="1600" b="1" dirty="0"/>
          </a:p>
        </p:txBody>
      </p:sp>
      <p:sp>
        <p:nvSpPr>
          <p:cNvPr id="101" name="Right Arrow 100"/>
          <p:cNvSpPr/>
          <p:nvPr/>
        </p:nvSpPr>
        <p:spPr>
          <a:xfrm rot="9056002">
            <a:off x="1444028" y="1805653"/>
            <a:ext cx="589444" cy="169355"/>
          </a:xfrm>
          <a:prstGeom prst="rightArrow">
            <a:avLst/>
          </a:prstGeom>
          <a:solidFill>
            <a:srgbClr val="5B9BD5"/>
          </a:solidFill>
          <a:ln>
            <a:solidFill>
              <a:srgbClr val="41719C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ight Arrow 101"/>
          <p:cNvSpPr/>
          <p:nvPr/>
        </p:nvSpPr>
        <p:spPr>
          <a:xfrm rot="12070704">
            <a:off x="944284" y="1156920"/>
            <a:ext cx="589444" cy="169355"/>
          </a:xfrm>
          <a:prstGeom prst="rightArrow">
            <a:avLst/>
          </a:prstGeom>
          <a:solidFill>
            <a:srgbClr val="5B9BD5"/>
          </a:solidFill>
          <a:ln>
            <a:solidFill>
              <a:srgbClr val="41719C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Curved Left Arrow 104"/>
          <p:cNvSpPr/>
          <p:nvPr/>
        </p:nvSpPr>
        <p:spPr>
          <a:xfrm rot="15836936" flipV="1">
            <a:off x="1545229" y="4805994"/>
            <a:ext cx="257841" cy="3722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36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3917</TotalTime>
  <Words>202</Words>
  <Application>Microsoft Office PowerPoint</Application>
  <PresentationFormat>On-screen Show (4:3)</PresentationFormat>
  <Paragraphs>71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Incoming Medical &amp; Claim Docs Intake Data Flow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GTDB Medical Documentation Intake Process Flow (HIH + eHx + DAS focused)</dc:title>
  <dc:creator>David Parker</dc:creator>
  <cp:lastModifiedBy>Ludgate, George (CACI)</cp:lastModifiedBy>
  <cp:revision>128</cp:revision>
  <dcterms:created xsi:type="dcterms:W3CDTF">2015-11-17T19:06:37Z</dcterms:created>
  <dcterms:modified xsi:type="dcterms:W3CDTF">2016-06-08T14:42:45Z</dcterms:modified>
</cp:coreProperties>
</file>