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notesSlides/notesSlide1.xml" ContentType="application/vnd.openxmlformats-officedocument.presentationml.notesSlide+xml"/>
  <Override PartName="/ppt/diagrams/colors1.xml" ContentType="application/vnd.openxmlformats-officedocument.drawingml.diagramColors+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commentAuthors.xml" ContentType="application/vnd.openxmlformats-officedocument.presentationml.commentAuthors+xml"/>
  <Override PartName="/ppt/diagrams/layout1.xml" ContentType="application/vnd.openxmlformats-officedocument.drawingml.diagramLayout+xml"/>
  <Override PartName="/customXml/itemProps4.xml" ContentType="application/vnd.openxmlformats-officedocument.customXml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1" r:id="rId5"/>
  </p:sldMasterIdLst>
  <p:notesMasterIdLst>
    <p:notesMasterId r:id="rId16"/>
  </p:notesMasterIdLst>
  <p:sldIdLst>
    <p:sldId id="256" r:id="rId6"/>
    <p:sldId id="263" r:id="rId7"/>
    <p:sldId id="257" r:id="rId8"/>
    <p:sldId id="266" r:id="rId9"/>
    <p:sldId id="258" r:id="rId10"/>
    <p:sldId id="264" r:id="rId11"/>
    <p:sldId id="265" r:id="rId12"/>
    <p:sldId id="259" r:id="rId13"/>
    <p:sldId id="268" r:id="rId14"/>
    <p:sldId id="262" r:id="rId1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indows User" initials="WU" lastIdx="25" clrIdx="0"/>
  <p:cmAuthor id="1" name="Don Michalak" initials="DM"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201" autoAdjust="0"/>
    <p:restoredTop sz="72864" autoAdjust="0"/>
  </p:normalViewPr>
  <p:slideViewPr>
    <p:cSldViewPr>
      <p:cViewPr>
        <p:scale>
          <a:sx n="80" d="100"/>
          <a:sy n="80" d="100"/>
        </p:scale>
        <p:origin x="-2622" y="-9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BE73CF-1774-424D-A5FA-6163FD75DEB7}" type="doc">
      <dgm:prSet loTypeId="urn:microsoft.com/office/officeart/2005/8/layout/radial6" loCatId="relationship" qsTypeId="urn:microsoft.com/office/officeart/2005/8/quickstyle/simple4" qsCatId="simple" csTypeId="urn:microsoft.com/office/officeart/2005/8/colors/accent1_2" csCatId="accent1" phldr="1"/>
      <dgm:spPr/>
      <dgm:t>
        <a:bodyPr/>
        <a:lstStyle/>
        <a:p>
          <a:endParaRPr lang="en-US"/>
        </a:p>
      </dgm:t>
    </dgm:pt>
    <dgm:pt modelId="{7E1B0D77-0969-40DB-9FF6-F7B32D44D1C2}">
      <dgm:prSet phldrT="[Text]"/>
      <dgm:spPr/>
      <dgm:t>
        <a:bodyPr/>
        <a:lstStyle/>
        <a:p>
          <a:r>
            <a:rPr lang="en-US" dirty="0" smtClean="0"/>
            <a:t>PACT</a:t>
          </a:r>
          <a:endParaRPr lang="en-US" dirty="0"/>
        </a:p>
      </dgm:t>
    </dgm:pt>
    <dgm:pt modelId="{BB3C010F-DA20-425A-B9A8-C63B950E00CF}" type="parTrans" cxnId="{B69069F0-24CB-4788-834F-244A987809B4}">
      <dgm:prSet/>
      <dgm:spPr/>
      <dgm:t>
        <a:bodyPr/>
        <a:lstStyle/>
        <a:p>
          <a:endParaRPr lang="en-US"/>
        </a:p>
      </dgm:t>
    </dgm:pt>
    <dgm:pt modelId="{AF2B16FC-3CD7-4568-8578-1F3A93122471}" type="sibTrans" cxnId="{B69069F0-24CB-4788-834F-244A987809B4}">
      <dgm:prSet/>
      <dgm:spPr/>
      <dgm:t>
        <a:bodyPr/>
        <a:lstStyle/>
        <a:p>
          <a:endParaRPr lang="en-US"/>
        </a:p>
      </dgm:t>
    </dgm:pt>
    <dgm:pt modelId="{1A313438-A88F-4A42-A6A6-4671BAED9C91}">
      <dgm:prSet phldrT="[Text]"/>
      <dgm:spPr/>
      <dgm:t>
        <a:bodyPr/>
        <a:lstStyle/>
        <a:p>
          <a:r>
            <a:rPr lang="en-US" dirty="0" smtClean="0"/>
            <a:t>eConnected</a:t>
          </a:r>
        </a:p>
        <a:p>
          <a:r>
            <a:rPr lang="en-US" dirty="0" smtClean="0"/>
            <a:t>HEALTH</a:t>
          </a:r>
          <a:endParaRPr lang="en-US" dirty="0"/>
        </a:p>
      </dgm:t>
    </dgm:pt>
    <dgm:pt modelId="{A3EC4DB8-2E9D-4FB7-BF77-37B3804CF04A}" type="parTrans" cxnId="{4C1251A5-6FF7-4F7C-9F93-16158618FF2F}">
      <dgm:prSet/>
      <dgm:spPr/>
      <dgm:t>
        <a:bodyPr/>
        <a:lstStyle/>
        <a:p>
          <a:endParaRPr lang="en-US"/>
        </a:p>
      </dgm:t>
    </dgm:pt>
    <dgm:pt modelId="{DCCA2C67-7CC7-4E2D-AD03-0F8343A01B58}" type="sibTrans" cxnId="{4C1251A5-6FF7-4F7C-9F93-16158618FF2F}">
      <dgm:prSet/>
      <dgm:spPr/>
      <dgm:t>
        <a:bodyPr/>
        <a:lstStyle/>
        <a:p>
          <a:endParaRPr lang="en-US" dirty="0"/>
        </a:p>
      </dgm:t>
    </dgm:pt>
    <dgm:pt modelId="{D18C68D6-557A-4851-B70D-AAA5C39F177B}">
      <dgm:prSet phldrT="[Text]"/>
      <dgm:spPr/>
      <dgm:t>
        <a:bodyPr/>
        <a:lstStyle/>
        <a:p>
          <a:r>
            <a:rPr lang="en-US" dirty="0" smtClean="0"/>
            <a:t>SPECIALTY CARE</a:t>
          </a:r>
          <a:endParaRPr lang="en-US" dirty="0"/>
        </a:p>
      </dgm:t>
    </dgm:pt>
    <dgm:pt modelId="{FAC597D8-2F4B-46A5-9C06-146898761B53}" type="parTrans" cxnId="{AED8D729-706E-447A-9854-05DA670B5EA2}">
      <dgm:prSet/>
      <dgm:spPr/>
      <dgm:t>
        <a:bodyPr/>
        <a:lstStyle/>
        <a:p>
          <a:endParaRPr lang="en-US"/>
        </a:p>
      </dgm:t>
    </dgm:pt>
    <dgm:pt modelId="{27ED1173-618A-4157-872E-E017E2B8A0F6}" type="sibTrans" cxnId="{AED8D729-706E-447A-9854-05DA670B5EA2}">
      <dgm:prSet/>
      <dgm:spPr/>
      <dgm:t>
        <a:bodyPr/>
        <a:lstStyle/>
        <a:p>
          <a:endParaRPr lang="en-US" dirty="0"/>
        </a:p>
      </dgm:t>
    </dgm:pt>
    <dgm:pt modelId="{08FDF037-1A75-41E3-9CA8-01C8CD1F90D3}">
      <dgm:prSet phldrT="[Text]"/>
      <dgm:spPr/>
      <dgm:t>
        <a:bodyPr/>
        <a:lstStyle/>
        <a:p>
          <a:r>
            <a:rPr lang="en-US" dirty="0" smtClean="0"/>
            <a:t>NILTC</a:t>
          </a:r>
          <a:endParaRPr lang="en-US" dirty="0"/>
        </a:p>
      </dgm:t>
    </dgm:pt>
    <dgm:pt modelId="{2C0DDB37-3524-4B5E-A648-1EA6FAF59FC7}" type="parTrans" cxnId="{BF4F6E29-AE78-4AE0-B41A-1EDC8013F2DA}">
      <dgm:prSet/>
      <dgm:spPr/>
      <dgm:t>
        <a:bodyPr/>
        <a:lstStyle/>
        <a:p>
          <a:endParaRPr lang="en-US"/>
        </a:p>
      </dgm:t>
    </dgm:pt>
    <dgm:pt modelId="{FC6531A0-5763-4E74-9DEA-56C1C80650CE}" type="sibTrans" cxnId="{BF4F6E29-AE78-4AE0-B41A-1EDC8013F2DA}">
      <dgm:prSet/>
      <dgm:spPr/>
      <dgm:t>
        <a:bodyPr/>
        <a:lstStyle/>
        <a:p>
          <a:endParaRPr lang="en-US" dirty="0"/>
        </a:p>
      </dgm:t>
    </dgm:pt>
    <dgm:pt modelId="{B4C7DD12-EC4A-494C-8537-8EC2301091C0}">
      <dgm:prSet phldrT="[Text]"/>
      <dgm:spPr/>
      <dgm:t>
        <a:bodyPr/>
        <a:lstStyle/>
        <a:p>
          <a:r>
            <a:rPr lang="en-US" dirty="0" smtClean="0"/>
            <a:t>MENTAL HEALTH</a:t>
          </a:r>
          <a:endParaRPr lang="en-US" dirty="0"/>
        </a:p>
      </dgm:t>
    </dgm:pt>
    <dgm:pt modelId="{ADA313CF-2388-4280-9025-C8A825956C2C}" type="parTrans" cxnId="{F4A0E8EC-F94C-4BA5-9904-CF6536A82580}">
      <dgm:prSet/>
      <dgm:spPr/>
      <dgm:t>
        <a:bodyPr/>
        <a:lstStyle/>
        <a:p>
          <a:endParaRPr lang="en-US"/>
        </a:p>
      </dgm:t>
    </dgm:pt>
    <dgm:pt modelId="{20258B83-E29D-4E36-A748-8CE43171B7F4}" type="sibTrans" cxnId="{F4A0E8EC-F94C-4BA5-9904-CF6536A82580}">
      <dgm:prSet/>
      <dgm:spPr/>
      <dgm:t>
        <a:bodyPr/>
        <a:lstStyle/>
        <a:p>
          <a:endParaRPr lang="en-US" dirty="0"/>
        </a:p>
      </dgm:t>
    </dgm:pt>
    <dgm:pt modelId="{ED536DCB-EE43-489E-8CD2-184A63568349}" type="pres">
      <dgm:prSet presAssocID="{50BE73CF-1774-424D-A5FA-6163FD75DEB7}" presName="Name0" presStyleCnt="0">
        <dgm:presLayoutVars>
          <dgm:chMax val="1"/>
          <dgm:dir/>
          <dgm:animLvl val="ctr"/>
          <dgm:resizeHandles val="exact"/>
        </dgm:presLayoutVars>
      </dgm:prSet>
      <dgm:spPr/>
      <dgm:t>
        <a:bodyPr/>
        <a:lstStyle/>
        <a:p>
          <a:endParaRPr lang="en-US"/>
        </a:p>
      </dgm:t>
    </dgm:pt>
    <dgm:pt modelId="{088A5C4E-692A-453B-A35B-A81B40748411}" type="pres">
      <dgm:prSet presAssocID="{7E1B0D77-0969-40DB-9FF6-F7B32D44D1C2}" presName="centerShape" presStyleLbl="node0" presStyleIdx="0" presStyleCnt="1"/>
      <dgm:spPr/>
      <dgm:t>
        <a:bodyPr/>
        <a:lstStyle/>
        <a:p>
          <a:endParaRPr lang="en-US"/>
        </a:p>
      </dgm:t>
    </dgm:pt>
    <dgm:pt modelId="{CF9FF66A-1F80-4696-91D3-138829A7E25C}" type="pres">
      <dgm:prSet presAssocID="{1A313438-A88F-4A42-A6A6-4671BAED9C91}" presName="node" presStyleLbl="node1" presStyleIdx="0" presStyleCnt="4">
        <dgm:presLayoutVars>
          <dgm:bulletEnabled val="1"/>
        </dgm:presLayoutVars>
      </dgm:prSet>
      <dgm:spPr/>
      <dgm:t>
        <a:bodyPr/>
        <a:lstStyle/>
        <a:p>
          <a:endParaRPr lang="en-US"/>
        </a:p>
      </dgm:t>
    </dgm:pt>
    <dgm:pt modelId="{7508F990-016A-4993-A9EF-E2D5AD055C71}" type="pres">
      <dgm:prSet presAssocID="{1A313438-A88F-4A42-A6A6-4671BAED9C91}" presName="dummy" presStyleCnt="0"/>
      <dgm:spPr/>
      <dgm:t>
        <a:bodyPr/>
        <a:lstStyle/>
        <a:p>
          <a:endParaRPr lang="en-US"/>
        </a:p>
      </dgm:t>
    </dgm:pt>
    <dgm:pt modelId="{993D6E86-BF7B-44F0-A563-F8F9FACF938D}" type="pres">
      <dgm:prSet presAssocID="{DCCA2C67-7CC7-4E2D-AD03-0F8343A01B58}" presName="sibTrans" presStyleLbl="sibTrans2D1" presStyleIdx="0" presStyleCnt="4"/>
      <dgm:spPr/>
      <dgm:t>
        <a:bodyPr/>
        <a:lstStyle/>
        <a:p>
          <a:endParaRPr lang="en-US"/>
        </a:p>
      </dgm:t>
    </dgm:pt>
    <dgm:pt modelId="{86C8F10C-326A-44B1-A465-CD83D8314E08}" type="pres">
      <dgm:prSet presAssocID="{D18C68D6-557A-4851-B70D-AAA5C39F177B}" presName="node" presStyleLbl="node1" presStyleIdx="1" presStyleCnt="4">
        <dgm:presLayoutVars>
          <dgm:bulletEnabled val="1"/>
        </dgm:presLayoutVars>
      </dgm:prSet>
      <dgm:spPr/>
      <dgm:t>
        <a:bodyPr/>
        <a:lstStyle/>
        <a:p>
          <a:endParaRPr lang="en-US"/>
        </a:p>
      </dgm:t>
    </dgm:pt>
    <dgm:pt modelId="{B6F3D9CD-2E05-4DED-9EDC-BDB8C5A45B4F}" type="pres">
      <dgm:prSet presAssocID="{D18C68D6-557A-4851-B70D-AAA5C39F177B}" presName="dummy" presStyleCnt="0"/>
      <dgm:spPr/>
      <dgm:t>
        <a:bodyPr/>
        <a:lstStyle/>
        <a:p>
          <a:endParaRPr lang="en-US"/>
        </a:p>
      </dgm:t>
    </dgm:pt>
    <dgm:pt modelId="{F553395D-F737-4E6D-A50B-ED40B6F6C802}" type="pres">
      <dgm:prSet presAssocID="{27ED1173-618A-4157-872E-E017E2B8A0F6}" presName="sibTrans" presStyleLbl="sibTrans2D1" presStyleIdx="1" presStyleCnt="4"/>
      <dgm:spPr/>
      <dgm:t>
        <a:bodyPr/>
        <a:lstStyle/>
        <a:p>
          <a:endParaRPr lang="en-US"/>
        </a:p>
      </dgm:t>
    </dgm:pt>
    <dgm:pt modelId="{FBB94228-C74D-4235-9C19-355F94DF83A9}" type="pres">
      <dgm:prSet presAssocID="{08FDF037-1A75-41E3-9CA8-01C8CD1F90D3}" presName="node" presStyleLbl="node1" presStyleIdx="2" presStyleCnt="4">
        <dgm:presLayoutVars>
          <dgm:bulletEnabled val="1"/>
        </dgm:presLayoutVars>
      </dgm:prSet>
      <dgm:spPr/>
      <dgm:t>
        <a:bodyPr/>
        <a:lstStyle/>
        <a:p>
          <a:endParaRPr lang="en-US"/>
        </a:p>
      </dgm:t>
    </dgm:pt>
    <dgm:pt modelId="{F152CD7D-0CB1-42C7-B284-055277A2988E}" type="pres">
      <dgm:prSet presAssocID="{08FDF037-1A75-41E3-9CA8-01C8CD1F90D3}" presName="dummy" presStyleCnt="0"/>
      <dgm:spPr/>
      <dgm:t>
        <a:bodyPr/>
        <a:lstStyle/>
        <a:p>
          <a:endParaRPr lang="en-US"/>
        </a:p>
      </dgm:t>
    </dgm:pt>
    <dgm:pt modelId="{D0C0E149-3074-4057-B678-58BF2A17243B}" type="pres">
      <dgm:prSet presAssocID="{FC6531A0-5763-4E74-9DEA-56C1C80650CE}" presName="sibTrans" presStyleLbl="sibTrans2D1" presStyleIdx="2" presStyleCnt="4"/>
      <dgm:spPr/>
      <dgm:t>
        <a:bodyPr/>
        <a:lstStyle/>
        <a:p>
          <a:endParaRPr lang="en-US"/>
        </a:p>
      </dgm:t>
    </dgm:pt>
    <dgm:pt modelId="{C6226104-21B9-447D-8E09-827A301A63B7}" type="pres">
      <dgm:prSet presAssocID="{B4C7DD12-EC4A-494C-8537-8EC2301091C0}" presName="node" presStyleLbl="node1" presStyleIdx="3" presStyleCnt="4">
        <dgm:presLayoutVars>
          <dgm:bulletEnabled val="1"/>
        </dgm:presLayoutVars>
      </dgm:prSet>
      <dgm:spPr/>
      <dgm:t>
        <a:bodyPr/>
        <a:lstStyle/>
        <a:p>
          <a:endParaRPr lang="en-US"/>
        </a:p>
      </dgm:t>
    </dgm:pt>
    <dgm:pt modelId="{695ACB5D-4646-45F7-AA4C-8D8B75078654}" type="pres">
      <dgm:prSet presAssocID="{B4C7DD12-EC4A-494C-8537-8EC2301091C0}" presName="dummy" presStyleCnt="0"/>
      <dgm:spPr/>
      <dgm:t>
        <a:bodyPr/>
        <a:lstStyle/>
        <a:p>
          <a:endParaRPr lang="en-US"/>
        </a:p>
      </dgm:t>
    </dgm:pt>
    <dgm:pt modelId="{996B5606-D298-4C49-8848-F51790155977}" type="pres">
      <dgm:prSet presAssocID="{20258B83-E29D-4E36-A748-8CE43171B7F4}" presName="sibTrans" presStyleLbl="sibTrans2D1" presStyleIdx="3" presStyleCnt="4"/>
      <dgm:spPr/>
      <dgm:t>
        <a:bodyPr/>
        <a:lstStyle/>
        <a:p>
          <a:endParaRPr lang="en-US"/>
        </a:p>
      </dgm:t>
    </dgm:pt>
  </dgm:ptLst>
  <dgm:cxnLst>
    <dgm:cxn modelId="{4050FB13-FAA4-4FE1-90D7-E85C7DFA72CB}" type="presOf" srcId="{FC6531A0-5763-4E74-9DEA-56C1C80650CE}" destId="{D0C0E149-3074-4057-B678-58BF2A17243B}" srcOrd="0" destOrd="0" presId="urn:microsoft.com/office/officeart/2005/8/layout/radial6"/>
    <dgm:cxn modelId="{4C1251A5-6FF7-4F7C-9F93-16158618FF2F}" srcId="{7E1B0D77-0969-40DB-9FF6-F7B32D44D1C2}" destId="{1A313438-A88F-4A42-A6A6-4671BAED9C91}" srcOrd="0" destOrd="0" parTransId="{A3EC4DB8-2E9D-4FB7-BF77-37B3804CF04A}" sibTransId="{DCCA2C67-7CC7-4E2D-AD03-0F8343A01B58}"/>
    <dgm:cxn modelId="{5668C035-8756-4923-A953-FF21180621CC}" type="presOf" srcId="{20258B83-E29D-4E36-A748-8CE43171B7F4}" destId="{996B5606-D298-4C49-8848-F51790155977}" srcOrd="0" destOrd="0" presId="urn:microsoft.com/office/officeart/2005/8/layout/radial6"/>
    <dgm:cxn modelId="{B69069F0-24CB-4788-834F-244A987809B4}" srcId="{50BE73CF-1774-424D-A5FA-6163FD75DEB7}" destId="{7E1B0D77-0969-40DB-9FF6-F7B32D44D1C2}" srcOrd="0" destOrd="0" parTransId="{BB3C010F-DA20-425A-B9A8-C63B950E00CF}" sibTransId="{AF2B16FC-3CD7-4568-8578-1F3A93122471}"/>
    <dgm:cxn modelId="{1235EFE8-AEF4-4CE0-857A-55C82E37987E}" type="presOf" srcId="{7E1B0D77-0969-40DB-9FF6-F7B32D44D1C2}" destId="{088A5C4E-692A-453B-A35B-A81B40748411}" srcOrd="0" destOrd="0" presId="urn:microsoft.com/office/officeart/2005/8/layout/radial6"/>
    <dgm:cxn modelId="{BF4F6E29-AE78-4AE0-B41A-1EDC8013F2DA}" srcId="{7E1B0D77-0969-40DB-9FF6-F7B32D44D1C2}" destId="{08FDF037-1A75-41E3-9CA8-01C8CD1F90D3}" srcOrd="2" destOrd="0" parTransId="{2C0DDB37-3524-4B5E-A648-1EA6FAF59FC7}" sibTransId="{FC6531A0-5763-4E74-9DEA-56C1C80650CE}"/>
    <dgm:cxn modelId="{D43AF77F-B17C-4686-B2BE-FBDF3F2F0389}" type="presOf" srcId="{1A313438-A88F-4A42-A6A6-4671BAED9C91}" destId="{CF9FF66A-1F80-4696-91D3-138829A7E25C}" srcOrd="0" destOrd="0" presId="urn:microsoft.com/office/officeart/2005/8/layout/radial6"/>
    <dgm:cxn modelId="{62A1E862-5F94-4FED-96CE-ABA465E5B87E}" type="presOf" srcId="{B4C7DD12-EC4A-494C-8537-8EC2301091C0}" destId="{C6226104-21B9-447D-8E09-827A301A63B7}" srcOrd="0" destOrd="0" presId="urn:microsoft.com/office/officeart/2005/8/layout/radial6"/>
    <dgm:cxn modelId="{F4A0E8EC-F94C-4BA5-9904-CF6536A82580}" srcId="{7E1B0D77-0969-40DB-9FF6-F7B32D44D1C2}" destId="{B4C7DD12-EC4A-494C-8537-8EC2301091C0}" srcOrd="3" destOrd="0" parTransId="{ADA313CF-2388-4280-9025-C8A825956C2C}" sibTransId="{20258B83-E29D-4E36-A748-8CE43171B7F4}"/>
    <dgm:cxn modelId="{467BF9F8-58AC-4E09-A305-5E8E3224AA0C}" type="presOf" srcId="{DCCA2C67-7CC7-4E2D-AD03-0F8343A01B58}" destId="{993D6E86-BF7B-44F0-A563-F8F9FACF938D}" srcOrd="0" destOrd="0" presId="urn:microsoft.com/office/officeart/2005/8/layout/radial6"/>
    <dgm:cxn modelId="{AED8D729-706E-447A-9854-05DA670B5EA2}" srcId="{7E1B0D77-0969-40DB-9FF6-F7B32D44D1C2}" destId="{D18C68D6-557A-4851-B70D-AAA5C39F177B}" srcOrd="1" destOrd="0" parTransId="{FAC597D8-2F4B-46A5-9C06-146898761B53}" sibTransId="{27ED1173-618A-4157-872E-E017E2B8A0F6}"/>
    <dgm:cxn modelId="{0BDE2A94-3AD4-4EBF-99FB-92B0F6949342}" type="presOf" srcId="{27ED1173-618A-4157-872E-E017E2B8A0F6}" destId="{F553395D-F737-4E6D-A50B-ED40B6F6C802}" srcOrd="0" destOrd="0" presId="urn:microsoft.com/office/officeart/2005/8/layout/radial6"/>
    <dgm:cxn modelId="{2B3B1A84-921F-4615-8617-CB5E0360FB58}" type="presOf" srcId="{D18C68D6-557A-4851-B70D-AAA5C39F177B}" destId="{86C8F10C-326A-44B1-A465-CD83D8314E08}" srcOrd="0" destOrd="0" presId="urn:microsoft.com/office/officeart/2005/8/layout/radial6"/>
    <dgm:cxn modelId="{B30F6B29-035B-4B5B-81C9-172101D6FF74}" type="presOf" srcId="{08FDF037-1A75-41E3-9CA8-01C8CD1F90D3}" destId="{FBB94228-C74D-4235-9C19-355F94DF83A9}" srcOrd="0" destOrd="0" presId="urn:microsoft.com/office/officeart/2005/8/layout/radial6"/>
    <dgm:cxn modelId="{000C9020-4B27-4E58-974B-EA9187F6BBC2}" type="presOf" srcId="{50BE73CF-1774-424D-A5FA-6163FD75DEB7}" destId="{ED536DCB-EE43-489E-8CD2-184A63568349}" srcOrd="0" destOrd="0" presId="urn:microsoft.com/office/officeart/2005/8/layout/radial6"/>
    <dgm:cxn modelId="{6ACD4435-BF45-4776-95AF-4E9330855243}" type="presParOf" srcId="{ED536DCB-EE43-489E-8CD2-184A63568349}" destId="{088A5C4E-692A-453B-A35B-A81B40748411}" srcOrd="0" destOrd="0" presId="urn:microsoft.com/office/officeart/2005/8/layout/radial6"/>
    <dgm:cxn modelId="{606E7EAD-9698-4AF4-8FE3-A3510C485F1F}" type="presParOf" srcId="{ED536DCB-EE43-489E-8CD2-184A63568349}" destId="{CF9FF66A-1F80-4696-91D3-138829A7E25C}" srcOrd="1" destOrd="0" presId="urn:microsoft.com/office/officeart/2005/8/layout/radial6"/>
    <dgm:cxn modelId="{B9D1D88C-39A4-40CD-8D66-18CB363F81F8}" type="presParOf" srcId="{ED536DCB-EE43-489E-8CD2-184A63568349}" destId="{7508F990-016A-4993-A9EF-E2D5AD055C71}" srcOrd="2" destOrd="0" presId="urn:microsoft.com/office/officeart/2005/8/layout/radial6"/>
    <dgm:cxn modelId="{E0EFF051-3B14-40CC-822D-360B221E9754}" type="presParOf" srcId="{ED536DCB-EE43-489E-8CD2-184A63568349}" destId="{993D6E86-BF7B-44F0-A563-F8F9FACF938D}" srcOrd="3" destOrd="0" presId="urn:microsoft.com/office/officeart/2005/8/layout/radial6"/>
    <dgm:cxn modelId="{02D1D09A-BADD-4194-8B1C-D9D0031979AD}" type="presParOf" srcId="{ED536DCB-EE43-489E-8CD2-184A63568349}" destId="{86C8F10C-326A-44B1-A465-CD83D8314E08}" srcOrd="4" destOrd="0" presId="urn:microsoft.com/office/officeart/2005/8/layout/radial6"/>
    <dgm:cxn modelId="{87F70A69-96DC-4855-8160-D51CD011BD04}" type="presParOf" srcId="{ED536DCB-EE43-489E-8CD2-184A63568349}" destId="{B6F3D9CD-2E05-4DED-9EDC-BDB8C5A45B4F}" srcOrd="5" destOrd="0" presId="urn:microsoft.com/office/officeart/2005/8/layout/radial6"/>
    <dgm:cxn modelId="{7A9021D0-30F6-42A0-9D0B-9ADD720AD876}" type="presParOf" srcId="{ED536DCB-EE43-489E-8CD2-184A63568349}" destId="{F553395D-F737-4E6D-A50B-ED40B6F6C802}" srcOrd="6" destOrd="0" presId="urn:microsoft.com/office/officeart/2005/8/layout/radial6"/>
    <dgm:cxn modelId="{3834DC82-CDAE-4CD7-B4B7-6D22E66FEC6B}" type="presParOf" srcId="{ED536DCB-EE43-489E-8CD2-184A63568349}" destId="{FBB94228-C74D-4235-9C19-355F94DF83A9}" srcOrd="7" destOrd="0" presId="urn:microsoft.com/office/officeart/2005/8/layout/radial6"/>
    <dgm:cxn modelId="{C5AC53D8-6144-4EF9-9287-7138AE8A24FC}" type="presParOf" srcId="{ED536DCB-EE43-489E-8CD2-184A63568349}" destId="{F152CD7D-0CB1-42C7-B284-055277A2988E}" srcOrd="8" destOrd="0" presId="urn:microsoft.com/office/officeart/2005/8/layout/radial6"/>
    <dgm:cxn modelId="{FFB8F4DA-4FDE-4430-985B-A140D7A3AFEE}" type="presParOf" srcId="{ED536DCB-EE43-489E-8CD2-184A63568349}" destId="{D0C0E149-3074-4057-B678-58BF2A17243B}" srcOrd="9" destOrd="0" presId="urn:microsoft.com/office/officeart/2005/8/layout/radial6"/>
    <dgm:cxn modelId="{F5257BD0-369C-4774-8AD4-D175A7F2C362}" type="presParOf" srcId="{ED536DCB-EE43-489E-8CD2-184A63568349}" destId="{C6226104-21B9-447D-8E09-827A301A63B7}" srcOrd="10" destOrd="0" presId="urn:microsoft.com/office/officeart/2005/8/layout/radial6"/>
    <dgm:cxn modelId="{BE543B7D-17EF-4202-A689-C680E4336758}" type="presParOf" srcId="{ED536DCB-EE43-489E-8CD2-184A63568349}" destId="{695ACB5D-4646-45F7-AA4C-8D8B75078654}" srcOrd="11" destOrd="0" presId="urn:microsoft.com/office/officeart/2005/8/layout/radial6"/>
    <dgm:cxn modelId="{495FD9FD-13C0-4583-B8AE-4CB787BBD062}" type="presParOf" srcId="{ED536DCB-EE43-489E-8CD2-184A63568349}" destId="{996B5606-D298-4C49-8848-F51790155977}" srcOrd="12" destOrd="0" presId="urn:microsoft.com/office/officeart/2005/8/layout/radial6"/>
  </dgm:cxnLst>
  <dgm:bg>
    <a:noFill/>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96B5606-D298-4C49-8848-F51790155977}">
      <dsp:nvSpPr>
        <dsp:cNvPr id="0" name=""/>
        <dsp:cNvSpPr/>
      </dsp:nvSpPr>
      <dsp:spPr>
        <a:xfrm>
          <a:off x="934688" y="409249"/>
          <a:ext cx="2729919" cy="2729919"/>
        </a:xfrm>
        <a:prstGeom prst="blockArc">
          <a:avLst>
            <a:gd name="adj1" fmla="val 10800000"/>
            <a:gd name="adj2" fmla="val 16200000"/>
            <a:gd name="adj3" fmla="val 4644"/>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D0C0E149-3074-4057-B678-58BF2A17243B}">
      <dsp:nvSpPr>
        <dsp:cNvPr id="0" name=""/>
        <dsp:cNvSpPr/>
      </dsp:nvSpPr>
      <dsp:spPr>
        <a:xfrm>
          <a:off x="934688" y="409249"/>
          <a:ext cx="2729919" cy="2729919"/>
        </a:xfrm>
        <a:prstGeom prst="blockArc">
          <a:avLst>
            <a:gd name="adj1" fmla="val 5400000"/>
            <a:gd name="adj2" fmla="val 10800000"/>
            <a:gd name="adj3" fmla="val 4644"/>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553395D-F737-4E6D-A50B-ED40B6F6C802}">
      <dsp:nvSpPr>
        <dsp:cNvPr id="0" name=""/>
        <dsp:cNvSpPr/>
      </dsp:nvSpPr>
      <dsp:spPr>
        <a:xfrm>
          <a:off x="934688" y="409249"/>
          <a:ext cx="2729919" cy="2729919"/>
        </a:xfrm>
        <a:prstGeom prst="blockArc">
          <a:avLst>
            <a:gd name="adj1" fmla="val 0"/>
            <a:gd name="adj2" fmla="val 5400000"/>
            <a:gd name="adj3" fmla="val 4644"/>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93D6E86-BF7B-44F0-A563-F8F9FACF938D}">
      <dsp:nvSpPr>
        <dsp:cNvPr id="0" name=""/>
        <dsp:cNvSpPr/>
      </dsp:nvSpPr>
      <dsp:spPr>
        <a:xfrm>
          <a:off x="934688" y="409249"/>
          <a:ext cx="2729919" cy="2729919"/>
        </a:xfrm>
        <a:prstGeom prst="blockArc">
          <a:avLst>
            <a:gd name="adj1" fmla="val 16200000"/>
            <a:gd name="adj2" fmla="val 0"/>
            <a:gd name="adj3" fmla="val 4644"/>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88A5C4E-692A-453B-A35B-A81B40748411}">
      <dsp:nvSpPr>
        <dsp:cNvPr id="0" name=""/>
        <dsp:cNvSpPr/>
      </dsp:nvSpPr>
      <dsp:spPr>
        <a:xfrm>
          <a:off x="1670838" y="1145399"/>
          <a:ext cx="1257619" cy="1257619"/>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r>
            <a:rPr lang="en-US" sz="3100" kern="1200" dirty="0" smtClean="0"/>
            <a:t>PACT</a:t>
          </a:r>
          <a:endParaRPr lang="en-US" sz="3100" kern="1200" dirty="0"/>
        </a:p>
      </dsp:txBody>
      <dsp:txXfrm>
        <a:off x="1670838" y="1145399"/>
        <a:ext cx="1257619" cy="1257619"/>
      </dsp:txXfrm>
    </dsp:sp>
    <dsp:sp modelId="{CF9FF66A-1F80-4696-91D3-138829A7E25C}">
      <dsp:nvSpPr>
        <dsp:cNvPr id="0" name=""/>
        <dsp:cNvSpPr/>
      </dsp:nvSpPr>
      <dsp:spPr>
        <a:xfrm>
          <a:off x="1859480" y="774"/>
          <a:ext cx="880333" cy="880333"/>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eConnected</a:t>
          </a:r>
        </a:p>
        <a:p>
          <a:pPr lvl="0" algn="ctr" defTabSz="400050">
            <a:lnSpc>
              <a:spcPct val="90000"/>
            </a:lnSpc>
            <a:spcBef>
              <a:spcPct val="0"/>
            </a:spcBef>
            <a:spcAft>
              <a:spcPct val="35000"/>
            </a:spcAft>
          </a:pPr>
          <a:r>
            <a:rPr lang="en-US" sz="900" kern="1200" dirty="0" smtClean="0"/>
            <a:t>HEALTH</a:t>
          </a:r>
          <a:endParaRPr lang="en-US" sz="900" kern="1200" dirty="0"/>
        </a:p>
      </dsp:txBody>
      <dsp:txXfrm>
        <a:off x="1859480" y="774"/>
        <a:ext cx="880333" cy="880333"/>
      </dsp:txXfrm>
    </dsp:sp>
    <dsp:sp modelId="{86C8F10C-326A-44B1-A465-CD83D8314E08}">
      <dsp:nvSpPr>
        <dsp:cNvPr id="0" name=""/>
        <dsp:cNvSpPr/>
      </dsp:nvSpPr>
      <dsp:spPr>
        <a:xfrm>
          <a:off x="3192748" y="1334042"/>
          <a:ext cx="880333" cy="880333"/>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SPECIALTY CARE</a:t>
          </a:r>
          <a:endParaRPr lang="en-US" sz="900" kern="1200" dirty="0"/>
        </a:p>
      </dsp:txBody>
      <dsp:txXfrm>
        <a:off x="3192748" y="1334042"/>
        <a:ext cx="880333" cy="880333"/>
      </dsp:txXfrm>
    </dsp:sp>
    <dsp:sp modelId="{FBB94228-C74D-4235-9C19-355F94DF83A9}">
      <dsp:nvSpPr>
        <dsp:cNvPr id="0" name=""/>
        <dsp:cNvSpPr/>
      </dsp:nvSpPr>
      <dsp:spPr>
        <a:xfrm>
          <a:off x="1859481" y="2667309"/>
          <a:ext cx="880333" cy="880333"/>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NILTC</a:t>
          </a:r>
          <a:endParaRPr lang="en-US" sz="900" kern="1200" dirty="0"/>
        </a:p>
      </dsp:txBody>
      <dsp:txXfrm>
        <a:off x="1859481" y="2667309"/>
        <a:ext cx="880333" cy="880333"/>
      </dsp:txXfrm>
    </dsp:sp>
    <dsp:sp modelId="{C6226104-21B9-447D-8E09-827A301A63B7}">
      <dsp:nvSpPr>
        <dsp:cNvPr id="0" name=""/>
        <dsp:cNvSpPr/>
      </dsp:nvSpPr>
      <dsp:spPr>
        <a:xfrm>
          <a:off x="526213" y="1334042"/>
          <a:ext cx="880333" cy="880333"/>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MENTAL HEALTH</a:t>
          </a:r>
          <a:endParaRPr lang="en-US" sz="900" kern="1200" dirty="0"/>
        </a:p>
      </dsp:txBody>
      <dsp:txXfrm>
        <a:off x="526213" y="1334042"/>
        <a:ext cx="880333" cy="880333"/>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7EBE3E01-3AA9-46CD-A8A2-AF7589B1AAC3}" type="datetimeFigureOut">
              <a:rPr lang="en-US"/>
              <a:pPr>
                <a:defRPr/>
              </a:pPr>
              <a:t>12/4/2012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C3F580A0-38D9-49BA-98C4-0AA1B68E3E62}" type="slidenum">
              <a:rPr lang="en-US"/>
              <a:pPr>
                <a:defRPr/>
              </a:pPr>
              <a:t>‹#›</a:t>
            </a:fld>
            <a:endParaRPr lang="en-US" dirty="0"/>
          </a:p>
        </p:txBody>
      </p:sp>
    </p:spTree>
    <p:extLst>
      <p:ext uri="{BB962C8B-B14F-4D97-AF65-F5344CB8AC3E}">
        <p14:creationId xmlns="" xmlns:p14="http://schemas.microsoft.com/office/powerpoint/2010/main" val="39275386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p:spPr>
      </p:sp>
      <p:sp>
        <p:nvSpPr>
          <p:cNvPr id="153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In the table provided, please list each Major Initiatives</a:t>
            </a:r>
          </a:p>
        </p:txBody>
      </p:sp>
      <p:sp>
        <p:nvSpPr>
          <p:cNvPr id="153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AB7F683-F64B-4371-BDC6-4AE8411B2629}" type="slidenum">
              <a:rPr lang="en-US" smtClean="0"/>
              <a:pPr/>
              <a:t>2</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pic>
        <p:nvPicPr>
          <p:cNvPr id="4" name="Picture 7" descr="Top block is a close-up photo of red-white-blue flag pattern. Bottom block is a light blue circle-star pattern. Bottom right is the VA emblem-Excellence logo lock-up."/>
          <p:cNvPicPr>
            <a:picLocks noChangeAspect="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ctrTitle"/>
          </p:nvPr>
        </p:nvSpPr>
        <p:spPr>
          <a:xfrm>
            <a:off x="338880" y="3178162"/>
            <a:ext cx="7772400" cy="730127"/>
          </a:xfrm>
        </p:spPr>
        <p:txBody>
          <a:bodyPr>
            <a:normAutofit/>
          </a:bodyPr>
          <a:lstStyle>
            <a:lvl1pPr algn="l">
              <a:defRPr sz="2000" b="1">
                <a:latin typeface="Calibri"/>
                <a:cs typeface="Calibri"/>
              </a:defRPr>
            </a:lvl1pPr>
          </a:lstStyle>
          <a:p>
            <a:r>
              <a:rPr lang="en-US" smtClean="0"/>
              <a:t>Click to edit Master title style</a:t>
            </a:r>
            <a:endParaRPr lang="en-US" dirty="0"/>
          </a:p>
        </p:txBody>
      </p:sp>
      <p:sp>
        <p:nvSpPr>
          <p:cNvPr id="3" name="Subtitle 2"/>
          <p:cNvSpPr>
            <a:spLocks noGrp="1"/>
          </p:cNvSpPr>
          <p:nvPr>
            <p:ph type="subTitle" idx="1"/>
          </p:nvPr>
        </p:nvSpPr>
        <p:spPr>
          <a:xfrm>
            <a:off x="357696" y="4004454"/>
            <a:ext cx="7753584" cy="914813"/>
          </a:xfrm>
        </p:spPr>
        <p:txBody>
          <a:bodyPr>
            <a:noAutofit/>
          </a:bodyPr>
          <a:lstStyle>
            <a:lvl1pPr marL="0" indent="0" algn="l">
              <a:buNone/>
              <a:defRPr sz="1600">
                <a:solidFill>
                  <a:srgbClr val="FFFFFF"/>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3322"/>
            <a:ext cx="4038600" cy="4202841"/>
          </a:xfrm>
        </p:spPr>
        <p:txBody>
          <a:bodyPr>
            <a:norm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923322"/>
            <a:ext cx="4038600" cy="4202841"/>
          </a:xfrm>
        </p:spPr>
        <p:txBody>
          <a:bodyPr>
            <a:norm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5"/>
          <p:cNvSpPr>
            <a:spLocks noGrp="1"/>
          </p:cNvSpPr>
          <p:nvPr>
            <p:ph type="sldNum" sz="quarter" idx="10"/>
          </p:nvPr>
        </p:nvSpPr>
        <p:spPr/>
        <p:txBody>
          <a:bodyPr rtlCol="0"/>
          <a:lstStyle>
            <a:lvl1pPr fontAlgn="auto">
              <a:spcBef>
                <a:spcPts val="0"/>
              </a:spcBef>
              <a:spcAft>
                <a:spcPts val="0"/>
              </a:spcAft>
              <a:defRPr>
                <a:solidFill>
                  <a:prstClr val="black">
                    <a:tint val="75000"/>
                  </a:prstClr>
                </a:solidFill>
                <a:latin typeface="Georgia"/>
                <a:cs typeface="Georgia"/>
              </a:defRPr>
            </a:lvl1pPr>
          </a:lstStyle>
          <a:p>
            <a:pPr>
              <a:defRPr/>
            </a:pPr>
            <a:fld id="{F14C27D2-484B-4CFB-AD03-4A2BA66BB4EA}"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457200" y="1935650"/>
            <a:ext cx="8229600" cy="41905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pPr>
              <a:defRPr/>
            </a:pPr>
            <a:fld id="{C8BB5698-A9FB-422B-80E6-31E6154DD5ED}"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3" descr="Slide background with light blue circle-star pattern block behind title. Bottom left reads &quot;Veterans Health Administration.&quot;"/>
          <p:cNvPicPr>
            <a:picLocks noChangeAspect="1"/>
          </p:cNvPicPr>
          <p:nvPr userDrawn="1"/>
        </p:nvPicPr>
        <p:blipFill>
          <a:blip r:embed="rId5" cstate="print"/>
          <a:srcRect/>
          <a:stretch>
            <a:fillRect/>
          </a:stretch>
        </p:blipFill>
        <p:spPr bwMode="auto">
          <a:xfrm>
            <a:off x="0" y="0"/>
            <a:ext cx="9144000" cy="6858000"/>
          </a:xfrm>
          <a:prstGeom prst="rect">
            <a:avLst/>
          </a:prstGeom>
          <a:noFill/>
          <a:ln w="9525">
            <a:noFill/>
            <a:miter lim="800000"/>
            <a:headEnd/>
            <a:tailEnd/>
          </a:ln>
        </p:spPr>
      </p:pic>
      <p:sp>
        <p:nvSpPr>
          <p:cNvPr id="1027" name="Title Placeholder 1"/>
          <p:cNvSpPr>
            <a:spLocks noGrp="1"/>
          </p:cNvSpPr>
          <p:nvPr>
            <p:ph type="title"/>
          </p:nvPr>
        </p:nvSpPr>
        <p:spPr bwMode="auto">
          <a:xfrm>
            <a:off x="457200" y="274638"/>
            <a:ext cx="8229600" cy="129063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8" name="Text Placeholder 2"/>
          <p:cNvSpPr>
            <a:spLocks noGrp="1"/>
          </p:cNvSpPr>
          <p:nvPr>
            <p:ph type="body" idx="1"/>
          </p:nvPr>
        </p:nvSpPr>
        <p:spPr bwMode="auto">
          <a:xfrm>
            <a:off x="457200" y="1849438"/>
            <a:ext cx="8229600" cy="4276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Slide Number Placeholder 5"/>
          <p:cNvSpPr>
            <a:spLocks noGrp="1"/>
          </p:cNvSpPr>
          <p:nvPr>
            <p:ph type="sldNum" sz="quarter" idx="4"/>
          </p:nvPr>
        </p:nvSpPr>
        <p:spPr>
          <a:xfrm>
            <a:off x="8583613" y="6249988"/>
            <a:ext cx="490537"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898989"/>
                </a:solidFill>
                <a:latin typeface="Georgia" pitchFamily="18" charset="0"/>
              </a:defRPr>
            </a:lvl1pPr>
          </a:lstStyle>
          <a:p>
            <a:pPr>
              <a:defRPr/>
            </a:pPr>
            <a:fld id="{3353A87A-E400-4592-97E1-40BB2935B2B4}" type="slidenum">
              <a:rPr lang="en-US"/>
              <a:pPr>
                <a:defRPr/>
              </a:pPr>
              <a:t>‹#›</a:t>
            </a:fld>
            <a:endParaRPr lang="en-US" dirty="0"/>
          </a:p>
        </p:txBody>
      </p:sp>
      <p:sp>
        <p:nvSpPr>
          <p:cNvPr id="7" name="TextBox 6"/>
          <p:cNvSpPr txBox="1"/>
          <p:nvPr userDrawn="1"/>
        </p:nvSpPr>
        <p:spPr>
          <a:xfrm>
            <a:off x="457200" y="6284913"/>
            <a:ext cx="4311650" cy="276225"/>
          </a:xfrm>
          <a:prstGeom prst="rect">
            <a:avLst/>
          </a:prstGeom>
          <a:noFill/>
        </p:spPr>
        <p:txBody>
          <a:bodyPr>
            <a:spAutoFit/>
          </a:bodyPr>
          <a:lstStyle/>
          <a:p>
            <a:pPr defTabSz="457200" fontAlgn="auto">
              <a:spcBef>
                <a:spcPts val="0"/>
              </a:spcBef>
              <a:spcAft>
                <a:spcPts val="0"/>
              </a:spcAft>
              <a:defRPr/>
            </a:pPr>
            <a:r>
              <a:rPr lang="en-US" sz="1200" spc="100" dirty="0">
                <a:solidFill>
                  <a:prstClr val="white">
                    <a:lumMod val="65000"/>
                  </a:prstClr>
                </a:solidFill>
                <a:latin typeface="Calibri"/>
                <a:cs typeface="+mn-cs"/>
              </a:rPr>
              <a:t>VETERANS HEALTH ADMINISTRATION</a:t>
            </a:r>
          </a:p>
        </p:txBody>
      </p:sp>
    </p:spTree>
  </p:cSld>
  <p:clrMap bg1="lt1" tx1="dk1" bg2="lt2" tx2="dk2" accent1="accent1" accent2="accent2" accent3="accent3" accent4="accent4" accent5="accent5" accent6="accent6" hlink="hlink" folHlink="folHlink"/>
  <p:sldLayoutIdLst>
    <p:sldLayoutId id="2147483898" r:id="rId1"/>
    <p:sldLayoutId id="2147483899" r:id="rId2"/>
    <p:sldLayoutId id="2147483897" r:id="rId3"/>
  </p:sldLayoutIdLst>
  <p:hf hdr="0" ftr="0" dt="0"/>
  <p:txStyles>
    <p:titleStyle>
      <a:lvl1pPr algn="l" defTabSz="457200" rtl="0" eaLnBrk="0" fontAlgn="base" hangingPunct="0">
        <a:spcBef>
          <a:spcPct val="0"/>
        </a:spcBef>
        <a:spcAft>
          <a:spcPct val="0"/>
        </a:spcAft>
        <a:defRPr sz="2400" kern="1200">
          <a:solidFill>
            <a:schemeClr val="bg1"/>
          </a:solidFill>
          <a:latin typeface="Georgia"/>
          <a:ea typeface="Georgia" pitchFamily="18" charset="0"/>
          <a:cs typeface="Georgia"/>
        </a:defRPr>
      </a:lvl1pPr>
      <a:lvl2pPr algn="l" defTabSz="457200" rtl="0" eaLnBrk="0" fontAlgn="base" hangingPunct="0">
        <a:spcBef>
          <a:spcPct val="0"/>
        </a:spcBef>
        <a:spcAft>
          <a:spcPct val="0"/>
        </a:spcAft>
        <a:defRPr sz="2400">
          <a:solidFill>
            <a:schemeClr val="bg1"/>
          </a:solidFill>
          <a:latin typeface="Georgia" pitchFamily="18" charset="0"/>
          <a:ea typeface="Georgia" pitchFamily="18" charset="0"/>
          <a:cs typeface="Georgia" pitchFamily="18" charset="0"/>
        </a:defRPr>
      </a:lvl2pPr>
      <a:lvl3pPr algn="l" defTabSz="457200" rtl="0" eaLnBrk="0" fontAlgn="base" hangingPunct="0">
        <a:spcBef>
          <a:spcPct val="0"/>
        </a:spcBef>
        <a:spcAft>
          <a:spcPct val="0"/>
        </a:spcAft>
        <a:defRPr sz="2400">
          <a:solidFill>
            <a:schemeClr val="bg1"/>
          </a:solidFill>
          <a:latin typeface="Georgia" pitchFamily="18" charset="0"/>
          <a:ea typeface="Georgia" pitchFamily="18" charset="0"/>
          <a:cs typeface="Georgia" pitchFamily="18" charset="0"/>
        </a:defRPr>
      </a:lvl3pPr>
      <a:lvl4pPr algn="l" defTabSz="457200" rtl="0" eaLnBrk="0" fontAlgn="base" hangingPunct="0">
        <a:spcBef>
          <a:spcPct val="0"/>
        </a:spcBef>
        <a:spcAft>
          <a:spcPct val="0"/>
        </a:spcAft>
        <a:defRPr sz="2400">
          <a:solidFill>
            <a:schemeClr val="bg1"/>
          </a:solidFill>
          <a:latin typeface="Georgia" pitchFamily="18" charset="0"/>
          <a:ea typeface="Georgia" pitchFamily="18" charset="0"/>
          <a:cs typeface="Georgia" pitchFamily="18" charset="0"/>
        </a:defRPr>
      </a:lvl4pPr>
      <a:lvl5pPr algn="l" defTabSz="457200" rtl="0" eaLnBrk="0" fontAlgn="base" hangingPunct="0">
        <a:spcBef>
          <a:spcPct val="0"/>
        </a:spcBef>
        <a:spcAft>
          <a:spcPct val="0"/>
        </a:spcAft>
        <a:defRPr sz="2400">
          <a:solidFill>
            <a:schemeClr val="bg1"/>
          </a:solidFill>
          <a:latin typeface="Georgia" pitchFamily="18" charset="0"/>
          <a:ea typeface="Georgia" pitchFamily="18" charset="0"/>
          <a:cs typeface="Georgia" pitchFamily="18" charset="0"/>
        </a:defRPr>
      </a:lvl5pPr>
      <a:lvl6pPr marL="457200" algn="l" defTabSz="457200" rtl="0" fontAlgn="base">
        <a:spcBef>
          <a:spcPct val="0"/>
        </a:spcBef>
        <a:spcAft>
          <a:spcPct val="0"/>
        </a:spcAft>
        <a:defRPr sz="2400">
          <a:solidFill>
            <a:schemeClr val="bg1"/>
          </a:solidFill>
          <a:latin typeface="Georgia" pitchFamily="18" charset="0"/>
          <a:ea typeface="Georgia" pitchFamily="18" charset="0"/>
          <a:cs typeface="Georgia" pitchFamily="18" charset="0"/>
        </a:defRPr>
      </a:lvl6pPr>
      <a:lvl7pPr marL="914400" algn="l" defTabSz="457200" rtl="0" fontAlgn="base">
        <a:spcBef>
          <a:spcPct val="0"/>
        </a:spcBef>
        <a:spcAft>
          <a:spcPct val="0"/>
        </a:spcAft>
        <a:defRPr sz="2400">
          <a:solidFill>
            <a:schemeClr val="bg1"/>
          </a:solidFill>
          <a:latin typeface="Georgia" pitchFamily="18" charset="0"/>
          <a:ea typeface="Georgia" pitchFamily="18" charset="0"/>
          <a:cs typeface="Georgia" pitchFamily="18" charset="0"/>
        </a:defRPr>
      </a:lvl7pPr>
      <a:lvl8pPr marL="1371600" algn="l" defTabSz="457200" rtl="0" fontAlgn="base">
        <a:spcBef>
          <a:spcPct val="0"/>
        </a:spcBef>
        <a:spcAft>
          <a:spcPct val="0"/>
        </a:spcAft>
        <a:defRPr sz="2400">
          <a:solidFill>
            <a:schemeClr val="bg1"/>
          </a:solidFill>
          <a:latin typeface="Georgia" pitchFamily="18" charset="0"/>
          <a:ea typeface="Georgia" pitchFamily="18" charset="0"/>
          <a:cs typeface="Georgia" pitchFamily="18" charset="0"/>
        </a:defRPr>
      </a:lvl8pPr>
      <a:lvl9pPr marL="1828800" algn="l" defTabSz="457200" rtl="0" fontAlgn="base">
        <a:spcBef>
          <a:spcPct val="0"/>
        </a:spcBef>
        <a:spcAft>
          <a:spcPct val="0"/>
        </a:spcAft>
        <a:defRPr sz="2400">
          <a:solidFill>
            <a:schemeClr val="bg1"/>
          </a:solidFill>
          <a:latin typeface="Georgia" pitchFamily="18" charset="0"/>
          <a:ea typeface="Georgia" pitchFamily="18" charset="0"/>
          <a:cs typeface="Georgia" pitchFamily="18" charset="0"/>
        </a:defRPr>
      </a:lvl9pPr>
    </p:titleStyle>
    <p:bodyStyle>
      <a:lvl1pPr marL="342900" indent="-342900" algn="l" defTabSz="457200" rtl="0" eaLnBrk="0" fontAlgn="base" hangingPunct="0">
        <a:spcBef>
          <a:spcPct val="20000"/>
        </a:spcBef>
        <a:spcAft>
          <a:spcPct val="0"/>
        </a:spcAft>
        <a:buFont typeface="Arial" charset="0"/>
        <a:buChar char="•"/>
        <a:defRPr kern="1200">
          <a:solidFill>
            <a:schemeClr val="tx1"/>
          </a:solidFill>
          <a:latin typeface="+mn-lt"/>
          <a:ea typeface="Georgia" pitchFamily="18" charset="0"/>
          <a:cs typeface="Georgia"/>
        </a:defRPr>
      </a:lvl1pPr>
      <a:lvl2pPr marL="742950" indent="-285750" algn="l" defTabSz="457200" rtl="0" eaLnBrk="0" fontAlgn="base" hangingPunct="0">
        <a:spcBef>
          <a:spcPct val="20000"/>
        </a:spcBef>
        <a:spcAft>
          <a:spcPct val="0"/>
        </a:spcAft>
        <a:buFont typeface="Arial" charset="0"/>
        <a:buChar char="–"/>
        <a:defRPr sz="1600" kern="1200">
          <a:solidFill>
            <a:schemeClr val="tx1"/>
          </a:solidFill>
          <a:latin typeface="+mn-lt"/>
          <a:ea typeface="Georgia" pitchFamily="18" charset="0"/>
          <a:cs typeface="Georgia"/>
        </a:defRPr>
      </a:lvl2pPr>
      <a:lvl3pPr marL="1143000" indent="-228600" algn="l" defTabSz="457200" rtl="0" eaLnBrk="0" fontAlgn="base" hangingPunct="0">
        <a:spcBef>
          <a:spcPct val="20000"/>
        </a:spcBef>
        <a:spcAft>
          <a:spcPct val="0"/>
        </a:spcAft>
        <a:buFont typeface="Arial" charset="0"/>
        <a:buChar char="•"/>
        <a:defRPr sz="1400" kern="1200">
          <a:solidFill>
            <a:schemeClr val="tx1"/>
          </a:solidFill>
          <a:latin typeface="+mn-lt"/>
          <a:ea typeface="Georgia" pitchFamily="18" charset="0"/>
          <a:cs typeface="Georgia"/>
        </a:defRPr>
      </a:lvl3pPr>
      <a:lvl4pPr marL="1600200" indent="-228600" algn="l" defTabSz="457200" rtl="0" eaLnBrk="0" fontAlgn="base" hangingPunct="0">
        <a:spcBef>
          <a:spcPct val="20000"/>
        </a:spcBef>
        <a:spcAft>
          <a:spcPct val="0"/>
        </a:spcAft>
        <a:buFont typeface="Arial" charset="0"/>
        <a:buChar char="–"/>
        <a:defRPr sz="1200" kern="1200">
          <a:solidFill>
            <a:schemeClr val="tx1"/>
          </a:solidFill>
          <a:latin typeface="+mn-lt"/>
          <a:ea typeface="Georgia" pitchFamily="18" charset="0"/>
          <a:cs typeface="Georgia"/>
        </a:defRPr>
      </a:lvl4pPr>
      <a:lvl5pPr marL="2057400" indent="-228600" algn="l" defTabSz="457200" rtl="0" eaLnBrk="0" fontAlgn="base" hangingPunct="0">
        <a:spcBef>
          <a:spcPct val="20000"/>
        </a:spcBef>
        <a:spcAft>
          <a:spcPct val="0"/>
        </a:spcAft>
        <a:buFont typeface="Arial" charset="0"/>
        <a:buChar char="»"/>
        <a:defRPr sz="1200" kern="1200">
          <a:solidFill>
            <a:schemeClr val="tx1"/>
          </a:solidFill>
          <a:latin typeface="Georgia"/>
          <a:ea typeface="Georgia" pitchFamily="18" charset="0"/>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ubtitle 2"/>
          <p:cNvSpPr>
            <a:spLocks noGrp="1"/>
          </p:cNvSpPr>
          <p:nvPr>
            <p:ph type="subTitle" idx="1"/>
          </p:nvPr>
        </p:nvSpPr>
        <p:spPr>
          <a:xfrm>
            <a:off x="357188" y="4494213"/>
            <a:ext cx="7753350" cy="915987"/>
          </a:xfrm>
        </p:spPr>
        <p:txBody>
          <a:bodyPr/>
          <a:lstStyle/>
          <a:p>
            <a:pPr algn="ctr" eaLnBrk="1" hangingPunct="1">
              <a:buFont typeface="Wingdings 2" pitchFamily="18" charset="2"/>
              <a:buNone/>
            </a:pPr>
            <a:r>
              <a:rPr lang="en-US" sz="2400" smtClean="0">
                <a:cs typeface="Georgia" pitchFamily="18" charset="0"/>
              </a:rPr>
              <a:t>Don Michalak, Program Manager</a:t>
            </a:r>
          </a:p>
          <a:p>
            <a:pPr algn="ctr" eaLnBrk="1" hangingPunct="1"/>
            <a:r>
              <a:rPr lang="en-US" sz="2400" smtClean="0">
                <a:ea typeface="Calibri" pitchFamily="34" charset="0"/>
                <a:cs typeface="Calibri" pitchFamily="34" charset="0"/>
              </a:rPr>
              <a:t>Vendor Solutions Symposium</a:t>
            </a:r>
            <a:endParaRPr lang="en-US" sz="2400" smtClean="0">
              <a:cs typeface="Georgia" pitchFamily="18" charset="0"/>
            </a:endParaRPr>
          </a:p>
          <a:p>
            <a:pPr algn="ctr" eaLnBrk="1" hangingPunct="1">
              <a:buFont typeface="Wingdings 2" pitchFamily="18" charset="2"/>
              <a:buNone/>
            </a:pPr>
            <a:r>
              <a:rPr lang="en-US" sz="2400" smtClean="0">
                <a:cs typeface="Georgia" pitchFamily="18" charset="0"/>
              </a:rPr>
              <a:t>December 2012</a:t>
            </a:r>
          </a:p>
          <a:p>
            <a:pPr algn="ctr" eaLnBrk="1" hangingPunct="1"/>
            <a:r>
              <a:rPr lang="en-US" sz="2400" smtClean="0">
                <a:ea typeface="Calibri" pitchFamily="34" charset="0"/>
                <a:cs typeface="Calibri" pitchFamily="34" charset="0"/>
              </a:rPr>
              <a:t/>
            </a:r>
            <a:br>
              <a:rPr lang="en-US" sz="2400" smtClean="0">
                <a:ea typeface="Calibri" pitchFamily="34" charset="0"/>
                <a:cs typeface="Calibri" pitchFamily="34" charset="0"/>
              </a:rPr>
            </a:br>
            <a:endParaRPr lang="en-US" sz="2400" smtClean="0">
              <a:cs typeface="Georgia" pitchFamily="18" charset="0"/>
            </a:endParaRPr>
          </a:p>
          <a:p>
            <a:pPr algn="ctr" eaLnBrk="1" hangingPunct="1">
              <a:buFont typeface="Wingdings 2" pitchFamily="18" charset="2"/>
              <a:buNone/>
            </a:pPr>
            <a:endParaRPr lang="en-US" sz="2400" smtClean="0">
              <a:cs typeface="Georgia" pitchFamily="18" charset="0"/>
            </a:endParaRPr>
          </a:p>
        </p:txBody>
      </p:sp>
      <p:sp>
        <p:nvSpPr>
          <p:cNvPr id="5123" name="Title 1"/>
          <p:cNvSpPr>
            <a:spLocks noGrp="1"/>
          </p:cNvSpPr>
          <p:nvPr>
            <p:ph type="ctrTitle"/>
          </p:nvPr>
        </p:nvSpPr>
        <p:spPr>
          <a:xfrm>
            <a:off x="338138" y="3841750"/>
            <a:ext cx="7772400" cy="730250"/>
          </a:xfrm>
        </p:spPr>
        <p:txBody>
          <a:bodyPr>
            <a:normAutofit fontScale="90000"/>
          </a:bodyPr>
          <a:lstStyle/>
          <a:p>
            <a:pPr algn="ctr">
              <a:defRPr/>
            </a:pPr>
            <a:r>
              <a:rPr lang="en-US" sz="2800" dirty="0" smtClean="0">
                <a:latin typeface="Calibri" pitchFamily="34" charset="0"/>
                <a:cs typeface="Calibri" pitchFamily="34" charset="0"/>
              </a:rPr>
              <a:t>New Models of Care (NMOC)</a:t>
            </a:r>
            <a:br>
              <a:rPr lang="en-US" sz="2800" dirty="0" smtClean="0">
                <a:latin typeface="Calibri" pitchFamily="34" charset="0"/>
                <a:cs typeface="Calibri" pitchFamily="34" charset="0"/>
              </a:rPr>
            </a:br>
            <a:r>
              <a:rPr lang="en-US" sz="2800" dirty="0" smtClean="0">
                <a:latin typeface="Calibri" pitchFamily="34" charset="0"/>
                <a:cs typeface="Calibri" pitchFamily="34" charset="0"/>
              </a:rPr>
              <a:t>Patient Aligned Care Team (PACT), Women’s Health,  </a:t>
            </a:r>
            <a:r>
              <a:rPr lang="en-US" sz="2800" dirty="0">
                <a:latin typeface="Calibri" pitchFamily="34" charset="0"/>
                <a:cs typeface="Calibri" pitchFamily="34" charset="0"/>
              </a:rPr>
              <a:t>Specialty Care</a:t>
            </a:r>
            <a:r>
              <a:rPr lang="en-US" sz="2800" dirty="0" smtClean="0">
                <a:latin typeface="Calibri" pitchFamily="34" charset="0"/>
                <a:cs typeface="Calibri" pitchFamily="34" charset="0"/>
              </a:rPr>
              <a:t/>
            </a:r>
            <a:br>
              <a:rPr lang="en-US" sz="2800" dirty="0" smtClean="0">
                <a:latin typeface="Calibri" pitchFamily="34" charset="0"/>
                <a:cs typeface="Calibri" pitchFamily="34" charset="0"/>
              </a:rPr>
            </a:br>
            <a:endParaRPr lang="en-US" sz="2800" dirty="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4503738" y="2389188"/>
            <a:ext cx="4259262" cy="4181475"/>
          </a:xfrm>
          <a:prstGeom prst="ellipse">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7" name="Oval 6"/>
          <p:cNvSpPr/>
          <p:nvPr/>
        </p:nvSpPr>
        <p:spPr>
          <a:xfrm>
            <a:off x="4381500" y="2155825"/>
            <a:ext cx="4475163" cy="4491038"/>
          </a:xfrm>
          <a:prstGeom prst="ellipse">
            <a:avLst/>
          </a:prstGeom>
          <a:solidFill>
            <a:schemeClr val="accent5">
              <a:lumMod val="40000"/>
              <a:lumOff val="6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24" name="Title 1"/>
          <p:cNvSpPr>
            <a:spLocks noGrp="1"/>
          </p:cNvSpPr>
          <p:nvPr>
            <p:ph type="title"/>
          </p:nvPr>
        </p:nvSpPr>
        <p:spPr/>
        <p:txBody>
          <a:bodyPr/>
          <a:lstStyle/>
          <a:p>
            <a:r>
              <a:rPr lang="en-US" sz="3200" smtClean="0">
                <a:latin typeface="Georgia" pitchFamily="18" charset="0"/>
                <a:cs typeface="Georgia" pitchFamily="18" charset="0"/>
              </a:rPr>
              <a:t>Major Initiative Strategy</a:t>
            </a:r>
          </a:p>
        </p:txBody>
      </p:sp>
      <p:sp>
        <p:nvSpPr>
          <p:cNvPr id="5125" name="TextBox 5"/>
          <p:cNvSpPr txBox="1">
            <a:spLocks noChangeArrowheads="1"/>
          </p:cNvSpPr>
          <p:nvPr/>
        </p:nvSpPr>
        <p:spPr bwMode="auto">
          <a:xfrm>
            <a:off x="444500" y="1714500"/>
            <a:ext cx="3827463" cy="4278313"/>
          </a:xfrm>
          <a:prstGeom prst="rect">
            <a:avLst/>
          </a:prstGeom>
          <a:noFill/>
          <a:ln w="9525">
            <a:noFill/>
            <a:miter lim="800000"/>
            <a:headEnd/>
            <a:tailEnd/>
          </a:ln>
        </p:spPr>
        <p:txBody>
          <a:bodyPr>
            <a:spAutoFit/>
          </a:bodyPr>
          <a:lstStyle/>
          <a:p>
            <a:r>
              <a:rPr lang="en-US" dirty="0">
                <a:solidFill>
                  <a:srgbClr val="003366"/>
                </a:solidFill>
                <a:latin typeface="Calibri" pitchFamily="34" charset="0"/>
              </a:rPr>
              <a:t>New Models of Healthcare will:</a:t>
            </a:r>
          </a:p>
          <a:p>
            <a:pPr>
              <a:buFont typeface="Arial" charset="0"/>
              <a:buChar char="•"/>
            </a:pPr>
            <a:r>
              <a:rPr lang="en-US" sz="1600" dirty="0">
                <a:solidFill>
                  <a:srgbClr val="003366"/>
                </a:solidFill>
                <a:latin typeface="Calibri" pitchFamily="34" charset="0"/>
              </a:rPr>
              <a:t> Improve access and coordination of care by transforming health care delivery through the Patient Aligned Care Team (PACT) and Women’s </a:t>
            </a:r>
            <a:r>
              <a:rPr lang="en-US" sz="1600" dirty="0" smtClean="0">
                <a:solidFill>
                  <a:srgbClr val="003366"/>
                </a:solidFill>
                <a:latin typeface="Calibri" pitchFamily="34" charset="0"/>
              </a:rPr>
              <a:t>Health projects</a:t>
            </a:r>
            <a:endParaRPr lang="en-US" sz="1600" dirty="0">
              <a:solidFill>
                <a:srgbClr val="003366"/>
              </a:solidFill>
              <a:latin typeface="Calibri" pitchFamily="34" charset="0"/>
            </a:endParaRPr>
          </a:p>
          <a:p>
            <a:pPr>
              <a:buFont typeface="Arial" charset="0"/>
              <a:buChar char="•"/>
            </a:pPr>
            <a:r>
              <a:rPr lang="en-US" sz="1600" dirty="0">
                <a:solidFill>
                  <a:srgbClr val="003366"/>
                </a:solidFill>
                <a:latin typeface="Calibri" pitchFamily="34" charset="0"/>
              </a:rPr>
              <a:t>Create an interrelated medical neighborhood composed of Preventive Care, Specialty Care, Mental Health  and Non-Institutional Long Term Care in </a:t>
            </a:r>
            <a:r>
              <a:rPr lang="en-US" sz="1600" dirty="0" smtClean="0">
                <a:solidFill>
                  <a:srgbClr val="003366"/>
                </a:solidFill>
                <a:latin typeface="Calibri" pitchFamily="34" charset="0"/>
              </a:rPr>
              <a:t>an environment </a:t>
            </a:r>
            <a:r>
              <a:rPr lang="en-US" sz="1600" dirty="0">
                <a:solidFill>
                  <a:srgbClr val="003366"/>
                </a:solidFill>
                <a:latin typeface="Calibri" pitchFamily="34" charset="0"/>
              </a:rPr>
              <a:t>of Patient Centered Care and Systems </a:t>
            </a:r>
            <a:r>
              <a:rPr lang="en-US" sz="1600" dirty="0" smtClean="0">
                <a:solidFill>
                  <a:srgbClr val="003366"/>
                </a:solidFill>
                <a:latin typeface="Calibri" pitchFamily="34" charset="0"/>
              </a:rPr>
              <a:t>Redesign</a:t>
            </a:r>
            <a:endParaRPr lang="en-US" sz="1600" dirty="0">
              <a:solidFill>
                <a:srgbClr val="003366"/>
              </a:solidFill>
              <a:latin typeface="Calibri" pitchFamily="34" charset="0"/>
            </a:endParaRPr>
          </a:p>
          <a:p>
            <a:pPr>
              <a:buFont typeface="Arial" charset="0"/>
              <a:buChar char="•"/>
            </a:pPr>
            <a:r>
              <a:rPr lang="en-US" sz="1600" dirty="0">
                <a:solidFill>
                  <a:srgbClr val="003366"/>
                </a:solidFill>
                <a:latin typeface="Calibri" pitchFamily="34" charset="0"/>
              </a:rPr>
              <a:t> Provide patient-centered care through incorporating innovative IT solutions such as Secure Messaging, </a:t>
            </a:r>
            <a:r>
              <a:rPr lang="en-US" sz="1600" dirty="0" err="1">
                <a:solidFill>
                  <a:srgbClr val="003366"/>
                </a:solidFill>
                <a:latin typeface="Calibri" pitchFamily="34" charset="0"/>
              </a:rPr>
              <a:t>MyHealth</a:t>
            </a:r>
            <a:r>
              <a:rPr lang="en-US" sz="1600" b="1" i="1" dirty="0" err="1">
                <a:solidFill>
                  <a:srgbClr val="003366"/>
                </a:solidFill>
                <a:latin typeface="Calibri" pitchFamily="34" charset="0"/>
              </a:rPr>
              <a:t>e</a:t>
            </a:r>
            <a:r>
              <a:rPr lang="en-US" sz="1600" dirty="0" err="1">
                <a:solidFill>
                  <a:srgbClr val="003366"/>
                </a:solidFill>
                <a:latin typeface="Calibri" pitchFamily="34" charset="0"/>
              </a:rPr>
              <a:t>Vet</a:t>
            </a:r>
            <a:r>
              <a:rPr lang="en-US" sz="1600" dirty="0">
                <a:solidFill>
                  <a:srgbClr val="003366"/>
                </a:solidFill>
                <a:latin typeface="Calibri" pitchFamily="34" charset="0"/>
              </a:rPr>
              <a:t>, Home </a:t>
            </a:r>
            <a:r>
              <a:rPr lang="en-US" sz="1600" dirty="0" err="1">
                <a:solidFill>
                  <a:srgbClr val="003366"/>
                </a:solidFill>
                <a:latin typeface="Calibri" pitchFamily="34" charset="0"/>
              </a:rPr>
              <a:t>Telehealth</a:t>
            </a:r>
            <a:r>
              <a:rPr lang="en-US" sz="1600" dirty="0">
                <a:solidFill>
                  <a:srgbClr val="003366"/>
                </a:solidFill>
                <a:latin typeface="Calibri" pitchFamily="34" charset="0"/>
              </a:rPr>
              <a:t>, Clinical Video </a:t>
            </a:r>
            <a:r>
              <a:rPr lang="en-US" sz="1600" dirty="0" err="1">
                <a:solidFill>
                  <a:srgbClr val="003366"/>
                </a:solidFill>
                <a:latin typeface="Calibri" pitchFamily="34" charset="0"/>
              </a:rPr>
              <a:t>Telehealth</a:t>
            </a:r>
            <a:r>
              <a:rPr lang="en-US" sz="1600" dirty="0">
                <a:solidFill>
                  <a:srgbClr val="003366"/>
                </a:solidFill>
                <a:latin typeface="Calibri" pitchFamily="34" charset="0"/>
              </a:rPr>
              <a:t>, Store and Forward </a:t>
            </a:r>
            <a:r>
              <a:rPr lang="en-US" sz="1600" dirty="0" err="1">
                <a:solidFill>
                  <a:srgbClr val="003366"/>
                </a:solidFill>
                <a:latin typeface="Calibri" pitchFamily="34" charset="0"/>
              </a:rPr>
              <a:t>Telehealth</a:t>
            </a:r>
            <a:r>
              <a:rPr lang="en-US" sz="1600" dirty="0">
                <a:solidFill>
                  <a:srgbClr val="003366"/>
                </a:solidFill>
                <a:latin typeface="Calibri" pitchFamily="34" charset="0"/>
              </a:rPr>
              <a:t> and Mobile </a:t>
            </a:r>
            <a:r>
              <a:rPr lang="en-US" sz="1600" dirty="0" smtClean="0">
                <a:solidFill>
                  <a:srgbClr val="003366"/>
                </a:solidFill>
                <a:latin typeface="Calibri" pitchFamily="34" charset="0"/>
              </a:rPr>
              <a:t>Applications</a:t>
            </a:r>
            <a:endParaRPr lang="en-US" sz="1600" dirty="0">
              <a:solidFill>
                <a:srgbClr val="003366"/>
              </a:solidFill>
              <a:latin typeface="Calibri" pitchFamily="34" charset="0"/>
            </a:endParaRPr>
          </a:p>
        </p:txBody>
      </p:sp>
      <p:sp>
        <p:nvSpPr>
          <p:cNvPr id="3" name="Oval 2"/>
          <p:cNvSpPr/>
          <p:nvPr/>
        </p:nvSpPr>
        <p:spPr>
          <a:xfrm>
            <a:off x="5392738" y="3098800"/>
            <a:ext cx="2540000" cy="2565400"/>
          </a:xfrm>
          <a:prstGeom prst="ellipse">
            <a:avLst/>
          </a:prstGeom>
          <a:gradFill flip="none" rotWithShape="1">
            <a:gsLst>
              <a:gs pos="7000">
                <a:schemeClr val="bg1"/>
              </a:gs>
              <a:gs pos="100000">
                <a:srgbClr val="47A0D4"/>
              </a:gs>
            </a:gsLst>
            <a:path path="shap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 name="Rectangle 8"/>
          <p:cNvSpPr/>
          <p:nvPr/>
        </p:nvSpPr>
        <p:spPr>
          <a:xfrm>
            <a:off x="4708478" y="2224584"/>
            <a:ext cx="3903259" cy="4169393"/>
          </a:xfrm>
          <a:prstGeom prst="rect">
            <a:avLst/>
          </a:prstGeom>
          <a:noFill/>
        </p:spPr>
        <p:txBody>
          <a:bodyPr spcFirstLastPara="1" wrap="none">
            <a:prstTxWarp prst="textArchDown">
              <a:avLst/>
            </a:prstTxWarp>
            <a:spAutoFit/>
          </a:bodyPr>
          <a:lstStyle/>
          <a:p>
            <a:pPr algn="ctr">
              <a:defRPr/>
            </a:pPr>
            <a:r>
              <a:rPr lang="en-US" sz="2000" b="1" dirty="0">
                <a:ln w="12700">
                  <a:solidFill>
                    <a:schemeClr val="tx2">
                      <a:satMod val="155000"/>
                    </a:schemeClr>
                  </a:solidFill>
                  <a:prstDash val="solid"/>
                </a:ln>
              </a:rPr>
              <a:t>Patient Centered Culture</a:t>
            </a:r>
          </a:p>
        </p:txBody>
      </p:sp>
      <p:graphicFrame>
        <p:nvGraphicFramePr>
          <p:cNvPr id="8" name="Diagram 7"/>
          <p:cNvGraphicFramePr/>
          <p:nvPr/>
        </p:nvGraphicFramePr>
        <p:xfrm>
          <a:off x="4353635" y="2599900"/>
          <a:ext cx="4599296" cy="35484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5858934" y="3633803"/>
            <a:ext cx="1608884" cy="1590130"/>
          </a:xfrm>
          <a:prstGeom prst="rect">
            <a:avLst/>
          </a:prstGeom>
          <a:noFill/>
        </p:spPr>
        <p:txBody>
          <a:bodyPr spcFirstLastPara="1" wrap="none">
            <a:prstTxWarp prst="textArchUp">
              <a:avLst/>
            </a:prstTxWarp>
            <a:spAutoFit/>
          </a:bodyPr>
          <a:lstStyle/>
          <a:p>
            <a:pPr algn="ctr">
              <a:defRPr/>
            </a:pPr>
            <a:r>
              <a:rPr lang="en-US" dirty="0">
                <a:solidFill>
                  <a:schemeClr val="bg1"/>
                </a:solidFill>
              </a:rPr>
              <a:t>Prevention</a:t>
            </a:r>
          </a:p>
        </p:txBody>
      </p:sp>
      <p:sp>
        <p:nvSpPr>
          <p:cNvPr id="5130" name="TextBox 4"/>
          <p:cNvSpPr txBox="1">
            <a:spLocks noChangeArrowheads="1"/>
          </p:cNvSpPr>
          <p:nvPr/>
        </p:nvSpPr>
        <p:spPr bwMode="auto">
          <a:xfrm>
            <a:off x="5392738" y="1971675"/>
            <a:ext cx="2366962" cy="368300"/>
          </a:xfrm>
          <a:prstGeom prst="rect">
            <a:avLst/>
          </a:prstGeom>
          <a:noFill/>
          <a:ln w="9525">
            <a:noFill/>
            <a:miter lim="800000"/>
            <a:headEnd/>
            <a:tailEnd/>
          </a:ln>
        </p:spPr>
        <p:txBody>
          <a:bodyPr wrap="none">
            <a:spAutoFit/>
          </a:bodyPr>
          <a:lstStyle/>
          <a:p>
            <a:r>
              <a:rPr lang="en-US"/>
              <a:t>Health Neighborhood</a:t>
            </a:r>
          </a:p>
        </p:txBody>
      </p:sp>
      <p:sp>
        <p:nvSpPr>
          <p:cNvPr id="10" name="TextBox 9"/>
          <p:cNvSpPr txBox="1"/>
          <p:nvPr/>
        </p:nvSpPr>
        <p:spPr>
          <a:xfrm>
            <a:off x="5720080" y="3068319"/>
            <a:ext cx="1891338" cy="2116854"/>
          </a:xfrm>
          <a:prstGeom prst="rect">
            <a:avLst/>
          </a:prstGeom>
          <a:noFill/>
        </p:spPr>
        <p:txBody>
          <a:bodyPr spcFirstLastPara="1" wrap="none">
            <a:prstTxWarp prst="textArchDown">
              <a:avLst/>
            </a:prstTxWarp>
            <a:spAutoFit/>
          </a:bodyPr>
          <a:lstStyle/>
          <a:p>
            <a:pPr algn="ctr">
              <a:defRPr/>
            </a:pPr>
            <a:r>
              <a:rPr lang="en-US" sz="1600" dirty="0">
                <a:solidFill>
                  <a:schemeClr val="bg1"/>
                </a:solidFill>
              </a:rPr>
              <a:t>Health Coaching</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n-US" smtClean="0">
                <a:latin typeface="Georgia" pitchFamily="18" charset="0"/>
                <a:cs typeface="Georgia" pitchFamily="18" charset="0"/>
              </a:rPr>
              <a:t>Patient Aligned Care Team (PACT)   &amp; </a:t>
            </a:r>
            <a:br>
              <a:rPr lang="en-US" smtClean="0">
                <a:latin typeface="Georgia" pitchFamily="18" charset="0"/>
                <a:cs typeface="Georgia" pitchFamily="18" charset="0"/>
              </a:rPr>
            </a:br>
            <a:r>
              <a:rPr lang="en-US" smtClean="0">
                <a:latin typeface="Georgia" pitchFamily="18" charset="0"/>
                <a:cs typeface="Georgia" pitchFamily="18" charset="0"/>
              </a:rPr>
              <a:t>Womens Health (WH)  Programs </a:t>
            </a:r>
          </a:p>
        </p:txBody>
      </p:sp>
      <p:sp>
        <p:nvSpPr>
          <p:cNvPr id="6147" name="Slide Number Placeholder 4"/>
          <p:cNvSpPr>
            <a:spLocks noGrp="1"/>
          </p:cNvSpPr>
          <p:nvPr>
            <p:ph type="sldNum" sz="quarter" idx="10"/>
          </p:nvPr>
        </p:nvSpPr>
        <p:spPr bwMode="auto">
          <a:noFill/>
          <a:ln>
            <a:miter lim="800000"/>
            <a:headEnd/>
            <a:tailEnd/>
          </a:ln>
        </p:spPr>
        <p:txBody>
          <a:bodyPr/>
          <a:lstStyle/>
          <a:p>
            <a:pPr fontAlgn="base">
              <a:spcBef>
                <a:spcPct val="0"/>
              </a:spcBef>
              <a:spcAft>
                <a:spcPct val="0"/>
              </a:spcAft>
            </a:pPr>
            <a:fld id="{F18FB327-56B9-4092-9070-A2E824507116}" type="slidenum">
              <a:rPr lang="en-US" smtClean="0">
                <a:solidFill>
                  <a:srgbClr val="898989"/>
                </a:solidFill>
                <a:latin typeface="Georgia" pitchFamily="18" charset="0"/>
                <a:cs typeface="Arial" charset="0"/>
              </a:rPr>
              <a:pPr fontAlgn="base">
                <a:spcBef>
                  <a:spcPct val="0"/>
                </a:spcBef>
                <a:spcAft>
                  <a:spcPct val="0"/>
                </a:spcAft>
              </a:pPr>
              <a:t>3</a:t>
            </a:fld>
            <a:endParaRPr lang="en-US" smtClean="0">
              <a:solidFill>
                <a:srgbClr val="898989"/>
              </a:solidFill>
              <a:latin typeface="Georgia" pitchFamily="18" charset="0"/>
              <a:cs typeface="Arial" charset="0"/>
            </a:endParaRPr>
          </a:p>
        </p:txBody>
      </p:sp>
      <p:sp>
        <p:nvSpPr>
          <p:cNvPr id="6148" name="Content Placeholder 4"/>
          <p:cNvSpPr>
            <a:spLocks noGrp="1"/>
          </p:cNvSpPr>
          <p:nvPr>
            <p:ph sz="half" idx="1"/>
          </p:nvPr>
        </p:nvSpPr>
        <p:spPr>
          <a:xfrm>
            <a:off x="457200" y="1924050"/>
            <a:ext cx="3352800" cy="4202113"/>
          </a:xfrm>
        </p:spPr>
        <p:txBody>
          <a:bodyPr/>
          <a:lstStyle/>
          <a:p>
            <a:pPr>
              <a:defRPr/>
            </a:pPr>
            <a:r>
              <a:rPr lang="en-US" dirty="0">
                <a:latin typeface="Georgia" pitchFamily="18" charset="0"/>
                <a:cs typeface="Georgia" pitchFamily="18" charset="0"/>
              </a:rPr>
              <a:t>Patient Aligned Care Team (PACT</a:t>
            </a:r>
            <a:r>
              <a:rPr lang="en-US" dirty="0" smtClean="0">
                <a:latin typeface="Georgia" pitchFamily="18" charset="0"/>
                <a:cs typeface="Georgia" pitchFamily="18" charset="0"/>
              </a:rPr>
              <a:t>)</a:t>
            </a:r>
          </a:p>
          <a:p>
            <a:pPr>
              <a:defRPr/>
            </a:pPr>
            <a:endParaRPr lang="en-US" dirty="0">
              <a:latin typeface="Georgia" pitchFamily="18" charset="0"/>
              <a:cs typeface="Georgia" pitchFamily="18" charset="0"/>
            </a:endParaRPr>
          </a:p>
          <a:p>
            <a:pPr>
              <a:defRPr/>
            </a:pPr>
            <a:endParaRPr lang="en-US" dirty="0" smtClean="0">
              <a:latin typeface="Georgia" pitchFamily="18" charset="0"/>
              <a:cs typeface="Georgia" pitchFamily="18" charset="0"/>
            </a:endParaRPr>
          </a:p>
          <a:p>
            <a:pPr>
              <a:defRPr/>
            </a:pPr>
            <a:endParaRPr lang="en-US" dirty="0" smtClean="0">
              <a:latin typeface="Georgia" pitchFamily="18" charset="0"/>
              <a:cs typeface="Georgia" pitchFamily="18" charset="0"/>
            </a:endParaRPr>
          </a:p>
          <a:p>
            <a:pPr>
              <a:defRPr/>
            </a:pPr>
            <a:endParaRPr lang="en-US" dirty="0">
              <a:latin typeface="Georgia" pitchFamily="18" charset="0"/>
              <a:cs typeface="Georgia" pitchFamily="18" charset="0"/>
            </a:endParaRPr>
          </a:p>
          <a:p>
            <a:pPr marL="0" indent="0">
              <a:buFont typeface="Arial" charset="0"/>
              <a:buNone/>
              <a:defRPr/>
            </a:pPr>
            <a:endParaRPr lang="en-US" dirty="0">
              <a:latin typeface="Georgia" pitchFamily="18" charset="0"/>
              <a:cs typeface="Georgia" pitchFamily="18" charset="0"/>
            </a:endParaRPr>
          </a:p>
          <a:p>
            <a:pPr>
              <a:defRPr/>
            </a:pPr>
            <a:endParaRPr lang="en-US" dirty="0" smtClean="0">
              <a:latin typeface="Georgia" pitchFamily="18" charset="0"/>
              <a:cs typeface="Georgia" pitchFamily="18" charset="0"/>
            </a:endParaRPr>
          </a:p>
          <a:p>
            <a:pPr>
              <a:defRPr/>
            </a:pPr>
            <a:r>
              <a:rPr lang="en-US" dirty="0">
                <a:latin typeface="Georgia" pitchFamily="18" charset="0"/>
                <a:cs typeface="Georgia" pitchFamily="18" charset="0"/>
              </a:rPr>
              <a:t>Womens Health (</a:t>
            </a:r>
            <a:r>
              <a:rPr lang="en-US" dirty="0" smtClean="0">
                <a:latin typeface="Georgia" pitchFamily="18" charset="0"/>
                <a:cs typeface="Georgia" pitchFamily="18" charset="0"/>
              </a:rPr>
              <a:t>WH) </a:t>
            </a:r>
            <a:endParaRPr lang="en-US" dirty="0" smtClean="0">
              <a:cs typeface="Georgia" pitchFamily="18" charset="0"/>
            </a:endParaRPr>
          </a:p>
        </p:txBody>
      </p:sp>
      <p:sp>
        <p:nvSpPr>
          <p:cNvPr id="5" name="Content Placeholder 4"/>
          <p:cNvSpPr>
            <a:spLocks noGrp="1"/>
          </p:cNvSpPr>
          <p:nvPr>
            <p:ph sz="half" idx="1"/>
          </p:nvPr>
        </p:nvSpPr>
        <p:spPr>
          <a:xfrm>
            <a:off x="3581400" y="1905000"/>
            <a:ext cx="5105400" cy="4572000"/>
          </a:xfrm>
        </p:spPr>
        <p:txBody>
          <a:bodyPr>
            <a:noAutofit/>
          </a:bodyPr>
          <a:lstStyle/>
          <a:p>
            <a:pPr>
              <a:defRPr/>
            </a:pPr>
            <a:r>
              <a:rPr lang="en-US" dirty="0"/>
              <a:t>This </a:t>
            </a:r>
            <a:r>
              <a:rPr lang="en-US" dirty="0" smtClean="0"/>
              <a:t>program supports </a:t>
            </a:r>
            <a:r>
              <a:rPr lang="en-US" dirty="0"/>
              <a:t>VHA’s Universal Health Care Services </a:t>
            </a:r>
            <a:r>
              <a:rPr lang="en-US" dirty="0" smtClean="0"/>
              <a:t>Plan, as PACT </a:t>
            </a:r>
            <a:r>
              <a:rPr lang="en-US" dirty="0"/>
              <a:t>provides accessible, coordinated, comprehensive, patient-centered care, and is managed by primary care providers with the active involvement of other clinical and non-clinical </a:t>
            </a:r>
            <a:r>
              <a:rPr lang="en-US" dirty="0" smtClean="0"/>
              <a:t>staff by redesigning the </a:t>
            </a:r>
            <a:r>
              <a:rPr lang="en-US" dirty="0"/>
              <a:t>VHA healthcare delivery </a:t>
            </a:r>
            <a:r>
              <a:rPr lang="en-US" dirty="0" smtClean="0"/>
              <a:t>system.  This is done through </a:t>
            </a:r>
            <a:r>
              <a:rPr lang="en-US" dirty="0"/>
              <a:t>increasing access, coordination, communication, and continuity of </a:t>
            </a:r>
            <a:r>
              <a:rPr lang="en-US" dirty="0" smtClean="0"/>
              <a:t>care</a:t>
            </a:r>
            <a:endParaRPr lang="en-US" dirty="0" smtClean="0">
              <a:latin typeface="Georgia" pitchFamily="18" charset="0"/>
              <a:cs typeface="Georgia" pitchFamily="18" charset="0"/>
            </a:endParaRPr>
          </a:p>
          <a:p>
            <a:pPr marL="0" indent="0">
              <a:buFont typeface="Arial" charset="0"/>
              <a:buNone/>
              <a:defRPr/>
            </a:pPr>
            <a:r>
              <a:rPr lang="en-US" dirty="0" smtClean="0">
                <a:latin typeface="Georgia" pitchFamily="18" charset="0"/>
                <a:cs typeface="Georgia" pitchFamily="18" charset="0"/>
              </a:rPr>
              <a:t> </a:t>
            </a:r>
            <a:endParaRPr lang="en-US" dirty="0">
              <a:cs typeface="Georgia" pitchFamily="18" charset="0"/>
            </a:endParaRPr>
          </a:p>
          <a:p>
            <a:pPr>
              <a:defRPr/>
            </a:pPr>
            <a:r>
              <a:rPr lang="en-US" dirty="0" smtClean="0"/>
              <a:t>Women’s Health addresses </a:t>
            </a:r>
            <a:r>
              <a:rPr lang="en-US" dirty="0"/>
              <a:t>the health care needs of </a:t>
            </a:r>
            <a:r>
              <a:rPr lang="en-US" dirty="0" smtClean="0"/>
              <a:t>female Veterans </a:t>
            </a:r>
            <a:r>
              <a:rPr lang="en-US" dirty="0"/>
              <a:t>and works to ensure that timely, equitable, high-quality, comprehensive health care services are </a:t>
            </a:r>
            <a:r>
              <a:rPr lang="en-US" dirty="0" smtClean="0"/>
              <a:t>provided to women </a:t>
            </a:r>
            <a:r>
              <a:rPr lang="en-US" dirty="0"/>
              <a:t>in a sensitive and safe environment at VA health facilities </a:t>
            </a:r>
            <a:r>
              <a:rPr lang="en-US" dirty="0" smtClean="0"/>
              <a:t>nationwide</a:t>
            </a:r>
            <a:endParaRPr lang="en-US" dirty="0" smtClean="0">
              <a:cs typeface="Georgia"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mtClean="0">
                <a:latin typeface="Georgia" pitchFamily="18" charset="0"/>
                <a:cs typeface="Georgia" pitchFamily="18" charset="0"/>
              </a:rPr>
              <a:t>Specialty Care  (SC) Program</a:t>
            </a:r>
          </a:p>
        </p:txBody>
      </p:sp>
      <p:sp>
        <p:nvSpPr>
          <p:cNvPr id="7171" name="Slide Number Placeholder 4"/>
          <p:cNvSpPr>
            <a:spLocks noGrp="1"/>
          </p:cNvSpPr>
          <p:nvPr>
            <p:ph type="sldNum" sz="quarter" idx="10"/>
          </p:nvPr>
        </p:nvSpPr>
        <p:spPr bwMode="auto">
          <a:noFill/>
          <a:ln>
            <a:miter lim="800000"/>
            <a:headEnd/>
            <a:tailEnd/>
          </a:ln>
        </p:spPr>
        <p:txBody>
          <a:bodyPr/>
          <a:lstStyle/>
          <a:p>
            <a:pPr fontAlgn="base">
              <a:spcBef>
                <a:spcPct val="0"/>
              </a:spcBef>
              <a:spcAft>
                <a:spcPct val="0"/>
              </a:spcAft>
            </a:pPr>
            <a:fld id="{76D5B8E6-88A3-41DE-8B96-A1244888102D}" type="slidenum">
              <a:rPr lang="en-US" smtClean="0">
                <a:solidFill>
                  <a:srgbClr val="898989"/>
                </a:solidFill>
                <a:latin typeface="Georgia" pitchFamily="18" charset="0"/>
                <a:cs typeface="Arial" charset="0"/>
              </a:rPr>
              <a:pPr fontAlgn="base">
                <a:spcBef>
                  <a:spcPct val="0"/>
                </a:spcBef>
                <a:spcAft>
                  <a:spcPct val="0"/>
                </a:spcAft>
              </a:pPr>
              <a:t>4</a:t>
            </a:fld>
            <a:endParaRPr lang="en-US" smtClean="0">
              <a:solidFill>
                <a:srgbClr val="898989"/>
              </a:solidFill>
              <a:latin typeface="Georgia" pitchFamily="18" charset="0"/>
              <a:cs typeface="Arial" charset="0"/>
            </a:endParaRPr>
          </a:p>
        </p:txBody>
      </p:sp>
      <p:sp>
        <p:nvSpPr>
          <p:cNvPr id="7172" name="Content Placeholder 4"/>
          <p:cNvSpPr>
            <a:spLocks noGrp="1"/>
          </p:cNvSpPr>
          <p:nvPr>
            <p:ph sz="half" idx="1"/>
          </p:nvPr>
        </p:nvSpPr>
        <p:spPr>
          <a:xfrm>
            <a:off x="457200" y="1828800"/>
            <a:ext cx="3352800" cy="4202113"/>
          </a:xfrm>
        </p:spPr>
        <p:txBody>
          <a:bodyPr/>
          <a:lstStyle/>
          <a:p>
            <a:endParaRPr lang="en-US" smtClean="0">
              <a:latin typeface="Georgia" pitchFamily="18" charset="0"/>
              <a:cs typeface="Georgia" pitchFamily="18" charset="0"/>
            </a:endParaRPr>
          </a:p>
          <a:p>
            <a:r>
              <a:rPr lang="en-US" smtClean="0">
                <a:latin typeface="Georgia" pitchFamily="18" charset="0"/>
                <a:cs typeface="Georgia" pitchFamily="18" charset="0"/>
              </a:rPr>
              <a:t> Specialty Care  (SC)</a:t>
            </a:r>
          </a:p>
          <a:p>
            <a:endParaRPr lang="en-US" smtClean="0">
              <a:latin typeface="Georgia" pitchFamily="18" charset="0"/>
              <a:cs typeface="Georgia" pitchFamily="18" charset="0"/>
            </a:endParaRPr>
          </a:p>
          <a:p>
            <a:endParaRPr lang="en-US" smtClean="0">
              <a:latin typeface="Georgia" pitchFamily="18" charset="0"/>
              <a:cs typeface="Georgia" pitchFamily="18" charset="0"/>
            </a:endParaRPr>
          </a:p>
        </p:txBody>
      </p:sp>
      <p:sp>
        <p:nvSpPr>
          <p:cNvPr id="7173" name="Content Placeholder 4"/>
          <p:cNvSpPr>
            <a:spLocks noGrp="1"/>
          </p:cNvSpPr>
          <p:nvPr>
            <p:ph sz="half" idx="1"/>
          </p:nvPr>
        </p:nvSpPr>
        <p:spPr>
          <a:xfrm>
            <a:off x="3581400" y="1905000"/>
            <a:ext cx="5105400" cy="4572000"/>
          </a:xfrm>
        </p:spPr>
        <p:txBody>
          <a:bodyPr/>
          <a:lstStyle/>
          <a:p>
            <a:r>
              <a:rPr lang="en-US" dirty="0" smtClean="0">
                <a:cs typeface="Georgia" pitchFamily="18" charset="0"/>
              </a:rPr>
              <a:t>Specialty Care Services (SCS) ensure </a:t>
            </a:r>
            <a:r>
              <a:rPr lang="en-US" i="1" dirty="0" smtClean="0">
                <a:cs typeface="Georgia" pitchFamily="18" charset="0"/>
              </a:rPr>
              <a:t>The Best Care Anywhere</a:t>
            </a:r>
            <a:r>
              <a:rPr lang="en-US" dirty="0" smtClean="0">
                <a:cs typeface="Georgia" pitchFamily="18" charset="0"/>
              </a:rPr>
              <a:t> – preventive, clinical, spiritual and nutritional</a:t>
            </a:r>
          </a:p>
          <a:p>
            <a:r>
              <a:rPr lang="en-US" dirty="0" smtClean="0">
                <a:cs typeface="Georgia" pitchFamily="18" charset="0"/>
              </a:rPr>
              <a:t>SCS includes national programs for Eye Care, Nutrition and Food Services, Emergency Medicine, Oncology and Hematology, Endocrinology and Diabetes, Gastroenterology, Nephrology, Cardiology, </a:t>
            </a:r>
            <a:r>
              <a:rPr lang="en-US" dirty="0" err="1" smtClean="0">
                <a:cs typeface="Georgia" pitchFamily="18" charset="0"/>
              </a:rPr>
              <a:t>Pulmonology</a:t>
            </a:r>
            <a:r>
              <a:rPr lang="en-US" dirty="0" smtClean="0">
                <a:cs typeface="Georgia" pitchFamily="18" charset="0"/>
              </a:rPr>
              <a:t>, Anesthesia, Podiatry, Infectious Diseases, Neurology and Chaplain Services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dirty="0" smtClean="0">
                <a:latin typeface="Georgia" pitchFamily="18" charset="0"/>
                <a:cs typeface="Georgia" pitchFamily="18" charset="0"/>
              </a:rPr>
              <a:t>PACT Current Projects (What we are doing)</a:t>
            </a:r>
          </a:p>
        </p:txBody>
      </p:sp>
      <p:sp>
        <p:nvSpPr>
          <p:cNvPr id="8195" name="Slide Number Placeholder 4"/>
          <p:cNvSpPr>
            <a:spLocks noGrp="1"/>
          </p:cNvSpPr>
          <p:nvPr>
            <p:ph type="sldNum" sz="quarter" idx="10"/>
          </p:nvPr>
        </p:nvSpPr>
        <p:spPr bwMode="auto">
          <a:noFill/>
          <a:ln>
            <a:miter lim="800000"/>
            <a:headEnd/>
            <a:tailEnd/>
          </a:ln>
        </p:spPr>
        <p:txBody>
          <a:bodyPr/>
          <a:lstStyle/>
          <a:p>
            <a:pPr fontAlgn="base">
              <a:spcBef>
                <a:spcPct val="0"/>
              </a:spcBef>
              <a:spcAft>
                <a:spcPct val="0"/>
              </a:spcAft>
            </a:pPr>
            <a:fld id="{CE74B339-9387-41BE-9BE9-DFC80689AA3E}" type="slidenum">
              <a:rPr lang="en-US" smtClean="0">
                <a:solidFill>
                  <a:srgbClr val="898989"/>
                </a:solidFill>
                <a:latin typeface="Georgia" pitchFamily="18" charset="0"/>
                <a:cs typeface="Arial" charset="0"/>
              </a:rPr>
              <a:pPr fontAlgn="base">
                <a:spcBef>
                  <a:spcPct val="0"/>
                </a:spcBef>
                <a:spcAft>
                  <a:spcPct val="0"/>
                </a:spcAft>
              </a:pPr>
              <a:t>5</a:t>
            </a:fld>
            <a:endParaRPr lang="en-US" smtClean="0">
              <a:solidFill>
                <a:srgbClr val="898989"/>
              </a:solidFill>
              <a:latin typeface="Georgia" pitchFamily="18" charset="0"/>
              <a:cs typeface="Arial" charset="0"/>
            </a:endParaRPr>
          </a:p>
        </p:txBody>
      </p:sp>
      <p:sp>
        <p:nvSpPr>
          <p:cNvPr id="8196" name="Content Placeholder 4"/>
          <p:cNvSpPr>
            <a:spLocks noGrp="1"/>
          </p:cNvSpPr>
          <p:nvPr>
            <p:ph sz="half" idx="1"/>
          </p:nvPr>
        </p:nvSpPr>
        <p:spPr>
          <a:xfrm>
            <a:off x="457200" y="1924050"/>
            <a:ext cx="3581400" cy="4202113"/>
          </a:xfrm>
        </p:spPr>
        <p:txBody>
          <a:bodyPr/>
          <a:lstStyle/>
          <a:p>
            <a:r>
              <a:rPr lang="en-US" dirty="0" smtClean="0">
                <a:cs typeface="Georgia" pitchFamily="18" charset="0"/>
              </a:rPr>
              <a:t>Primary Care Management Module</a:t>
            </a:r>
            <a:br>
              <a:rPr lang="en-US" dirty="0" smtClean="0">
                <a:cs typeface="Georgia" pitchFamily="18" charset="0"/>
              </a:rPr>
            </a:br>
            <a:r>
              <a:rPr lang="en-US" dirty="0" err="1" smtClean="0">
                <a:cs typeface="Georgia" pitchFamily="18" charset="0"/>
              </a:rPr>
              <a:t>Rehost</a:t>
            </a:r>
            <a:r>
              <a:rPr lang="en-US" dirty="0" smtClean="0">
                <a:cs typeface="Georgia" pitchFamily="18" charset="0"/>
              </a:rPr>
              <a:t>/Reengineering  (PCMMR) </a:t>
            </a:r>
          </a:p>
        </p:txBody>
      </p:sp>
      <p:sp>
        <p:nvSpPr>
          <p:cNvPr id="8197" name="Content Placeholder 4"/>
          <p:cNvSpPr>
            <a:spLocks noGrp="1"/>
          </p:cNvSpPr>
          <p:nvPr>
            <p:ph sz="half" idx="1"/>
          </p:nvPr>
        </p:nvSpPr>
        <p:spPr>
          <a:xfrm>
            <a:off x="3962400" y="1905000"/>
            <a:ext cx="4724400" cy="4202113"/>
          </a:xfrm>
        </p:spPr>
        <p:txBody>
          <a:bodyPr>
            <a:normAutofit/>
          </a:bodyPr>
          <a:lstStyle/>
          <a:p>
            <a:r>
              <a:rPr lang="en-US" dirty="0" smtClean="0">
                <a:cs typeface="Georgia" pitchFamily="18" charset="0"/>
              </a:rPr>
              <a:t>The PCMMR software will enhance and be an important component to measure demand and Primary Care Provider (PCP) capacity to meet the demand as well as reduce wait times. The goal is to evolve or replace existing PCMMR software applications with functionality that identifies all team members and specialists (VA and non-VA) involved in the care of the patient, as well as their contact information. It will also provide modalities to facilitate provider-to-provider communication</a:t>
            </a:r>
          </a:p>
          <a:p>
            <a:r>
              <a:rPr lang="en-US" dirty="0" smtClean="0">
                <a:cs typeface="Georgia" pitchFamily="18" charset="0"/>
              </a:rPr>
              <a:t>Includes building a national database that would facilitate the gathering of information about other  VA providers who help to co-manage patients and eliminate the 100,000+ patients with duplicate Primary Care Provider Assignments that now exist </a:t>
            </a:r>
          </a:p>
          <a:p>
            <a:endParaRPr lang="en-US" dirty="0" smtClean="0">
              <a:cs typeface="Georgia"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smtClean="0">
                <a:latin typeface="Georgia" pitchFamily="18" charset="0"/>
                <a:cs typeface="Georgia" pitchFamily="18" charset="0"/>
              </a:rPr>
              <a:t>WH Current Projects (What we are doing)</a:t>
            </a:r>
          </a:p>
        </p:txBody>
      </p:sp>
      <p:sp>
        <p:nvSpPr>
          <p:cNvPr id="9219" name="Slide Number Placeholder 4"/>
          <p:cNvSpPr>
            <a:spLocks noGrp="1"/>
          </p:cNvSpPr>
          <p:nvPr>
            <p:ph type="sldNum" sz="quarter" idx="10"/>
          </p:nvPr>
        </p:nvSpPr>
        <p:spPr bwMode="auto">
          <a:noFill/>
          <a:ln>
            <a:miter lim="800000"/>
            <a:headEnd/>
            <a:tailEnd/>
          </a:ln>
        </p:spPr>
        <p:txBody>
          <a:bodyPr/>
          <a:lstStyle/>
          <a:p>
            <a:pPr fontAlgn="base">
              <a:spcBef>
                <a:spcPct val="0"/>
              </a:spcBef>
              <a:spcAft>
                <a:spcPct val="0"/>
              </a:spcAft>
            </a:pPr>
            <a:fld id="{815F44A9-B632-4272-BFC9-1C206DFF88E4}" type="slidenum">
              <a:rPr lang="en-US" smtClean="0">
                <a:solidFill>
                  <a:srgbClr val="898989"/>
                </a:solidFill>
                <a:latin typeface="Georgia" pitchFamily="18" charset="0"/>
                <a:cs typeface="Arial" charset="0"/>
              </a:rPr>
              <a:pPr fontAlgn="base">
                <a:spcBef>
                  <a:spcPct val="0"/>
                </a:spcBef>
                <a:spcAft>
                  <a:spcPct val="0"/>
                </a:spcAft>
              </a:pPr>
              <a:t>6</a:t>
            </a:fld>
            <a:endParaRPr lang="en-US" smtClean="0">
              <a:solidFill>
                <a:srgbClr val="898989"/>
              </a:solidFill>
              <a:latin typeface="Georgia" pitchFamily="18" charset="0"/>
              <a:cs typeface="Arial" charset="0"/>
            </a:endParaRPr>
          </a:p>
        </p:txBody>
      </p:sp>
      <p:sp>
        <p:nvSpPr>
          <p:cNvPr id="7172" name="Content Placeholder 4"/>
          <p:cNvSpPr>
            <a:spLocks noGrp="1"/>
          </p:cNvSpPr>
          <p:nvPr>
            <p:ph sz="half" idx="1"/>
          </p:nvPr>
        </p:nvSpPr>
        <p:spPr>
          <a:xfrm>
            <a:off x="457200" y="1924050"/>
            <a:ext cx="3733800" cy="4202113"/>
          </a:xfrm>
        </p:spPr>
        <p:txBody>
          <a:bodyPr/>
          <a:lstStyle/>
          <a:p>
            <a:pPr>
              <a:defRPr/>
            </a:pPr>
            <a:r>
              <a:rPr lang="en-US" dirty="0" smtClean="0"/>
              <a:t>CPRS </a:t>
            </a:r>
            <a:r>
              <a:rPr lang="en-US" dirty="0"/>
              <a:t>Notification of Abnormal Test Results (ATR) </a:t>
            </a:r>
            <a:endParaRPr lang="en-US" dirty="0" smtClean="0"/>
          </a:p>
          <a:p>
            <a:pPr>
              <a:defRPr/>
            </a:pPr>
            <a:endParaRPr lang="en-US" dirty="0"/>
          </a:p>
          <a:p>
            <a:pPr>
              <a:defRPr/>
            </a:pPr>
            <a:endParaRPr lang="en-US" dirty="0" smtClean="0"/>
          </a:p>
          <a:p>
            <a:pPr>
              <a:defRPr/>
            </a:pPr>
            <a:endParaRPr lang="en-US" dirty="0" smtClean="0"/>
          </a:p>
          <a:p>
            <a:pPr marL="0" indent="0">
              <a:buFont typeface="Arial" charset="0"/>
              <a:buNone/>
              <a:defRPr/>
            </a:pPr>
            <a:endParaRPr lang="en-US" dirty="0"/>
          </a:p>
          <a:p>
            <a:pPr>
              <a:defRPr/>
            </a:pPr>
            <a:r>
              <a:rPr lang="en-US" dirty="0"/>
              <a:t>Notification of Teratogenic Drugs (TDrugs)</a:t>
            </a:r>
            <a:r>
              <a:rPr lang="en-US" dirty="0" smtClean="0"/>
              <a:t>  </a:t>
            </a:r>
          </a:p>
          <a:p>
            <a:pPr>
              <a:defRPr/>
            </a:pPr>
            <a:endParaRPr lang="en-US" dirty="0"/>
          </a:p>
          <a:p>
            <a:pPr>
              <a:defRPr/>
            </a:pPr>
            <a:endParaRPr lang="en-US" dirty="0" smtClean="0"/>
          </a:p>
          <a:p>
            <a:pPr marL="0" indent="0">
              <a:buFont typeface="Arial" charset="0"/>
              <a:buNone/>
              <a:defRPr/>
            </a:pPr>
            <a:endParaRPr lang="en-US" dirty="0"/>
          </a:p>
          <a:p>
            <a:pPr>
              <a:defRPr/>
            </a:pPr>
            <a:r>
              <a:rPr lang="en-US" dirty="0" smtClean="0"/>
              <a:t>Breast </a:t>
            </a:r>
            <a:r>
              <a:rPr lang="en-US" dirty="0"/>
              <a:t>Cancer Clinical Case </a:t>
            </a:r>
            <a:r>
              <a:rPr lang="en-US" dirty="0" smtClean="0"/>
              <a:t>Registry (BCCCR)</a:t>
            </a:r>
            <a:endParaRPr lang="en-US" dirty="0" smtClean="0">
              <a:cs typeface="Georgia" pitchFamily="18" charset="0"/>
            </a:endParaRPr>
          </a:p>
        </p:txBody>
      </p:sp>
      <p:sp>
        <p:nvSpPr>
          <p:cNvPr id="5" name="Content Placeholder 4"/>
          <p:cNvSpPr>
            <a:spLocks noGrp="1"/>
          </p:cNvSpPr>
          <p:nvPr>
            <p:ph sz="half" idx="1"/>
          </p:nvPr>
        </p:nvSpPr>
        <p:spPr>
          <a:xfrm>
            <a:off x="3962400" y="1905000"/>
            <a:ext cx="4724400" cy="4419600"/>
          </a:xfrm>
        </p:spPr>
        <p:txBody>
          <a:bodyPr>
            <a:normAutofit lnSpcReduction="10000"/>
          </a:bodyPr>
          <a:lstStyle/>
          <a:p>
            <a:pPr>
              <a:defRPr/>
            </a:pPr>
            <a:r>
              <a:rPr lang="en-US" dirty="0" smtClean="0"/>
              <a:t>ATR monitors </a:t>
            </a:r>
            <a:r>
              <a:rPr lang="en-US" dirty="0"/>
              <a:t>or </a:t>
            </a:r>
            <a:r>
              <a:rPr lang="en-US" dirty="0" smtClean="0"/>
              <a:t>tracks test  results, including abnormal </a:t>
            </a:r>
            <a:r>
              <a:rPr lang="en-US" dirty="0"/>
              <a:t>test results and abnormal breast cancer </a:t>
            </a:r>
            <a:r>
              <a:rPr lang="en-US" dirty="0" smtClean="0"/>
              <a:t>screenings </a:t>
            </a:r>
            <a:r>
              <a:rPr lang="en-US" dirty="0"/>
              <a:t>in </a:t>
            </a:r>
            <a:r>
              <a:rPr lang="en-US" dirty="0" smtClean="0"/>
              <a:t>the Computerized </a:t>
            </a:r>
            <a:r>
              <a:rPr lang="en-US" dirty="0"/>
              <a:t>Patient Record System </a:t>
            </a:r>
            <a:r>
              <a:rPr lang="en-US" dirty="0" smtClean="0"/>
              <a:t>(CPRS) </a:t>
            </a:r>
            <a:r>
              <a:rPr lang="en-US" dirty="0"/>
              <a:t>which can potentially cause unnecessary delay in and lack of appropriate follow-up care for </a:t>
            </a:r>
            <a:r>
              <a:rPr lang="en-US" dirty="0" smtClean="0"/>
              <a:t>patients</a:t>
            </a:r>
          </a:p>
          <a:p>
            <a:pPr>
              <a:defRPr/>
            </a:pPr>
            <a:endParaRPr lang="en-US" dirty="0" smtClean="0"/>
          </a:p>
          <a:p>
            <a:pPr>
              <a:defRPr/>
            </a:pPr>
            <a:r>
              <a:rPr lang="en-US" dirty="0" smtClean="0"/>
              <a:t>The purpose of </a:t>
            </a:r>
            <a:r>
              <a:rPr lang="en-US" dirty="0" err="1" smtClean="0"/>
              <a:t>TDrugs</a:t>
            </a:r>
            <a:r>
              <a:rPr lang="en-US" dirty="0" smtClean="0"/>
              <a:t> is to identify patients and  notify </a:t>
            </a:r>
            <a:r>
              <a:rPr lang="en-US" dirty="0"/>
              <a:t>VA staff </a:t>
            </a:r>
            <a:r>
              <a:rPr lang="en-US" dirty="0" smtClean="0"/>
              <a:t>ordering or dispensing of </a:t>
            </a:r>
            <a:r>
              <a:rPr lang="en-US" dirty="0"/>
              <a:t>High Risk Medications or harmful radiological </a:t>
            </a:r>
            <a:r>
              <a:rPr lang="en-US" dirty="0" smtClean="0"/>
              <a:t>procedures to review, revise, or propose alternate </a:t>
            </a:r>
            <a:r>
              <a:rPr lang="en-US" dirty="0"/>
              <a:t>medications and/or treatments </a:t>
            </a:r>
            <a:r>
              <a:rPr lang="en-US" dirty="0" smtClean="0"/>
              <a:t>to </a:t>
            </a:r>
            <a:r>
              <a:rPr lang="en-US" dirty="0"/>
              <a:t>minimize </a:t>
            </a:r>
            <a:r>
              <a:rPr lang="en-US" dirty="0" smtClean="0"/>
              <a:t>potential </a:t>
            </a:r>
            <a:r>
              <a:rPr lang="en-US" dirty="0"/>
              <a:t>harm to fetuses </a:t>
            </a:r>
            <a:r>
              <a:rPr lang="en-US" dirty="0" smtClean="0"/>
              <a:t>or </a:t>
            </a:r>
            <a:r>
              <a:rPr lang="en-US" dirty="0"/>
              <a:t>breastfed </a:t>
            </a:r>
            <a:r>
              <a:rPr lang="en-US" dirty="0" smtClean="0"/>
              <a:t>infants</a:t>
            </a:r>
          </a:p>
          <a:p>
            <a:pPr>
              <a:defRPr/>
            </a:pPr>
            <a:endParaRPr lang="en-US" dirty="0" smtClean="0"/>
          </a:p>
          <a:p>
            <a:pPr>
              <a:defRPr/>
            </a:pPr>
            <a:r>
              <a:rPr lang="en-US" dirty="0" smtClean="0"/>
              <a:t>BCCCR  provides </a:t>
            </a:r>
            <a:r>
              <a:rPr lang="en-US" dirty="0"/>
              <a:t>a clinical case registry </a:t>
            </a:r>
            <a:r>
              <a:rPr lang="en-US" dirty="0" smtClean="0"/>
              <a:t>to track </a:t>
            </a:r>
            <a:r>
              <a:rPr lang="en-US" dirty="0"/>
              <a:t>diagnostic testing, treatment, and monitoring of breast cancer for </a:t>
            </a:r>
            <a:r>
              <a:rPr lang="en-US" dirty="0" smtClean="0"/>
              <a:t>Veterans </a:t>
            </a:r>
            <a:r>
              <a:rPr lang="en-US" dirty="0"/>
              <a:t>and their </a:t>
            </a:r>
            <a:r>
              <a:rPr lang="en-US" dirty="0" smtClean="0"/>
              <a:t>beneficiaries </a:t>
            </a:r>
            <a:endParaRPr lang="en-US" dirty="0" smtClean="0">
              <a:cs typeface="Georgia"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mtClean="0">
                <a:latin typeface="Georgia" pitchFamily="18" charset="0"/>
                <a:cs typeface="Georgia" pitchFamily="18" charset="0"/>
              </a:rPr>
              <a:t>SC Current Projects (What we are doing)</a:t>
            </a:r>
          </a:p>
        </p:txBody>
      </p:sp>
      <p:sp>
        <p:nvSpPr>
          <p:cNvPr id="10243" name="Slide Number Placeholder 4"/>
          <p:cNvSpPr>
            <a:spLocks noGrp="1"/>
          </p:cNvSpPr>
          <p:nvPr>
            <p:ph type="sldNum" sz="quarter" idx="10"/>
          </p:nvPr>
        </p:nvSpPr>
        <p:spPr bwMode="auto">
          <a:noFill/>
          <a:ln>
            <a:miter lim="800000"/>
            <a:headEnd/>
            <a:tailEnd/>
          </a:ln>
        </p:spPr>
        <p:txBody>
          <a:bodyPr/>
          <a:lstStyle/>
          <a:p>
            <a:pPr fontAlgn="base">
              <a:spcBef>
                <a:spcPct val="0"/>
              </a:spcBef>
              <a:spcAft>
                <a:spcPct val="0"/>
              </a:spcAft>
            </a:pPr>
            <a:fld id="{7396B8BA-7882-4A8D-BF22-2EB4250FB74C}" type="slidenum">
              <a:rPr lang="en-US" smtClean="0">
                <a:solidFill>
                  <a:srgbClr val="898989"/>
                </a:solidFill>
                <a:latin typeface="Georgia" pitchFamily="18" charset="0"/>
                <a:cs typeface="Arial" charset="0"/>
              </a:rPr>
              <a:pPr fontAlgn="base">
                <a:spcBef>
                  <a:spcPct val="0"/>
                </a:spcBef>
                <a:spcAft>
                  <a:spcPct val="0"/>
                </a:spcAft>
              </a:pPr>
              <a:t>7</a:t>
            </a:fld>
            <a:endParaRPr lang="en-US" smtClean="0">
              <a:solidFill>
                <a:srgbClr val="898989"/>
              </a:solidFill>
              <a:latin typeface="Georgia" pitchFamily="18" charset="0"/>
              <a:cs typeface="Arial" charset="0"/>
            </a:endParaRPr>
          </a:p>
        </p:txBody>
      </p:sp>
      <p:sp>
        <p:nvSpPr>
          <p:cNvPr id="10244" name="Content Placeholder 4"/>
          <p:cNvSpPr>
            <a:spLocks noGrp="1"/>
          </p:cNvSpPr>
          <p:nvPr>
            <p:ph sz="half" idx="1"/>
          </p:nvPr>
        </p:nvSpPr>
        <p:spPr>
          <a:xfrm>
            <a:off x="457200" y="1905000"/>
            <a:ext cx="3581400" cy="4202113"/>
          </a:xfrm>
        </p:spPr>
        <p:txBody>
          <a:bodyPr/>
          <a:lstStyle/>
          <a:p>
            <a:r>
              <a:rPr lang="en-US" dirty="0" smtClean="0">
                <a:cs typeface="Georgia" pitchFamily="18" charset="0"/>
              </a:rPr>
              <a:t>Multiple Sclerosis Home Automated Telemanagement  (MS-HAT) </a:t>
            </a:r>
          </a:p>
        </p:txBody>
      </p:sp>
      <p:sp>
        <p:nvSpPr>
          <p:cNvPr id="10245" name="Content Placeholder 4"/>
          <p:cNvSpPr>
            <a:spLocks noGrp="1"/>
          </p:cNvSpPr>
          <p:nvPr>
            <p:ph sz="half" idx="1"/>
          </p:nvPr>
        </p:nvSpPr>
        <p:spPr>
          <a:xfrm>
            <a:off x="3962400" y="1905000"/>
            <a:ext cx="4724400" cy="4202113"/>
          </a:xfrm>
        </p:spPr>
        <p:txBody>
          <a:bodyPr/>
          <a:lstStyle/>
          <a:p>
            <a:r>
              <a:rPr lang="en-US" dirty="0" smtClean="0">
                <a:cs typeface="Georgia" pitchFamily="18" charset="0"/>
              </a:rPr>
              <a:t>Pilot project is being developed by the Business Office; IT will not be providing any development services</a:t>
            </a:r>
          </a:p>
          <a:p>
            <a:r>
              <a:rPr lang="en-US" dirty="0" smtClean="0">
                <a:cs typeface="Georgia" pitchFamily="18" charset="0"/>
              </a:rPr>
              <a:t>The HAT systems provide a web-based chronic care system that begins to bridge the VA gap between patient care needs and specialist time constraints.  HAT provides patients an easily accessible solution where they can track their clinical progress, inform themselves about their medical conditions, and receive clinical feedback without having to travel into the specialist’s office</a:t>
            </a:r>
          </a:p>
          <a:p>
            <a:endParaRPr lang="en-US" dirty="0" smtClean="0">
              <a:cs typeface="Georgia"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smtClean="0">
                <a:latin typeface="Georgia" pitchFamily="18" charset="0"/>
                <a:cs typeface="Georgia" pitchFamily="18" charset="0"/>
              </a:rPr>
              <a:t>Technologies Utilized/ Capabilities Delivered</a:t>
            </a:r>
          </a:p>
        </p:txBody>
      </p:sp>
      <p:sp>
        <p:nvSpPr>
          <p:cNvPr id="11267" name="Slide Number Placeholder 4"/>
          <p:cNvSpPr>
            <a:spLocks noGrp="1"/>
          </p:cNvSpPr>
          <p:nvPr>
            <p:ph type="sldNum" sz="quarter" idx="10"/>
          </p:nvPr>
        </p:nvSpPr>
        <p:spPr bwMode="auto">
          <a:noFill/>
          <a:ln>
            <a:miter lim="800000"/>
            <a:headEnd/>
            <a:tailEnd/>
          </a:ln>
        </p:spPr>
        <p:txBody>
          <a:bodyPr/>
          <a:lstStyle/>
          <a:p>
            <a:pPr fontAlgn="base">
              <a:spcBef>
                <a:spcPct val="0"/>
              </a:spcBef>
              <a:spcAft>
                <a:spcPct val="0"/>
              </a:spcAft>
            </a:pPr>
            <a:fld id="{ABD4C830-7C53-4EC4-8535-4507E4B14C3D}" type="slidenum">
              <a:rPr lang="en-US" smtClean="0">
                <a:solidFill>
                  <a:srgbClr val="898989"/>
                </a:solidFill>
                <a:latin typeface="Georgia" pitchFamily="18" charset="0"/>
                <a:cs typeface="Arial" charset="0"/>
              </a:rPr>
              <a:pPr fontAlgn="base">
                <a:spcBef>
                  <a:spcPct val="0"/>
                </a:spcBef>
                <a:spcAft>
                  <a:spcPct val="0"/>
                </a:spcAft>
              </a:pPr>
              <a:t>8</a:t>
            </a:fld>
            <a:endParaRPr lang="en-US" smtClean="0">
              <a:solidFill>
                <a:srgbClr val="898989"/>
              </a:solidFill>
              <a:latin typeface="Georgia" pitchFamily="18" charset="0"/>
              <a:cs typeface="Arial" charset="0"/>
            </a:endParaRPr>
          </a:p>
        </p:txBody>
      </p:sp>
      <p:sp>
        <p:nvSpPr>
          <p:cNvPr id="11268" name="Content Placeholder 4"/>
          <p:cNvSpPr>
            <a:spLocks noGrp="1"/>
          </p:cNvSpPr>
          <p:nvPr>
            <p:ph sz="half" idx="1"/>
          </p:nvPr>
        </p:nvSpPr>
        <p:spPr>
          <a:xfrm>
            <a:off x="2438400" y="1981200"/>
            <a:ext cx="4953000" cy="4202113"/>
          </a:xfrm>
        </p:spPr>
        <p:txBody>
          <a:bodyPr/>
          <a:lstStyle/>
          <a:p>
            <a:r>
              <a:rPr lang="en-US" dirty="0" smtClean="0">
                <a:cs typeface="Georgia" pitchFamily="18" charset="0"/>
              </a:rPr>
              <a:t>Development and delivery of enhancements to the current CPRS and </a:t>
            </a:r>
            <a:r>
              <a:rPr lang="en-US" dirty="0" err="1" smtClean="0">
                <a:cs typeface="Georgia" pitchFamily="18" charset="0"/>
              </a:rPr>
              <a:t>VistA</a:t>
            </a:r>
            <a:r>
              <a:rPr lang="en-US" dirty="0" smtClean="0">
                <a:cs typeface="Georgia" pitchFamily="18" charset="0"/>
              </a:rPr>
              <a:t> environments, using:   </a:t>
            </a:r>
          </a:p>
          <a:p>
            <a:endParaRPr lang="en-US" dirty="0" smtClean="0">
              <a:cs typeface="Georgia" pitchFamily="18" charset="0"/>
            </a:endParaRPr>
          </a:p>
          <a:p>
            <a:pPr lvl="2"/>
            <a:r>
              <a:rPr lang="en-US" dirty="0" smtClean="0">
                <a:cs typeface="Georgia" pitchFamily="18" charset="0"/>
              </a:rPr>
              <a:t>MUMPS</a:t>
            </a:r>
          </a:p>
          <a:p>
            <a:pPr lvl="2"/>
            <a:r>
              <a:rPr lang="en-US" dirty="0" smtClean="0">
                <a:cs typeface="Georgia" pitchFamily="18" charset="0"/>
              </a:rPr>
              <a:t>JAVA</a:t>
            </a:r>
          </a:p>
          <a:p>
            <a:pPr lvl="2"/>
            <a:r>
              <a:rPr lang="en-US" dirty="0" smtClean="0">
                <a:cs typeface="Georgia" pitchFamily="18" charset="0"/>
              </a:rPr>
              <a:t>Web Technologies</a:t>
            </a:r>
          </a:p>
          <a:p>
            <a:pPr lvl="2"/>
            <a:r>
              <a:rPr lang="en-US" dirty="0" smtClean="0">
                <a:cs typeface="Georgia" pitchFamily="18" charset="0"/>
              </a:rPr>
              <a:t>Agile Project Management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dirty="0" smtClean="0">
                <a:latin typeface="Georgia" pitchFamily="18" charset="0"/>
                <a:cs typeface="Georgia" pitchFamily="18" charset="0"/>
              </a:rPr>
              <a:t>Operations Related to the Vendor Community (Who will be using the product?)</a:t>
            </a:r>
          </a:p>
        </p:txBody>
      </p:sp>
      <p:sp>
        <p:nvSpPr>
          <p:cNvPr id="12291" name="Slide Number Placeholder 4"/>
          <p:cNvSpPr>
            <a:spLocks noGrp="1"/>
          </p:cNvSpPr>
          <p:nvPr>
            <p:ph type="sldNum" sz="quarter" idx="10"/>
          </p:nvPr>
        </p:nvSpPr>
        <p:spPr bwMode="auto">
          <a:noFill/>
          <a:ln>
            <a:miter lim="800000"/>
            <a:headEnd/>
            <a:tailEnd/>
          </a:ln>
        </p:spPr>
        <p:txBody>
          <a:bodyPr/>
          <a:lstStyle/>
          <a:p>
            <a:pPr fontAlgn="base">
              <a:spcBef>
                <a:spcPct val="0"/>
              </a:spcBef>
              <a:spcAft>
                <a:spcPct val="0"/>
              </a:spcAft>
            </a:pPr>
            <a:fld id="{02C5EB90-645F-4F65-A9DF-FE1FAAD9BD78}" type="slidenum">
              <a:rPr lang="en-US" smtClean="0">
                <a:solidFill>
                  <a:srgbClr val="898989"/>
                </a:solidFill>
                <a:latin typeface="Georgia" pitchFamily="18" charset="0"/>
                <a:cs typeface="Arial" charset="0"/>
              </a:rPr>
              <a:pPr fontAlgn="base">
                <a:spcBef>
                  <a:spcPct val="0"/>
                </a:spcBef>
                <a:spcAft>
                  <a:spcPct val="0"/>
                </a:spcAft>
              </a:pPr>
              <a:t>9</a:t>
            </a:fld>
            <a:endParaRPr lang="en-US" smtClean="0">
              <a:solidFill>
                <a:srgbClr val="898989"/>
              </a:solidFill>
              <a:latin typeface="Georgia" pitchFamily="18" charset="0"/>
              <a:cs typeface="Arial" charset="0"/>
            </a:endParaRPr>
          </a:p>
        </p:txBody>
      </p:sp>
      <p:sp>
        <p:nvSpPr>
          <p:cNvPr id="6148" name="Content Placeholder 4"/>
          <p:cNvSpPr>
            <a:spLocks noGrp="1"/>
          </p:cNvSpPr>
          <p:nvPr>
            <p:ph sz="half" idx="1"/>
          </p:nvPr>
        </p:nvSpPr>
        <p:spPr>
          <a:xfrm>
            <a:off x="457200" y="1981200"/>
            <a:ext cx="7620000" cy="4202113"/>
          </a:xfrm>
        </p:spPr>
        <p:txBody>
          <a:bodyPr>
            <a:normAutofit/>
          </a:bodyPr>
          <a:lstStyle/>
          <a:p>
            <a:pPr>
              <a:defRPr/>
            </a:pPr>
            <a:r>
              <a:rPr lang="en-US" dirty="0">
                <a:latin typeface="Georgia" pitchFamily="18" charset="0"/>
                <a:cs typeface="Georgia" pitchFamily="18" charset="0"/>
              </a:rPr>
              <a:t>Patient Aligned Care Team (PACT</a:t>
            </a:r>
            <a:r>
              <a:rPr lang="en-US" dirty="0" smtClean="0">
                <a:latin typeface="Georgia" pitchFamily="18" charset="0"/>
                <a:cs typeface="Georgia" pitchFamily="18" charset="0"/>
              </a:rPr>
              <a:t>) : </a:t>
            </a:r>
            <a:r>
              <a:rPr lang="en-US" dirty="0" smtClean="0">
                <a:latin typeface="Georgia" pitchFamily="18" charset="0"/>
              </a:rPr>
              <a:t>Clinicians, physicians and providers within the VA</a:t>
            </a:r>
          </a:p>
          <a:p>
            <a:pPr>
              <a:defRPr/>
            </a:pPr>
            <a:endParaRPr lang="en-US" dirty="0" smtClean="0">
              <a:latin typeface="Georgia" pitchFamily="18" charset="0"/>
              <a:cs typeface="Georgia" pitchFamily="18" charset="0"/>
            </a:endParaRPr>
          </a:p>
          <a:p>
            <a:pPr>
              <a:defRPr/>
            </a:pPr>
            <a:endParaRPr lang="en-US" dirty="0">
              <a:latin typeface="Georgia" pitchFamily="18" charset="0"/>
              <a:cs typeface="Georgia" pitchFamily="18" charset="0"/>
            </a:endParaRPr>
          </a:p>
          <a:p>
            <a:pPr>
              <a:defRPr/>
            </a:pPr>
            <a:r>
              <a:rPr lang="en-US" dirty="0" smtClean="0">
                <a:latin typeface="Georgia" pitchFamily="18" charset="0"/>
                <a:cs typeface="Georgia" pitchFamily="18" charset="0"/>
              </a:rPr>
              <a:t>Womens </a:t>
            </a:r>
            <a:r>
              <a:rPr lang="en-US" dirty="0">
                <a:latin typeface="Georgia" pitchFamily="18" charset="0"/>
                <a:cs typeface="Georgia" pitchFamily="18" charset="0"/>
              </a:rPr>
              <a:t>Health (WH</a:t>
            </a:r>
            <a:r>
              <a:rPr lang="en-US" dirty="0" smtClean="0">
                <a:latin typeface="Georgia" pitchFamily="18" charset="0"/>
                <a:cs typeface="Georgia" pitchFamily="18" charset="0"/>
              </a:rPr>
              <a:t>): </a:t>
            </a:r>
            <a:r>
              <a:rPr lang="en-US" dirty="0" smtClean="0">
                <a:latin typeface="Georgia" pitchFamily="18" charset="0"/>
              </a:rPr>
              <a:t>Women Veterans and their spouses</a:t>
            </a:r>
          </a:p>
          <a:p>
            <a:pPr>
              <a:defRPr/>
            </a:pPr>
            <a:endParaRPr lang="en-US" dirty="0" smtClean="0">
              <a:latin typeface="Georgia" pitchFamily="18" charset="0"/>
              <a:cs typeface="Georgia" pitchFamily="18" charset="0"/>
            </a:endParaRPr>
          </a:p>
          <a:p>
            <a:pPr marL="0" indent="0">
              <a:buFont typeface="Arial" charset="0"/>
              <a:buNone/>
              <a:defRPr/>
            </a:pPr>
            <a:endParaRPr lang="en-US" dirty="0" smtClean="0">
              <a:latin typeface="Georgia" pitchFamily="18" charset="0"/>
              <a:cs typeface="Georgia" pitchFamily="18" charset="0"/>
            </a:endParaRPr>
          </a:p>
          <a:p>
            <a:pPr>
              <a:defRPr/>
            </a:pPr>
            <a:r>
              <a:rPr lang="en-US" dirty="0" smtClean="0">
                <a:latin typeface="Georgia" pitchFamily="18" charset="0"/>
                <a:cs typeface="Georgia" pitchFamily="18" charset="0"/>
              </a:rPr>
              <a:t>Specialty Care: </a:t>
            </a:r>
            <a:r>
              <a:rPr lang="en-US" dirty="0" smtClean="0">
                <a:latin typeface="Georgia" pitchFamily="18" charset="0"/>
              </a:rPr>
              <a:t>VA patients with multiple sclerosis</a:t>
            </a:r>
          </a:p>
          <a:p>
            <a:pPr>
              <a:defRPr/>
            </a:pPr>
            <a:endParaRPr lang="en-US" dirty="0">
              <a:latin typeface="Georgia" pitchFamily="18" charset="0"/>
              <a:cs typeface="Georgia" pitchFamily="18" charset="0"/>
            </a:endParaRPr>
          </a:p>
          <a:p>
            <a:pPr>
              <a:defRPr/>
            </a:pPr>
            <a:endParaRPr lang="en-US" dirty="0" smtClean="0">
              <a:latin typeface="Georgia" pitchFamily="18" charset="0"/>
              <a:cs typeface="Georgia" pitchFamily="18" charset="0"/>
            </a:endParaRPr>
          </a:p>
          <a:p>
            <a:pPr marL="0" indent="0">
              <a:buFont typeface="Arial" charset="0"/>
              <a:buNone/>
              <a:defRPr/>
            </a:pPr>
            <a:endParaRPr lang="en-US" dirty="0">
              <a:latin typeface="Georgia" pitchFamily="18" charset="0"/>
              <a:cs typeface="Georgia" pitchFamily="18" charset="0"/>
            </a:endParaRPr>
          </a:p>
          <a:p>
            <a:pPr marL="0" indent="0">
              <a:buFont typeface="Arial" charset="0"/>
              <a:buNone/>
              <a:defRPr/>
            </a:pPr>
            <a:endParaRPr lang="en-US" dirty="0" smtClean="0">
              <a:latin typeface="Georgia" pitchFamily="18" charset="0"/>
              <a:cs typeface="Georgia" pitchFamily="18" charset="0"/>
            </a:endParaRPr>
          </a:p>
          <a:p>
            <a:pPr marL="0" indent="0">
              <a:buFont typeface="Arial" charset="0"/>
              <a:buNone/>
              <a:defRPr/>
            </a:pPr>
            <a:endParaRPr lang="en-US" dirty="0">
              <a:latin typeface="Georgia" pitchFamily="18" charset="0"/>
              <a:cs typeface="Georgia" pitchFamily="18" charset="0"/>
            </a:endParaRPr>
          </a:p>
          <a:p>
            <a:pPr marL="0" indent="0">
              <a:buFont typeface="Arial" charset="0"/>
              <a:buNone/>
              <a:defRPr/>
            </a:pPr>
            <a:endParaRPr lang="en-US" dirty="0" smtClean="0">
              <a:latin typeface="Georgia" pitchFamily="18" charset="0"/>
              <a:cs typeface="Georgia"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3"/>
          <p:cNvSpPr>
            <a:spLocks noGrp="1"/>
          </p:cNvSpPr>
          <p:nvPr>
            <p:ph type="ctrTitle"/>
          </p:nvPr>
        </p:nvSpPr>
        <p:spPr>
          <a:xfrm>
            <a:off x="338138" y="4070350"/>
            <a:ext cx="7772400" cy="730250"/>
          </a:xfrm>
        </p:spPr>
        <p:txBody>
          <a:bodyPr>
            <a:normAutofit fontScale="90000"/>
          </a:bodyPr>
          <a:lstStyle/>
          <a:p>
            <a:pPr eaLnBrk="1" hangingPunct="1">
              <a:defRPr/>
            </a:pPr>
            <a:r>
              <a:rPr lang="en-US" sz="3200" dirty="0" smtClean="0">
                <a:latin typeface="Calibri" pitchFamily="34" charset="0"/>
                <a:cs typeface="Calibri" pitchFamily="34" charset="0"/>
              </a:rPr>
              <a:t>Questions and Comments can be addressed this afternoon during the Q&amp;A Session</a:t>
            </a:r>
          </a:p>
        </p:txBody>
      </p:sp>
    </p:spTree>
  </p:cSld>
  <p:clrMapOvr>
    <a:masterClrMapping/>
  </p:clrMapOvr>
</p:sld>
</file>

<file path=ppt/theme/theme1.xml><?xml version="1.0" encoding="utf-8"?>
<a:theme xmlns:a="http://schemas.openxmlformats.org/drawingml/2006/main" name="1_Office Theme">
  <a:themeElements>
    <a:clrScheme name="Custom 5">
      <a:dk1>
        <a:sysClr val="windowText" lastClr="000000"/>
      </a:dk1>
      <a:lt1>
        <a:sysClr val="window" lastClr="FFFFFF"/>
      </a:lt1>
      <a:dk2>
        <a:srgbClr val="FFFFFE"/>
      </a:dk2>
      <a:lt2>
        <a:srgbClr val="FFFFFE"/>
      </a:lt2>
      <a:accent1>
        <a:srgbClr val="0083BE"/>
      </a:accent1>
      <a:accent2>
        <a:srgbClr val="78BE20"/>
      </a:accent2>
      <a:accent3>
        <a:srgbClr val="C4262E"/>
      </a:accent3>
      <a:accent4>
        <a:srgbClr val="FF7F32"/>
      </a:accent4>
      <a:accent5>
        <a:srgbClr val="F3CF45"/>
      </a:accent5>
      <a:accent6>
        <a:srgbClr val="FFFFFE"/>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E874A9304602E4CB0DFEA5A93B63807" ma:contentTypeVersion="0" ma:contentTypeDescription="Create a new document." ma:contentTypeScope="" ma:versionID="c83f35ca1e9ba3de921411872d41af97">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4.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2B0B7133-103A-4203-95D6-EEC43B93F707}">
  <ds:schemaRefs>
    <ds:schemaRef ds:uri="http://schemas.microsoft.com/office/2006/metadata/longProperties"/>
  </ds:schemaRefs>
</ds:datastoreItem>
</file>

<file path=customXml/itemProps2.xml><?xml version="1.0" encoding="utf-8"?>
<ds:datastoreItem xmlns:ds="http://schemas.openxmlformats.org/officeDocument/2006/customXml" ds:itemID="{DEFA723B-BD1D-4E39-ABDE-AD8F39767B5D}">
  <ds:schemaRefs>
    <ds:schemaRef ds:uri="http://schemas.microsoft.com/sharepoint/v3/contenttype/forms"/>
  </ds:schemaRefs>
</ds:datastoreItem>
</file>

<file path=customXml/itemProps3.xml><?xml version="1.0" encoding="utf-8"?>
<ds:datastoreItem xmlns:ds="http://schemas.openxmlformats.org/officeDocument/2006/customXml" ds:itemID="{198487B9-51AE-4A59-837F-53C8C86ABE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4.xml><?xml version="1.0" encoding="utf-8"?>
<ds:datastoreItem xmlns:ds="http://schemas.openxmlformats.org/officeDocument/2006/customXml" ds:itemID="{B17C8992-A5EA-4684-84F5-8C3F3D80D272}">
  <ds:schemaRefs>
    <ds:schemaRef ds:uri="http://www.w3.org/XML/1998/namespace"/>
    <ds:schemaRef ds:uri="http://schemas.microsoft.com/office/2006/documentManagement/types"/>
    <ds:schemaRef ds:uri="http://purl.org/dc/dcmitype/"/>
    <ds:schemaRef ds:uri="http://purl.org/dc/elements/1.1/"/>
    <ds:schemaRef ds:uri="http://schemas.microsoft.com/office/2006/metadata/properties"/>
    <ds:schemaRef ds:uri="http://schemas.openxmlformats.org/package/2006/metadata/core-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4102</TotalTime>
  <Words>792</Words>
  <Application>Microsoft Office PowerPoint</Application>
  <PresentationFormat>On-screen Show (4:3)</PresentationFormat>
  <Paragraphs>90</Paragraphs>
  <Slides>10</Slides>
  <Notes>1</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1_Office Theme</vt:lpstr>
      <vt:lpstr>New Models of Care (NMOC) Patient Aligned Care Team (PACT), Women’s Health,  Specialty Care </vt:lpstr>
      <vt:lpstr>Major Initiative Strategy</vt:lpstr>
      <vt:lpstr>Patient Aligned Care Team (PACT)   &amp;  Womens Health (WH)  Programs </vt:lpstr>
      <vt:lpstr>Specialty Care  (SC) Program</vt:lpstr>
      <vt:lpstr>PACT Current Projects (What we are doing)</vt:lpstr>
      <vt:lpstr>WH Current Projects (What we are doing)</vt:lpstr>
      <vt:lpstr>SC Current Projects (What we are doing)</vt:lpstr>
      <vt:lpstr>Technologies Utilized/ Capabilities Delivered</vt:lpstr>
      <vt:lpstr>Operations Related to the Vendor Community (Who will be using the product?)</vt:lpstr>
      <vt:lpstr>Questions and Comments can be addressed this afternoon during the Q&amp;A Session</vt:lpstr>
    </vt:vector>
  </TitlesOfParts>
  <Company>Department of Veterans Affairs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Sub-Initiative</dc:title>
  <dc:creator>LocalUser</dc:creator>
  <cp:lastModifiedBy>Windows User</cp:lastModifiedBy>
  <cp:revision>53</cp:revision>
  <dcterms:created xsi:type="dcterms:W3CDTF">2011-01-18T17:46:26Z</dcterms:created>
  <dcterms:modified xsi:type="dcterms:W3CDTF">2012-12-04T19:22:48Z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 Initiative Name">
    <vt:lpwstr>New Models Master</vt:lpwstr>
  </property>
  <property fmtid="{D5CDD505-2E9C-101B-9397-08002B2CF9AE}" pid="3" name="ContentType">
    <vt:lpwstr>Document</vt:lpwstr>
  </property>
</Properties>
</file>