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2.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3648" r:id="rId1"/>
    <p:sldMasterId id="2147483684" r:id="rId2"/>
  </p:sldMasterIdLst>
  <p:notesMasterIdLst>
    <p:notesMasterId r:id="rId29"/>
  </p:notesMasterIdLst>
  <p:handoutMasterIdLst>
    <p:handoutMasterId r:id="rId30"/>
  </p:handoutMasterIdLst>
  <p:sldIdLst>
    <p:sldId id="962" r:id="rId3"/>
    <p:sldId id="1197" r:id="rId4"/>
    <p:sldId id="1207" r:id="rId5"/>
    <p:sldId id="1223" r:id="rId6"/>
    <p:sldId id="1224" r:id="rId7"/>
    <p:sldId id="1186" r:id="rId8"/>
    <p:sldId id="1212" r:id="rId9"/>
    <p:sldId id="1211" r:id="rId10"/>
    <p:sldId id="1213" r:id="rId11"/>
    <p:sldId id="1214" r:id="rId12"/>
    <p:sldId id="1187" r:id="rId13"/>
    <p:sldId id="1206" r:id="rId14"/>
    <p:sldId id="1222" r:id="rId15"/>
    <p:sldId id="1191" r:id="rId16"/>
    <p:sldId id="1216" r:id="rId17"/>
    <p:sldId id="1209" r:id="rId18"/>
    <p:sldId id="1225" r:id="rId19"/>
    <p:sldId id="1226" r:id="rId20"/>
    <p:sldId id="1230" r:id="rId21"/>
    <p:sldId id="1228" r:id="rId22"/>
    <p:sldId id="1229" r:id="rId23"/>
    <p:sldId id="1227" r:id="rId24"/>
    <p:sldId id="1234" r:id="rId25"/>
    <p:sldId id="1235" r:id="rId26"/>
    <p:sldId id="1236" r:id="rId27"/>
    <p:sldId id="1210" r:id="rId28"/>
  </p:sldIdLst>
  <p:sldSz cx="9144000" cy="6858000" type="screen4x3"/>
  <p:notesSz cx="7010400" cy="9296400"/>
  <p:custDataLst>
    <p:tags r:id="rId31"/>
  </p:custDataLst>
  <p:defaultTex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illotson, Mark E. (CFM)" initials="TME("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3399"/>
    <a:srgbClr val="010200"/>
    <a:srgbClr val="3333FF"/>
    <a:srgbClr val="336699"/>
    <a:srgbClr val="008080"/>
    <a:srgbClr val="5DEA0E"/>
    <a:srgbClr val="000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09" autoAdjust="0"/>
    <p:restoredTop sz="83618" autoAdjust="0"/>
  </p:normalViewPr>
  <p:slideViewPr>
    <p:cSldViewPr snapToGrid="0">
      <p:cViewPr varScale="1">
        <p:scale>
          <a:sx n="91" d="100"/>
          <a:sy n="91" d="100"/>
        </p:scale>
        <p:origin x="-774" y="-96"/>
      </p:cViewPr>
      <p:guideLst>
        <p:guide orient="horz" pos="923"/>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138"/>
    </p:cViewPr>
  </p:sorterViewPr>
  <p:notesViewPr>
    <p:cSldViewPr snapToGrid="0">
      <p:cViewPr>
        <p:scale>
          <a:sx n="75" d="100"/>
          <a:sy n="75" d="100"/>
        </p:scale>
        <p:origin x="-2064" y="-60"/>
      </p:cViewPr>
      <p:guideLst>
        <p:guide orient="horz" pos="2907"/>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08-06T14:46:16.987" idx="1">
    <p:pos x="1125" y="2196"/>
    <p:text>added me.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3-08-06T15:27:56.149" idx="2">
    <p:pos x="5265" y="1879"/>
    <p:text>I thought we were not commiting to an order of precedent.  That way we can pick any that works based on needs and budget.  We will consider cost based on base and all options.</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9463"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defTabSz="960438">
              <a:defRPr kumimoji="0" sz="1200" dirty="0"/>
            </a:lvl1pPr>
          </a:lstStyle>
          <a:p>
            <a:pPr>
              <a:defRPr/>
            </a:pPr>
            <a:endParaRPr lang="en-US" dirty="0"/>
          </a:p>
        </p:txBody>
      </p:sp>
      <p:sp>
        <p:nvSpPr>
          <p:cNvPr id="14339" name="Rectangle 3"/>
          <p:cNvSpPr>
            <a:spLocks noGrp="1" noChangeArrowheads="1"/>
          </p:cNvSpPr>
          <p:nvPr>
            <p:ph type="dt" sz="quarter" idx="1"/>
          </p:nvPr>
        </p:nvSpPr>
        <p:spPr bwMode="auto">
          <a:xfrm>
            <a:off x="3970938" y="0"/>
            <a:ext cx="3039462"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algn="r" defTabSz="960438">
              <a:defRPr kumimoji="0" sz="1200"/>
            </a:lvl1pPr>
          </a:lstStyle>
          <a:p>
            <a:pPr>
              <a:defRPr/>
            </a:pPr>
            <a:fld id="{CD5AE145-2DC5-4C8E-99CE-BB9600DD7EFD}" type="datetime1">
              <a:rPr lang="en-US"/>
              <a:pPr>
                <a:defRPr/>
              </a:pPr>
              <a:t>8/22/2014</a:t>
            </a:fld>
            <a:endParaRPr lang="en-US" dirty="0"/>
          </a:p>
        </p:txBody>
      </p:sp>
      <p:sp>
        <p:nvSpPr>
          <p:cNvPr id="14340" name="Rectangle 4"/>
          <p:cNvSpPr>
            <a:spLocks noGrp="1" noChangeArrowheads="1"/>
          </p:cNvSpPr>
          <p:nvPr>
            <p:ph type="ftr" sz="quarter" idx="2"/>
          </p:nvPr>
        </p:nvSpPr>
        <p:spPr bwMode="auto">
          <a:xfrm>
            <a:off x="0" y="8832850"/>
            <a:ext cx="3039463"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defTabSz="960438">
              <a:defRPr kumimoji="0" sz="1200" dirty="0"/>
            </a:lvl1pPr>
          </a:lstStyle>
          <a:p>
            <a:pPr>
              <a:defRPr/>
            </a:pPr>
            <a:endParaRPr lang="en-US" dirty="0"/>
          </a:p>
        </p:txBody>
      </p:sp>
      <p:sp>
        <p:nvSpPr>
          <p:cNvPr id="14341" name="Rectangle 5"/>
          <p:cNvSpPr>
            <a:spLocks noGrp="1" noChangeArrowheads="1"/>
          </p:cNvSpPr>
          <p:nvPr>
            <p:ph type="sldNum" sz="quarter" idx="3"/>
          </p:nvPr>
        </p:nvSpPr>
        <p:spPr bwMode="auto">
          <a:xfrm>
            <a:off x="3970938" y="8832850"/>
            <a:ext cx="3039462"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algn="r" defTabSz="960438">
              <a:defRPr kumimoji="0" sz="1200"/>
            </a:lvl1pPr>
          </a:lstStyle>
          <a:p>
            <a:pPr>
              <a:defRPr/>
            </a:pPr>
            <a:fld id="{1C51C98F-9F9D-48CD-B310-0D05B8E1628C}" type="slidenum">
              <a:rPr lang="en-US"/>
              <a:pPr>
                <a:defRPr/>
              </a:pPr>
              <a:t>‹#›</a:t>
            </a:fld>
            <a:endParaRPr lang="en-US" dirty="0"/>
          </a:p>
        </p:txBody>
      </p:sp>
    </p:spTree>
    <p:extLst>
      <p:ext uri="{BB962C8B-B14F-4D97-AF65-F5344CB8AC3E}">
        <p14:creationId xmlns:p14="http://schemas.microsoft.com/office/powerpoint/2010/main" val="12243111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0"/>
            <a:ext cx="3039463"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defTabSz="960438">
              <a:defRPr kumimoji="0" sz="1200" dirty="0"/>
            </a:lvl1pPr>
          </a:lstStyle>
          <a:p>
            <a:pPr>
              <a:defRPr/>
            </a:pPr>
            <a:endParaRPr lang="en-US" dirty="0"/>
          </a:p>
        </p:txBody>
      </p:sp>
      <p:sp>
        <p:nvSpPr>
          <p:cNvPr id="19459" name="Rectangle 9"/>
          <p:cNvSpPr>
            <a:spLocks noGrp="1" noRot="1" noChangeAspect="1" noChangeArrowheads="1"/>
          </p:cNvSpPr>
          <p:nvPr>
            <p:ph type="sldImg" idx="2"/>
          </p:nvPr>
        </p:nvSpPr>
        <p:spPr bwMode="auto">
          <a:xfrm>
            <a:off x="1179513" y="695325"/>
            <a:ext cx="4652962" cy="3489325"/>
          </a:xfrm>
          <a:prstGeom prst="rect">
            <a:avLst/>
          </a:prstGeom>
          <a:noFill/>
          <a:ln w="9525">
            <a:solidFill>
              <a:srgbClr val="000000"/>
            </a:solidFill>
            <a:miter lim="800000"/>
            <a:headEnd/>
            <a:tailEnd/>
          </a:ln>
        </p:spPr>
      </p:sp>
      <p:sp>
        <p:nvSpPr>
          <p:cNvPr id="2058" name="Rectangle 10"/>
          <p:cNvSpPr>
            <a:spLocks noGrp="1" noChangeArrowheads="1"/>
          </p:cNvSpPr>
          <p:nvPr>
            <p:ph type="body" sz="quarter" idx="3"/>
          </p:nvPr>
        </p:nvSpPr>
        <p:spPr bwMode="auto">
          <a:xfrm>
            <a:off x="934720" y="4414839"/>
            <a:ext cx="5140960" cy="4186237"/>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9" name="Rectangle 11"/>
          <p:cNvSpPr>
            <a:spLocks noGrp="1" noChangeArrowheads="1"/>
          </p:cNvSpPr>
          <p:nvPr>
            <p:ph type="dt" idx="1"/>
          </p:nvPr>
        </p:nvSpPr>
        <p:spPr bwMode="auto">
          <a:xfrm>
            <a:off x="3970938" y="0"/>
            <a:ext cx="3039462"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algn="r" defTabSz="960438">
              <a:defRPr kumimoji="0" sz="1200"/>
            </a:lvl1pPr>
          </a:lstStyle>
          <a:p>
            <a:pPr>
              <a:defRPr/>
            </a:pPr>
            <a:fld id="{8246AD43-EEF9-4FB5-B55B-4CE812DDF3A6}" type="datetime1">
              <a:rPr lang="en-US"/>
              <a:pPr>
                <a:defRPr/>
              </a:pPr>
              <a:t>8/22/2014</a:t>
            </a:fld>
            <a:endParaRPr lang="en-US" dirty="0"/>
          </a:p>
        </p:txBody>
      </p:sp>
      <p:sp>
        <p:nvSpPr>
          <p:cNvPr id="2060" name="Rectangle 12"/>
          <p:cNvSpPr>
            <a:spLocks noGrp="1" noChangeArrowheads="1"/>
          </p:cNvSpPr>
          <p:nvPr>
            <p:ph type="ftr" sz="quarter" idx="4"/>
          </p:nvPr>
        </p:nvSpPr>
        <p:spPr bwMode="auto">
          <a:xfrm>
            <a:off x="0" y="8832850"/>
            <a:ext cx="3039463"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defTabSz="960438">
              <a:defRPr kumimoji="0" sz="1200" dirty="0"/>
            </a:lvl1pPr>
          </a:lstStyle>
          <a:p>
            <a:pPr>
              <a:defRPr/>
            </a:pPr>
            <a:endParaRPr lang="en-US" dirty="0"/>
          </a:p>
        </p:txBody>
      </p:sp>
      <p:sp>
        <p:nvSpPr>
          <p:cNvPr id="2061" name="Rectangle 13"/>
          <p:cNvSpPr>
            <a:spLocks noGrp="1" noChangeArrowheads="1"/>
          </p:cNvSpPr>
          <p:nvPr>
            <p:ph type="sldNum" sz="quarter" idx="5"/>
          </p:nvPr>
        </p:nvSpPr>
        <p:spPr bwMode="auto">
          <a:xfrm>
            <a:off x="3970938" y="8832850"/>
            <a:ext cx="3039462"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algn="r" defTabSz="960438">
              <a:defRPr kumimoji="0" sz="1200"/>
            </a:lvl1pPr>
          </a:lstStyle>
          <a:p>
            <a:pPr>
              <a:defRPr/>
            </a:pPr>
            <a:fld id="{29C24644-2DE3-4A39-8101-8ACE791E1613}" type="slidenum">
              <a:rPr lang="en-US"/>
              <a:pPr>
                <a:defRPr/>
              </a:pPr>
              <a:t>‹#›</a:t>
            </a:fld>
            <a:endParaRPr lang="en-US" dirty="0"/>
          </a:p>
        </p:txBody>
      </p:sp>
    </p:spTree>
    <p:extLst>
      <p:ext uri="{BB962C8B-B14F-4D97-AF65-F5344CB8AC3E}">
        <p14:creationId xmlns:p14="http://schemas.microsoft.com/office/powerpoint/2010/main" val="1917768326"/>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a:spLocks noGrp="1" noChangeArrowheads="1"/>
          </p:cNvSpPr>
          <p:nvPr>
            <p:ph type="dt" sz="quarter" idx="1"/>
          </p:nvPr>
        </p:nvSpPr>
        <p:spPr>
          <a:noFill/>
        </p:spPr>
        <p:txBody>
          <a:bodyPr/>
          <a:lstStyle/>
          <a:p>
            <a:fld id="{A2679C60-10DD-4C72-9A56-C3F153AEFC09}" type="datetime1">
              <a:rPr lang="en-US" smtClean="0"/>
              <a:pPr/>
              <a:t>8/22/2014</a:t>
            </a:fld>
            <a:endParaRPr lang="en-US" dirty="0" smtClean="0"/>
          </a:p>
        </p:txBody>
      </p:sp>
      <p:sp>
        <p:nvSpPr>
          <p:cNvPr id="20483" name="Rectangle 13"/>
          <p:cNvSpPr>
            <a:spLocks noGrp="1" noChangeArrowheads="1"/>
          </p:cNvSpPr>
          <p:nvPr>
            <p:ph type="sldNum" sz="quarter" idx="5"/>
          </p:nvPr>
        </p:nvSpPr>
        <p:spPr>
          <a:noFill/>
        </p:spPr>
        <p:txBody>
          <a:bodyPr/>
          <a:lstStyle/>
          <a:p>
            <a:fld id="{5D5B732C-F880-4178-9AE4-C0070986DBF1}" type="slidenum">
              <a:rPr lang="en-US" smtClean="0"/>
              <a:pPr/>
              <a:t>0</a:t>
            </a:fld>
            <a:endParaRPr lang="en-US" dirty="0" smtClean="0"/>
          </a:p>
        </p:txBody>
      </p:sp>
      <p:sp>
        <p:nvSpPr>
          <p:cNvPr id="2048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300215" y="4414838"/>
            <a:ext cx="6393744" cy="4487862"/>
          </a:xfrm>
          <a:ln>
            <a:solidFill>
              <a:schemeClr val="tx1"/>
            </a:solidFill>
          </a:ln>
        </p:spPr>
        <p:txBody>
          <a:bodyPr lIns="92982" tIns="46491" rIns="92982" bIns="46491"/>
          <a:lstStyle/>
          <a:p>
            <a:pPr>
              <a:defRPr/>
            </a:pPr>
            <a:r>
              <a:rPr lang="en-US" sz="1600" b="1" dirty="0" smtClean="0"/>
              <a:t>I would like to welcome all of you to this Pre-proposal Conference regarding RFP VA-101-14-R- 0113, entitled, Tallahassee</a:t>
            </a:r>
            <a:r>
              <a:rPr lang="en-US" sz="1600" b="1" baseline="0" dirty="0" smtClean="0"/>
              <a:t> National Cemetery </a:t>
            </a:r>
            <a:endParaRPr lang="en-US" sz="1600" b="1" dirty="0" smtClean="0"/>
          </a:p>
          <a:p>
            <a:pPr>
              <a:defRPr/>
            </a:pPr>
            <a:r>
              <a:rPr lang="en-US" sz="1600" b="1" dirty="0" smtClean="0"/>
              <a:t> </a:t>
            </a:r>
          </a:p>
          <a:p>
            <a:pPr>
              <a:defRPr/>
            </a:pPr>
            <a:r>
              <a:rPr lang="en-US" sz="1600" b="1" dirty="0" smtClean="0"/>
              <a:t>Please be sure that everyone</a:t>
            </a:r>
            <a:r>
              <a:rPr lang="en-US" sz="1600" b="1" baseline="0" dirty="0" smtClean="0"/>
              <a:t> has </a:t>
            </a:r>
            <a:r>
              <a:rPr lang="en-US" sz="1600" b="1" dirty="0" smtClean="0"/>
              <a:t>signed-in</a:t>
            </a:r>
          </a:p>
          <a:p>
            <a:pPr>
              <a:defRPr/>
            </a:pPr>
            <a:endParaRPr lang="en-US" sz="1600" b="1" dirty="0" smtClean="0"/>
          </a:p>
          <a:p>
            <a:pPr>
              <a:defRPr/>
            </a:pPr>
            <a:r>
              <a:rPr lang="en-US" sz="1600" b="1" dirty="0" smtClean="0"/>
              <a:t>Hold all questions to the end</a:t>
            </a:r>
          </a:p>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r>
              <a:rPr lang="en-US" b="1" i="1" dirty="0" smtClean="0">
                <a:solidFill>
                  <a:srgbClr val="000099"/>
                </a:solidFill>
              </a:rPr>
              <a:t>I would like to make clear that anything said should not be interpreted as a change to the  solicitation/contract documents as posted.  If a statement  is made that is inconsistent with the solicitation requirements, you should not submit your proposal based on the statements, </a:t>
            </a:r>
            <a:r>
              <a:rPr lang="en-US" b="1" i="1" u="sng" dirty="0" smtClean="0">
                <a:solidFill>
                  <a:srgbClr val="000099"/>
                </a:solidFill>
              </a:rPr>
              <a:t>only</a:t>
            </a:r>
            <a:r>
              <a:rPr lang="en-US" b="1" i="1" dirty="0" smtClean="0">
                <a:solidFill>
                  <a:srgbClr val="000099"/>
                </a:solidFill>
              </a:rPr>
              <a:t>  submit based on the posted solicitation and all amendments</a:t>
            </a:r>
            <a:r>
              <a:rPr lang="en-US" sz="1100" b="1" i="1" dirty="0" smtClean="0"/>
              <a:t>.</a:t>
            </a:r>
          </a:p>
          <a:p>
            <a:endParaRPr lang="en-US" dirty="0" smtClean="0"/>
          </a:p>
        </p:txBody>
      </p:sp>
      <p:sp>
        <p:nvSpPr>
          <p:cNvPr id="21508" name="Date Placeholder 3"/>
          <p:cNvSpPr>
            <a:spLocks noGrp="1"/>
          </p:cNvSpPr>
          <p:nvPr>
            <p:ph type="dt" sz="quarter" idx="1"/>
          </p:nvPr>
        </p:nvSpPr>
        <p:spPr>
          <a:noFill/>
        </p:spPr>
        <p:txBody>
          <a:bodyPr/>
          <a:lstStyle/>
          <a:p>
            <a:fld id="{9CE3A631-7DF2-4E13-8777-F79F0C7DE76B}" type="datetime1">
              <a:rPr lang="en-US" smtClean="0"/>
              <a:pPr/>
              <a:t>8/22/2014</a:t>
            </a:fld>
            <a:endParaRPr lang="en-US" dirty="0" smtClean="0"/>
          </a:p>
        </p:txBody>
      </p:sp>
      <p:sp>
        <p:nvSpPr>
          <p:cNvPr id="21509" name="Slide Number Placeholder 4"/>
          <p:cNvSpPr>
            <a:spLocks noGrp="1"/>
          </p:cNvSpPr>
          <p:nvPr>
            <p:ph type="sldNum" sz="quarter" idx="5"/>
          </p:nvPr>
        </p:nvSpPr>
        <p:spPr>
          <a:noFill/>
        </p:spPr>
        <p:txBody>
          <a:bodyPr/>
          <a:lstStyle/>
          <a:p>
            <a:fld id="{AFC8DA04-12DE-46B5-A77B-F6E7A023F58D}" type="slidenum">
              <a:rPr lang="en-US" smtClean="0"/>
              <a:pPr/>
              <a:t>1</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endParaRPr lang="en-US" dirty="0" smtClean="0"/>
          </a:p>
        </p:txBody>
      </p:sp>
      <p:sp>
        <p:nvSpPr>
          <p:cNvPr id="22532" name="Date Placeholder 3"/>
          <p:cNvSpPr>
            <a:spLocks noGrp="1"/>
          </p:cNvSpPr>
          <p:nvPr>
            <p:ph type="dt" sz="quarter" idx="1"/>
          </p:nvPr>
        </p:nvSpPr>
        <p:spPr>
          <a:noFill/>
        </p:spPr>
        <p:txBody>
          <a:bodyPr/>
          <a:lstStyle/>
          <a:p>
            <a:fld id="{755B7AF1-5FC5-4912-9C6C-3D5931EDC9E2}" type="datetime1">
              <a:rPr lang="en-US" smtClean="0"/>
              <a:pPr/>
              <a:t>8/22/2014</a:t>
            </a:fld>
            <a:endParaRPr lang="en-US" dirty="0" smtClean="0"/>
          </a:p>
        </p:txBody>
      </p:sp>
      <p:sp>
        <p:nvSpPr>
          <p:cNvPr id="22533" name="Slide Number Placeholder 4"/>
          <p:cNvSpPr>
            <a:spLocks noGrp="1"/>
          </p:cNvSpPr>
          <p:nvPr>
            <p:ph type="sldNum" sz="quarter" idx="5"/>
          </p:nvPr>
        </p:nvSpPr>
        <p:spPr>
          <a:noFill/>
        </p:spPr>
        <p:txBody>
          <a:bodyPr/>
          <a:lstStyle/>
          <a:p>
            <a:fld id="{0C7C3EFA-D54F-4156-B12C-43B379C1B6EF}" type="slidenum">
              <a:rPr lang="en-US" smtClean="0"/>
              <a:pPr/>
              <a:t>2</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marL="228600" indent="-228600">
              <a:buAutoNum type="arabicPeriod"/>
            </a:pPr>
            <a:r>
              <a:rPr lang="en-US" dirty="0" smtClean="0"/>
              <a:t>All Proposal documents are posted and will be posted at www.fbo.gov under the RFP #</a:t>
            </a:r>
          </a:p>
          <a:p>
            <a:pPr marL="228600" indent="-228600">
              <a:buAutoNum type="arabicPeriod"/>
            </a:pPr>
            <a:endParaRPr lang="en-US" dirty="0" smtClean="0"/>
          </a:p>
          <a:p>
            <a:endParaRPr lang="en-US" dirty="0" smtClean="0"/>
          </a:p>
        </p:txBody>
      </p:sp>
      <p:sp>
        <p:nvSpPr>
          <p:cNvPr id="23556" name="Date Placeholder 3"/>
          <p:cNvSpPr>
            <a:spLocks noGrp="1"/>
          </p:cNvSpPr>
          <p:nvPr>
            <p:ph type="dt" sz="quarter" idx="1"/>
          </p:nvPr>
        </p:nvSpPr>
        <p:spPr>
          <a:noFill/>
        </p:spPr>
        <p:txBody>
          <a:bodyPr/>
          <a:lstStyle/>
          <a:p>
            <a:fld id="{DE5279E9-5E18-4959-AFA8-A6B1204110D2}" type="datetime1">
              <a:rPr lang="en-US" smtClean="0"/>
              <a:pPr/>
              <a:t>8/22/2014</a:t>
            </a:fld>
            <a:endParaRPr lang="en-US" dirty="0" smtClean="0"/>
          </a:p>
        </p:txBody>
      </p:sp>
      <p:sp>
        <p:nvSpPr>
          <p:cNvPr id="23557" name="Slide Number Placeholder 4"/>
          <p:cNvSpPr>
            <a:spLocks noGrp="1"/>
          </p:cNvSpPr>
          <p:nvPr>
            <p:ph type="sldNum" sz="quarter" idx="5"/>
          </p:nvPr>
        </p:nvSpPr>
        <p:spPr>
          <a:noFill/>
        </p:spPr>
        <p:txBody>
          <a:bodyPr/>
          <a:lstStyle/>
          <a:p>
            <a:fld id="{CF32CE8D-F808-44EB-B7DF-7E06D7181B38}" type="slidenum">
              <a:rPr lang="en-US" smtClean="0"/>
              <a:pPr/>
              <a:t>5</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r>
              <a:rPr lang="en-US" dirty="0" smtClean="0"/>
              <a:t>1. RFP due date see Block 8 of the SF 1442 for the location</a:t>
            </a:r>
          </a:p>
        </p:txBody>
      </p:sp>
      <p:sp>
        <p:nvSpPr>
          <p:cNvPr id="24580" name="Date Placeholder 3"/>
          <p:cNvSpPr>
            <a:spLocks noGrp="1"/>
          </p:cNvSpPr>
          <p:nvPr>
            <p:ph type="dt" sz="quarter" idx="1"/>
          </p:nvPr>
        </p:nvSpPr>
        <p:spPr>
          <a:noFill/>
        </p:spPr>
        <p:txBody>
          <a:bodyPr/>
          <a:lstStyle/>
          <a:p>
            <a:fld id="{D6E15FFA-4594-4231-8467-A1591575EF4B}" type="datetime1">
              <a:rPr lang="en-US" smtClean="0"/>
              <a:pPr/>
              <a:t>8/22/2014</a:t>
            </a:fld>
            <a:endParaRPr lang="en-US" dirty="0" smtClean="0"/>
          </a:p>
        </p:txBody>
      </p:sp>
      <p:sp>
        <p:nvSpPr>
          <p:cNvPr id="24581" name="Slide Number Placeholder 4"/>
          <p:cNvSpPr>
            <a:spLocks noGrp="1"/>
          </p:cNvSpPr>
          <p:nvPr>
            <p:ph type="sldNum" sz="quarter" idx="5"/>
          </p:nvPr>
        </p:nvSpPr>
        <p:spPr>
          <a:noFill/>
        </p:spPr>
        <p:txBody>
          <a:bodyPr/>
          <a:lstStyle/>
          <a:p>
            <a:fld id="{D5C5745E-E857-41B0-9635-B0B11E01A5EF}" type="slidenum">
              <a:rPr lang="en-US" smtClean="0"/>
              <a:pPr/>
              <a:t>6</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marL="228600" indent="-228600">
              <a:buFontTx/>
              <a:buAutoNum type="arabicPeriod"/>
            </a:pPr>
            <a:r>
              <a:rPr lang="en-US" dirty="0" smtClean="0"/>
              <a:t>DBA – Heavy &amp; Hwy is for Backhoe; Bulldozer; Grader; Mechanics; Paver</a:t>
            </a:r>
          </a:p>
          <a:p>
            <a:pPr marL="228600" indent="-228600">
              <a:buFontTx/>
              <a:buAutoNum type="arabicPeriod"/>
            </a:pPr>
            <a:r>
              <a:rPr lang="en-US" dirty="0" smtClean="0"/>
              <a:t>Must</a:t>
            </a:r>
            <a:r>
              <a:rPr lang="en-US" baseline="0" dirty="0" smtClean="0"/>
              <a:t> be registered in SAM and </a:t>
            </a:r>
            <a:r>
              <a:rPr lang="en-US" baseline="0" dirty="0" err="1" smtClean="0"/>
              <a:t>VetBiz</a:t>
            </a:r>
            <a:r>
              <a:rPr lang="en-US" baseline="0" dirty="0" smtClean="0"/>
              <a:t> prior to Award</a:t>
            </a:r>
            <a:endParaRPr lang="en-US" dirty="0" smtClean="0"/>
          </a:p>
        </p:txBody>
      </p:sp>
      <p:sp>
        <p:nvSpPr>
          <p:cNvPr id="25604" name="Date Placeholder 3"/>
          <p:cNvSpPr>
            <a:spLocks noGrp="1"/>
          </p:cNvSpPr>
          <p:nvPr>
            <p:ph type="dt" sz="quarter" idx="1"/>
          </p:nvPr>
        </p:nvSpPr>
        <p:spPr>
          <a:noFill/>
        </p:spPr>
        <p:txBody>
          <a:bodyPr/>
          <a:lstStyle/>
          <a:p>
            <a:fld id="{071BB236-9C39-42C1-A0C5-AD572CD21534}" type="datetime1">
              <a:rPr lang="en-US" smtClean="0"/>
              <a:pPr/>
              <a:t>8/22/2014</a:t>
            </a:fld>
            <a:endParaRPr lang="en-US" dirty="0" smtClean="0"/>
          </a:p>
        </p:txBody>
      </p:sp>
      <p:sp>
        <p:nvSpPr>
          <p:cNvPr id="25605" name="Slide Number Placeholder 4"/>
          <p:cNvSpPr>
            <a:spLocks noGrp="1"/>
          </p:cNvSpPr>
          <p:nvPr>
            <p:ph type="sldNum" sz="quarter" idx="5"/>
          </p:nvPr>
        </p:nvSpPr>
        <p:spPr>
          <a:noFill/>
        </p:spPr>
        <p:txBody>
          <a:bodyPr/>
          <a:lstStyle/>
          <a:p>
            <a:fld id="{EBA70E3A-0AFC-4D5F-BB98-5ED72F1BED94}" type="slidenum">
              <a:rPr lang="en-US" smtClean="0"/>
              <a:pPr/>
              <a:t>7</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pPr marL="228600" indent="-228600">
              <a:buFontTx/>
              <a:buAutoNum type="arabicPeriod"/>
            </a:pPr>
            <a:endParaRPr lang="en-US" dirty="0" smtClean="0"/>
          </a:p>
        </p:txBody>
      </p:sp>
      <p:sp>
        <p:nvSpPr>
          <p:cNvPr id="26628" name="Date Placeholder 3"/>
          <p:cNvSpPr>
            <a:spLocks noGrp="1"/>
          </p:cNvSpPr>
          <p:nvPr>
            <p:ph type="dt" sz="quarter" idx="1"/>
          </p:nvPr>
        </p:nvSpPr>
        <p:spPr>
          <a:noFill/>
        </p:spPr>
        <p:txBody>
          <a:bodyPr/>
          <a:lstStyle/>
          <a:p>
            <a:fld id="{8C7F1841-46DC-4A4D-9047-781A3DFF6BBD}" type="datetime1">
              <a:rPr lang="en-US" smtClean="0"/>
              <a:pPr/>
              <a:t>8/22/2014</a:t>
            </a:fld>
            <a:endParaRPr lang="en-US" dirty="0" smtClean="0"/>
          </a:p>
        </p:txBody>
      </p:sp>
      <p:sp>
        <p:nvSpPr>
          <p:cNvPr id="26629" name="Slide Number Placeholder 4"/>
          <p:cNvSpPr>
            <a:spLocks noGrp="1"/>
          </p:cNvSpPr>
          <p:nvPr>
            <p:ph type="sldNum" sz="quarter" idx="5"/>
          </p:nvPr>
        </p:nvSpPr>
        <p:spPr>
          <a:noFill/>
        </p:spPr>
        <p:txBody>
          <a:bodyPr/>
          <a:lstStyle/>
          <a:p>
            <a:fld id="{FF330183-61C2-4C69-B9F8-A984DEA34345}" type="slidenum">
              <a:rPr lang="en-US" smtClean="0"/>
              <a:pPr/>
              <a:t>8</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marL="228600" indent="-228600">
              <a:buFontTx/>
              <a:buAutoNum type="arabicPeriod"/>
            </a:pPr>
            <a:endParaRPr lang="en-US" dirty="0" smtClean="0"/>
          </a:p>
        </p:txBody>
      </p:sp>
      <p:sp>
        <p:nvSpPr>
          <p:cNvPr id="27652" name="Date Placeholder 3"/>
          <p:cNvSpPr>
            <a:spLocks noGrp="1"/>
          </p:cNvSpPr>
          <p:nvPr>
            <p:ph type="dt" sz="quarter" idx="1"/>
          </p:nvPr>
        </p:nvSpPr>
        <p:spPr>
          <a:noFill/>
        </p:spPr>
        <p:txBody>
          <a:bodyPr/>
          <a:lstStyle/>
          <a:p>
            <a:fld id="{9C8230D8-2A21-4761-9F1A-6E44A006513A}" type="datetime1">
              <a:rPr lang="en-US" smtClean="0"/>
              <a:pPr/>
              <a:t>8/22/2014</a:t>
            </a:fld>
            <a:endParaRPr lang="en-US" dirty="0" smtClean="0"/>
          </a:p>
        </p:txBody>
      </p:sp>
      <p:sp>
        <p:nvSpPr>
          <p:cNvPr id="27653" name="Slide Number Placeholder 4"/>
          <p:cNvSpPr>
            <a:spLocks noGrp="1"/>
          </p:cNvSpPr>
          <p:nvPr>
            <p:ph type="sldNum" sz="quarter" idx="5"/>
          </p:nvPr>
        </p:nvSpPr>
        <p:spPr>
          <a:noFill/>
        </p:spPr>
        <p:txBody>
          <a:bodyPr/>
          <a:lstStyle/>
          <a:p>
            <a:fld id="{24DEB414-1E54-45A7-8099-BCBE4B76BF65}" type="slidenum">
              <a:rPr lang="en-US" smtClean="0"/>
              <a:pPr/>
              <a:t>9</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en-US" dirty="0" smtClean="0"/>
              <a:t>JV for VA is a SDVOSB joining with another SB</a:t>
            </a:r>
          </a:p>
          <a:p>
            <a:r>
              <a:rPr lang="en-US" dirty="0" smtClean="0"/>
              <a:t>JV/TA/MPP must be submitted w/proposal</a:t>
            </a:r>
          </a:p>
        </p:txBody>
      </p:sp>
      <p:sp>
        <p:nvSpPr>
          <p:cNvPr id="28676" name="Date Placeholder 3"/>
          <p:cNvSpPr>
            <a:spLocks noGrp="1"/>
          </p:cNvSpPr>
          <p:nvPr>
            <p:ph type="dt" sz="quarter" idx="1"/>
          </p:nvPr>
        </p:nvSpPr>
        <p:spPr>
          <a:noFill/>
        </p:spPr>
        <p:txBody>
          <a:bodyPr/>
          <a:lstStyle/>
          <a:p>
            <a:fld id="{F057F7F4-B908-4770-ADC6-2E576B06CFAA}" type="datetime1">
              <a:rPr lang="en-US" smtClean="0"/>
              <a:pPr/>
              <a:t>8/22/2014</a:t>
            </a:fld>
            <a:endParaRPr lang="en-US" dirty="0" smtClean="0"/>
          </a:p>
        </p:txBody>
      </p:sp>
      <p:sp>
        <p:nvSpPr>
          <p:cNvPr id="28677" name="Slide Number Placeholder 4"/>
          <p:cNvSpPr>
            <a:spLocks noGrp="1"/>
          </p:cNvSpPr>
          <p:nvPr>
            <p:ph type="sldNum" sz="quarter" idx="5"/>
          </p:nvPr>
        </p:nvSpPr>
        <p:spPr>
          <a:noFill/>
        </p:spPr>
        <p:txBody>
          <a:bodyPr/>
          <a:lstStyle/>
          <a:p>
            <a:fld id="{1636E97C-FE37-4DFE-99D6-06B78486E18E}" type="slidenum">
              <a:rPr lang="en-US" smtClean="0"/>
              <a:pPr/>
              <a:t>10</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3900" y="1536700"/>
            <a:ext cx="3956050" cy="462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536700"/>
            <a:ext cx="3956050" cy="462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9913" y="190500"/>
            <a:ext cx="2063750" cy="5969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23900" y="190500"/>
            <a:ext cx="6043613" cy="5969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2169889-0D90-4D59-90D5-A8F3DB3A4EE8}" type="datetimeFigureOut">
              <a:rPr lang="en-US"/>
              <a:pPr>
                <a:defRPr/>
              </a:pPr>
              <a:t>8/22/2014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2569764-347C-4941-A53C-8DA7EAD41455}" type="slidenum">
              <a:rPr lang="en-US"/>
              <a:pPr>
                <a:defRPr/>
              </a:pPr>
              <a:t>‹#›</a:t>
            </a:fld>
            <a:endParaRPr lang="en-US" dirty="0"/>
          </a:p>
        </p:txBody>
      </p:sp>
    </p:spTree>
  </p:cSld>
  <p:clrMapOvr>
    <a:masterClrMapping/>
  </p:clrMapOvr>
  <p:transition>
    <p:pull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3FA1512-F98B-41FA-AC0C-EF8E70DF1FAF}" type="datetimeFigureOut">
              <a:rPr lang="en-US"/>
              <a:pPr>
                <a:defRPr/>
              </a:pPr>
              <a:t>8/22/2014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CFA0371-02FA-4505-97FB-1D1BA631CA09}" type="slidenum">
              <a:rPr lang="en-US"/>
              <a:pPr>
                <a:defRPr/>
              </a:pPr>
              <a:t>‹#›</a:t>
            </a:fld>
            <a:endParaRPr lang="en-US" dirty="0"/>
          </a:p>
        </p:txBody>
      </p:sp>
    </p:spTree>
  </p:cSld>
  <p:clrMapOvr>
    <a:masterClrMapping/>
  </p:clrMapOvr>
  <p:transition>
    <p:pull dir="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473F226-FF6E-4032-86D7-632EF21E0F2D}" type="datetimeFigureOut">
              <a:rPr lang="en-US"/>
              <a:pPr>
                <a:defRPr/>
              </a:pPr>
              <a:t>8/22/2014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707D856-ED14-49E9-B22B-BE67147D5A2D}" type="slidenum">
              <a:rPr lang="en-US"/>
              <a:pPr>
                <a:defRPr/>
              </a:pPr>
              <a:t>‹#›</a:t>
            </a:fld>
            <a:endParaRPr lang="en-US" dirty="0"/>
          </a:p>
        </p:txBody>
      </p:sp>
    </p:spTree>
  </p:cSld>
  <p:clrMapOvr>
    <a:masterClrMapping/>
  </p:clrMapOvr>
  <p:transition>
    <p:pull dir="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EB8FC9C-973E-4F28-A977-D857B0307F46}" type="datetimeFigureOut">
              <a:rPr lang="en-US"/>
              <a:pPr>
                <a:defRPr/>
              </a:pPr>
              <a:t>8/22/2014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79E4AB5-890B-4BE9-8BF4-ADB17AAB441C}" type="slidenum">
              <a:rPr lang="en-US"/>
              <a:pPr>
                <a:defRPr/>
              </a:pPr>
              <a:t>‹#›</a:t>
            </a:fld>
            <a:endParaRPr lang="en-US" dirty="0"/>
          </a:p>
        </p:txBody>
      </p:sp>
    </p:spTree>
  </p:cSld>
  <p:clrMapOvr>
    <a:masterClrMapping/>
  </p:clrMapOvr>
  <p:transition>
    <p:pull dir="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E5EB4AF-5E0E-4DAC-AF11-D775F4FBB201}" type="datetimeFigureOut">
              <a:rPr lang="en-US"/>
              <a:pPr>
                <a:defRPr/>
              </a:pPr>
              <a:t>8/22/2014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29D4155-4695-4758-B47B-3F297009FF8D}" type="slidenum">
              <a:rPr lang="en-US"/>
              <a:pPr>
                <a:defRPr/>
              </a:pPr>
              <a:t>‹#›</a:t>
            </a:fld>
            <a:endParaRPr lang="en-US" dirty="0"/>
          </a:p>
        </p:txBody>
      </p:sp>
    </p:spTree>
  </p:cSld>
  <p:clrMapOvr>
    <a:masterClrMapping/>
  </p:clrMapOvr>
  <p:transition>
    <p:pull dir="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87AB6C3-B867-4E8B-9219-248FD89FFAB4}" type="datetimeFigureOut">
              <a:rPr lang="en-US"/>
              <a:pPr>
                <a:defRPr/>
              </a:pPr>
              <a:t>8/22/2014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93A0330-7B7B-4B40-A58F-5966279B0C28}" type="slidenum">
              <a:rPr lang="en-US"/>
              <a:pPr>
                <a:defRPr/>
              </a:pPr>
              <a:t>‹#›</a:t>
            </a:fld>
            <a:endParaRPr lang="en-US" dirty="0"/>
          </a:p>
        </p:txBody>
      </p:sp>
    </p:spTree>
  </p:cSld>
  <p:clrMapOvr>
    <a:masterClrMapping/>
  </p:clrMapOvr>
  <p:transition>
    <p:pull dir="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69703BC-EA7F-49CB-82EB-5BD0843830B7}" type="datetimeFigureOut">
              <a:rPr lang="en-US"/>
              <a:pPr>
                <a:defRPr/>
              </a:pPr>
              <a:t>8/22/2014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5BDF659-BE5A-48B0-A6A8-A50B2913C945}" type="slidenum">
              <a:rPr lang="en-US"/>
              <a:pPr>
                <a:defRPr/>
              </a:pPr>
              <a:t>‹#›</a:t>
            </a:fld>
            <a:endParaRPr lang="en-US" dirty="0"/>
          </a:p>
        </p:txBody>
      </p:sp>
    </p:spTree>
  </p:cSld>
  <p:clrMapOvr>
    <a:masterClrMapping/>
  </p:clrMapOvr>
  <p:transition>
    <p:pull dir="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263C9DD-A5A0-4965-948F-D61166315935}" type="datetimeFigureOut">
              <a:rPr lang="en-US"/>
              <a:pPr>
                <a:defRPr/>
              </a:pPr>
              <a:t>8/22/2014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5F1E00C-B60A-4CE8-BFD1-F12C5CAC84CC}" type="slidenum">
              <a:rPr lang="en-US"/>
              <a:pPr>
                <a:defRPr/>
              </a:pPr>
              <a:t>‹#›</a:t>
            </a:fld>
            <a:endParaRPr lang="en-US" dirty="0"/>
          </a:p>
        </p:txBody>
      </p:sp>
    </p:spTree>
  </p:cSld>
  <p:clrMapOvr>
    <a:masterClrMapping/>
  </p:clrMapOvr>
  <p:transition>
    <p:pull dir="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EF32A7C-AC2F-475D-903C-C96DDD2B1C50}" type="datetimeFigureOut">
              <a:rPr lang="en-US"/>
              <a:pPr>
                <a:defRPr/>
              </a:pPr>
              <a:t>8/22/2014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D687C7B-8FCD-4037-9AF6-7B5DBAC25156}" type="slidenum">
              <a:rPr lang="en-US"/>
              <a:pPr>
                <a:defRPr/>
              </a:pPr>
              <a:t>‹#›</a:t>
            </a:fld>
            <a:endParaRPr lang="en-US" dirty="0"/>
          </a:p>
        </p:txBody>
      </p:sp>
    </p:spTree>
  </p:cSld>
  <p:clrMapOvr>
    <a:masterClrMapping/>
  </p:clrMapOvr>
  <p:transition>
    <p:pull dir="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0F1E79E-12A6-4215-B32D-B810D6EDA891}" type="datetimeFigureOut">
              <a:rPr lang="en-US"/>
              <a:pPr>
                <a:defRPr/>
              </a:pPr>
              <a:t>8/22/2014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06A37F8-7905-40BA-95B0-92CFC84BDB99}" type="slidenum">
              <a:rPr lang="en-US"/>
              <a:pPr>
                <a:defRPr/>
              </a:pPr>
              <a:t>‹#›</a:t>
            </a:fld>
            <a:endParaRPr lang="en-US" dirty="0"/>
          </a:p>
        </p:txBody>
      </p:sp>
    </p:spTree>
  </p:cSld>
  <p:clrMapOvr>
    <a:masterClrMapping/>
  </p:clrMapOvr>
  <p:transition>
    <p:pull dir="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46004CE-0371-4F58-8A90-AF59EF9D0176}" type="datetimeFigureOut">
              <a:rPr lang="en-US"/>
              <a:pPr>
                <a:defRPr/>
              </a:pPr>
              <a:t>8/22/2014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97663D1-0225-4760-9F21-411B9F10E401}" type="slidenum">
              <a:rPr lang="en-US"/>
              <a:pPr>
                <a:defRPr/>
              </a:pPr>
              <a:t>‹#›</a:t>
            </a:fld>
            <a:endParaRPr lang="en-US" dirty="0"/>
          </a:p>
        </p:txBody>
      </p:sp>
    </p:spTree>
  </p:cSld>
  <p:clrMapOvr>
    <a:masterClrMapping/>
  </p:clrMapOvr>
  <p:transition>
    <p:pull dir="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0D3E876-5414-468B-892F-5367C8D2D2AE}" type="datetimeFigureOut">
              <a:rPr lang="en-US"/>
              <a:pPr>
                <a:defRPr/>
              </a:pPr>
              <a:t>8/22/2014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026BECA-0726-4A9B-8D83-DB2B9F06C643}" type="slidenum">
              <a:rPr lang="en-US"/>
              <a:pPr>
                <a:defRPr/>
              </a:pPr>
              <a:t>‹#›</a:t>
            </a:fld>
            <a:endParaRPr lang="en-US" dirty="0"/>
          </a:p>
        </p:txBody>
      </p:sp>
    </p:spTree>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4" name="Rectangle 50"/>
          <p:cNvSpPr>
            <a:spLocks noChangeArrowheads="1"/>
          </p:cNvSpPr>
          <p:nvPr/>
        </p:nvSpPr>
        <p:spPr bwMode="auto">
          <a:xfrm>
            <a:off x="247650" y="6410325"/>
            <a:ext cx="5894388" cy="334963"/>
          </a:xfrm>
          <a:prstGeom prst="rect">
            <a:avLst/>
          </a:prstGeom>
          <a:gradFill rotWithShape="0">
            <a:gsLst>
              <a:gs pos="0">
                <a:schemeClr val="tx2"/>
              </a:gs>
              <a:gs pos="100000">
                <a:schemeClr val="bg1"/>
              </a:gs>
            </a:gsLst>
            <a:lin ang="0" scaled="1"/>
          </a:gradFill>
          <a:ln w="9525">
            <a:noFill/>
            <a:miter lim="800000"/>
            <a:headEnd/>
            <a:tailEnd/>
          </a:ln>
          <a:effectLst/>
        </p:spPr>
        <p:txBody>
          <a:bodyPr wrap="none" anchor="ctr"/>
          <a:lstStyle/>
          <a:p>
            <a:pPr algn="r">
              <a:defRPr/>
            </a:pPr>
            <a:r>
              <a:rPr lang="en-US" sz="1800" b="1" dirty="0">
                <a:solidFill>
                  <a:srgbClr val="FF0000"/>
                </a:solidFill>
                <a:latin typeface="Arial Narrow" pitchFamily="34" charset="0"/>
              </a:rPr>
              <a:t>                                                          </a:t>
            </a:r>
          </a:p>
        </p:txBody>
      </p:sp>
      <p:sp>
        <p:nvSpPr>
          <p:cNvPr id="1073" name="Freeform 49"/>
          <p:cNvSpPr>
            <a:spLocks/>
          </p:cNvSpPr>
          <p:nvPr/>
        </p:nvSpPr>
        <p:spPr bwMode="auto">
          <a:xfrm>
            <a:off x="1296988" y="176213"/>
            <a:ext cx="7580312" cy="1081087"/>
          </a:xfrm>
          <a:custGeom>
            <a:avLst/>
            <a:gdLst/>
            <a:ahLst/>
            <a:cxnLst>
              <a:cxn ang="0">
                <a:pos x="0" y="282"/>
              </a:cxn>
              <a:cxn ang="0">
                <a:pos x="187" y="0"/>
              </a:cxn>
              <a:cxn ang="0">
                <a:pos x="4775" y="0"/>
              </a:cxn>
              <a:cxn ang="0">
                <a:pos x="4775" y="665"/>
              </a:cxn>
              <a:cxn ang="0">
                <a:pos x="175" y="665"/>
              </a:cxn>
              <a:cxn ang="0">
                <a:pos x="0" y="282"/>
              </a:cxn>
            </a:cxnLst>
            <a:rect l="0" t="0" r="r" b="b"/>
            <a:pathLst>
              <a:path w="4775" h="665">
                <a:moveTo>
                  <a:pt x="0" y="282"/>
                </a:moveTo>
                <a:lnTo>
                  <a:pt x="187" y="0"/>
                </a:lnTo>
                <a:lnTo>
                  <a:pt x="4775" y="0"/>
                </a:lnTo>
                <a:lnTo>
                  <a:pt x="4775" y="665"/>
                </a:lnTo>
                <a:lnTo>
                  <a:pt x="175" y="665"/>
                </a:lnTo>
                <a:lnTo>
                  <a:pt x="0" y="282"/>
                </a:lnTo>
                <a:close/>
              </a:path>
            </a:pathLst>
          </a:custGeom>
          <a:gradFill rotWithShape="0">
            <a:gsLst>
              <a:gs pos="0">
                <a:schemeClr val="bg1"/>
              </a:gs>
              <a:gs pos="100000">
                <a:srgbClr val="336699"/>
              </a:gs>
            </a:gsLst>
            <a:lin ang="0" scaled="1"/>
          </a:gradFill>
          <a:ln w="9525">
            <a:noFill/>
            <a:round/>
            <a:headEnd/>
            <a:tailEnd/>
          </a:ln>
          <a:effectLst/>
        </p:spPr>
        <p:txBody>
          <a:bodyPr wrap="none" anchor="ctr"/>
          <a:lstStyle/>
          <a:p>
            <a:pPr>
              <a:defRPr/>
            </a:pPr>
            <a:endParaRPr lang="en-US" dirty="0"/>
          </a:p>
        </p:txBody>
      </p:sp>
      <p:sp>
        <p:nvSpPr>
          <p:cNvPr id="1079" name="Rectangle 55"/>
          <p:cNvSpPr>
            <a:spLocks noGrp="1" noChangeArrowheads="1"/>
          </p:cNvSpPr>
          <p:nvPr>
            <p:ph type="title"/>
          </p:nvPr>
        </p:nvSpPr>
        <p:spPr bwMode="auto">
          <a:xfrm>
            <a:off x="2506663" y="203200"/>
            <a:ext cx="6362700" cy="1054100"/>
          </a:xfrm>
          <a:prstGeom prst="rect">
            <a:avLst/>
          </a:prstGeom>
          <a:noFill/>
          <a:ln w="9525">
            <a:noFill/>
            <a:miter lim="800000"/>
            <a:headEnd/>
            <a:tailEnd/>
          </a:ln>
          <a:effectLst>
            <a:outerShdw dist="17961" dir="2700000" algn="ctr" rotWithShape="0">
              <a:schemeClr val="bg1"/>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6"/>
          <p:cNvSpPr>
            <a:spLocks noGrp="1" noChangeArrowheads="1"/>
          </p:cNvSpPr>
          <p:nvPr>
            <p:ph type="body" idx="1"/>
          </p:nvPr>
        </p:nvSpPr>
        <p:spPr bwMode="auto">
          <a:xfrm>
            <a:off x="723900" y="1536700"/>
            <a:ext cx="8064500" cy="4622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085" name="Text Box 61"/>
          <p:cNvSpPr txBox="1">
            <a:spLocks noChangeArrowheads="1"/>
          </p:cNvSpPr>
          <p:nvPr/>
        </p:nvSpPr>
        <p:spPr bwMode="white">
          <a:xfrm>
            <a:off x="360363" y="6381750"/>
            <a:ext cx="463550" cy="366713"/>
          </a:xfrm>
          <a:prstGeom prst="rect">
            <a:avLst/>
          </a:prstGeom>
          <a:noFill/>
          <a:ln w="9525">
            <a:noFill/>
            <a:miter lim="800000"/>
            <a:headEnd/>
            <a:tailEnd/>
          </a:ln>
          <a:effectLst/>
        </p:spPr>
        <p:txBody>
          <a:bodyPr wrap="none">
            <a:spAutoFit/>
          </a:bodyPr>
          <a:lstStyle/>
          <a:p>
            <a:pPr>
              <a:defRPr/>
            </a:pPr>
            <a:fld id="{39C6E332-F353-4971-B454-E84355DEC227}" type="slidenum">
              <a:rPr lang="en-US" sz="1800">
                <a:solidFill>
                  <a:schemeClr val="bg1"/>
                </a:solidFill>
                <a:latin typeface="Arial" charset="0"/>
              </a:rPr>
              <a:pPr>
                <a:defRPr/>
              </a:pPr>
              <a:t>‹#›</a:t>
            </a:fld>
            <a:endParaRPr lang="en-US" sz="1800" dirty="0">
              <a:solidFill>
                <a:schemeClr val="bg1"/>
              </a:solidFill>
              <a:latin typeface="Arial" charset="0"/>
            </a:endParaRPr>
          </a:p>
        </p:txBody>
      </p:sp>
      <p:sp>
        <p:nvSpPr>
          <p:cNvPr id="1115" name="Text Box 91"/>
          <p:cNvSpPr txBox="1">
            <a:spLocks noChangeArrowheads="1"/>
          </p:cNvSpPr>
          <p:nvPr/>
        </p:nvSpPr>
        <p:spPr bwMode="auto">
          <a:xfrm>
            <a:off x="1651000" y="6400800"/>
            <a:ext cx="2654300" cy="457200"/>
          </a:xfrm>
          <a:prstGeom prst="rect">
            <a:avLst/>
          </a:prstGeom>
          <a:noFill/>
          <a:ln w="9525">
            <a:noFill/>
            <a:miter lim="800000"/>
            <a:headEnd/>
            <a:tailEnd/>
          </a:ln>
          <a:effectLst/>
        </p:spPr>
        <p:txBody>
          <a:bodyPr>
            <a:spAutoFit/>
          </a:bodyPr>
          <a:lstStyle/>
          <a:p>
            <a:pPr>
              <a:spcBef>
                <a:spcPct val="50000"/>
              </a:spcBef>
              <a:defRPr/>
            </a:pPr>
            <a:r>
              <a:rPr lang="en-US" b="1" dirty="0">
                <a:solidFill>
                  <a:srgbClr val="FF0000"/>
                </a:solidFill>
              </a:rPr>
              <a:t> </a:t>
            </a:r>
          </a:p>
        </p:txBody>
      </p:sp>
      <p:pic>
        <p:nvPicPr>
          <p:cNvPr id="1032" name="Picture 12" descr="VA Signature"/>
          <p:cNvPicPr>
            <a:picLocks noChangeAspect="1" noChangeArrowheads="1"/>
          </p:cNvPicPr>
          <p:nvPr/>
        </p:nvPicPr>
        <p:blipFill>
          <a:blip r:embed="rId13" cstate="print"/>
          <a:srcRect/>
          <a:stretch>
            <a:fillRect/>
          </a:stretch>
        </p:blipFill>
        <p:spPr bwMode="auto">
          <a:xfrm>
            <a:off x="163513" y="579438"/>
            <a:ext cx="1720850" cy="274637"/>
          </a:xfrm>
          <a:prstGeom prst="rect">
            <a:avLst/>
          </a:prstGeom>
          <a:solidFill>
            <a:srgbClr val="000066"/>
          </a:solidFill>
          <a:ln w="9525">
            <a:noFill/>
            <a:miter lim="800000"/>
            <a:headEnd/>
            <a:tailEnd/>
          </a:ln>
        </p:spPr>
      </p:pic>
      <p:sp>
        <p:nvSpPr>
          <p:cNvPr id="2" name="Rectangle 55"/>
          <p:cNvSpPr>
            <a:spLocks noChangeArrowheads="1"/>
          </p:cNvSpPr>
          <p:nvPr/>
        </p:nvSpPr>
        <p:spPr bwMode="auto">
          <a:xfrm>
            <a:off x="3644900" y="6362700"/>
            <a:ext cx="5245100" cy="4953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dirty="0">
              <a:solidFill>
                <a:srgbClr val="000066"/>
              </a:solidFill>
              <a:latin typeface="Arial Narrow" pitchFamily="34" charset="0"/>
            </a:endParaRPr>
          </a:p>
        </p:txBody>
      </p:sp>
      <p:sp>
        <p:nvSpPr>
          <p:cNvPr id="1041" name="Text Box 17"/>
          <p:cNvSpPr txBox="1">
            <a:spLocks noChangeArrowheads="1"/>
          </p:cNvSpPr>
          <p:nvPr userDrawn="1"/>
        </p:nvSpPr>
        <p:spPr bwMode="auto">
          <a:xfrm>
            <a:off x="3213100" y="6438900"/>
            <a:ext cx="5956300" cy="274638"/>
          </a:xfrm>
          <a:prstGeom prst="rect">
            <a:avLst/>
          </a:prstGeom>
          <a:noFill/>
          <a:ln w="9525">
            <a:noFill/>
            <a:miter lim="800000"/>
            <a:headEnd/>
            <a:tailEnd/>
          </a:ln>
          <a:effectLst/>
        </p:spPr>
        <p:txBody>
          <a:bodyPr>
            <a:spAutoFit/>
          </a:bodyPr>
          <a:lstStyle/>
          <a:p>
            <a:pPr algn="r">
              <a:spcBef>
                <a:spcPct val="50000"/>
              </a:spcBef>
              <a:defRPr/>
            </a:pPr>
            <a:r>
              <a:rPr lang="en-US" sz="1200" b="1" dirty="0">
                <a:solidFill>
                  <a:srgbClr val="000066"/>
                </a:solidFill>
                <a:latin typeface="Arial" charset="0"/>
              </a:rPr>
              <a:t>Office of Construction and Facilities Management</a:t>
            </a:r>
          </a:p>
        </p:txBody>
      </p:sp>
    </p:spTree>
  </p:cSld>
  <p:clrMap bg1="lt1" tx1="dk1" bg2="lt2" tx2="dk2" accent1="accent1" accent2="accent2" accent3="accent3" accent4="accent4" accent5="accent5" accent6="accent6" hlink="hlink" folHlink="folHlink"/>
  <p:sldLayoutIdLst>
    <p:sldLayoutId id="2147484032"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ransition>
    <p:pull dir="ru"/>
  </p:transition>
  <p:txStyles>
    <p:titleStyle>
      <a:lvl1pPr algn="r" rtl="0" eaLnBrk="0" fontAlgn="base" hangingPunct="0">
        <a:lnSpc>
          <a:spcPct val="70000"/>
        </a:lnSpc>
        <a:spcBef>
          <a:spcPct val="0"/>
        </a:spcBef>
        <a:spcAft>
          <a:spcPct val="0"/>
        </a:spcAft>
        <a:defRPr kumimoji="1" sz="3800" b="1">
          <a:solidFill>
            <a:srgbClr val="000066"/>
          </a:solidFill>
          <a:latin typeface="+mj-lt"/>
          <a:ea typeface="+mj-ea"/>
          <a:cs typeface="+mj-cs"/>
        </a:defRPr>
      </a:lvl1pPr>
      <a:lvl2pPr algn="r" rtl="0" eaLnBrk="0" fontAlgn="base" hangingPunct="0">
        <a:lnSpc>
          <a:spcPct val="70000"/>
        </a:lnSpc>
        <a:spcBef>
          <a:spcPct val="0"/>
        </a:spcBef>
        <a:spcAft>
          <a:spcPct val="0"/>
        </a:spcAft>
        <a:defRPr kumimoji="1" sz="3800" b="1">
          <a:solidFill>
            <a:srgbClr val="000066"/>
          </a:solidFill>
          <a:latin typeface="Arial Narrow" pitchFamily="34" charset="0"/>
        </a:defRPr>
      </a:lvl2pPr>
      <a:lvl3pPr algn="r" rtl="0" eaLnBrk="0" fontAlgn="base" hangingPunct="0">
        <a:lnSpc>
          <a:spcPct val="70000"/>
        </a:lnSpc>
        <a:spcBef>
          <a:spcPct val="0"/>
        </a:spcBef>
        <a:spcAft>
          <a:spcPct val="0"/>
        </a:spcAft>
        <a:defRPr kumimoji="1" sz="3800" b="1">
          <a:solidFill>
            <a:srgbClr val="000066"/>
          </a:solidFill>
          <a:latin typeface="Arial Narrow" pitchFamily="34" charset="0"/>
        </a:defRPr>
      </a:lvl3pPr>
      <a:lvl4pPr algn="r" rtl="0" eaLnBrk="0" fontAlgn="base" hangingPunct="0">
        <a:lnSpc>
          <a:spcPct val="70000"/>
        </a:lnSpc>
        <a:spcBef>
          <a:spcPct val="0"/>
        </a:spcBef>
        <a:spcAft>
          <a:spcPct val="0"/>
        </a:spcAft>
        <a:defRPr kumimoji="1" sz="3800" b="1">
          <a:solidFill>
            <a:srgbClr val="000066"/>
          </a:solidFill>
          <a:latin typeface="Arial Narrow" pitchFamily="34" charset="0"/>
        </a:defRPr>
      </a:lvl4pPr>
      <a:lvl5pPr algn="r" rtl="0" eaLnBrk="0" fontAlgn="base" hangingPunct="0">
        <a:lnSpc>
          <a:spcPct val="70000"/>
        </a:lnSpc>
        <a:spcBef>
          <a:spcPct val="0"/>
        </a:spcBef>
        <a:spcAft>
          <a:spcPct val="0"/>
        </a:spcAft>
        <a:defRPr kumimoji="1" sz="3800" b="1">
          <a:solidFill>
            <a:srgbClr val="000066"/>
          </a:solidFill>
          <a:latin typeface="Arial Narrow" pitchFamily="34" charset="0"/>
        </a:defRPr>
      </a:lvl5pPr>
      <a:lvl6pPr marL="457200" algn="l" rtl="0" eaLnBrk="0" fontAlgn="base" hangingPunct="0">
        <a:lnSpc>
          <a:spcPct val="70000"/>
        </a:lnSpc>
        <a:spcBef>
          <a:spcPct val="0"/>
        </a:spcBef>
        <a:spcAft>
          <a:spcPct val="0"/>
        </a:spcAft>
        <a:defRPr kumimoji="1" sz="3800" b="1">
          <a:solidFill>
            <a:srgbClr val="000066"/>
          </a:solidFill>
          <a:latin typeface="Arial Narrow" pitchFamily="34" charset="0"/>
        </a:defRPr>
      </a:lvl6pPr>
      <a:lvl7pPr marL="914400" algn="l" rtl="0" eaLnBrk="0" fontAlgn="base" hangingPunct="0">
        <a:lnSpc>
          <a:spcPct val="70000"/>
        </a:lnSpc>
        <a:spcBef>
          <a:spcPct val="0"/>
        </a:spcBef>
        <a:spcAft>
          <a:spcPct val="0"/>
        </a:spcAft>
        <a:defRPr kumimoji="1" sz="3800" b="1">
          <a:solidFill>
            <a:srgbClr val="000066"/>
          </a:solidFill>
          <a:latin typeface="Arial Narrow" pitchFamily="34" charset="0"/>
        </a:defRPr>
      </a:lvl7pPr>
      <a:lvl8pPr marL="1371600" algn="l" rtl="0" eaLnBrk="0" fontAlgn="base" hangingPunct="0">
        <a:lnSpc>
          <a:spcPct val="70000"/>
        </a:lnSpc>
        <a:spcBef>
          <a:spcPct val="0"/>
        </a:spcBef>
        <a:spcAft>
          <a:spcPct val="0"/>
        </a:spcAft>
        <a:defRPr kumimoji="1" sz="3800" b="1">
          <a:solidFill>
            <a:srgbClr val="000066"/>
          </a:solidFill>
          <a:latin typeface="Arial Narrow" pitchFamily="34" charset="0"/>
        </a:defRPr>
      </a:lvl8pPr>
      <a:lvl9pPr marL="1828800" algn="l" rtl="0" eaLnBrk="0" fontAlgn="base" hangingPunct="0">
        <a:lnSpc>
          <a:spcPct val="70000"/>
        </a:lnSpc>
        <a:spcBef>
          <a:spcPct val="0"/>
        </a:spcBef>
        <a:spcAft>
          <a:spcPct val="0"/>
        </a:spcAft>
        <a:defRPr kumimoji="1" sz="3800" b="1">
          <a:solidFill>
            <a:srgbClr val="000066"/>
          </a:solidFill>
          <a:latin typeface="Arial Narrow" pitchFamily="34" charset="0"/>
        </a:defRPr>
      </a:lvl9pPr>
    </p:titleStyle>
    <p:bodyStyle>
      <a:lvl1pPr marL="342900" indent="-342900" algn="l" rtl="0" eaLnBrk="0" fontAlgn="base" hangingPunct="0">
        <a:lnSpc>
          <a:spcPct val="90000"/>
        </a:lnSpc>
        <a:spcBef>
          <a:spcPct val="25000"/>
        </a:spcBef>
        <a:spcAft>
          <a:spcPct val="25000"/>
        </a:spcAft>
        <a:buClr>
          <a:schemeClr val="tx2"/>
        </a:buClr>
        <a:buSzPct val="80000"/>
        <a:buFont typeface="Monotype Sorts" pitchFamily="2" charset="2"/>
        <a:buChar char="u"/>
        <a:defRPr kumimoji="1" sz="2200">
          <a:solidFill>
            <a:schemeClr val="bg2"/>
          </a:solidFill>
          <a:latin typeface="+mn-lt"/>
          <a:ea typeface="+mn-ea"/>
          <a:cs typeface="+mn-cs"/>
        </a:defRPr>
      </a:lvl1pPr>
      <a:lvl2pPr marL="742950" indent="-285750" algn="l" rtl="0" eaLnBrk="0" fontAlgn="base" hangingPunct="0">
        <a:lnSpc>
          <a:spcPct val="90000"/>
        </a:lnSpc>
        <a:spcBef>
          <a:spcPct val="15000"/>
        </a:spcBef>
        <a:spcAft>
          <a:spcPct val="15000"/>
        </a:spcAft>
        <a:buClr>
          <a:srgbClr val="000066"/>
        </a:buClr>
        <a:buSzPct val="60000"/>
        <a:buFont typeface="Monotype Sorts" pitchFamily="2" charset="2"/>
        <a:buChar char="n"/>
        <a:defRPr kumimoji="1" sz="2000">
          <a:solidFill>
            <a:schemeClr val="bg2"/>
          </a:solidFill>
          <a:latin typeface="+mn-lt"/>
        </a:defRPr>
      </a:lvl2pPr>
      <a:lvl3pPr marL="1085850" indent="-228600" algn="l" rtl="0" eaLnBrk="0" fontAlgn="base" hangingPunct="0">
        <a:lnSpc>
          <a:spcPct val="90000"/>
        </a:lnSpc>
        <a:spcBef>
          <a:spcPct val="20000"/>
        </a:spcBef>
        <a:spcAft>
          <a:spcPct val="0"/>
        </a:spcAft>
        <a:buClr>
          <a:srgbClr val="006666"/>
        </a:buClr>
        <a:buSzPct val="50000"/>
        <a:buFont typeface="Monotype Sorts" pitchFamily="2" charset="2"/>
        <a:buChar char="l"/>
        <a:defRPr kumimoji="1">
          <a:solidFill>
            <a:schemeClr val="bg2"/>
          </a:solidFill>
          <a:latin typeface="+mn-lt"/>
        </a:defRPr>
      </a:lvl3pPr>
      <a:lvl4pPr marL="1600200" indent="-228600" algn="l" rtl="0" eaLnBrk="0" fontAlgn="base" hangingPunct="0">
        <a:spcBef>
          <a:spcPct val="20000"/>
        </a:spcBef>
        <a:spcAft>
          <a:spcPct val="0"/>
        </a:spcAft>
        <a:buClr>
          <a:schemeClr val="tx2"/>
        </a:buClr>
        <a:buSzPct val="100000"/>
        <a:buChar char="•"/>
        <a:defRPr kumimoji="1" sz="2000">
          <a:solidFill>
            <a:schemeClr val="bg2"/>
          </a:solidFill>
          <a:latin typeface="+mn-lt"/>
        </a:defRPr>
      </a:lvl4pPr>
      <a:lvl5pPr marL="20574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5pPr>
      <a:lvl6pPr marL="25146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6pPr>
      <a:lvl7pPr marL="29718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7pPr>
      <a:lvl8pPr marL="34290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8pPr>
      <a:lvl9pPr marL="38862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05F07FF-0D3F-41F4-AD78-ED5E2A175932}" type="datetimeFigureOut">
              <a:rPr lang="en-US"/>
              <a:pPr>
                <a:defRPr/>
              </a:pPr>
              <a:t>8/22/2014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590FA79-7656-4ABD-BEA8-0326FAC8ACF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Lst>
  <p:transition>
    <p:pull dir="ru"/>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cr.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Gregory.M.Sabater@va.gov"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mailto:Kevin.Dix@va.gov" TargetMode="External"/><Relationship Id="rId5" Type="http://schemas.openxmlformats.org/officeDocument/2006/relationships/hyperlink" Target="mailto:evenel.jean-jacques@va.gov" TargetMode="External"/><Relationship Id="rId4" Type="http://schemas.openxmlformats.org/officeDocument/2006/relationships/hyperlink" Target="mailto:derek.underwood2@va.gov"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4.va.gov/osdb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6"/>
          <p:cNvSpPr>
            <a:spLocks noChangeArrowheads="1"/>
          </p:cNvSpPr>
          <p:nvPr/>
        </p:nvSpPr>
        <p:spPr bwMode="auto">
          <a:xfrm>
            <a:off x="247650" y="6410325"/>
            <a:ext cx="6043613" cy="334963"/>
          </a:xfrm>
          <a:prstGeom prst="rect">
            <a:avLst/>
          </a:prstGeom>
          <a:gradFill rotWithShape="0">
            <a:gsLst>
              <a:gs pos="0">
                <a:schemeClr val="tx2"/>
              </a:gs>
              <a:gs pos="100000">
                <a:schemeClr val="bg1"/>
              </a:gs>
            </a:gsLst>
            <a:lin ang="0" scaled="1"/>
          </a:gradFill>
          <a:ln w="9525">
            <a:noFill/>
            <a:miter lim="800000"/>
            <a:headEnd/>
            <a:tailEnd/>
          </a:ln>
        </p:spPr>
        <p:txBody>
          <a:bodyPr wrap="none" anchor="ctr"/>
          <a:lstStyle/>
          <a:p>
            <a:pPr algn="ctr"/>
            <a:endParaRPr lang="en-US" b="1" dirty="0">
              <a:solidFill>
                <a:srgbClr val="FF0000"/>
              </a:solidFill>
            </a:endParaRPr>
          </a:p>
        </p:txBody>
      </p:sp>
      <p:sp>
        <p:nvSpPr>
          <p:cNvPr id="4099" name="Rectangle 7"/>
          <p:cNvSpPr>
            <a:spLocks noChangeArrowheads="1"/>
          </p:cNvSpPr>
          <p:nvPr/>
        </p:nvSpPr>
        <p:spPr bwMode="auto">
          <a:xfrm>
            <a:off x="7637463" y="6473825"/>
            <a:ext cx="1025525" cy="184150"/>
          </a:xfrm>
          <a:prstGeom prst="rect">
            <a:avLst/>
          </a:prstGeom>
          <a:solidFill>
            <a:schemeClr val="bg1"/>
          </a:solidFill>
          <a:ln w="9525">
            <a:noFill/>
            <a:miter lim="800000"/>
            <a:headEnd/>
            <a:tailEnd/>
          </a:ln>
        </p:spPr>
        <p:txBody>
          <a:bodyPr wrap="none" anchor="ctr"/>
          <a:lstStyle/>
          <a:p>
            <a:endParaRPr lang="en-US" dirty="0"/>
          </a:p>
        </p:txBody>
      </p:sp>
      <p:sp>
        <p:nvSpPr>
          <p:cNvPr id="4100"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dirty="0"/>
          </a:p>
        </p:txBody>
      </p:sp>
      <p:sp>
        <p:nvSpPr>
          <p:cNvPr id="4101"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dirty="0">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dirty="0">
              <a:solidFill>
                <a:srgbClr val="000066"/>
              </a:solidFill>
              <a:latin typeface="Arial Narrow" pitchFamily="34" charset="0"/>
            </a:endParaRPr>
          </a:p>
        </p:txBody>
      </p:sp>
      <p:pic>
        <p:nvPicPr>
          <p:cNvPr id="4104" name="Picture 4" descr="CFM Logo 2"/>
          <p:cNvPicPr>
            <a:picLocks noChangeAspect="1" noChangeArrowheads="1"/>
          </p:cNvPicPr>
          <p:nvPr/>
        </p:nvPicPr>
        <p:blipFill>
          <a:blip r:embed="rId3" cstate="print"/>
          <a:srcRect/>
          <a:stretch>
            <a:fillRect/>
          </a:stretch>
        </p:blipFill>
        <p:spPr bwMode="auto">
          <a:xfrm>
            <a:off x="7303624" y="408168"/>
            <a:ext cx="1467855" cy="1236427"/>
          </a:xfrm>
          <a:prstGeom prst="rect">
            <a:avLst/>
          </a:prstGeom>
          <a:noFill/>
          <a:ln w="9525">
            <a:noFill/>
            <a:miter lim="800000"/>
            <a:headEnd/>
            <a:tailEnd/>
          </a:ln>
        </p:spPr>
      </p:pic>
      <p:pic>
        <p:nvPicPr>
          <p:cNvPr id="4105" name="Picture 5" descr="Official_VA_Seal_RGB"/>
          <p:cNvPicPr>
            <a:picLocks noChangeAspect="1" noChangeArrowheads="1"/>
          </p:cNvPicPr>
          <p:nvPr/>
        </p:nvPicPr>
        <p:blipFill>
          <a:blip r:embed="rId4" cstate="print"/>
          <a:srcRect/>
          <a:stretch>
            <a:fillRect/>
          </a:stretch>
        </p:blipFill>
        <p:spPr bwMode="auto">
          <a:xfrm>
            <a:off x="441395" y="408168"/>
            <a:ext cx="1245170" cy="1245170"/>
          </a:xfrm>
          <a:prstGeom prst="rect">
            <a:avLst/>
          </a:prstGeom>
          <a:noFill/>
          <a:ln w="9525">
            <a:noFill/>
            <a:miter lim="800000"/>
            <a:headEnd/>
            <a:tailEnd/>
          </a:ln>
        </p:spPr>
      </p:pic>
      <p:sp>
        <p:nvSpPr>
          <p:cNvPr id="13" name="Rectangle 2"/>
          <p:cNvSpPr txBox="1">
            <a:spLocks noChangeArrowheads="1"/>
          </p:cNvSpPr>
          <p:nvPr/>
        </p:nvSpPr>
        <p:spPr bwMode="auto">
          <a:xfrm>
            <a:off x="483544" y="1423687"/>
            <a:ext cx="8179443" cy="4710896"/>
          </a:xfrm>
          <a:prstGeom prst="rect">
            <a:avLst/>
          </a:prstGeom>
          <a:noFill/>
          <a:ln w="9525">
            <a:noFill/>
            <a:miter lim="800000"/>
            <a:headEnd/>
            <a:tailEnd/>
          </a:ln>
          <a:effectLst>
            <a:outerShdw dist="17961" dir="2700000" algn="ctr" rotWithShape="0">
              <a:schemeClr val="bg1"/>
            </a:outerShdw>
          </a:effectLst>
        </p:spPr>
        <p:txBody>
          <a:bodyPr anchor="ctr"/>
          <a:lstStyle/>
          <a:p>
            <a:pPr algn="ctr">
              <a:lnSpc>
                <a:spcPct val="70000"/>
              </a:lnSpc>
              <a:defRPr/>
            </a:pPr>
            <a:r>
              <a:rPr lang="en-US" sz="3200" b="1" kern="0" dirty="0" smtClean="0">
                <a:solidFill>
                  <a:srgbClr val="3333FF"/>
                </a:solidFill>
                <a:latin typeface="Arial" panose="020B0604020202020204" pitchFamily="34" charset="0"/>
                <a:ea typeface="+mj-ea"/>
                <a:cs typeface="Arial" panose="020B0604020202020204" pitchFamily="34" charset="0"/>
              </a:rPr>
              <a:t>CAPE CANAVERAL NATIONAL CEMETERY</a:t>
            </a:r>
            <a:r>
              <a:rPr lang="en-US" sz="2800" b="1" kern="0" dirty="0">
                <a:solidFill>
                  <a:srgbClr val="3333FF"/>
                </a:solidFill>
                <a:latin typeface="Arial" panose="020B0604020202020204" pitchFamily="34" charset="0"/>
                <a:ea typeface="+mj-ea"/>
                <a:cs typeface="Arial" panose="020B0604020202020204" pitchFamily="34" charset="0"/>
              </a:rPr>
              <a:t/>
            </a:r>
            <a:br>
              <a:rPr lang="en-US" sz="2800" b="1" kern="0" dirty="0">
                <a:solidFill>
                  <a:srgbClr val="3333FF"/>
                </a:solidFill>
                <a:latin typeface="Arial" panose="020B0604020202020204" pitchFamily="34" charset="0"/>
                <a:ea typeface="+mj-ea"/>
                <a:cs typeface="Arial" panose="020B0604020202020204" pitchFamily="34" charset="0"/>
              </a:rPr>
            </a:br>
            <a:endParaRPr lang="en-US" sz="1200"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endParaRPr lang="en-US" sz="2800"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r>
              <a:rPr lang="en-US" sz="2800" b="1" kern="0" dirty="0">
                <a:solidFill>
                  <a:srgbClr val="3333FF"/>
                </a:solidFill>
                <a:latin typeface="Arial" panose="020B0604020202020204" pitchFamily="34" charset="0"/>
                <a:ea typeface="+mj-ea"/>
                <a:cs typeface="Arial" panose="020B0604020202020204" pitchFamily="34" charset="0"/>
              </a:rPr>
              <a:t/>
            </a:r>
            <a:br>
              <a:rPr lang="en-US" sz="2800" b="1" kern="0" dirty="0">
                <a:solidFill>
                  <a:srgbClr val="3333FF"/>
                </a:solidFill>
                <a:latin typeface="Arial" panose="020B0604020202020204" pitchFamily="34" charset="0"/>
                <a:ea typeface="+mj-ea"/>
                <a:cs typeface="Arial" panose="020B0604020202020204" pitchFamily="34" charset="0"/>
              </a:rPr>
            </a:br>
            <a:r>
              <a:rPr lang="en-US" b="1" kern="0" dirty="0" smtClean="0">
                <a:solidFill>
                  <a:srgbClr val="3333FF"/>
                </a:solidFill>
                <a:latin typeface="Arial" panose="020B0604020202020204" pitchFamily="34" charset="0"/>
                <a:ea typeface="+mj-ea"/>
                <a:cs typeface="Arial" panose="020B0604020202020204" pitchFamily="34" charset="0"/>
              </a:rPr>
              <a:t>CONSTRUCTION of a NEW NATIONAL CEMETERY</a:t>
            </a:r>
          </a:p>
          <a:p>
            <a:pPr algn="ctr">
              <a:lnSpc>
                <a:spcPct val="70000"/>
              </a:lnSpc>
              <a:defRPr/>
            </a:pPr>
            <a:r>
              <a:rPr lang="en-US" b="1" kern="0" dirty="0" smtClean="0">
                <a:solidFill>
                  <a:srgbClr val="3333FF"/>
                </a:solidFill>
                <a:latin typeface="Arial" panose="020B0604020202020204" pitchFamily="34" charset="0"/>
                <a:ea typeface="+mj-ea"/>
                <a:cs typeface="Arial" panose="020B0604020202020204" pitchFamily="34" charset="0"/>
              </a:rPr>
              <a:t> </a:t>
            </a:r>
          </a:p>
          <a:p>
            <a:pPr algn="ctr">
              <a:lnSpc>
                <a:spcPct val="70000"/>
              </a:lnSpc>
              <a:defRPr/>
            </a:pPr>
            <a:r>
              <a:rPr lang="en-US" b="1" kern="0" dirty="0" smtClean="0">
                <a:solidFill>
                  <a:srgbClr val="3333FF"/>
                </a:solidFill>
                <a:latin typeface="Arial" panose="020B0604020202020204" pitchFamily="34" charset="0"/>
                <a:ea typeface="+mj-ea"/>
                <a:cs typeface="Arial" panose="020B0604020202020204" pitchFamily="34" charset="0"/>
              </a:rPr>
              <a:t>CAPE CANAVERAL, FL</a:t>
            </a:r>
          </a:p>
          <a:p>
            <a:pPr algn="ctr">
              <a:lnSpc>
                <a:spcPct val="70000"/>
              </a:lnSpc>
              <a:defRPr/>
            </a:pPr>
            <a:endParaRPr lang="en-US"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endParaRPr lang="en-US" sz="2800"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endParaRPr lang="en-US" b="1" kern="0" dirty="0">
              <a:solidFill>
                <a:srgbClr val="3333FF"/>
              </a:solidFill>
              <a:latin typeface="Arial" panose="020B0604020202020204" pitchFamily="34" charset="0"/>
              <a:ea typeface="+mj-ea"/>
              <a:cs typeface="Arial" panose="020B0604020202020204" pitchFamily="34" charset="0"/>
            </a:endParaRPr>
          </a:p>
          <a:p>
            <a:pPr algn="ctr">
              <a:lnSpc>
                <a:spcPct val="70000"/>
              </a:lnSpc>
              <a:defRPr/>
            </a:pPr>
            <a:r>
              <a:rPr lang="en-US" b="1" kern="0" dirty="0" smtClean="0">
                <a:solidFill>
                  <a:srgbClr val="3333FF"/>
                </a:solidFill>
                <a:latin typeface="Arial" panose="020B0604020202020204" pitchFamily="34" charset="0"/>
                <a:ea typeface="+mj-ea"/>
                <a:cs typeface="Arial" panose="020B0604020202020204" pitchFamily="34" charset="0"/>
              </a:rPr>
              <a:t>PRE-PROPOSAL CONFERENCE</a:t>
            </a:r>
          </a:p>
          <a:p>
            <a:pPr algn="ctr">
              <a:lnSpc>
                <a:spcPct val="70000"/>
              </a:lnSpc>
              <a:defRPr/>
            </a:pPr>
            <a:endParaRPr lang="en-US"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r>
              <a:rPr lang="en-US" b="1" kern="0" dirty="0" smtClean="0">
                <a:solidFill>
                  <a:srgbClr val="3333FF"/>
                </a:solidFill>
                <a:latin typeface="Arial" panose="020B0604020202020204" pitchFamily="34" charset="0"/>
                <a:ea typeface="+mj-ea"/>
                <a:cs typeface="Arial" panose="020B0604020202020204" pitchFamily="34" charset="0"/>
              </a:rPr>
              <a:t>AUGUST 21, 2014</a:t>
            </a:r>
            <a:endParaRPr lang="en-US" b="1" kern="0" dirty="0">
              <a:solidFill>
                <a:srgbClr val="3333FF"/>
              </a:solidFill>
              <a:latin typeface="Arial" panose="020B0604020202020204" pitchFamily="34" charset="0"/>
              <a:ea typeface="+mj-ea"/>
              <a:cs typeface="Arial" panose="020B0604020202020204" pitchFamily="34" charset="0"/>
            </a:endParaRPr>
          </a:p>
        </p:txBody>
      </p:sp>
    </p:spTree>
  </p:cSld>
  <p:clrMapOvr>
    <a:masterClrMapping/>
  </p:clrMapOvr>
  <p:transition>
    <p:pull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dirty="0" smtClean="0"/>
              <a:t>Agenda</a:t>
            </a:r>
          </a:p>
        </p:txBody>
      </p:sp>
      <p:sp>
        <p:nvSpPr>
          <p:cNvPr id="4" name="Rectangle 3"/>
          <p:cNvSpPr txBox="1">
            <a:spLocks noChangeArrowheads="1"/>
          </p:cNvSpPr>
          <p:nvPr/>
        </p:nvSpPr>
        <p:spPr bwMode="auto">
          <a:xfrm>
            <a:off x="583812" y="1453323"/>
            <a:ext cx="8229600" cy="3631425"/>
          </a:xfrm>
          <a:prstGeom prst="rect">
            <a:avLst/>
          </a:prstGeom>
          <a:noFill/>
          <a:ln w="9525">
            <a:noFill/>
            <a:miter lim="800000"/>
            <a:headEnd/>
            <a:tailEnd/>
          </a:ln>
        </p:spPr>
        <p:txBody>
          <a:bodyPr/>
          <a:lstStyle/>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Opening Remarks – Housekeeping items </a:t>
            </a:r>
            <a:endParaRPr lang="en-US" b="1" dirty="0">
              <a:solidFill>
                <a:srgbClr val="000099"/>
              </a:solidFill>
              <a:latin typeface="Arial Rounded MT Bold" pitchFamily="34" charset="0"/>
              <a:cs typeface="Arial" pitchFamily="34" charset="0"/>
            </a:endParaRP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New Acquisition:</a:t>
            </a:r>
            <a:r>
              <a:rPr lang="en-US" b="1" dirty="0">
                <a:solidFill>
                  <a:srgbClr val="000099"/>
                </a:solidFill>
                <a:latin typeface="Arial Rounded MT Bold" pitchFamily="34" charset="0"/>
                <a:cs typeface="Arial" pitchFamily="34" charset="0"/>
              </a:rPr>
              <a:t> RFP VA101-14-R-0105</a:t>
            </a:r>
            <a:r>
              <a:rPr lang="en-US" dirty="0" smtClean="0"/>
              <a:t> </a:t>
            </a:r>
            <a:endParaRPr lang="en-US" b="1" dirty="0" smtClean="0">
              <a:solidFill>
                <a:schemeClr val="bg2">
                  <a:lumMod val="50000"/>
                  <a:lumOff val="50000"/>
                </a:schemeClr>
              </a:solidFill>
              <a:latin typeface="Arial Rounded MT Bold" pitchFamily="34" charset="0"/>
              <a:cs typeface="Arial" pitchFamily="34" charset="0"/>
            </a:endParaRP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Submission Requirements</a:t>
            </a: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Milestones</a:t>
            </a:r>
            <a:endParaRPr lang="en-US" b="1" dirty="0">
              <a:solidFill>
                <a:srgbClr val="000099"/>
              </a:solidFill>
              <a:latin typeface="Arial Rounded MT Bold" pitchFamily="34" charset="0"/>
              <a:cs typeface="Arial" pitchFamily="34" charset="0"/>
            </a:endParaRP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Project </a:t>
            </a:r>
            <a:r>
              <a:rPr lang="en-US" b="1" dirty="0">
                <a:solidFill>
                  <a:srgbClr val="000099"/>
                </a:solidFill>
                <a:latin typeface="Arial Rounded MT Bold" pitchFamily="34" charset="0"/>
                <a:cs typeface="Arial" pitchFamily="34" charset="0"/>
              </a:rPr>
              <a:t>Scope and </a:t>
            </a:r>
            <a:r>
              <a:rPr lang="en-US" b="1" dirty="0" smtClean="0">
                <a:solidFill>
                  <a:srgbClr val="000099"/>
                </a:solidFill>
                <a:latin typeface="Arial Rounded MT Bold" pitchFamily="34" charset="0"/>
                <a:cs typeface="Arial" pitchFamily="34" charset="0"/>
              </a:rPr>
              <a:t>Overview</a:t>
            </a: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Site Visit</a:t>
            </a:r>
            <a:endParaRPr lang="en-US" b="1" dirty="0">
              <a:solidFill>
                <a:srgbClr val="000099"/>
              </a:solidFill>
              <a:latin typeface="Arial Rounded MT Bold" pitchFamily="34" charset="0"/>
              <a:cs typeface="Arial" pitchFamily="34" charset="0"/>
            </a:endParaRPr>
          </a:p>
          <a:p>
            <a:pPr marL="574675" lvl="1" indent="-117475" eaLnBrk="1" hangingPunct="1">
              <a:lnSpc>
                <a:spcPct val="80000"/>
              </a:lnSpc>
              <a:spcBef>
                <a:spcPct val="15000"/>
              </a:spcBef>
              <a:spcAft>
                <a:spcPct val="15000"/>
              </a:spcAft>
              <a:buClr>
                <a:srgbClr val="000066"/>
              </a:buClr>
              <a:buSzPct val="60000"/>
              <a:defRPr/>
            </a:pPr>
            <a:endParaRPr lang="en-US"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b="1" kern="0" dirty="0">
              <a:solidFill>
                <a:srgbClr val="000099"/>
              </a:solidFill>
              <a:latin typeface="Arial" pitchFamily="34" charset="0"/>
              <a:cs typeface="Arial" pitchFamily="34" charset="0"/>
            </a:endParaRPr>
          </a:p>
        </p:txBody>
      </p:sp>
    </p:spTree>
  </p:cSld>
  <p:clrMapOvr>
    <a:masterClrMapping/>
  </p:clrMapOvr>
  <p:transition>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dirty="0" smtClean="0"/>
              <a:t>Opening Remarks</a:t>
            </a:r>
          </a:p>
        </p:txBody>
      </p:sp>
      <p:sp>
        <p:nvSpPr>
          <p:cNvPr id="6147" name="Content Placeholder 4"/>
          <p:cNvSpPr>
            <a:spLocks noGrp="1"/>
          </p:cNvSpPr>
          <p:nvPr>
            <p:ph idx="1"/>
          </p:nvPr>
        </p:nvSpPr>
        <p:spPr>
          <a:xfrm>
            <a:off x="239151" y="1311611"/>
            <a:ext cx="8904849" cy="4072239"/>
          </a:xfrm>
        </p:spPr>
        <p:txBody>
          <a:bodyPr/>
          <a:lstStyle/>
          <a:p>
            <a:pPr>
              <a:defRPr/>
            </a:pPr>
            <a:r>
              <a:rPr lang="en-US" sz="2800" b="1" dirty="0" smtClean="0">
                <a:solidFill>
                  <a:srgbClr val="000099"/>
                </a:solidFill>
                <a:latin typeface="Arial" pitchFamily="34" charset="0"/>
                <a:cs typeface="Arial" pitchFamily="34" charset="0"/>
              </a:rPr>
              <a:t>Introductions</a:t>
            </a:r>
          </a:p>
          <a:p>
            <a:pPr lvl="1">
              <a:defRPr/>
            </a:pPr>
            <a:r>
              <a:rPr lang="en-US" sz="2400" b="1" dirty="0" smtClean="0">
                <a:solidFill>
                  <a:srgbClr val="000099"/>
                </a:solidFill>
                <a:latin typeface="Arial" pitchFamily="34" charset="0"/>
                <a:cs typeface="Arial" pitchFamily="34" charset="0"/>
              </a:rPr>
              <a:t>VA Representatives</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CFM: Derek Underwood, Senior Contracting Officer</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CFM: Elyse Kennedy, Contracting Officer</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CFM: Kevin Dix, Project Manager</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CFM: Dana Quel, Senior Resident Engineer</a:t>
            </a:r>
          </a:p>
          <a:p>
            <a:pPr lvl="2">
              <a:lnSpc>
                <a:spcPct val="50000"/>
              </a:lnSpc>
              <a:buNone/>
              <a:defRPr/>
            </a:pPr>
            <a:endParaRPr lang="en-US" sz="2200" dirty="0" smtClean="0">
              <a:solidFill>
                <a:srgbClr val="000099"/>
              </a:solidFill>
              <a:latin typeface="Arial" pitchFamily="34" charset="0"/>
              <a:cs typeface="Arial" pitchFamily="34" charset="0"/>
            </a:endParaRPr>
          </a:p>
          <a:p>
            <a:pPr lvl="2">
              <a:buClr>
                <a:srgbClr val="FF0000"/>
              </a:buClr>
              <a:buFont typeface="Monotype Sorts" pitchFamily="2" charset="2"/>
              <a:buNone/>
              <a:defRPr/>
            </a:pPr>
            <a:endParaRPr lang="en-US" sz="2400" dirty="0" smtClean="0">
              <a:solidFill>
                <a:srgbClr val="000099"/>
              </a:solidFill>
              <a:latin typeface="Arial" pitchFamily="34" charset="0"/>
              <a:cs typeface="Arial" pitchFamily="34" charset="0"/>
            </a:endParaRPr>
          </a:p>
          <a:p>
            <a:r>
              <a:rPr lang="en-US" sz="2400" b="1" dirty="0">
                <a:solidFill>
                  <a:srgbClr val="000099"/>
                </a:solidFill>
                <a:latin typeface="Arial" pitchFamily="34" charset="0"/>
                <a:cs typeface="Arial" pitchFamily="34" charset="0"/>
              </a:rPr>
              <a:t>Architect of Record – Foster Conant &amp; Associates, Inc.</a:t>
            </a:r>
          </a:p>
          <a:p>
            <a:pPr lvl="1"/>
            <a:r>
              <a:rPr lang="en-US" sz="2400" dirty="0">
                <a:solidFill>
                  <a:srgbClr val="000099"/>
                </a:solidFill>
                <a:latin typeface="Arial" pitchFamily="34" charset="0"/>
                <a:cs typeface="Arial" pitchFamily="34" charset="0"/>
              </a:rPr>
              <a:t>Rene’ Ramos, Principal</a:t>
            </a:r>
          </a:p>
          <a:p>
            <a:pPr marL="457200" lvl="1" indent="0">
              <a:buNone/>
            </a:pPr>
            <a:endParaRPr lang="en-US" sz="3000" dirty="0"/>
          </a:p>
          <a:p>
            <a:pPr marL="457200" lvl="1" indent="0">
              <a:buNone/>
              <a:defRPr/>
            </a:pPr>
            <a:endParaRPr lang="en-US" sz="2400" dirty="0" smtClean="0">
              <a:solidFill>
                <a:srgbClr val="000099"/>
              </a:solidFill>
            </a:endParaRPr>
          </a:p>
        </p:txBody>
      </p:sp>
    </p:spTree>
  </p:cSld>
  <p:clrMapOvr>
    <a:masterClrMapping/>
  </p:clrMapOvr>
  <p:transition>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NCA Mission</a:t>
            </a:r>
            <a:endParaRPr lang="en-US" dirty="0"/>
          </a:p>
        </p:txBody>
      </p:sp>
      <p:sp>
        <p:nvSpPr>
          <p:cNvPr id="3" name="Content Placeholder 2"/>
          <p:cNvSpPr>
            <a:spLocks noGrp="1"/>
          </p:cNvSpPr>
          <p:nvPr>
            <p:ph idx="1"/>
          </p:nvPr>
        </p:nvSpPr>
        <p:spPr/>
        <p:txBody>
          <a:bodyPr/>
          <a:lstStyle/>
          <a:p>
            <a:pPr lvl="0" algn="ctr" eaLnBrk="1" fontAlgn="auto" hangingPunct="1">
              <a:lnSpc>
                <a:spcPct val="100000"/>
              </a:lnSpc>
              <a:spcBef>
                <a:spcPts val="0"/>
              </a:spcBef>
              <a:spcAft>
                <a:spcPts val="0"/>
              </a:spcAft>
              <a:buClrTx/>
              <a:buSzTx/>
              <a:buNone/>
            </a:pPr>
            <a:r>
              <a:rPr kumimoji="0" lang="en-US" sz="2800" kern="1200" dirty="0" smtClean="0">
                <a:solidFill>
                  <a:srgbClr val="000099"/>
                </a:solidFill>
                <a:latin typeface="Arial Rounded MT Bold" pitchFamily="34" charset="0"/>
                <a:cs typeface="Arial" pitchFamily="34" charset="0"/>
              </a:rPr>
              <a:t>The </a:t>
            </a:r>
            <a:r>
              <a:rPr kumimoji="0" lang="en-US" sz="2800" kern="1200" dirty="0">
                <a:solidFill>
                  <a:srgbClr val="000099"/>
                </a:solidFill>
                <a:latin typeface="Arial Rounded MT Bold" pitchFamily="34" charset="0"/>
                <a:cs typeface="Arial" pitchFamily="34" charset="0"/>
              </a:rPr>
              <a:t>National Cemetery Administration</a:t>
            </a:r>
          </a:p>
          <a:p>
            <a:pPr lvl="0" algn="ctr" eaLnBrk="1" fontAlgn="auto" hangingPunct="1">
              <a:lnSpc>
                <a:spcPct val="100000"/>
              </a:lnSpc>
              <a:spcBef>
                <a:spcPts val="0"/>
              </a:spcBef>
              <a:spcAft>
                <a:spcPts val="0"/>
              </a:spcAft>
              <a:buClrTx/>
              <a:buSzTx/>
              <a:buNone/>
            </a:pPr>
            <a:r>
              <a:rPr kumimoji="0" lang="en-US" sz="2800" kern="1200" dirty="0">
                <a:solidFill>
                  <a:srgbClr val="FF0000"/>
                </a:solidFill>
                <a:latin typeface="Arial Rounded MT Bold" pitchFamily="34" charset="0"/>
                <a:cs typeface="Arial" pitchFamily="34" charset="0"/>
              </a:rPr>
              <a:t>honors Veterans and their families </a:t>
            </a:r>
          </a:p>
          <a:p>
            <a:pPr lvl="0" algn="ctr" eaLnBrk="1" fontAlgn="auto" hangingPunct="1">
              <a:lnSpc>
                <a:spcPct val="100000"/>
              </a:lnSpc>
              <a:spcBef>
                <a:spcPts val="0"/>
              </a:spcBef>
              <a:spcAft>
                <a:spcPts val="0"/>
              </a:spcAft>
              <a:buClrTx/>
              <a:buSzTx/>
              <a:buNone/>
            </a:pPr>
            <a:r>
              <a:rPr kumimoji="0" lang="en-US" sz="2800" kern="1200" dirty="0">
                <a:solidFill>
                  <a:srgbClr val="000099"/>
                </a:solidFill>
                <a:latin typeface="Arial Rounded MT Bold" pitchFamily="34" charset="0"/>
                <a:cs typeface="Arial" pitchFamily="34" charset="0"/>
              </a:rPr>
              <a:t>with final resting places </a:t>
            </a:r>
          </a:p>
          <a:p>
            <a:pPr lvl="0" algn="ctr" eaLnBrk="1" fontAlgn="auto" hangingPunct="1">
              <a:lnSpc>
                <a:spcPct val="100000"/>
              </a:lnSpc>
              <a:spcBef>
                <a:spcPts val="0"/>
              </a:spcBef>
              <a:spcAft>
                <a:spcPts val="0"/>
              </a:spcAft>
              <a:buClrTx/>
              <a:buSzTx/>
              <a:buNone/>
            </a:pPr>
            <a:r>
              <a:rPr kumimoji="0" lang="en-US" sz="2800" kern="1200" dirty="0">
                <a:solidFill>
                  <a:srgbClr val="000099"/>
                </a:solidFill>
                <a:latin typeface="Arial Rounded MT Bold" pitchFamily="34" charset="0"/>
                <a:cs typeface="Arial" pitchFamily="34" charset="0"/>
              </a:rPr>
              <a:t>in </a:t>
            </a:r>
            <a:r>
              <a:rPr kumimoji="0" lang="en-US" sz="2800" kern="1200" dirty="0">
                <a:solidFill>
                  <a:srgbClr val="FF0000"/>
                </a:solidFill>
                <a:latin typeface="Arial Rounded MT Bold" pitchFamily="34" charset="0"/>
                <a:cs typeface="Arial" pitchFamily="34" charset="0"/>
              </a:rPr>
              <a:t>national shrines </a:t>
            </a:r>
            <a:r>
              <a:rPr kumimoji="0" lang="en-US" sz="2800" kern="1200" dirty="0">
                <a:solidFill>
                  <a:srgbClr val="000099"/>
                </a:solidFill>
                <a:latin typeface="Arial Rounded MT Bold" pitchFamily="34" charset="0"/>
                <a:cs typeface="Arial" pitchFamily="34" charset="0"/>
              </a:rPr>
              <a:t>and  </a:t>
            </a:r>
          </a:p>
          <a:p>
            <a:pPr lvl="0" algn="ctr" eaLnBrk="1" fontAlgn="auto" hangingPunct="1">
              <a:lnSpc>
                <a:spcPct val="100000"/>
              </a:lnSpc>
              <a:spcBef>
                <a:spcPts val="0"/>
              </a:spcBef>
              <a:spcAft>
                <a:spcPts val="0"/>
              </a:spcAft>
              <a:buClrTx/>
              <a:buSzTx/>
              <a:buNone/>
            </a:pPr>
            <a:r>
              <a:rPr kumimoji="0" lang="en-US" sz="2800" kern="1200" dirty="0">
                <a:solidFill>
                  <a:srgbClr val="000099"/>
                </a:solidFill>
                <a:latin typeface="Arial Rounded MT Bold" pitchFamily="34" charset="0"/>
                <a:cs typeface="Arial" pitchFamily="34" charset="0"/>
              </a:rPr>
              <a:t>lasting tributes that commemorate their service and sacrifice to our Nation.</a:t>
            </a:r>
            <a:r>
              <a:rPr kumimoji="0" lang="en-US" sz="3200" kern="1200" dirty="0">
                <a:solidFill>
                  <a:srgbClr val="000099"/>
                </a:solidFill>
                <a:latin typeface="Arial Rounded MT Bold" pitchFamily="34" charset="0"/>
                <a:cs typeface="Arial" pitchFamily="34" charset="0"/>
              </a:rPr>
              <a:t> </a:t>
            </a:r>
          </a:p>
          <a:p>
            <a:pPr marL="0" indent="0">
              <a:buNone/>
            </a:pPr>
            <a:endParaRPr lang="en-US" sz="1600" dirty="0" smtClean="0">
              <a:solidFill>
                <a:srgbClr val="000099"/>
              </a:solidFill>
              <a:latin typeface="Arial Rounded MT Bold" pitchFamily="34" charset="0"/>
            </a:endParaRPr>
          </a:p>
          <a:p>
            <a:pPr marL="0" indent="0">
              <a:buNone/>
            </a:pPr>
            <a:r>
              <a:rPr lang="en-US" sz="2400" b="1" u="sng" dirty="0" smtClean="0">
                <a:solidFill>
                  <a:srgbClr val="000099"/>
                </a:solidFill>
                <a:latin typeface="Arial Rounded MT Bold" pitchFamily="34" charset="0"/>
              </a:rPr>
              <a:t>President Abraham </a:t>
            </a:r>
            <a:r>
              <a:rPr lang="en-US" sz="2400" b="1" u="sng" dirty="0">
                <a:solidFill>
                  <a:srgbClr val="000099"/>
                </a:solidFill>
                <a:latin typeface="Arial Rounded MT Bold" pitchFamily="34" charset="0"/>
              </a:rPr>
              <a:t>Lincoln</a:t>
            </a:r>
            <a:r>
              <a:rPr lang="en-US" sz="2400" b="1" dirty="0">
                <a:solidFill>
                  <a:srgbClr val="000099"/>
                </a:solidFill>
                <a:latin typeface="Arial Rounded MT Bold" pitchFamily="34" charset="0"/>
              </a:rPr>
              <a:t> </a:t>
            </a:r>
            <a:r>
              <a:rPr lang="en-US" sz="2400" dirty="0" smtClean="0">
                <a:solidFill>
                  <a:srgbClr val="000099"/>
                </a:solidFill>
                <a:latin typeface="Arial Rounded MT Bold" pitchFamily="34" charset="0"/>
              </a:rPr>
              <a:t>pledged </a:t>
            </a:r>
            <a:r>
              <a:rPr lang="en-US" sz="2400" dirty="0">
                <a:solidFill>
                  <a:srgbClr val="000099"/>
                </a:solidFill>
                <a:latin typeface="Arial Rounded MT Bold" pitchFamily="34" charset="0"/>
              </a:rPr>
              <a:t>the </a:t>
            </a:r>
            <a:r>
              <a:rPr lang="en-US" sz="2400" dirty="0" smtClean="0">
                <a:solidFill>
                  <a:srgbClr val="000099"/>
                </a:solidFill>
                <a:latin typeface="Arial Rounded MT Bold" pitchFamily="34" charset="0"/>
              </a:rPr>
              <a:t>nation: </a:t>
            </a:r>
          </a:p>
          <a:p>
            <a:pPr marL="0" indent="0" algn="ctr">
              <a:buNone/>
            </a:pPr>
            <a:r>
              <a:rPr lang="en-US" sz="2400" dirty="0" smtClean="0">
                <a:solidFill>
                  <a:srgbClr val="000099"/>
                </a:solidFill>
                <a:latin typeface="Arial Rounded MT Bold" pitchFamily="34" charset="0"/>
              </a:rPr>
              <a:t>“To </a:t>
            </a:r>
            <a:r>
              <a:rPr lang="en-US" sz="2400" dirty="0">
                <a:solidFill>
                  <a:srgbClr val="000099"/>
                </a:solidFill>
                <a:latin typeface="Arial Rounded MT Bold" pitchFamily="34" charset="0"/>
              </a:rPr>
              <a:t>care for him who shall have borne the battle and for his widow and his orphan.” That remains VA’s motto today. </a:t>
            </a:r>
          </a:p>
          <a:p>
            <a:pPr marL="0" indent="0">
              <a:buNone/>
            </a:pPr>
            <a:endParaRPr lang="en-US" dirty="0"/>
          </a:p>
        </p:txBody>
      </p:sp>
    </p:spTree>
    <p:extLst>
      <p:ext uri="{BB962C8B-B14F-4D97-AF65-F5344CB8AC3E}">
        <p14:creationId xmlns:p14="http://schemas.microsoft.com/office/powerpoint/2010/main" val="1845921950"/>
      </p:ext>
    </p:extLst>
  </p:cSld>
  <p:clrMapOvr>
    <a:masterClrMapping/>
  </p:clrMapOvr>
  <p:transition>
    <p:pull dir="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Shrine</a:t>
            </a:r>
            <a:endParaRPr lang="en-US" dirty="0"/>
          </a:p>
        </p:txBody>
      </p:sp>
      <p:sp>
        <p:nvSpPr>
          <p:cNvPr id="3" name="Content Placeholder 2"/>
          <p:cNvSpPr>
            <a:spLocks noGrp="1"/>
          </p:cNvSpPr>
          <p:nvPr>
            <p:ph idx="1"/>
          </p:nvPr>
        </p:nvSpPr>
        <p:spPr/>
        <p:txBody>
          <a:bodyPr/>
          <a:lstStyle/>
          <a:p>
            <a:r>
              <a:rPr lang="en-US" sz="2400" dirty="0" smtClean="0">
                <a:solidFill>
                  <a:srgbClr val="000099"/>
                </a:solidFill>
                <a:latin typeface="Arial Rounded MT Bold" pitchFamily="34" charset="0"/>
              </a:rPr>
              <a:t>To meet this </a:t>
            </a:r>
            <a:r>
              <a:rPr lang="en-US" sz="2400" b="1" dirty="0" smtClean="0">
                <a:solidFill>
                  <a:srgbClr val="000099"/>
                </a:solidFill>
                <a:latin typeface="Arial Rounded MT Bold" pitchFamily="34" charset="0"/>
              </a:rPr>
              <a:t>National Shrine </a:t>
            </a:r>
            <a:r>
              <a:rPr lang="en-US" sz="2400" dirty="0" smtClean="0">
                <a:solidFill>
                  <a:srgbClr val="000099"/>
                </a:solidFill>
                <a:latin typeface="Arial Rounded MT Bold" pitchFamily="34" charset="0"/>
              </a:rPr>
              <a:t>standard, VA is using </a:t>
            </a:r>
            <a:r>
              <a:rPr lang="en-US" sz="2400" b="1" dirty="0" smtClean="0">
                <a:solidFill>
                  <a:srgbClr val="010200"/>
                </a:solidFill>
                <a:latin typeface="Arial Rounded MT Bold" pitchFamily="34" charset="0"/>
              </a:rPr>
              <a:t>Source Selection with Trade Offs </a:t>
            </a:r>
            <a:r>
              <a:rPr lang="en-US" sz="2400" dirty="0" smtClean="0">
                <a:solidFill>
                  <a:srgbClr val="010200"/>
                </a:solidFill>
                <a:latin typeface="Arial Rounded MT Bold" pitchFamily="34" charset="0"/>
              </a:rPr>
              <a:t>as an Acquis</a:t>
            </a:r>
            <a:r>
              <a:rPr lang="en-US" sz="2400" dirty="0">
                <a:solidFill>
                  <a:srgbClr val="010200"/>
                </a:solidFill>
                <a:latin typeface="Arial Rounded MT Bold" pitchFamily="34" charset="0"/>
              </a:rPr>
              <a:t>i</a:t>
            </a:r>
            <a:r>
              <a:rPr lang="en-US" sz="2400" dirty="0" smtClean="0">
                <a:solidFill>
                  <a:srgbClr val="010200"/>
                </a:solidFill>
                <a:latin typeface="Arial Rounded MT Bold" pitchFamily="34" charset="0"/>
              </a:rPr>
              <a:t>tion Strategy</a:t>
            </a:r>
          </a:p>
          <a:p>
            <a:r>
              <a:rPr lang="en-US" sz="2400" dirty="0" smtClean="0">
                <a:solidFill>
                  <a:srgbClr val="000099"/>
                </a:solidFill>
                <a:latin typeface="Arial Rounded MT Bold" pitchFamily="34" charset="0"/>
              </a:rPr>
              <a:t>RFP specifies the selection criteria used to select </a:t>
            </a:r>
            <a:r>
              <a:rPr lang="en-US" sz="2400" b="1" dirty="0" smtClean="0">
                <a:solidFill>
                  <a:srgbClr val="000099"/>
                </a:solidFill>
                <a:latin typeface="Arial Rounded MT Bold" pitchFamily="34" charset="0"/>
              </a:rPr>
              <a:t>Best Value for the Government</a:t>
            </a:r>
            <a:endParaRPr lang="en-US" sz="2400" b="1" dirty="0">
              <a:solidFill>
                <a:srgbClr val="000099"/>
              </a:solidFill>
              <a:latin typeface="Arial Rounded MT Bold" pitchFamily="34" charset="0"/>
            </a:endParaRPr>
          </a:p>
        </p:txBody>
      </p:sp>
    </p:spTree>
    <p:extLst>
      <p:ext uri="{BB962C8B-B14F-4D97-AF65-F5344CB8AC3E}">
        <p14:creationId xmlns:p14="http://schemas.microsoft.com/office/powerpoint/2010/main" val="3443772574"/>
      </p:ext>
    </p:extLst>
  </p:cSld>
  <p:clrMapOvr>
    <a:masterClrMapping/>
  </p:clrMapOvr>
  <p:transition>
    <p:pull dir="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8195" name="Rectangle 3"/>
          <p:cNvSpPr>
            <a:spLocks noGrp="1" noChangeArrowheads="1"/>
          </p:cNvSpPr>
          <p:nvPr>
            <p:ph type="body" idx="1"/>
          </p:nvPr>
        </p:nvSpPr>
        <p:spPr>
          <a:xfrm>
            <a:off x="723900" y="1163638"/>
            <a:ext cx="8064500" cy="5295900"/>
          </a:xfrm>
        </p:spPr>
        <p:txBody>
          <a:bodyPr/>
          <a:lstStyle/>
          <a:p>
            <a:pPr>
              <a:defRPr/>
            </a:pPr>
            <a:endParaRPr lang="en-US" sz="800" b="1" dirty="0" smtClean="0">
              <a:solidFill>
                <a:srgbClr val="000099"/>
              </a:solidFill>
              <a:latin typeface="Arial Rounded MT Bold" pitchFamily="34" charset="0"/>
            </a:endParaRPr>
          </a:p>
          <a:p>
            <a:pPr>
              <a:defRPr/>
            </a:pPr>
            <a:r>
              <a:rPr lang="en-US" sz="2400" b="1" dirty="0" smtClean="0">
                <a:solidFill>
                  <a:srgbClr val="000099"/>
                </a:solidFill>
                <a:latin typeface="Arial Rounded MT Bold" pitchFamily="34" charset="0"/>
              </a:rPr>
              <a:t> </a:t>
            </a:r>
            <a:r>
              <a:rPr lang="en-US" sz="2400" b="1" dirty="0" smtClean="0">
                <a:solidFill>
                  <a:srgbClr val="000099"/>
                </a:solidFill>
                <a:latin typeface="Arial Rounded MT Bold" pitchFamily="34" charset="0"/>
              </a:rPr>
              <a:t>VA101-14-R-0105</a:t>
            </a:r>
            <a:r>
              <a:rPr lang="en-US" sz="2400" b="1" dirty="0">
                <a:solidFill>
                  <a:srgbClr val="000099"/>
                </a:solidFill>
                <a:latin typeface="Arial Rounded MT Bold" pitchFamily="34" charset="0"/>
              </a:rPr>
              <a:t>	</a:t>
            </a:r>
          </a:p>
          <a:p>
            <a:pPr lvl="1">
              <a:defRPr/>
            </a:pPr>
            <a:r>
              <a:rPr lang="en-US" dirty="0">
                <a:solidFill>
                  <a:srgbClr val="000099"/>
                </a:solidFill>
                <a:latin typeface="Arial Rounded MT Bold" pitchFamily="34" charset="0"/>
                <a:ea typeface="+mn-ea"/>
                <a:cs typeface="+mn-cs"/>
              </a:rPr>
              <a:t>Pre-Solicitation Notice: July 25, 2014</a:t>
            </a:r>
          </a:p>
          <a:p>
            <a:pPr lvl="1">
              <a:defRPr/>
            </a:pPr>
            <a:r>
              <a:rPr lang="en-US" dirty="0">
                <a:solidFill>
                  <a:srgbClr val="000099"/>
                </a:solidFill>
                <a:latin typeface="Arial Rounded MT Bold" pitchFamily="34" charset="0"/>
                <a:ea typeface="+mn-ea"/>
                <a:cs typeface="+mn-cs"/>
              </a:rPr>
              <a:t>RFP Issued SDVOSB Set-aside August 12, 2014</a:t>
            </a:r>
          </a:p>
          <a:p>
            <a:pPr>
              <a:defRPr/>
            </a:pPr>
            <a:r>
              <a:rPr lang="en-US" sz="2400" b="1" dirty="0" smtClean="0">
                <a:solidFill>
                  <a:srgbClr val="000099"/>
                </a:solidFill>
                <a:latin typeface="Arial Rounded MT Bold" pitchFamily="34" charset="0"/>
              </a:rPr>
              <a:t>Federal , State, and Local Tax </a:t>
            </a:r>
            <a:r>
              <a:rPr lang="en-US" sz="2000" b="1" dirty="0" smtClean="0">
                <a:solidFill>
                  <a:srgbClr val="000099"/>
                </a:solidFill>
                <a:latin typeface="Arial Rounded MT Bold" pitchFamily="34" charset="0"/>
              </a:rPr>
              <a:t>(FAR Clause 52.229-3)</a:t>
            </a:r>
          </a:p>
          <a:p>
            <a:pPr lvl="1">
              <a:defRPr/>
            </a:pPr>
            <a:r>
              <a:rPr lang="en-US" dirty="0" smtClean="0">
                <a:solidFill>
                  <a:srgbClr val="000099"/>
                </a:solidFill>
                <a:latin typeface="Arial Rounded MT Bold" pitchFamily="34" charset="0"/>
              </a:rPr>
              <a:t>Is the  </a:t>
            </a:r>
            <a:r>
              <a:rPr lang="en-US" u="sng" dirty="0" smtClean="0">
                <a:solidFill>
                  <a:srgbClr val="000099"/>
                </a:solidFill>
                <a:latin typeface="Arial Rounded MT Bold" pitchFamily="34" charset="0"/>
              </a:rPr>
              <a:t>Responsibility of the Contractor</a:t>
            </a:r>
          </a:p>
          <a:p>
            <a:r>
              <a:rPr lang="en-US" sz="2400" b="1" dirty="0" smtClean="0">
                <a:solidFill>
                  <a:srgbClr val="000099"/>
                </a:solidFill>
                <a:latin typeface="Arial Rounded MT Bold" pitchFamily="34" charset="0"/>
              </a:rPr>
              <a:t>OSHA &amp; VA Requirement (Construction Safety Course)</a:t>
            </a:r>
            <a:endParaRPr lang="en-US" sz="2400" dirty="0" smtClean="0">
              <a:solidFill>
                <a:srgbClr val="000099"/>
              </a:solidFill>
              <a:latin typeface="Arial Rounded MT Bold" pitchFamily="34" charset="0"/>
            </a:endParaRPr>
          </a:p>
          <a:p>
            <a:pPr lvl="1"/>
            <a:r>
              <a:rPr lang="en-US" dirty="0" smtClean="0">
                <a:solidFill>
                  <a:srgbClr val="000099"/>
                </a:solidFill>
                <a:latin typeface="Arial Rounded MT Bold" pitchFamily="34" charset="0"/>
              </a:rPr>
              <a:t>Competent Person (supervisor) 30 Hours</a:t>
            </a:r>
          </a:p>
          <a:p>
            <a:pPr lvl="1"/>
            <a:r>
              <a:rPr lang="en-US" dirty="0" smtClean="0">
                <a:solidFill>
                  <a:srgbClr val="000099"/>
                </a:solidFill>
                <a:latin typeface="Arial Rounded MT Bold" pitchFamily="34" charset="0"/>
              </a:rPr>
              <a:t>All other employees 10 Hours </a:t>
            </a:r>
          </a:p>
          <a:p>
            <a:endParaRPr lang="en-US" b="1" u="sng" dirty="0" smtClean="0">
              <a:solidFill>
                <a:srgbClr val="000099"/>
              </a:solidFill>
              <a:latin typeface="Arial Rounded MT Bold" pitchFamily="34" charset="0"/>
            </a:endParaRPr>
          </a:p>
          <a:p>
            <a:pPr>
              <a:defRPr/>
            </a:pPr>
            <a:endParaRPr lang="en-US" sz="900" b="1" dirty="0" smtClean="0">
              <a:solidFill>
                <a:srgbClr val="000099"/>
              </a:solidFill>
              <a:latin typeface="Arial Black" pitchFamily="34" charset="0"/>
            </a:endParaRPr>
          </a:p>
          <a:p>
            <a:pPr lvl="1">
              <a:defRPr/>
            </a:pPr>
            <a:endParaRPr lang="en-US" dirty="0" smtClean="0">
              <a:solidFill>
                <a:srgbClr val="000099"/>
              </a:solidFill>
            </a:endParaRPr>
          </a:p>
        </p:txBody>
      </p:sp>
    </p:spTree>
  </p:cSld>
  <p:clrMapOvr>
    <a:masterClrMapping/>
  </p:clrMapOvr>
  <p:transition>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8195" name="Rectangle 3"/>
          <p:cNvSpPr>
            <a:spLocks noGrp="1" noChangeArrowheads="1"/>
          </p:cNvSpPr>
          <p:nvPr>
            <p:ph type="body" idx="1"/>
          </p:nvPr>
        </p:nvSpPr>
        <p:spPr>
          <a:xfrm>
            <a:off x="723900" y="1241425"/>
            <a:ext cx="8064500" cy="5192713"/>
          </a:xfrm>
        </p:spPr>
        <p:txBody>
          <a:bodyPr/>
          <a:lstStyle/>
          <a:p>
            <a:endParaRPr lang="en-US" sz="900" b="1" dirty="0" smtClean="0">
              <a:solidFill>
                <a:srgbClr val="000099"/>
              </a:solidFill>
              <a:latin typeface="Arial Black" pitchFamily="34" charset="0"/>
            </a:endParaRPr>
          </a:p>
          <a:p>
            <a:r>
              <a:rPr lang="en-US" sz="2400" b="1" dirty="0" smtClean="0">
                <a:solidFill>
                  <a:srgbClr val="003399"/>
                </a:solidFill>
                <a:latin typeface="Arial Black" pitchFamily="34" charset="0"/>
              </a:rPr>
              <a:t>Contract Line Item Numbers (CLINs 001-005)</a:t>
            </a:r>
          </a:p>
          <a:p>
            <a:pPr lvl="1"/>
            <a:r>
              <a:rPr lang="en-US" dirty="0" smtClean="0">
                <a:solidFill>
                  <a:srgbClr val="003399"/>
                </a:solidFill>
                <a:latin typeface="Arial Rounded MT Bold" pitchFamily="34" charset="0"/>
              </a:rPr>
              <a:t>Base Award CLIN 001 – CLIN 005</a:t>
            </a:r>
          </a:p>
          <a:p>
            <a:pPr lvl="2"/>
            <a:r>
              <a:rPr lang="en-US" dirty="0" smtClean="0">
                <a:solidFill>
                  <a:srgbClr val="003399"/>
                </a:solidFill>
                <a:latin typeface="Arial Rounded MT Bold" pitchFamily="34" charset="0"/>
              </a:rPr>
              <a:t>Award will be for single contract</a:t>
            </a:r>
          </a:p>
          <a:p>
            <a:pPr lvl="1">
              <a:buFont typeface="Monotype Sorts" pitchFamily="2" charset="2"/>
              <a:buNone/>
            </a:pPr>
            <a:r>
              <a:rPr lang="en-US" sz="900" b="1" dirty="0" smtClean="0">
                <a:solidFill>
                  <a:srgbClr val="003399"/>
                </a:solidFill>
                <a:latin typeface="Arial Rounded MT Bold" pitchFamily="34" charset="0"/>
              </a:rPr>
              <a:t>	</a:t>
            </a:r>
          </a:p>
          <a:p>
            <a:r>
              <a:rPr lang="en-US" sz="2400" b="1" dirty="0" smtClean="0">
                <a:solidFill>
                  <a:srgbClr val="003399"/>
                </a:solidFill>
                <a:latin typeface="Arial Rounded MT Bold" pitchFamily="34" charset="0"/>
              </a:rPr>
              <a:t>Cost  Magnitude</a:t>
            </a:r>
          </a:p>
          <a:p>
            <a:pPr lvl="1"/>
            <a:r>
              <a:rPr lang="en-US" dirty="0" smtClean="0">
                <a:solidFill>
                  <a:srgbClr val="003399"/>
                </a:solidFill>
                <a:latin typeface="Arial Rounded MT Bold" pitchFamily="34" charset="0"/>
              </a:rPr>
              <a:t>Between $20,000,000 - $50,000,000</a:t>
            </a:r>
          </a:p>
          <a:p>
            <a:pPr lvl="1"/>
            <a:endParaRPr lang="en-US" sz="900" dirty="0" smtClean="0">
              <a:solidFill>
                <a:srgbClr val="003399"/>
              </a:solidFill>
              <a:latin typeface="Arial Rounded MT Bold" pitchFamily="34" charset="0"/>
            </a:endParaRPr>
          </a:p>
          <a:p>
            <a:r>
              <a:rPr lang="en-US" sz="2400" b="1" dirty="0" smtClean="0">
                <a:solidFill>
                  <a:srgbClr val="003399"/>
                </a:solidFill>
                <a:latin typeface="Arial Rounded MT Bold" pitchFamily="34" charset="0"/>
              </a:rPr>
              <a:t>RFP Due Date</a:t>
            </a:r>
          </a:p>
          <a:p>
            <a:pPr lvl="1"/>
            <a:r>
              <a:rPr lang="en-US" dirty="0" smtClean="0">
                <a:solidFill>
                  <a:srgbClr val="003399"/>
                </a:solidFill>
                <a:latin typeface="Arial Rounded MT Bold" pitchFamily="34" charset="0"/>
              </a:rPr>
              <a:t>September 11, 2014, at 2:00 P.M. Eastern Time; Washington, DC</a:t>
            </a:r>
          </a:p>
          <a:p>
            <a:pPr marL="0" indent="0">
              <a:buNone/>
            </a:pPr>
            <a:endParaRPr lang="en-US" dirty="0" smtClean="0">
              <a:solidFill>
                <a:srgbClr val="000099"/>
              </a:solidFill>
            </a:endParaRPr>
          </a:p>
        </p:txBody>
      </p:sp>
    </p:spTree>
  </p:cSld>
  <p:clrMapOvr>
    <a:masterClrMapping/>
  </p:clrMapOvr>
  <p:transition>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9219" name="Rectangle 3"/>
          <p:cNvSpPr>
            <a:spLocks noGrp="1" noChangeArrowheads="1"/>
          </p:cNvSpPr>
          <p:nvPr>
            <p:ph type="body" idx="1"/>
          </p:nvPr>
        </p:nvSpPr>
        <p:spPr>
          <a:xfrm>
            <a:off x="723900" y="1258888"/>
            <a:ext cx="8064500" cy="5192712"/>
          </a:xfrm>
        </p:spPr>
        <p:txBody>
          <a:bodyPr/>
          <a:lstStyle/>
          <a:p>
            <a:r>
              <a:rPr lang="en-US" sz="2400" b="1" dirty="0" smtClean="0">
                <a:solidFill>
                  <a:srgbClr val="000099"/>
                </a:solidFill>
                <a:latin typeface="Arial Rounded MT Bold" pitchFamily="34" charset="0"/>
              </a:rPr>
              <a:t>Bid Bond/Bid Guarantee (SF 24)	</a:t>
            </a:r>
          </a:p>
          <a:p>
            <a:pPr lvl="1"/>
            <a:r>
              <a:rPr lang="en-US" dirty="0" smtClean="0">
                <a:solidFill>
                  <a:srgbClr val="000099"/>
                </a:solidFill>
                <a:latin typeface="Arial Rounded MT Bold" pitchFamily="34" charset="0"/>
              </a:rPr>
              <a:t> 20% of the offer price but shall not exceed $3,000,000</a:t>
            </a:r>
          </a:p>
          <a:p>
            <a:pPr lvl="1"/>
            <a:r>
              <a:rPr lang="en-US" dirty="0" smtClean="0">
                <a:solidFill>
                  <a:srgbClr val="000099"/>
                </a:solidFill>
                <a:latin typeface="Arial Rounded MT Bold" pitchFamily="34" charset="0"/>
              </a:rPr>
              <a:t>NAME OF PRINCIPAL IDENTICAL WITH NAME ON CONTRACT OR BID</a:t>
            </a:r>
          </a:p>
          <a:p>
            <a:pPr lvl="1"/>
            <a:r>
              <a:rPr lang="en-US" dirty="0" smtClean="0">
                <a:solidFill>
                  <a:srgbClr val="000099"/>
                </a:solidFill>
                <a:latin typeface="Arial Rounded MT Bold" pitchFamily="34" charset="0"/>
              </a:rPr>
              <a:t>Make sure you are in compliance with Far Part 28</a:t>
            </a:r>
          </a:p>
          <a:p>
            <a:r>
              <a:rPr lang="en-US" sz="2400" b="1" dirty="0" smtClean="0">
                <a:solidFill>
                  <a:srgbClr val="000099"/>
                </a:solidFill>
                <a:latin typeface="Arial Rounded MT Bold" pitchFamily="34" charset="0"/>
              </a:rPr>
              <a:t>Annual  Representation and Certification</a:t>
            </a:r>
            <a:endParaRPr lang="en-US" sz="24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Central Contractor Registration (CCR)</a:t>
            </a:r>
          </a:p>
          <a:p>
            <a:pPr lvl="1"/>
            <a:r>
              <a:rPr lang="en-US" dirty="0" smtClean="0">
                <a:solidFill>
                  <a:srgbClr val="FF0000"/>
                </a:solidFill>
                <a:latin typeface="Arial Rounded MT Bold" pitchFamily="34" charset="0"/>
                <a:hlinkClick r:id="rId3"/>
              </a:rPr>
              <a:t>http://www.sam.gov</a:t>
            </a:r>
            <a:endParaRPr lang="en-US" dirty="0" smtClean="0">
              <a:solidFill>
                <a:srgbClr val="000099"/>
              </a:solidFill>
              <a:latin typeface="Arial Rounded MT Bold" pitchFamily="34" charset="0"/>
            </a:endParaRPr>
          </a:p>
          <a:p>
            <a:pPr lvl="1"/>
            <a:r>
              <a:rPr lang="en-US" dirty="0" smtClean="0">
                <a:solidFill>
                  <a:srgbClr val="000099"/>
                </a:solidFill>
                <a:latin typeface="Arial Rounded MT Bold" pitchFamily="34" charset="0"/>
              </a:rPr>
              <a:t>Must be registered in SAM and </a:t>
            </a:r>
            <a:r>
              <a:rPr lang="en-US" dirty="0" err="1" smtClean="0">
                <a:solidFill>
                  <a:srgbClr val="000099"/>
                </a:solidFill>
                <a:latin typeface="Arial Rounded MT Bold" pitchFamily="34" charset="0"/>
              </a:rPr>
              <a:t>VetBiz</a:t>
            </a:r>
            <a:r>
              <a:rPr lang="en-US" dirty="0" smtClean="0">
                <a:solidFill>
                  <a:srgbClr val="000099"/>
                </a:solidFill>
                <a:latin typeface="Arial Rounded MT Bold" pitchFamily="34" charset="0"/>
              </a:rPr>
              <a:t> prior to award</a:t>
            </a:r>
          </a:p>
          <a:p>
            <a:pPr lvl="1"/>
            <a:endParaRPr lang="en-US" sz="9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Davis Bacon Act (Applies)</a:t>
            </a:r>
          </a:p>
          <a:p>
            <a:endParaRPr lang="en-US" sz="900" b="1"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Buy American Act (Applies)</a:t>
            </a:r>
          </a:p>
          <a:p>
            <a:endParaRPr lang="en-US" sz="900" b="1" dirty="0" smtClean="0">
              <a:solidFill>
                <a:srgbClr val="000099"/>
              </a:solidFill>
              <a:latin typeface="Arial Rounded MT Bold" pitchFamily="34" charset="0"/>
            </a:endParaRPr>
          </a:p>
          <a:p>
            <a:endParaRPr lang="en-US" sz="900" b="1" dirty="0" smtClean="0">
              <a:solidFill>
                <a:srgbClr val="000099"/>
              </a:solidFill>
              <a:latin typeface="Arial Black" pitchFamily="34" charset="0"/>
            </a:endParaRPr>
          </a:p>
        </p:txBody>
      </p:sp>
    </p:spTree>
  </p:cSld>
  <p:clrMapOvr>
    <a:masterClrMapping/>
  </p:clrMapOvr>
  <p:transition>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10243" name="Rectangle 3"/>
          <p:cNvSpPr>
            <a:spLocks noGrp="1" noChangeArrowheads="1"/>
          </p:cNvSpPr>
          <p:nvPr>
            <p:ph type="body" idx="1"/>
          </p:nvPr>
        </p:nvSpPr>
        <p:spPr>
          <a:xfrm>
            <a:off x="723900" y="1284288"/>
            <a:ext cx="8064500" cy="5116512"/>
          </a:xfrm>
        </p:spPr>
        <p:txBody>
          <a:bodyPr/>
          <a:lstStyle/>
          <a:p>
            <a:r>
              <a:rPr lang="en-US" sz="2400" b="1" dirty="0" smtClean="0">
                <a:solidFill>
                  <a:srgbClr val="003399"/>
                </a:solidFill>
                <a:latin typeface="Arial Rounded MT Bold" pitchFamily="34" charset="0"/>
              </a:rPr>
              <a:t>Completion Time	</a:t>
            </a:r>
          </a:p>
          <a:p>
            <a:pPr lvl="1"/>
            <a:r>
              <a:rPr lang="en-US" dirty="0" smtClean="0">
                <a:solidFill>
                  <a:srgbClr val="003399"/>
                </a:solidFill>
                <a:latin typeface="Arial Rounded MT Bold" pitchFamily="34" charset="0"/>
              </a:rPr>
              <a:t>784 Calendar days after the Notice to Proceed</a:t>
            </a:r>
          </a:p>
          <a:p>
            <a:r>
              <a:rPr lang="en-US" b="1" dirty="0" smtClean="0">
                <a:solidFill>
                  <a:srgbClr val="003399"/>
                </a:solidFill>
                <a:latin typeface="Arial Black" pitchFamily="34" charset="0"/>
              </a:rPr>
              <a:t>Bonds (within 10 calendar days after award)</a:t>
            </a:r>
          </a:p>
          <a:p>
            <a:pPr lvl="1"/>
            <a:r>
              <a:rPr lang="en-US" dirty="0" smtClean="0">
                <a:solidFill>
                  <a:srgbClr val="003399"/>
                </a:solidFill>
                <a:latin typeface="Arial Rounded MT Bold" pitchFamily="34" charset="0"/>
              </a:rPr>
              <a:t>Performance Bond 100%</a:t>
            </a:r>
          </a:p>
          <a:p>
            <a:pPr lvl="1"/>
            <a:r>
              <a:rPr lang="en-US" dirty="0" smtClean="0">
                <a:solidFill>
                  <a:srgbClr val="003399"/>
                </a:solidFill>
                <a:latin typeface="Arial Rounded MT Bold" pitchFamily="34" charset="0"/>
              </a:rPr>
              <a:t>Payment Bond 100%</a:t>
            </a:r>
          </a:p>
          <a:p>
            <a:pPr lvl="1"/>
            <a:r>
              <a:rPr lang="en-US" dirty="0" smtClean="0">
                <a:solidFill>
                  <a:srgbClr val="003399"/>
                </a:solidFill>
                <a:latin typeface="Arial Rounded MT Bold" pitchFamily="34" charset="0"/>
              </a:rPr>
              <a:t>NAME OF PRINCIPAL IDENTICAL WITH NAME ON CONTRACT OR BID</a:t>
            </a:r>
          </a:p>
          <a:p>
            <a:r>
              <a:rPr lang="en-US" sz="2400" b="1" dirty="0" smtClean="0">
                <a:solidFill>
                  <a:srgbClr val="003399"/>
                </a:solidFill>
                <a:latin typeface="Arial Black" pitchFamily="34" charset="0"/>
              </a:rPr>
              <a:t>Liquidated Damages</a:t>
            </a:r>
          </a:p>
          <a:p>
            <a:pPr lvl="1"/>
            <a:r>
              <a:rPr lang="en-US" dirty="0" smtClean="0">
                <a:solidFill>
                  <a:srgbClr val="003399"/>
                </a:solidFill>
                <a:latin typeface="Arial Rounded MT Bold" pitchFamily="34" charset="0"/>
              </a:rPr>
              <a:t>$1,004.00 for each calendar day of delay</a:t>
            </a:r>
          </a:p>
          <a:p>
            <a:pPr lvl="1"/>
            <a:endParaRPr lang="en-US" sz="900" dirty="0" smtClean="0">
              <a:solidFill>
                <a:srgbClr val="000099"/>
              </a:solidFill>
              <a:latin typeface="Arial Rounded MT Bold" pitchFamily="34" charset="0"/>
            </a:endParaRPr>
          </a:p>
        </p:txBody>
      </p:sp>
    </p:spTree>
  </p:cSld>
  <p:clrMapOvr>
    <a:masterClrMapping/>
  </p:clrMapOvr>
  <p:transition>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11267" name="Rectangle 3"/>
          <p:cNvSpPr>
            <a:spLocks noGrp="1" noChangeArrowheads="1"/>
          </p:cNvSpPr>
          <p:nvPr>
            <p:ph type="body" idx="1"/>
          </p:nvPr>
        </p:nvSpPr>
        <p:spPr>
          <a:xfrm>
            <a:off x="520505" y="1241425"/>
            <a:ext cx="8440615" cy="5192713"/>
          </a:xfrm>
          <a:noFill/>
        </p:spPr>
        <p:txBody>
          <a:bodyPr/>
          <a:lstStyle/>
          <a:p>
            <a:pPr lvl="1"/>
            <a:endParaRPr lang="en-US" sz="9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Insurance </a:t>
            </a:r>
          </a:p>
          <a:p>
            <a:pPr lvl="1"/>
            <a:r>
              <a:rPr lang="en-US" dirty="0" smtClean="0">
                <a:solidFill>
                  <a:srgbClr val="000099"/>
                </a:solidFill>
                <a:latin typeface="Arial Rounded MT Bold" pitchFamily="34" charset="0"/>
              </a:rPr>
              <a:t>General Liability required prior to commencing work</a:t>
            </a:r>
          </a:p>
          <a:p>
            <a:r>
              <a:rPr lang="en-US" sz="2400" b="1" dirty="0" smtClean="0">
                <a:solidFill>
                  <a:srgbClr val="000099"/>
                </a:solidFill>
                <a:latin typeface="Arial Rounded MT Bold" pitchFamily="34" charset="0"/>
              </a:rPr>
              <a:t>Questions &amp; Answers	(RFI’s)</a:t>
            </a:r>
          </a:p>
          <a:p>
            <a:pPr lvl="1"/>
            <a:r>
              <a:rPr lang="en-US" b="1" dirty="0" smtClean="0">
                <a:solidFill>
                  <a:srgbClr val="000099"/>
                </a:solidFill>
                <a:latin typeface="Arial Rounded MT Bold" pitchFamily="34" charset="0"/>
              </a:rPr>
              <a:t>Questions Due:  </a:t>
            </a:r>
            <a:r>
              <a:rPr lang="en-US" b="1" dirty="0">
                <a:solidFill>
                  <a:srgbClr val="000099"/>
                </a:solidFill>
                <a:latin typeface="Arial Rounded MT Bold" pitchFamily="34" charset="0"/>
              </a:rPr>
              <a:t>August 26, 2014, at 2:00PM EST</a:t>
            </a:r>
          </a:p>
          <a:p>
            <a:pPr lvl="1"/>
            <a:r>
              <a:rPr lang="en-US" b="1" dirty="0" smtClean="0">
                <a:solidFill>
                  <a:srgbClr val="000099"/>
                </a:solidFill>
                <a:latin typeface="Arial Rounded MT Bold" pitchFamily="34" charset="0"/>
              </a:rPr>
              <a:t>Answers Posted:  September 1, 2014</a:t>
            </a:r>
            <a:endParaRPr lang="en-US" b="1" dirty="0" smtClean="0">
              <a:solidFill>
                <a:srgbClr val="FF0000"/>
              </a:solidFill>
              <a:latin typeface="Arial Rounded MT Bold" pitchFamily="34" charset="0"/>
            </a:endParaRPr>
          </a:p>
          <a:p>
            <a:pPr lvl="1"/>
            <a:r>
              <a:rPr lang="en-US" b="1" dirty="0" smtClean="0">
                <a:solidFill>
                  <a:srgbClr val="000099"/>
                </a:solidFill>
                <a:latin typeface="Arial Rounded MT Bold" pitchFamily="34" charset="0"/>
              </a:rPr>
              <a:t>Email all questions to the 3 representatives below ONLY:</a:t>
            </a:r>
            <a:r>
              <a:rPr lang="en-US" b="1" dirty="0" smtClean="0">
                <a:solidFill>
                  <a:srgbClr val="003399"/>
                </a:solidFill>
                <a:latin typeface="Arial Rounded MT Bold" pitchFamily="34" charset="0"/>
              </a:rPr>
              <a:t> </a:t>
            </a:r>
            <a:endParaRPr lang="en-US" b="1" dirty="0" smtClean="0">
              <a:solidFill>
                <a:schemeClr val="accent6"/>
              </a:solidFill>
              <a:latin typeface="Arial Rounded MT Bold" pitchFamily="34" charset="0"/>
              <a:hlinkClick r:id="rId3"/>
            </a:endParaRPr>
          </a:p>
          <a:p>
            <a:pPr lvl="2"/>
            <a:r>
              <a:rPr lang="en-US" sz="2000" b="1" dirty="0" smtClean="0">
                <a:solidFill>
                  <a:schemeClr val="accent6"/>
                </a:solidFill>
                <a:latin typeface="Arial Rounded MT Bold" pitchFamily="34" charset="0"/>
              </a:rPr>
              <a:t> </a:t>
            </a:r>
            <a:r>
              <a:rPr lang="en-US" sz="2000" b="1" dirty="0" smtClean="0">
                <a:solidFill>
                  <a:schemeClr val="accent6"/>
                </a:solidFill>
                <a:latin typeface="Arial Rounded MT Bold" pitchFamily="34" charset="0"/>
                <a:hlinkClick r:id="rId4"/>
              </a:rPr>
              <a:t>Derek.Underwood2@va.gov</a:t>
            </a:r>
            <a:endParaRPr lang="en-US" sz="2000" b="1" dirty="0" smtClean="0">
              <a:solidFill>
                <a:schemeClr val="accent6"/>
              </a:solidFill>
              <a:latin typeface="Arial Rounded MT Bold" pitchFamily="34" charset="0"/>
            </a:endParaRPr>
          </a:p>
          <a:p>
            <a:pPr lvl="2"/>
            <a:r>
              <a:rPr lang="en-US" sz="2000" b="1" dirty="0" smtClean="0">
                <a:solidFill>
                  <a:schemeClr val="accent6"/>
                </a:solidFill>
                <a:latin typeface="Arial Rounded MT Bold" pitchFamily="34" charset="0"/>
                <a:hlinkClick r:id="rId5"/>
              </a:rPr>
              <a:t>Elizabeth.Kennedy@va.gov</a:t>
            </a:r>
            <a:endParaRPr lang="en-US" sz="2000" b="1" dirty="0" smtClean="0">
              <a:solidFill>
                <a:schemeClr val="accent6"/>
              </a:solidFill>
              <a:latin typeface="Arial Rounded MT Bold" pitchFamily="34" charset="0"/>
            </a:endParaRPr>
          </a:p>
          <a:p>
            <a:pPr lvl="2"/>
            <a:r>
              <a:rPr lang="en-US" sz="2000" b="1" dirty="0" smtClean="0">
                <a:solidFill>
                  <a:schemeClr val="accent6"/>
                </a:solidFill>
                <a:latin typeface="Arial Rounded MT Bold" pitchFamily="34" charset="0"/>
                <a:hlinkClick r:id="rId6"/>
              </a:rPr>
              <a:t>Kevin.Dix@va.gov</a:t>
            </a:r>
            <a:endParaRPr lang="en-US" sz="2000" b="1" dirty="0" smtClean="0">
              <a:solidFill>
                <a:schemeClr val="accent6"/>
              </a:solidFill>
              <a:latin typeface="Arial Rounded MT Bold" pitchFamily="34" charset="0"/>
            </a:endParaRPr>
          </a:p>
          <a:p>
            <a:pPr marL="857250" lvl="2" indent="0">
              <a:buNone/>
            </a:pPr>
            <a:endParaRPr lang="en-US" sz="2000" b="1" dirty="0" smtClean="0">
              <a:solidFill>
                <a:schemeClr val="accent6"/>
              </a:solidFill>
              <a:latin typeface="Arial Rounded MT Bold" pitchFamily="34" charset="0"/>
            </a:endParaRPr>
          </a:p>
          <a:p>
            <a:pPr lvl="2"/>
            <a:r>
              <a:rPr lang="en-US" sz="2000" b="1" dirty="0" smtClean="0">
                <a:solidFill>
                  <a:srgbClr val="000099"/>
                </a:solidFill>
                <a:latin typeface="Arial Rounded MT Bold" pitchFamily="34" charset="0"/>
              </a:rPr>
              <a:t>The </a:t>
            </a:r>
            <a:r>
              <a:rPr lang="en-US" sz="2000" b="1" u="sng" dirty="0" smtClean="0">
                <a:solidFill>
                  <a:srgbClr val="000099"/>
                </a:solidFill>
                <a:latin typeface="Arial Rounded MT Bold" pitchFamily="34" charset="0"/>
              </a:rPr>
              <a:t>subject line </a:t>
            </a:r>
            <a:r>
              <a:rPr lang="en-US" sz="2000" b="1" dirty="0" smtClean="0">
                <a:solidFill>
                  <a:srgbClr val="000099"/>
                </a:solidFill>
                <a:latin typeface="Arial Rounded MT Bold" pitchFamily="34" charset="0"/>
              </a:rPr>
              <a:t>to read </a:t>
            </a:r>
          </a:p>
          <a:p>
            <a:pPr marL="457200" lvl="1" indent="0">
              <a:buNone/>
            </a:pPr>
            <a:r>
              <a:rPr lang="en-US" b="1" dirty="0" smtClean="0">
                <a:solidFill>
                  <a:srgbClr val="000099"/>
                </a:solidFill>
                <a:latin typeface="Arial Rounded MT Bold" pitchFamily="34" charset="0"/>
              </a:rPr>
              <a:t>		 </a:t>
            </a:r>
            <a:r>
              <a:rPr lang="en-US" b="1" dirty="0">
                <a:solidFill>
                  <a:srgbClr val="000099"/>
                </a:solidFill>
                <a:latin typeface="Arial Rounded MT Bold" pitchFamily="34" charset="0"/>
              </a:rPr>
              <a:t>“RFI for Cape Canaveral National Cemetery  </a:t>
            </a:r>
            <a:r>
              <a:rPr lang="en-US" b="1" dirty="0" smtClean="0">
                <a:solidFill>
                  <a:srgbClr val="000099"/>
                </a:solidFill>
                <a:latin typeface="Arial Rounded MT Bold" pitchFamily="34" charset="0"/>
              </a:rPr>
              <a:t>				VA101-14-R-0105 </a:t>
            </a:r>
            <a:r>
              <a:rPr lang="en-US" b="1" dirty="0">
                <a:solidFill>
                  <a:srgbClr val="000099"/>
                </a:solidFill>
                <a:latin typeface="Arial Rounded MT Bold" pitchFamily="34" charset="0"/>
              </a:rPr>
              <a:t>– [Company Name]”</a:t>
            </a:r>
          </a:p>
          <a:p>
            <a:pPr lvl="2">
              <a:buFont typeface="Monotype Sorts" pitchFamily="2" charset="2"/>
              <a:buNone/>
            </a:pPr>
            <a:endParaRPr lang="en-US" b="1" dirty="0" smtClean="0">
              <a:solidFill>
                <a:srgbClr val="003399"/>
              </a:solidFill>
              <a:latin typeface="Arial Rounded MT Bold" pitchFamily="34" charset="0"/>
            </a:endParaRPr>
          </a:p>
        </p:txBody>
      </p:sp>
    </p:spTree>
  </p:cSld>
  <p:clrMapOvr>
    <a:masterClrMapping/>
  </p:clrMapOvr>
  <p:transition>
    <p:pull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Service-Disabled</a:t>
            </a:r>
            <a:br>
              <a:rPr lang="en-US" dirty="0" smtClean="0"/>
            </a:br>
            <a:r>
              <a:rPr lang="en-US" dirty="0" smtClean="0"/>
              <a:t>Veteran-Owned Small Business</a:t>
            </a:r>
          </a:p>
        </p:txBody>
      </p:sp>
      <p:sp>
        <p:nvSpPr>
          <p:cNvPr id="12291" name="Rectangle 3"/>
          <p:cNvSpPr>
            <a:spLocks noGrp="1" noChangeArrowheads="1"/>
          </p:cNvSpPr>
          <p:nvPr>
            <p:ph type="body" idx="1"/>
          </p:nvPr>
        </p:nvSpPr>
        <p:spPr>
          <a:xfrm>
            <a:off x="466725" y="1447800"/>
            <a:ext cx="8321675" cy="4622800"/>
          </a:xfrm>
        </p:spPr>
        <p:txBody>
          <a:bodyPr/>
          <a:lstStyle/>
          <a:p>
            <a:endParaRPr lang="en-US" dirty="0" smtClean="0"/>
          </a:p>
          <a:p>
            <a:r>
              <a:rPr lang="en-US" sz="2800" b="1" dirty="0" smtClean="0">
                <a:solidFill>
                  <a:srgbClr val="000099"/>
                </a:solidFill>
                <a:latin typeface="Arial" charset="0"/>
                <a:cs typeface="Arial" charset="0"/>
              </a:rPr>
              <a:t>Office of Small and Disadvantaged Business Utilization (OSDBU) Washington, D.C. </a:t>
            </a:r>
          </a:p>
          <a:p>
            <a:pPr lvl="2">
              <a:buClr>
                <a:schemeClr val="tx1">
                  <a:lumMod val="50000"/>
                </a:schemeClr>
              </a:buClr>
              <a:buFont typeface="Wingdings" pitchFamily="2" charset="2"/>
              <a:buChar char="Ø"/>
            </a:pPr>
            <a:r>
              <a:rPr lang="en-US" sz="2400" b="1" dirty="0" smtClean="0">
                <a:solidFill>
                  <a:srgbClr val="000099"/>
                </a:solidFill>
                <a:latin typeface="Arial" charset="0"/>
                <a:cs typeface="Arial" charset="0"/>
              </a:rPr>
              <a:t>Point Of Contact: Tyrone </a:t>
            </a:r>
            <a:r>
              <a:rPr lang="en-US" sz="2400" b="1" dirty="0">
                <a:solidFill>
                  <a:srgbClr val="000099"/>
                </a:solidFill>
                <a:latin typeface="Arial" charset="0"/>
                <a:cs typeface="Arial" charset="0"/>
              </a:rPr>
              <a:t>Lassiter (202)632-5619</a:t>
            </a:r>
          </a:p>
          <a:p>
            <a:pPr lvl="2">
              <a:buClr>
                <a:schemeClr val="tx1">
                  <a:lumMod val="50000"/>
                </a:schemeClr>
              </a:buClr>
              <a:buFont typeface="Wingdings" pitchFamily="2" charset="2"/>
              <a:buChar char="Ø"/>
            </a:pPr>
            <a:r>
              <a:rPr lang="en-US" sz="2400" b="1" dirty="0" smtClean="0">
                <a:solidFill>
                  <a:srgbClr val="000099"/>
                </a:solidFill>
                <a:latin typeface="Arial" charset="0"/>
                <a:cs typeface="Arial" charset="0"/>
                <a:hlinkClick r:id="rId3"/>
              </a:rPr>
              <a:t>http://www4.va.gov/osdbu/</a:t>
            </a:r>
            <a:endParaRPr lang="en-US" sz="2400" b="1" dirty="0" smtClean="0">
              <a:solidFill>
                <a:srgbClr val="000099"/>
              </a:solidFill>
              <a:latin typeface="Arial" charset="0"/>
              <a:cs typeface="Arial" charset="0"/>
            </a:endParaRPr>
          </a:p>
          <a:p>
            <a:pPr lvl="1"/>
            <a:r>
              <a:rPr lang="en-US" sz="2800" b="1" dirty="0" smtClean="0">
                <a:solidFill>
                  <a:srgbClr val="000099"/>
                </a:solidFill>
                <a:latin typeface="Arial Rounded MT Bold" pitchFamily="34" charset="0"/>
                <a:cs typeface="Arial" charset="0"/>
              </a:rPr>
              <a:t>Joint Ventures (See IL 049-06-4)</a:t>
            </a:r>
          </a:p>
          <a:p>
            <a:pPr lvl="1"/>
            <a:r>
              <a:rPr lang="en-US" sz="2800" b="1" dirty="0" smtClean="0">
                <a:solidFill>
                  <a:srgbClr val="000099"/>
                </a:solidFill>
                <a:latin typeface="Arial Rounded MT Bold" pitchFamily="34" charset="0"/>
                <a:cs typeface="Arial" charset="0"/>
              </a:rPr>
              <a:t>Teaming Agreement</a:t>
            </a:r>
          </a:p>
          <a:p>
            <a:pPr lvl="1"/>
            <a:r>
              <a:rPr lang="en-US" sz="2800" b="1" dirty="0" smtClean="0">
                <a:solidFill>
                  <a:srgbClr val="000099"/>
                </a:solidFill>
                <a:latin typeface="Arial Rounded MT Bold" pitchFamily="34" charset="0"/>
              </a:rPr>
              <a:t>Mentor-Protégé Program (http://www4.va.gov/OSBU/veteran/mpp.asp</a:t>
            </a:r>
            <a:endParaRPr lang="en-US" sz="2800" b="1" dirty="0" smtClean="0">
              <a:solidFill>
                <a:srgbClr val="000099"/>
              </a:solidFill>
              <a:latin typeface="Arial Rounded MT Bold" pitchFamily="34" charset="0"/>
              <a:cs typeface="Arial" charset="0"/>
            </a:endParaRPr>
          </a:p>
          <a:p>
            <a:pPr lvl="1">
              <a:buFont typeface="Monotype Sorts" pitchFamily="2" charset="2"/>
              <a:buNone/>
            </a:pPr>
            <a:r>
              <a:rPr lang="en-US" sz="2800" b="1" dirty="0" smtClean="0">
                <a:solidFill>
                  <a:srgbClr val="000099"/>
                </a:solidFill>
              </a:rPr>
              <a:t/>
            </a:r>
            <a:br>
              <a:rPr lang="en-US" sz="2800" b="1" dirty="0" smtClean="0">
                <a:solidFill>
                  <a:srgbClr val="000099"/>
                </a:solidFill>
              </a:rPr>
            </a:br>
            <a:endParaRPr lang="en-US" sz="2800" b="1" dirty="0" smtClean="0">
              <a:solidFill>
                <a:srgbClr val="000099"/>
              </a:solidFill>
            </a:endParaRPr>
          </a:p>
          <a:p>
            <a:endParaRPr lang="en-US" dirty="0" smtClean="0"/>
          </a:p>
        </p:txBody>
      </p:sp>
    </p:spTree>
  </p:cSld>
  <p:clrMapOvr>
    <a:masterClrMapping/>
  </p:clrMapOvr>
  <p:transition>
    <p:pull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dirty="0" smtClean="0"/>
              <a:t>Submission Requirements</a:t>
            </a:r>
          </a:p>
        </p:txBody>
      </p:sp>
      <p:sp>
        <p:nvSpPr>
          <p:cNvPr id="4" name="Rectangle 3"/>
          <p:cNvSpPr txBox="1">
            <a:spLocks noChangeArrowheads="1"/>
          </p:cNvSpPr>
          <p:nvPr/>
        </p:nvSpPr>
        <p:spPr bwMode="auto">
          <a:xfrm>
            <a:off x="393700" y="1277938"/>
            <a:ext cx="8447088" cy="5343525"/>
          </a:xfrm>
          <a:prstGeom prst="rect">
            <a:avLst/>
          </a:prstGeom>
          <a:noFill/>
          <a:ln w="9525">
            <a:noFill/>
            <a:miter lim="800000"/>
            <a:headEnd/>
            <a:tailEnd/>
          </a:ln>
        </p:spPr>
        <p:txBody>
          <a:bodyPr/>
          <a:lstStyle/>
          <a:p>
            <a:pPr eaLnBrk="1" hangingPunct="1">
              <a:lnSpc>
                <a:spcPct val="80000"/>
              </a:lnSpc>
              <a:spcBef>
                <a:spcPct val="25000"/>
              </a:spcBef>
              <a:spcAft>
                <a:spcPct val="25000"/>
              </a:spcAft>
              <a:buClr>
                <a:schemeClr val="tx2"/>
              </a:buClr>
              <a:buSzPct val="80000"/>
              <a:buFont typeface="Monotype Sorts" pitchFamily="2" charset="2"/>
              <a:buChar char="u"/>
              <a:defRPr/>
            </a:pPr>
            <a:r>
              <a:rPr lang="en-US" sz="2200" b="1" kern="0" dirty="0">
                <a:solidFill>
                  <a:srgbClr val="000099"/>
                </a:solidFill>
                <a:latin typeface="Arial" pitchFamily="34" charset="0"/>
                <a:cs typeface="Arial" pitchFamily="34" charset="0"/>
              </a:rPr>
              <a:t> 1 	SF 1442 (pages </a:t>
            </a:r>
            <a:r>
              <a:rPr lang="en-US" sz="2200" b="1" kern="0" dirty="0" smtClean="0">
                <a:solidFill>
                  <a:srgbClr val="000099"/>
                </a:solidFill>
                <a:latin typeface="Arial" pitchFamily="34" charset="0"/>
                <a:cs typeface="Arial" pitchFamily="34" charset="0"/>
              </a:rPr>
              <a:t>1 - 4)</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2200" b="1" kern="0" dirty="0" smtClean="0">
                <a:solidFill>
                  <a:srgbClr val="000099"/>
                </a:solidFill>
                <a:latin typeface="Arial" pitchFamily="34" charset="0"/>
                <a:cs typeface="Arial" pitchFamily="34" charset="0"/>
              </a:rPr>
              <a:t> 2	Amendments</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2200" b="1" kern="0" dirty="0" smtClean="0">
                <a:solidFill>
                  <a:srgbClr val="000099"/>
                </a:solidFill>
                <a:latin typeface="Arial" pitchFamily="34" charset="0"/>
                <a:cs typeface="Arial" pitchFamily="34" charset="0"/>
              </a:rPr>
              <a:t> </a:t>
            </a:r>
            <a:r>
              <a:rPr lang="en-US" sz="2200" b="1" kern="0" dirty="0">
                <a:solidFill>
                  <a:srgbClr val="000099"/>
                </a:solidFill>
                <a:latin typeface="Arial" pitchFamily="34" charset="0"/>
                <a:cs typeface="Arial" pitchFamily="34" charset="0"/>
              </a:rPr>
              <a:t>3	Bid Guarantee/Bid Bond</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2200" b="1" kern="0" dirty="0">
                <a:solidFill>
                  <a:srgbClr val="000099"/>
                </a:solidFill>
                <a:latin typeface="Arial" pitchFamily="34" charset="0"/>
                <a:cs typeface="Arial" pitchFamily="34" charset="0"/>
              </a:rPr>
              <a:t> 4	Volume I – Technical </a:t>
            </a:r>
            <a:r>
              <a:rPr lang="en-US" sz="2200" b="1" kern="0" dirty="0" smtClean="0">
                <a:solidFill>
                  <a:srgbClr val="000099"/>
                </a:solidFill>
                <a:latin typeface="Arial" pitchFamily="34" charset="0"/>
                <a:cs typeface="Arial" pitchFamily="34" charset="0"/>
              </a:rPr>
              <a:t>Proposal</a:t>
            </a: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sz="2000" kern="0" dirty="0">
                <a:solidFill>
                  <a:srgbClr val="000099"/>
                </a:solidFill>
                <a:latin typeface="Arial" pitchFamily="34" charset="0"/>
                <a:cs typeface="Arial" pitchFamily="34" charset="0"/>
              </a:rPr>
              <a:t>No cost information in Technical proposal</a:t>
            </a: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sz="2000" kern="0" dirty="0">
                <a:solidFill>
                  <a:srgbClr val="000099"/>
                </a:solidFill>
                <a:latin typeface="Arial" pitchFamily="34" charset="0"/>
                <a:cs typeface="Arial" pitchFamily="34" charset="0"/>
              </a:rPr>
              <a:t>Spiral bound Technical proposal (no 3 ring binders)</a:t>
            </a:r>
            <a:endParaRPr lang="en-US" sz="2000" kern="0" dirty="0">
              <a:solidFill>
                <a:srgbClr val="003399"/>
              </a:solidFill>
              <a:latin typeface="Arial" pitchFamily="34" charset="0"/>
              <a:cs typeface="Arial" pitchFamily="34" charset="0"/>
            </a:endParaRP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sz="2000" kern="0" dirty="0">
                <a:solidFill>
                  <a:srgbClr val="003399"/>
                </a:solidFill>
                <a:latin typeface="Arial" pitchFamily="34" charset="0"/>
                <a:cs typeface="Arial" pitchFamily="34" charset="0"/>
              </a:rPr>
              <a:t>Organize your proposal in accordance with the criteria listed in Part 4 of the </a:t>
            </a:r>
            <a:r>
              <a:rPr lang="en-US" sz="2000" kern="0" dirty="0" smtClean="0">
                <a:solidFill>
                  <a:srgbClr val="003399"/>
                </a:solidFill>
                <a:latin typeface="Arial" pitchFamily="34" charset="0"/>
                <a:cs typeface="Arial" pitchFamily="34" charset="0"/>
              </a:rPr>
              <a:t>RFP</a:t>
            </a:r>
            <a:endParaRPr lang="en-US" sz="2000" kern="0" dirty="0">
              <a:solidFill>
                <a:srgbClr val="000099"/>
              </a:solidFill>
              <a:latin typeface="Arial" pitchFamily="34" charset="0"/>
              <a:cs typeface="Arial" pitchFamily="34" charset="0"/>
            </a:endParaRPr>
          </a:p>
          <a:p>
            <a:pPr marL="1093788" lvl="2"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a:solidFill>
                  <a:srgbClr val="000099"/>
                </a:solidFill>
                <a:latin typeface="Arial" pitchFamily="34" charset="0"/>
                <a:cs typeface="Arial" pitchFamily="34" charset="0"/>
              </a:rPr>
              <a:t>One (1) Sealed Original and Three (3) copies</a:t>
            </a:r>
          </a:p>
          <a:p>
            <a:pPr marL="1550988" lvl="3"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a:solidFill>
                  <a:srgbClr val="000099"/>
                </a:solidFill>
                <a:latin typeface="Arial" pitchFamily="34" charset="0"/>
                <a:cs typeface="Arial" pitchFamily="34" charset="0"/>
              </a:rPr>
              <a:t>1) Past Performance 2) Specialized Experience</a:t>
            </a:r>
          </a:p>
          <a:p>
            <a:pPr marL="1550988" lvl="3"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a:solidFill>
                  <a:srgbClr val="000099"/>
                </a:solidFill>
                <a:latin typeface="Arial" pitchFamily="34" charset="0"/>
                <a:cs typeface="Arial" pitchFamily="34" charset="0"/>
              </a:rPr>
              <a:t>3) Construction Management 4) Key Personnel</a:t>
            </a:r>
          </a:p>
          <a:p>
            <a:pPr marL="1550988" lvl="3"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a:solidFill>
                  <a:srgbClr val="000099"/>
                </a:solidFill>
                <a:latin typeface="Arial" pitchFamily="34" charset="0"/>
                <a:cs typeface="Arial" pitchFamily="34" charset="0"/>
              </a:rPr>
              <a:t>DO NOT PUT ANY PRICING INFORMATION IN VOLUME I</a:t>
            </a:r>
          </a:p>
          <a:p>
            <a:pPr lvl="2" eaLnBrk="1" hangingPunct="1">
              <a:lnSpc>
                <a:spcPct val="80000"/>
              </a:lnSpc>
              <a:spcBef>
                <a:spcPct val="25000"/>
              </a:spcBef>
              <a:spcAft>
                <a:spcPct val="25000"/>
              </a:spcAft>
              <a:buClr>
                <a:schemeClr val="tx2"/>
              </a:buClr>
              <a:buSzPct val="80000"/>
              <a:buFont typeface="Wingdings" pitchFamily="2" charset="2"/>
              <a:buChar char="Ø"/>
              <a:defRPr/>
            </a:pPr>
            <a:endParaRPr lang="en-US" b="1" kern="0" dirty="0" smtClean="0">
              <a:solidFill>
                <a:srgbClr val="000099"/>
              </a:solidFill>
              <a:latin typeface="Arial" pitchFamily="34" charset="0"/>
              <a:cs typeface="Arial" pitchFamily="34" charset="0"/>
            </a:endParaRPr>
          </a:p>
        </p:txBody>
      </p:sp>
    </p:spTree>
  </p:cSld>
  <p:clrMapOvr>
    <a:masterClrMapping/>
  </p:clrMapOvr>
  <p:transition>
    <p:pull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Submission Requirements</a:t>
            </a:r>
            <a:endParaRPr lang="en-US" dirty="0"/>
          </a:p>
        </p:txBody>
      </p:sp>
      <p:sp>
        <p:nvSpPr>
          <p:cNvPr id="3" name="Content Placeholder 2"/>
          <p:cNvSpPr>
            <a:spLocks noGrp="1"/>
          </p:cNvSpPr>
          <p:nvPr>
            <p:ph idx="1"/>
          </p:nvPr>
        </p:nvSpPr>
        <p:spPr/>
        <p:txBody>
          <a:bodyPr/>
          <a:lstStyle/>
          <a:p>
            <a:pPr eaLnBrk="1" hangingPunct="1">
              <a:lnSpc>
                <a:spcPct val="80000"/>
              </a:lnSpc>
              <a:defRPr/>
            </a:pPr>
            <a:r>
              <a:rPr lang="en-US" b="1" dirty="0" smtClean="0">
                <a:solidFill>
                  <a:srgbClr val="000099"/>
                </a:solidFill>
                <a:latin typeface="Arial" pitchFamily="34" charset="0"/>
                <a:cs typeface="Arial" pitchFamily="34" charset="0"/>
              </a:rPr>
              <a:t>5	Volume II – Cost Proposal</a:t>
            </a:r>
          </a:p>
          <a:p>
            <a:pPr lvl="2" eaLnBrk="1" hangingPunct="1">
              <a:lnSpc>
                <a:spcPct val="80000"/>
              </a:lnSpc>
              <a:buFont typeface="Wingdings" pitchFamily="2" charset="2"/>
              <a:buChar char="Ø"/>
              <a:defRPr/>
            </a:pPr>
            <a:r>
              <a:rPr lang="en-US" sz="2000" dirty="0">
                <a:solidFill>
                  <a:srgbClr val="000099"/>
                </a:solidFill>
                <a:latin typeface="Arial" pitchFamily="34" charset="0"/>
                <a:cs typeface="Arial" pitchFamily="34" charset="0"/>
              </a:rPr>
              <a:t>Only one original copy</a:t>
            </a:r>
          </a:p>
          <a:p>
            <a:pPr lvl="2" eaLnBrk="1" hangingPunct="1">
              <a:lnSpc>
                <a:spcPct val="80000"/>
              </a:lnSpc>
              <a:buFont typeface="Wingdings" pitchFamily="2" charset="2"/>
              <a:buChar char="Ø"/>
              <a:defRPr/>
            </a:pPr>
            <a:r>
              <a:rPr lang="en-US" sz="2000" dirty="0">
                <a:solidFill>
                  <a:srgbClr val="000099"/>
                </a:solidFill>
                <a:latin typeface="Arial" pitchFamily="34" charset="0"/>
                <a:cs typeface="Arial" pitchFamily="34" charset="0"/>
              </a:rPr>
              <a:t>Include any JV, Agreements, Reps and Certs and </a:t>
            </a:r>
            <a:r>
              <a:rPr lang="en-US" sz="2000" dirty="0" smtClean="0">
                <a:solidFill>
                  <a:srgbClr val="000099"/>
                </a:solidFill>
                <a:latin typeface="Arial" pitchFamily="34" charset="0"/>
                <a:cs typeface="Arial" pitchFamily="34" charset="0"/>
              </a:rPr>
              <a:t>Bonds</a:t>
            </a:r>
          </a:p>
          <a:p>
            <a:pPr marL="857250" lvl="2" indent="0" eaLnBrk="1" hangingPunct="1">
              <a:lnSpc>
                <a:spcPct val="80000"/>
              </a:lnSpc>
              <a:buNone/>
              <a:defRPr/>
            </a:pPr>
            <a:endParaRPr lang="en-US" sz="2000" dirty="0" smtClean="0">
              <a:solidFill>
                <a:srgbClr val="000099"/>
              </a:solidFill>
              <a:latin typeface="Arial" pitchFamily="34" charset="0"/>
              <a:cs typeface="Arial" pitchFamily="34" charset="0"/>
            </a:endParaRPr>
          </a:p>
          <a:p>
            <a:pPr eaLnBrk="1" hangingPunct="1">
              <a:lnSpc>
                <a:spcPct val="80000"/>
              </a:lnSpc>
              <a:defRPr/>
            </a:pPr>
            <a:r>
              <a:rPr lang="en-US" b="1" dirty="0" smtClean="0">
                <a:solidFill>
                  <a:srgbClr val="000099"/>
                </a:solidFill>
                <a:latin typeface="Arial" pitchFamily="34" charset="0"/>
                <a:cs typeface="Arial" pitchFamily="34" charset="0"/>
              </a:rPr>
              <a:t>6	Electronic Copy</a:t>
            </a:r>
          </a:p>
          <a:p>
            <a:pPr lvl="2" eaLnBrk="1" hangingPunct="1">
              <a:lnSpc>
                <a:spcPct val="80000"/>
              </a:lnSpc>
              <a:buFont typeface="Wingdings" panose="05000000000000000000" pitchFamily="2" charset="2"/>
              <a:buChar char="Ø"/>
              <a:defRPr/>
            </a:pPr>
            <a:r>
              <a:rPr lang="en-US" sz="2000" dirty="0" smtClean="0">
                <a:solidFill>
                  <a:srgbClr val="000099"/>
                </a:solidFill>
                <a:latin typeface="Arial" pitchFamily="34" charset="0"/>
                <a:cs typeface="Arial" pitchFamily="34" charset="0"/>
              </a:rPr>
              <a:t>Submit a copy of </a:t>
            </a:r>
            <a:r>
              <a:rPr lang="en-US" sz="2000" dirty="0">
                <a:solidFill>
                  <a:srgbClr val="000099"/>
                </a:solidFill>
                <a:latin typeface="Arial" pitchFamily="34" charset="0"/>
                <a:cs typeface="Arial" pitchFamily="34" charset="0"/>
              </a:rPr>
              <a:t>Volumes I &amp; II on a Compact Disc</a:t>
            </a:r>
            <a:r>
              <a:rPr lang="en-US" sz="2000" b="1" dirty="0">
                <a:solidFill>
                  <a:srgbClr val="000099"/>
                </a:solidFill>
                <a:latin typeface="Arial" pitchFamily="34" charset="0"/>
                <a:cs typeface="Arial" pitchFamily="34" charset="0"/>
              </a:rPr>
              <a:t> (excel, pdf and word format only) </a:t>
            </a:r>
            <a:endParaRPr lang="en-US" sz="2000" b="1" dirty="0" smtClean="0">
              <a:solidFill>
                <a:srgbClr val="000099"/>
              </a:solidFill>
              <a:latin typeface="Arial" pitchFamily="34" charset="0"/>
              <a:cs typeface="Arial" pitchFamily="34" charset="0"/>
            </a:endParaRPr>
          </a:p>
          <a:p>
            <a:pPr marL="857250" lvl="2" indent="0" eaLnBrk="1" hangingPunct="1">
              <a:lnSpc>
                <a:spcPct val="80000"/>
              </a:lnSpc>
              <a:buNone/>
              <a:defRPr/>
            </a:pPr>
            <a:endParaRPr lang="en-US" sz="2000" b="1" dirty="0" smtClean="0">
              <a:solidFill>
                <a:srgbClr val="000099"/>
              </a:solidFill>
              <a:latin typeface="Arial" pitchFamily="34" charset="0"/>
              <a:cs typeface="Arial" pitchFamily="34" charset="0"/>
            </a:endParaRPr>
          </a:p>
          <a:p>
            <a:pPr eaLnBrk="1" hangingPunct="1">
              <a:lnSpc>
                <a:spcPct val="80000"/>
              </a:lnSpc>
              <a:defRPr/>
            </a:pPr>
            <a:r>
              <a:rPr lang="en-US" b="1" dirty="0" smtClean="0">
                <a:solidFill>
                  <a:srgbClr val="000099"/>
                </a:solidFill>
                <a:latin typeface="Arial" pitchFamily="34" charset="0"/>
                <a:cs typeface="Arial" pitchFamily="34" charset="0"/>
              </a:rPr>
              <a:t> </a:t>
            </a:r>
            <a:r>
              <a:rPr lang="en-US" b="1" dirty="0" smtClean="0">
                <a:solidFill>
                  <a:srgbClr val="000099"/>
                </a:solidFill>
                <a:latin typeface="Arial" pitchFamily="34" charset="0"/>
                <a:cs typeface="Arial" pitchFamily="34" charset="0"/>
              </a:rPr>
              <a:t>7</a:t>
            </a:r>
            <a:r>
              <a:rPr lang="en-US" b="1" dirty="0" smtClean="0">
                <a:solidFill>
                  <a:srgbClr val="000099"/>
                </a:solidFill>
                <a:latin typeface="Arial" pitchFamily="34" charset="0"/>
                <a:cs typeface="Arial" pitchFamily="34" charset="0"/>
              </a:rPr>
              <a:t>	Others Documents</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smtClean="0">
                <a:solidFill>
                  <a:srgbClr val="000099"/>
                </a:solidFill>
                <a:latin typeface="Arial" pitchFamily="34" charset="0"/>
                <a:cs typeface="Arial" pitchFamily="34" charset="0"/>
              </a:rPr>
              <a:t>Representations and Certification completed in SAM</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smtClean="0">
                <a:solidFill>
                  <a:srgbClr val="000099"/>
                </a:solidFill>
                <a:latin typeface="Arial" pitchFamily="34" charset="0"/>
                <a:cs typeface="Arial" pitchFamily="34" charset="0"/>
              </a:rPr>
              <a:t>Joint Venture (registered in </a:t>
            </a:r>
            <a:r>
              <a:rPr lang="en-US" sz="2000" dirty="0" err="1" smtClean="0">
                <a:solidFill>
                  <a:srgbClr val="000099"/>
                </a:solidFill>
                <a:latin typeface="Arial" pitchFamily="34" charset="0"/>
                <a:cs typeface="Arial" pitchFamily="34" charset="0"/>
              </a:rPr>
              <a:t>Vetbiz</a:t>
            </a:r>
            <a:r>
              <a:rPr lang="en-US" sz="2000" dirty="0" smtClean="0">
                <a:solidFill>
                  <a:srgbClr val="000099"/>
                </a:solidFill>
                <a:latin typeface="Arial" pitchFamily="34" charset="0"/>
                <a:cs typeface="Arial" pitchFamily="34" charset="0"/>
              </a:rPr>
              <a:t> prior to proposal submission); Teaming Agreement; Mentor-Protégé Program </a:t>
            </a:r>
          </a:p>
          <a:p>
            <a:endParaRPr lang="en-US" dirty="0"/>
          </a:p>
        </p:txBody>
      </p:sp>
    </p:spTree>
  </p:cSld>
  <p:clrMapOvr>
    <a:masterClrMapping/>
  </p:clrMapOvr>
  <p:transition>
    <p:pull dir="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Milestones</a:t>
            </a:r>
          </a:p>
        </p:txBody>
      </p:sp>
      <p:sp>
        <p:nvSpPr>
          <p:cNvPr id="4" name="Rectangle 3"/>
          <p:cNvSpPr txBox="1">
            <a:spLocks noChangeArrowheads="1"/>
          </p:cNvSpPr>
          <p:nvPr/>
        </p:nvSpPr>
        <p:spPr bwMode="auto">
          <a:xfrm>
            <a:off x="534988" y="1306513"/>
            <a:ext cx="8393112" cy="5111750"/>
          </a:xfrm>
          <a:prstGeom prst="rect">
            <a:avLst/>
          </a:prstGeom>
          <a:noFill/>
          <a:ln w="9525">
            <a:noFill/>
            <a:miter lim="800000"/>
            <a:headEnd/>
            <a:tailEnd/>
          </a:ln>
        </p:spPr>
        <p:txBody>
          <a:bodyPr/>
          <a:lstStyle/>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smtClean="0">
                <a:solidFill>
                  <a:srgbClr val="003399"/>
                </a:solidFill>
                <a:latin typeface="Arial" pitchFamily="34" charset="0"/>
                <a:cs typeface="Arial" pitchFamily="34" charset="0"/>
              </a:rPr>
              <a:t>1</a:t>
            </a:r>
            <a:r>
              <a:rPr lang="en-US" sz="2000" b="1" kern="0" dirty="0">
                <a:solidFill>
                  <a:srgbClr val="003399"/>
                </a:solidFill>
                <a:latin typeface="Arial" pitchFamily="34" charset="0"/>
                <a:cs typeface="Arial" pitchFamily="34" charset="0"/>
              </a:rPr>
              <a:t>	</a:t>
            </a:r>
            <a:r>
              <a:rPr lang="en-US" sz="1600" b="1" kern="0" dirty="0">
                <a:solidFill>
                  <a:srgbClr val="003399"/>
                </a:solidFill>
                <a:latin typeface="Arial" pitchFamily="34" charset="0"/>
                <a:cs typeface="Arial" pitchFamily="34" charset="0"/>
              </a:rPr>
              <a:t>Pre-Solicitation Notice			</a:t>
            </a:r>
            <a:r>
              <a:rPr lang="en-US" sz="1600" b="1" kern="0" dirty="0" smtClean="0">
                <a:solidFill>
                  <a:srgbClr val="003399"/>
                </a:solidFill>
                <a:latin typeface="Arial" pitchFamily="34" charset="0"/>
                <a:cs typeface="Arial" pitchFamily="34" charset="0"/>
              </a:rPr>
              <a:t>July 25, 2014</a:t>
            </a:r>
            <a:endParaRPr lang="en-US" sz="1600" b="1" kern="0" dirty="0">
              <a:solidFill>
                <a:srgbClr val="0033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sz="1600" b="1" kern="0" dirty="0">
              <a:solidFill>
                <a:srgbClr val="0033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3399"/>
                </a:solidFill>
                <a:latin typeface="Arial" pitchFamily="34" charset="0"/>
                <a:cs typeface="Arial" pitchFamily="34" charset="0"/>
              </a:rPr>
              <a:t> </a:t>
            </a:r>
            <a:r>
              <a:rPr lang="en-US" sz="1600" b="1" kern="0" dirty="0" smtClean="0">
                <a:solidFill>
                  <a:srgbClr val="003399"/>
                </a:solidFill>
                <a:latin typeface="Arial" pitchFamily="34" charset="0"/>
                <a:cs typeface="Arial" pitchFamily="34" charset="0"/>
              </a:rPr>
              <a:t>2</a:t>
            </a:r>
            <a:r>
              <a:rPr lang="en-US" sz="1600" b="1" kern="0" dirty="0">
                <a:solidFill>
                  <a:srgbClr val="003399"/>
                </a:solidFill>
                <a:latin typeface="Arial" pitchFamily="34" charset="0"/>
                <a:cs typeface="Arial" pitchFamily="34" charset="0"/>
              </a:rPr>
              <a:t>	Solicitation				</a:t>
            </a:r>
            <a:r>
              <a:rPr lang="en-US" sz="1600" b="1" kern="0" dirty="0" smtClean="0">
                <a:solidFill>
                  <a:srgbClr val="003399"/>
                </a:solidFill>
                <a:latin typeface="Arial" pitchFamily="34" charset="0"/>
                <a:cs typeface="Arial" pitchFamily="34" charset="0"/>
              </a:rPr>
              <a:t>August 12, 2014</a:t>
            </a:r>
            <a:endParaRPr lang="en-US" sz="1600" b="1" kern="0" dirty="0">
              <a:solidFill>
                <a:srgbClr val="0033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defRPr/>
            </a:pPr>
            <a:endParaRPr lang="en-US" sz="1600" b="1" kern="0" dirty="0">
              <a:solidFill>
                <a:srgbClr val="0033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3399"/>
                </a:solidFill>
                <a:latin typeface="Arial" pitchFamily="34" charset="0"/>
                <a:cs typeface="Arial" pitchFamily="34" charset="0"/>
              </a:rPr>
              <a:t> </a:t>
            </a:r>
            <a:r>
              <a:rPr lang="en-US" sz="1600" b="1" kern="0" dirty="0" smtClean="0">
                <a:solidFill>
                  <a:srgbClr val="003399"/>
                </a:solidFill>
                <a:latin typeface="Arial" pitchFamily="34" charset="0"/>
                <a:cs typeface="Arial" pitchFamily="34" charset="0"/>
              </a:rPr>
              <a:t>3</a:t>
            </a:r>
            <a:r>
              <a:rPr lang="en-US" sz="1600" b="1" kern="0" dirty="0">
                <a:solidFill>
                  <a:srgbClr val="003399"/>
                </a:solidFill>
                <a:latin typeface="Arial" pitchFamily="34" charset="0"/>
                <a:cs typeface="Arial" pitchFamily="34" charset="0"/>
              </a:rPr>
              <a:t>	RFP Due Date				</a:t>
            </a:r>
            <a:r>
              <a:rPr lang="en-US" sz="1600" b="1" kern="0" dirty="0" smtClean="0">
                <a:solidFill>
                  <a:srgbClr val="003399"/>
                </a:solidFill>
                <a:latin typeface="Arial" pitchFamily="34" charset="0"/>
                <a:cs typeface="Arial" pitchFamily="34" charset="0"/>
              </a:rPr>
              <a:t>September 11, 2014</a:t>
            </a:r>
          </a:p>
          <a:p>
            <a:pPr eaLnBrk="1" hangingPunct="1">
              <a:lnSpc>
                <a:spcPct val="80000"/>
              </a:lnSpc>
              <a:spcBef>
                <a:spcPct val="25000"/>
              </a:spcBef>
              <a:spcAft>
                <a:spcPct val="25000"/>
              </a:spcAft>
              <a:buClr>
                <a:schemeClr val="tx2"/>
              </a:buClr>
              <a:buSzPct val="80000"/>
              <a:defRPr/>
            </a:pPr>
            <a:r>
              <a:rPr lang="en-US" sz="1600" b="1" kern="0" dirty="0" smtClean="0">
                <a:solidFill>
                  <a:srgbClr val="003399"/>
                </a:solidFill>
                <a:latin typeface="Arial" pitchFamily="34" charset="0"/>
                <a:cs typeface="Arial" pitchFamily="34" charset="0"/>
              </a:rPr>
              <a:t>For items 4 thru 7 are only tentative dates.  All communications will be done electronically.  </a:t>
            </a:r>
            <a:r>
              <a:rPr lang="en-US" sz="1600" b="1" kern="0" dirty="0" err="1" smtClean="0">
                <a:solidFill>
                  <a:srgbClr val="003399"/>
                </a:solidFill>
                <a:latin typeface="Arial" pitchFamily="34" charset="0"/>
                <a:cs typeface="Arial" pitchFamily="34" charset="0"/>
              </a:rPr>
              <a:t>Awardee</a:t>
            </a:r>
            <a:r>
              <a:rPr lang="en-US" sz="1600" b="1" kern="0" dirty="0" smtClean="0">
                <a:solidFill>
                  <a:srgbClr val="003399"/>
                </a:solidFill>
                <a:latin typeface="Arial" pitchFamily="34" charset="0"/>
                <a:cs typeface="Arial" pitchFamily="34" charset="0"/>
              </a:rPr>
              <a:t> information will be posted.  Therefore, do not call for status.</a:t>
            </a:r>
            <a:endParaRPr lang="en-US" sz="1600" b="1" kern="0" dirty="0">
              <a:solidFill>
                <a:srgbClr val="0033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3399"/>
                </a:solidFill>
                <a:latin typeface="Arial" pitchFamily="34" charset="0"/>
                <a:cs typeface="Arial" pitchFamily="34" charset="0"/>
              </a:rPr>
              <a:t> </a:t>
            </a:r>
            <a:r>
              <a:rPr lang="en-US" sz="1600" b="1" kern="0" dirty="0" smtClean="0">
                <a:solidFill>
                  <a:srgbClr val="003399"/>
                </a:solidFill>
                <a:latin typeface="Arial" pitchFamily="34" charset="0"/>
                <a:cs typeface="Arial" pitchFamily="34" charset="0"/>
              </a:rPr>
              <a:t>4</a:t>
            </a:r>
            <a:r>
              <a:rPr lang="en-US" sz="1600" b="1" kern="0" dirty="0">
                <a:solidFill>
                  <a:srgbClr val="003399"/>
                </a:solidFill>
                <a:latin typeface="Arial" pitchFamily="34" charset="0"/>
                <a:cs typeface="Arial" pitchFamily="34" charset="0"/>
              </a:rPr>
              <a:t>	Technical &amp; Cost Proposal </a:t>
            </a:r>
          </a:p>
          <a:p>
            <a:pPr lvl="2" eaLnBrk="1" hangingPunct="1">
              <a:lnSpc>
                <a:spcPct val="80000"/>
              </a:lnSpc>
              <a:spcBef>
                <a:spcPct val="25000"/>
              </a:spcBef>
              <a:spcAft>
                <a:spcPct val="25000"/>
              </a:spcAft>
              <a:buClr>
                <a:schemeClr val="tx2"/>
              </a:buClr>
              <a:buSzPct val="80000"/>
              <a:defRPr/>
            </a:pPr>
            <a:r>
              <a:rPr lang="en-US" sz="1600" b="1" kern="0" dirty="0">
                <a:solidFill>
                  <a:srgbClr val="003399"/>
                </a:solidFill>
                <a:latin typeface="Arial" pitchFamily="34" charset="0"/>
                <a:cs typeface="Arial" pitchFamily="34" charset="0"/>
              </a:rPr>
              <a:t>Evaluation 				</a:t>
            </a:r>
            <a:r>
              <a:rPr lang="en-US" sz="1600" b="1" kern="0" dirty="0" smtClean="0">
                <a:solidFill>
                  <a:srgbClr val="003399"/>
                </a:solidFill>
                <a:latin typeface="Arial" pitchFamily="34" charset="0"/>
                <a:cs typeface="Arial" pitchFamily="34" charset="0"/>
              </a:rPr>
              <a:t>September 12 - September  					19, 2014 </a:t>
            </a:r>
            <a:endParaRPr lang="en-US" sz="1600" b="1" kern="0" dirty="0">
              <a:solidFill>
                <a:srgbClr val="0033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3399"/>
                </a:solidFill>
                <a:latin typeface="Arial" pitchFamily="34" charset="0"/>
                <a:cs typeface="Arial" pitchFamily="34" charset="0"/>
              </a:rPr>
              <a:t> </a:t>
            </a:r>
            <a:r>
              <a:rPr lang="en-US" sz="1600" b="1" kern="0" dirty="0" smtClean="0">
                <a:solidFill>
                  <a:srgbClr val="003399"/>
                </a:solidFill>
                <a:latin typeface="Arial" pitchFamily="34" charset="0"/>
                <a:cs typeface="Arial" pitchFamily="34" charset="0"/>
              </a:rPr>
              <a:t>5</a:t>
            </a:r>
            <a:r>
              <a:rPr lang="en-US" sz="1600" b="1" kern="0" dirty="0">
                <a:solidFill>
                  <a:srgbClr val="003399"/>
                </a:solidFill>
                <a:latin typeface="Arial" pitchFamily="34" charset="0"/>
                <a:cs typeface="Arial" pitchFamily="34" charset="0"/>
              </a:rPr>
              <a:t>	Contract Award			</a:t>
            </a:r>
            <a:r>
              <a:rPr lang="en-US" sz="1600" b="1" kern="0" dirty="0" smtClean="0">
                <a:solidFill>
                  <a:srgbClr val="003399"/>
                </a:solidFill>
                <a:latin typeface="Arial" pitchFamily="34" charset="0"/>
                <a:cs typeface="Arial" pitchFamily="34" charset="0"/>
              </a:rPr>
              <a:t>	September 30, 2014 </a:t>
            </a:r>
            <a:endParaRPr lang="en-US" sz="1600" b="1" kern="0" dirty="0">
              <a:solidFill>
                <a:srgbClr val="0033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sz="1600" b="1" kern="0" dirty="0">
              <a:solidFill>
                <a:srgbClr val="0033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3399"/>
                </a:solidFill>
                <a:latin typeface="Arial" pitchFamily="34" charset="0"/>
                <a:cs typeface="Arial" pitchFamily="34" charset="0"/>
              </a:rPr>
              <a:t> </a:t>
            </a:r>
            <a:r>
              <a:rPr lang="en-US" sz="1600" b="1" kern="0" dirty="0" smtClean="0">
                <a:solidFill>
                  <a:srgbClr val="003399"/>
                </a:solidFill>
                <a:latin typeface="Arial" pitchFamily="34" charset="0"/>
                <a:cs typeface="Arial" pitchFamily="34" charset="0"/>
              </a:rPr>
              <a:t>6</a:t>
            </a:r>
            <a:r>
              <a:rPr lang="en-US" sz="1600" b="1" kern="0" dirty="0">
                <a:solidFill>
                  <a:srgbClr val="003399"/>
                </a:solidFill>
                <a:latin typeface="Arial" pitchFamily="34" charset="0"/>
                <a:cs typeface="Arial" pitchFamily="34" charset="0"/>
              </a:rPr>
              <a:t>	Notice To Proceed </a:t>
            </a:r>
            <a:r>
              <a:rPr lang="en-US" sz="1600" b="1" kern="0" dirty="0" smtClean="0">
                <a:solidFill>
                  <a:srgbClr val="003399"/>
                </a:solidFill>
                <a:latin typeface="Arial" pitchFamily="34" charset="0"/>
                <a:cs typeface="Arial" pitchFamily="34" charset="0"/>
              </a:rPr>
              <a:t>(estimate)		October 15, 2014</a:t>
            </a:r>
            <a:endParaRPr lang="en-US" sz="1600" b="1" kern="0" dirty="0">
              <a:solidFill>
                <a:srgbClr val="0033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sz="1600" b="1" kern="0" dirty="0">
              <a:solidFill>
                <a:srgbClr val="0033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1600" b="1" kern="0" dirty="0">
                <a:solidFill>
                  <a:srgbClr val="003399"/>
                </a:solidFill>
                <a:latin typeface="Arial" pitchFamily="34" charset="0"/>
                <a:cs typeface="Arial" pitchFamily="34" charset="0"/>
              </a:rPr>
              <a:t> </a:t>
            </a:r>
            <a:r>
              <a:rPr lang="en-US" sz="1600" b="1" kern="0" dirty="0" smtClean="0">
                <a:solidFill>
                  <a:srgbClr val="003399"/>
                </a:solidFill>
                <a:latin typeface="Arial" pitchFamily="34" charset="0"/>
                <a:cs typeface="Arial" pitchFamily="34" charset="0"/>
              </a:rPr>
              <a:t>7</a:t>
            </a:r>
            <a:r>
              <a:rPr lang="en-US" sz="1600" b="1" kern="0" dirty="0">
                <a:solidFill>
                  <a:srgbClr val="003399"/>
                </a:solidFill>
                <a:latin typeface="Arial" pitchFamily="34" charset="0"/>
                <a:cs typeface="Arial" pitchFamily="34" charset="0"/>
              </a:rPr>
              <a:t>	Construction Completion		</a:t>
            </a:r>
            <a:r>
              <a:rPr lang="en-US" sz="1600" b="1" kern="0" dirty="0" smtClean="0">
                <a:solidFill>
                  <a:srgbClr val="003399"/>
                </a:solidFill>
                <a:latin typeface="Arial" pitchFamily="34" charset="0"/>
                <a:cs typeface="Arial" pitchFamily="34" charset="0"/>
              </a:rPr>
              <a:t>	December 7, 2016</a:t>
            </a:r>
            <a:endParaRPr lang="en-US" sz="1600" b="1" kern="0" dirty="0">
              <a:solidFill>
                <a:srgbClr val="003399"/>
              </a:solidFill>
              <a:latin typeface="Arial" pitchFamily="34" charset="0"/>
              <a:cs typeface="Arial" pitchFamily="34" charset="0"/>
            </a:endParaRPr>
          </a:p>
        </p:txBody>
      </p:sp>
    </p:spTree>
  </p:cSld>
  <p:clrMapOvr>
    <a:masterClrMapping/>
  </p:clrMapOvr>
  <p:transition>
    <p:pull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VAAR 809-406-2 </a:t>
            </a:r>
            <a:br>
              <a:rPr lang="en-US" dirty="0" smtClean="0"/>
            </a:br>
            <a:r>
              <a:rPr lang="en-US" dirty="0" smtClean="0"/>
              <a:t>Cause for debarment</a:t>
            </a:r>
            <a:endParaRPr lang="en-US" dirty="0"/>
          </a:p>
        </p:txBody>
      </p:sp>
      <p:sp>
        <p:nvSpPr>
          <p:cNvPr id="3" name="Content Placeholder 2"/>
          <p:cNvSpPr>
            <a:spLocks noGrp="1"/>
          </p:cNvSpPr>
          <p:nvPr>
            <p:ph idx="1"/>
          </p:nvPr>
        </p:nvSpPr>
        <p:spPr/>
        <p:txBody>
          <a:bodyPr/>
          <a:lstStyle/>
          <a:p>
            <a:pPr marL="457200" indent="-457200">
              <a:buAutoNum type="alphaLcParenBoth"/>
            </a:pPr>
            <a:r>
              <a:rPr lang="en-US" dirty="0" smtClean="0">
                <a:solidFill>
                  <a:srgbClr val="000099"/>
                </a:solidFill>
              </a:rPr>
              <a:t>Misrepresentation of SDVOSB eligibility may result in action taken by VA officials to debar the business concern for a period not to exceed 5 years from contracting with VA as a prime contractor or subcontractor.</a:t>
            </a:r>
          </a:p>
          <a:p>
            <a:pPr marL="457200" indent="-457200">
              <a:buAutoNum type="alphaLcParenBoth"/>
            </a:pPr>
            <a:r>
              <a:rPr lang="en-US" dirty="0" smtClean="0">
                <a:solidFill>
                  <a:srgbClr val="000099"/>
                </a:solidFill>
              </a:rPr>
              <a:t>Any deliberate violation of the limitation on subcontracting clause requirements for acquisitions under subpart 819.70 may result in action taken by VA officials to debar any service-disabled veteran-owned, veteran-owned small business concern or any large business concern involved in such action.</a:t>
            </a:r>
          </a:p>
          <a:p>
            <a:pPr marL="457200" indent="-457200">
              <a:buAutoNum type="alphaLcParenBoth"/>
            </a:pPr>
            <a:endParaRPr lang="en-US" dirty="0" smtClean="0">
              <a:solidFill>
                <a:srgbClr val="000099"/>
              </a:solidFill>
            </a:endParaRPr>
          </a:p>
          <a:p>
            <a:pPr marL="457200" indent="-457200">
              <a:buAutoNum type="alphaLcParenBoth"/>
            </a:pPr>
            <a:endParaRPr lang="en-US" dirty="0" smtClean="0">
              <a:solidFill>
                <a:srgbClr val="000099"/>
              </a:solidFill>
            </a:endParaRPr>
          </a:p>
          <a:p>
            <a:endParaRPr lang="en-US" dirty="0"/>
          </a:p>
        </p:txBody>
      </p:sp>
    </p:spTree>
  </p:cSld>
  <p:clrMapOvr>
    <a:masterClrMapping/>
  </p:clrMapOvr>
  <p:transition>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636608" y="2343150"/>
            <a:ext cx="7743463" cy="2481263"/>
          </a:xfrm>
        </p:spPr>
        <p:txBody>
          <a:bodyPr/>
          <a:lstStyle/>
          <a:p>
            <a:pPr algn="ctr"/>
            <a:r>
              <a:rPr lang="en-US" dirty="0"/>
              <a:t>Project Scope &amp; </a:t>
            </a:r>
            <a:r>
              <a:rPr lang="en-US" dirty="0" smtClean="0"/>
              <a:t>Overview</a:t>
            </a:r>
            <a:br>
              <a:rPr lang="en-US" dirty="0" smtClean="0"/>
            </a:br>
            <a:r>
              <a:rPr lang="en-US" dirty="0" smtClean="0">
                <a:solidFill>
                  <a:srgbClr val="FF0000"/>
                </a:solidFill>
              </a:rPr>
              <a:t/>
            </a:r>
            <a:br>
              <a:rPr lang="en-US" dirty="0" smtClean="0">
                <a:solidFill>
                  <a:srgbClr val="FF0000"/>
                </a:solidFill>
              </a:rPr>
            </a:br>
            <a:r>
              <a:rPr lang="en-US" dirty="0" smtClean="0">
                <a:solidFill>
                  <a:srgbClr val="FF0000"/>
                </a:solidFill>
              </a:rPr>
              <a:t/>
            </a:r>
            <a:br>
              <a:rPr lang="en-US" dirty="0" smtClean="0">
                <a:solidFill>
                  <a:srgbClr val="FF0000"/>
                </a:solidFill>
              </a:rPr>
            </a:br>
            <a:r>
              <a:rPr lang="en-US" dirty="0"/>
              <a:t>Rene’ Ramos, Principal</a:t>
            </a:r>
            <a:br>
              <a:rPr lang="en-US" dirty="0"/>
            </a:br>
            <a:r>
              <a:rPr lang="en-US" dirty="0"/>
              <a:t>Foster Conant &amp; Associates, Inc.</a:t>
            </a:r>
            <a:br>
              <a:rPr lang="en-US" dirty="0"/>
            </a:br>
            <a:endParaRPr lang="en-US" sz="3200" b="0" dirty="0" smtClean="0">
              <a:solidFill>
                <a:srgbClr val="FF0000"/>
              </a:solidFill>
            </a:endParaRPr>
          </a:p>
        </p:txBody>
      </p:sp>
    </p:spTree>
  </p:cSld>
  <p:clrMapOvr>
    <a:masterClrMapping/>
  </p:clrMapOvr>
  <p:transition>
    <p:pull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pPr eaLnBrk="1" hangingPunct="1"/>
            <a:r>
              <a:rPr lang="en-US" altLang="en-US" sz="4000" b="1" smtClean="0">
                <a:solidFill>
                  <a:schemeClr val="accent2"/>
                </a:solidFill>
              </a:rPr>
              <a:t>Project Overview </a:t>
            </a:r>
          </a:p>
        </p:txBody>
      </p:sp>
      <p:sp>
        <p:nvSpPr>
          <p:cNvPr id="10243" name="Rectangle 3"/>
          <p:cNvSpPr>
            <a:spLocks noGrp="1" noChangeArrowheads="1"/>
          </p:cNvSpPr>
          <p:nvPr>
            <p:ph sz="half" idx="1"/>
          </p:nvPr>
        </p:nvSpPr>
        <p:spPr/>
        <p:txBody>
          <a:bodyPr/>
          <a:lstStyle/>
          <a:p>
            <a:pPr marL="0" indent="0">
              <a:spcBef>
                <a:spcPts val="0"/>
              </a:spcBef>
              <a:buFontTx/>
              <a:buNone/>
              <a:defRPr/>
            </a:pPr>
            <a:r>
              <a:rPr lang="en-US" sz="2400" b="1" dirty="0" smtClean="0"/>
              <a:t>Scope and Elements</a:t>
            </a:r>
          </a:p>
          <a:p>
            <a:pPr lvl="0"/>
            <a:r>
              <a:rPr lang="en-US" sz="1800" dirty="0"/>
              <a:t>New Entrance Area, Walls, and Signage</a:t>
            </a:r>
          </a:p>
          <a:p>
            <a:pPr lvl="0"/>
            <a:r>
              <a:rPr lang="en-US" sz="1800" dirty="0"/>
              <a:t>Ornamental Fencing</a:t>
            </a:r>
          </a:p>
          <a:p>
            <a:pPr lvl="0"/>
            <a:r>
              <a:rPr lang="en-US" sz="1800" dirty="0"/>
              <a:t>New 5,322 SF Public Information Center and Administration Building </a:t>
            </a:r>
          </a:p>
          <a:p>
            <a:pPr lvl="0"/>
            <a:r>
              <a:rPr lang="en-US" sz="1800" dirty="0"/>
              <a:t>Two Committal Service Shelters</a:t>
            </a:r>
          </a:p>
          <a:p>
            <a:pPr lvl="0"/>
            <a:r>
              <a:rPr lang="en-US" sz="1800" dirty="0"/>
              <a:t>New 7,080 SF Maintenance Building including Honor Guard space</a:t>
            </a:r>
          </a:p>
          <a:p>
            <a:pPr lvl="0"/>
            <a:r>
              <a:rPr lang="en-US" sz="1800" dirty="0"/>
              <a:t>Burial sections with 7,603 concrete pre-placed crypts, 152 over-sized concrete pre-placed crypts, 393 traditional burial sites, and 2,752 concrete pre-placed urn </a:t>
            </a:r>
            <a:r>
              <a:rPr lang="en-US" sz="1800" dirty="0" smtClean="0"/>
              <a:t>crypts</a:t>
            </a:r>
            <a:endParaRPr lang="en-US" sz="1800" dirty="0"/>
          </a:p>
        </p:txBody>
      </p:sp>
      <p:sp>
        <p:nvSpPr>
          <p:cNvPr id="195588" name="Content Placeholder 1"/>
          <p:cNvSpPr>
            <a:spLocks noGrp="1"/>
          </p:cNvSpPr>
          <p:nvPr>
            <p:ph sz="half" idx="2"/>
          </p:nvPr>
        </p:nvSpPr>
        <p:spPr>
          <a:xfrm>
            <a:off x="4572000" y="1798637"/>
            <a:ext cx="4038600" cy="4525963"/>
          </a:xfrm>
        </p:spPr>
        <p:txBody>
          <a:bodyPr/>
          <a:lstStyle/>
          <a:p>
            <a:pPr lvl="0"/>
            <a:r>
              <a:rPr lang="en-US" sz="1800" dirty="0"/>
              <a:t>Columbarium courts with 6,680 niches and Inscription Wall</a:t>
            </a:r>
          </a:p>
          <a:p>
            <a:pPr lvl="0"/>
            <a:r>
              <a:rPr lang="en-US" sz="1800" dirty="0"/>
              <a:t>Ossuary and Memorial Wall with 720 memorial markers</a:t>
            </a:r>
          </a:p>
          <a:p>
            <a:pPr lvl="0"/>
            <a:r>
              <a:rPr lang="en-US" sz="1800" dirty="0"/>
              <a:t>Memorial Walk</a:t>
            </a:r>
          </a:p>
          <a:p>
            <a:pPr lvl="0"/>
            <a:r>
              <a:rPr lang="en-US" sz="1800" dirty="0"/>
              <a:t>Flag Assembly Area</a:t>
            </a:r>
          </a:p>
          <a:p>
            <a:pPr lvl="0"/>
            <a:r>
              <a:rPr lang="en-US" sz="1800" dirty="0"/>
              <a:t>Landscaping and irrigation system</a:t>
            </a:r>
          </a:p>
          <a:p>
            <a:pPr lvl="0"/>
            <a:r>
              <a:rPr lang="en-US" sz="1800" dirty="0"/>
              <a:t>Road system, utilities, signage, and site furnishings</a:t>
            </a:r>
          </a:p>
          <a:p>
            <a:pPr lvl="0"/>
            <a:r>
              <a:rPr lang="en-US" sz="1800" dirty="0"/>
              <a:t>Global Positioning System (GPS) and Geographic Information System (GIS)</a:t>
            </a:r>
          </a:p>
          <a:p>
            <a:r>
              <a:rPr lang="en-US" sz="1800" dirty="0"/>
              <a:t>Early Turnover (ETO) area with temporary facilities</a:t>
            </a:r>
            <a:r>
              <a:rPr lang="en-US" altLang="en-US" sz="1600" dirty="0" smtClean="0"/>
              <a:t>	</a:t>
            </a:r>
          </a:p>
        </p:txBody>
      </p:sp>
    </p:spTree>
    <p:extLst>
      <p:ext uri="{BB962C8B-B14F-4D97-AF65-F5344CB8AC3E}">
        <p14:creationId xmlns:p14="http://schemas.microsoft.com/office/powerpoint/2010/main" val="2148176132"/>
      </p:ext>
    </p:extLst>
  </p:cSld>
  <p:clrMapOvr>
    <a:masterClrMapping/>
  </p:clrMapOvr>
  <p:transition>
    <p:pull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  </a:t>
            </a:r>
            <a:endParaRPr lang="en-US"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4125" y="1354420"/>
            <a:ext cx="6477985" cy="485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57300" y="898005"/>
            <a:ext cx="7597836" cy="5426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0862424"/>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   </a:t>
            </a:r>
            <a:endParaRPr lang="en-US" dirty="0">
              <a:solidFill>
                <a:srgbClr val="FF0000"/>
              </a:solidFill>
            </a:endParaRP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55272" y="1091007"/>
            <a:ext cx="7244322" cy="5195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3006486"/>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br>
              <a:rPr lang="en-US" dirty="0"/>
            </a:br>
            <a:r>
              <a:rPr lang="en-US" dirty="0"/>
              <a:t>Public Information Center </a:t>
            </a:r>
            <a:r>
              <a:rPr lang="en-US" dirty="0" smtClean="0"/>
              <a:t>and Administration </a:t>
            </a:r>
            <a:r>
              <a:rPr lang="en-US" dirty="0" smtClean="0"/>
              <a:t>Building</a:t>
            </a:r>
            <a:endParaRPr lang="en-US" dirty="0"/>
          </a:p>
        </p:txBody>
      </p:sp>
      <p:pic>
        <p:nvPicPr>
          <p:cNvPr id="1026" name="Picture 2"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202269"/>
            <a:ext cx="8493579" cy="521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621562"/>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Committal Service </a:t>
            </a:r>
            <a:r>
              <a:rPr lang="en-US" dirty="0" smtClean="0"/>
              <a:t>Shelter</a:t>
            </a:r>
            <a:endParaRPr lang="en-US" dirty="0"/>
          </a:p>
        </p:txBody>
      </p:sp>
      <p:pic>
        <p:nvPicPr>
          <p:cNvPr id="2050" name="Picture 3"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395" y="1339217"/>
            <a:ext cx="7742464" cy="4930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312727"/>
      </p:ext>
    </p:extLst>
  </p:cSld>
  <p:clrMapOvr>
    <a:masterClrMapping/>
  </p:clrMapOvr>
  <p:transition>
    <p:pull dir="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Maintenance </a:t>
            </a:r>
            <a:r>
              <a:rPr lang="en-US" dirty="0" smtClean="0"/>
              <a:t>Building</a:t>
            </a:r>
            <a:endParaRPr lang="en-US" dirty="0"/>
          </a:p>
        </p:txBody>
      </p:sp>
      <p:pic>
        <p:nvPicPr>
          <p:cNvPr id="3074" name="Picture 1" descr="image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1072"/>
            <a:ext cx="9114565" cy="386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503499"/>
      </p:ext>
    </p:extLst>
  </p:cSld>
  <p:clrMapOvr>
    <a:masterClrMapping/>
  </p:clrMapOvr>
  <p:transition>
    <p:pull dir="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636608" y="2343150"/>
            <a:ext cx="7743463" cy="2481263"/>
          </a:xfrm>
        </p:spPr>
        <p:txBody>
          <a:bodyPr/>
          <a:lstStyle/>
          <a:p>
            <a:pPr algn="ctr">
              <a:defRPr/>
            </a:pPr>
            <a:r>
              <a:rPr lang="en-US" dirty="0" smtClean="0"/>
              <a:t>Project Logistics</a:t>
            </a:r>
            <a:br>
              <a:rPr lang="en-US" dirty="0" smtClean="0"/>
            </a:br>
            <a:r>
              <a:rPr lang="en-US" dirty="0" smtClean="0"/>
              <a:t/>
            </a:r>
            <a:br>
              <a:rPr lang="en-US" dirty="0" smtClean="0"/>
            </a:br>
            <a:r>
              <a:rPr lang="en-US" dirty="0" smtClean="0"/>
              <a:t>Kevin Dix</a:t>
            </a:r>
            <a:br>
              <a:rPr lang="en-US" dirty="0" smtClean="0"/>
            </a:br>
            <a:r>
              <a:rPr lang="en-US" sz="1100" dirty="0" smtClean="0"/>
              <a:t/>
            </a:r>
            <a:br>
              <a:rPr lang="en-US" sz="1100" dirty="0" smtClean="0"/>
            </a:br>
            <a:r>
              <a:rPr lang="en-US" sz="3200" b="0" dirty="0" smtClean="0"/>
              <a:t>VACFM Project Manager</a:t>
            </a:r>
          </a:p>
        </p:txBody>
      </p:sp>
    </p:spTree>
    <p:extLst>
      <p:ext uri="{BB962C8B-B14F-4D97-AF65-F5344CB8AC3E}">
        <p14:creationId xmlns:p14="http://schemas.microsoft.com/office/powerpoint/2010/main" val="871151794"/>
      </p:ext>
    </p:extLst>
  </p:cSld>
  <p:clrMapOvr>
    <a:masterClrMapping/>
  </p:clrMapOvr>
  <p:transition>
    <p:pull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99"/>
                </a:solidFill>
              </a:rPr>
              <a:t>Project Logistics</a:t>
            </a:r>
            <a:endParaRPr lang="en-US" dirty="0">
              <a:solidFill>
                <a:srgbClr val="000099"/>
              </a:solidFill>
            </a:endParaRPr>
          </a:p>
        </p:txBody>
      </p:sp>
      <p:sp>
        <p:nvSpPr>
          <p:cNvPr id="3" name="TextBox 2"/>
          <p:cNvSpPr txBox="1"/>
          <p:nvPr/>
        </p:nvSpPr>
        <p:spPr>
          <a:xfrm>
            <a:off x="1100379" y="1999281"/>
            <a:ext cx="7485682" cy="3416320"/>
          </a:xfrm>
          <a:prstGeom prst="rect">
            <a:avLst/>
          </a:prstGeom>
          <a:noFill/>
        </p:spPr>
        <p:txBody>
          <a:bodyPr wrap="square" rtlCol="0">
            <a:spAutoFit/>
          </a:bodyPr>
          <a:lstStyle/>
          <a:p>
            <a:pPr marL="342900" indent="-342900">
              <a:buFont typeface="Arial" panose="020B0604020202020204" pitchFamily="34" charset="0"/>
              <a:buChar char="•"/>
            </a:pPr>
            <a:r>
              <a:rPr lang="en-US" dirty="0" smtClean="0">
                <a:solidFill>
                  <a:schemeClr val="bg2"/>
                </a:solidFill>
                <a:latin typeface="Arial" panose="020B0604020202020204" pitchFamily="34" charset="0"/>
                <a:cs typeface="Arial" panose="020B0604020202020204" pitchFamily="34" charset="0"/>
              </a:rPr>
              <a:t>Approximately 98 acres developed</a:t>
            </a:r>
          </a:p>
          <a:p>
            <a:pPr marL="342900" indent="-342900">
              <a:buFont typeface="Arial" panose="020B0604020202020204" pitchFamily="34" charset="0"/>
              <a:buChar char="•"/>
            </a:pPr>
            <a:r>
              <a:rPr lang="en-US" dirty="0" smtClean="0">
                <a:solidFill>
                  <a:schemeClr val="bg2"/>
                </a:solidFill>
                <a:latin typeface="Arial" panose="020B0604020202020204" pitchFamily="34" charset="0"/>
                <a:cs typeface="Arial" panose="020B0604020202020204" pitchFamily="34" charset="0"/>
              </a:rPr>
              <a:t>Post award conference / NTP October 2014</a:t>
            </a:r>
          </a:p>
          <a:p>
            <a:pPr marL="342900" indent="-342900">
              <a:buFont typeface="Arial" panose="020B0604020202020204" pitchFamily="34" charset="0"/>
              <a:buChar char="•"/>
            </a:pPr>
            <a:r>
              <a:rPr lang="en-US" dirty="0" smtClean="0">
                <a:solidFill>
                  <a:schemeClr val="bg2"/>
                </a:solidFill>
                <a:latin typeface="Arial" panose="020B0604020202020204" pitchFamily="34" charset="0"/>
                <a:cs typeface="Arial" panose="020B0604020202020204" pitchFamily="34" charset="0"/>
              </a:rPr>
              <a:t>Staging area / trailers</a:t>
            </a:r>
          </a:p>
          <a:p>
            <a:pPr marL="342900" indent="-342900">
              <a:buFont typeface="Arial" panose="020B0604020202020204" pitchFamily="34" charset="0"/>
              <a:buChar char="•"/>
            </a:pPr>
            <a:r>
              <a:rPr lang="en-US" dirty="0" smtClean="0">
                <a:solidFill>
                  <a:schemeClr val="bg2"/>
                </a:solidFill>
                <a:latin typeface="Arial" panose="020B0604020202020204" pitchFamily="34" charset="0"/>
                <a:cs typeface="Arial" panose="020B0604020202020204" pitchFamily="34" charset="0"/>
              </a:rPr>
              <a:t>Temp Admin / Restrooms / Maintenance</a:t>
            </a:r>
          </a:p>
          <a:p>
            <a:pPr marL="342900" indent="-342900">
              <a:buFont typeface="Arial" panose="020B0604020202020204" pitchFamily="34" charset="0"/>
              <a:buChar char="•"/>
            </a:pPr>
            <a:r>
              <a:rPr lang="en-US" dirty="0" smtClean="0">
                <a:solidFill>
                  <a:schemeClr val="bg2"/>
                </a:solidFill>
                <a:latin typeface="Arial" panose="020B0604020202020204" pitchFamily="34" charset="0"/>
                <a:cs typeface="Arial" panose="020B0604020202020204" pitchFamily="34" charset="0"/>
              </a:rPr>
              <a:t>Early Turnover 238 days after NTP</a:t>
            </a:r>
          </a:p>
          <a:p>
            <a:pPr marL="342900" indent="-342900">
              <a:buFont typeface="Arial" panose="020B0604020202020204" pitchFamily="34" charset="0"/>
              <a:buChar char="•"/>
            </a:pPr>
            <a:r>
              <a:rPr lang="en-US" dirty="0" smtClean="0">
                <a:solidFill>
                  <a:schemeClr val="bg2"/>
                </a:solidFill>
                <a:latin typeface="Arial" panose="020B0604020202020204" pitchFamily="34" charset="0"/>
                <a:cs typeface="Arial" panose="020B0604020202020204" pitchFamily="34" charset="0"/>
              </a:rPr>
              <a:t>After ETO GC must work around cemetery ops/</a:t>
            </a:r>
            <a:r>
              <a:rPr lang="en-US" dirty="0" err="1" smtClean="0">
                <a:solidFill>
                  <a:schemeClr val="bg2"/>
                </a:solidFill>
                <a:latin typeface="Arial" panose="020B0604020202020204" pitchFamily="34" charset="0"/>
                <a:cs typeface="Arial" panose="020B0604020202020204" pitchFamily="34" charset="0"/>
              </a:rPr>
              <a:t>hrs</a:t>
            </a:r>
            <a:endParaRPr lang="en-US" dirty="0" smtClean="0">
              <a:solidFill>
                <a:schemeClr val="bg2"/>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smtClean="0">
                <a:solidFill>
                  <a:schemeClr val="bg2"/>
                </a:solidFill>
                <a:latin typeface="Arial" panose="020B0604020202020204" pitchFamily="34" charset="0"/>
                <a:cs typeface="Arial" panose="020B0604020202020204" pitchFamily="34" charset="0"/>
              </a:rPr>
              <a:t>Project completes 784 days after NTP</a:t>
            </a:r>
          </a:p>
          <a:p>
            <a:pPr marL="342900" indent="-342900">
              <a:buFont typeface="Arial" panose="020B0604020202020204" pitchFamily="34" charset="0"/>
              <a:buChar char="•"/>
            </a:pPr>
            <a:r>
              <a:rPr lang="en-US" dirty="0" smtClean="0">
                <a:solidFill>
                  <a:schemeClr val="bg2"/>
                </a:solidFill>
                <a:latin typeface="Arial" panose="020B0604020202020204" pitchFamily="34" charset="0"/>
                <a:cs typeface="Arial" panose="020B0604020202020204" pitchFamily="34" charset="0"/>
              </a:rPr>
              <a:t>Resident Engineer is ACO / QA</a:t>
            </a:r>
          </a:p>
          <a:p>
            <a:pPr marL="342900" indent="-342900">
              <a:buFont typeface="Arial" panose="020B0604020202020204" pitchFamily="34" charset="0"/>
              <a:buChar char="•"/>
            </a:pPr>
            <a:r>
              <a:rPr lang="en-US" dirty="0" smtClean="0">
                <a:solidFill>
                  <a:schemeClr val="bg2"/>
                </a:solidFill>
                <a:latin typeface="Arial" panose="020B0604020202020204" pitchFamily="34" charset="0"/>
                <a:cs typeface="Arial" panose="020B0604020202020204" pitchFamily="34" charset="0"/>
              </a:rPr>
              <a:t>Monthly payments with CPM schedule updates</a:t>
            </a:r>
            <a:endParaRPr lang="en-US"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2885161"/>
      </p:ext>
    </p:extLst>
  </p:cSld>
  <p:clrMapOvr>
    <a:masterClrMapping/>
  </p:clrMapOvr>
  <p:transition>
    <p:pull dir="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Logistics (cont’d)</a:t>
            </a: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059" y="1499905"/>
            <a:ext cx="7540625" cy="459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1283034"/>
      </p:ext>
    </p:extLst>
  </p:cSld>
  <p:clrMapOvr>
    <a:masterClrMapping/>
  </p:clrMapOvr>
  <p:transition>
    <p:pull dir="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775505" y="1632031"/>
            <a:ext cx="7245751" cy="4572000"/>
          </a:xfrm>
        </p:spPr>
        <p:txBody>
          <a:bodyPr/>
          <a:lstStyle/>
          <a:p>
            <a:pPr algn="ctr">
              <a:defRPr/>
            </a:pPr>
            <a:r>
              <a:rPr lang="en-US" dirty="0"/>
              <a:t>Site Visit</a:t>
            </a:r>
            <a:br>
              <a:rPr lang="en-US" dirty="0"/>
            </a:br>
            <a:r>
              <a:rPr lang="en-US" dirty="0"/>
              <a:t/>
            </a:r>
            <a:br>
              <a:rPr lang="en-US" dirty="0"/>
            </a:br>
            <a:r>
              <a:rPr lang="en-US" dirty="0"/>
              <a:t/>
            </a:r>
            <a:br>
              <a:rPr lang="en-US" dirty="0"/>
            </a:br>
            <a:r>
              <a:rPr lang="en-US" dirty="0"/>
              <a:t>Cape Canaveral National Cemetery</a:t>
            </a:r>
            <a:r>
              <a:rPr lang="en-US" dirty="0" smtClean="0">
                <a:solidFill>
                  <a:srgbClr val="FF0000"/>
                </a:solidFill>
              </a:rPr>
              <a:t/>
            </a:r>
            <a:br>
              <a:rPr lang="en-US" dirty="0" smtClean="0">
                <a:solidFill>
                  <a:srgbClr val="FF0000"/>
                </a:solidFill>
              </a:rPr>
            </a:br>
            <a:r>
              <a:rPr lang="en-US" dirty="0" smtClean="0">
                <a:solidFill>
                  <a:srgbClr val="FF0000"/>
                </a:solidFill>
              </a:rPr>
              <a:t/>
            </a:r>
            <a:br>
              <a:rPr lang="en-US" dirty="0" smtClean="0">
                <a:solidFill>
                  <a:srgbClr val="FF0000"/>
                </a:solidFill>
              </a:rPr>
            </a:br>
            <a:r>
              <a:rPr lang="en-US" dirty="0" smtClean="0">
                <a:solidFill>
                  <a:srgbClr val="FF0000"/>
                </a:solidFill>
              </a:rPr>
              <a:t/>
            </a:r>
            <a:br>
              <a:rPr lang="en-US" dirty="0" smtClean="0">
                <a:solidFill>
                  <a:srgbClr val="FF0000"/>
                </a:solidFill>
              </a:rPr>
            </a:br>
            <a:r>
              <a:rPr lang="en-US" dirty="0"/>
              <a:t>5525 Highway 1</a:t>
            </a:r>
            <a:br>
              <a:rPr lang="en-US" dirty="0"/>
            </a:br>
            <a:r>
              <a:rPr lang="en-US" dirty="0"/>
              <a:t/>
            </a:r>
            <a:br>
              <a:rPr lang="en-US" dirty="0"/>
            </a:br>
            <a:r>
              <a:rPr lang="en-US" dirty="0"/>
              <a:t>Mims, Florida 32754</a:t>
            </a:r>
            <a:r>
              <a:rPr lang="fi-FI" dirty="0" smtClean="0">
                <a:solidFill>
                  <a:srgbClr val="FF0000"/>
                </a:solidFill>
              </a:rPr>
              <a:t/>
            </a:r>
            <a:br>
              <a:rPr lang="fi-FI" dirty="0" smtClean="0">
                <a:solidFill>
                  <a:srgbClr val="FF0000"/>
                </a:solidFill>
              </a:rPr>
            </a:br>
            <a:r>
              <a:rPr lang="en-US" sz="2800" dirty="0" smtClean="0">
                <a:solidFill>
                  <a:srgbClr val="FF0000"/>
                </a:solidFill>
              </a:rPr>
              <a:t/>
            </a:r>
            <a:br>
              <a:rPr lang="en-US" sz="2800" dirty="0" smtClean="0">
                <a:solidFill>
                  <a:srgbClr val="FF0000"/>
                </a:solidFill>
              </a:rPr>
            </a:br>
            <a:endParaRPr lang="en-US" sz="2800" dirty="0" smtClean="0">
              <a:solidFill>
                <a:srgbClr val="FF0000"/>
              </a:solidFill>
            </a:endParaRPr>
          </a:p>
        </p:txBody>
      </p:sp>
    </p:spTree>
  </p:cSld>
  <p:clrMapOvr>
    <a:masterClrMapping/>
  </p:clrMapOvr>
  <p:transition>
    <p:pull dir="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HOTSPOTTYPE" val="NextSlide"/>
  <p:tag name="BRANCHTO" val="0"/>
</p:tagLst>
</file>

<file path=ppt/theme/theme1.xml><?xml version="1.0" encoding="utf-8"?>
<a:theme xmlns:a="http://schemas.openxmlformats.org/drawingml/2006/main" name="Genric_o">
  <a:themeElements>
    <a:clrScheme name="Genric_o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009999"/>
      </a:folHlink>
    </a:clrScheme>
    <a:fontScheme name="Genric_o">
      <a:majorFont>
        <a:latin typeface="Arial Narrow"/>
        <a:ea typeface=""/>
        <a:cs typeface=""/>
      </a:majorFont>
      <a:minorFont>
        <a:latin typeface="Arial Narrow"/>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Genric_o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009999"/>
        </a:folHlink>
      </a:clrScheme>
      <a:clrMap bg1="lt1" tx1="dk1" bg2="lt2" tx2="dk2" accent1="accent1" accent2="accent2" accent3="accent3" accent4="accent4" accent5="accent5" accent6="accent6" hlink="hlink" folHlink="folHlink"/>
    </a:extraClrScheme>
    <a:extraClrScheme>
      <a:clrScheme name="Genric_o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800000"/>
        </a:folHlink>
      </a:clrScheme>
      <a:clrMap bg1="dk2" tx1="lt1" bg2="dk1" tx2="lt2" accent1="accent1" accent2="accent2" accent3="accent3" accent4="accent4" accent5="accent5" accent6="accent6" hlink="hlink" folHlink="folHlink"/>
    </a:extraClrScheme>
    <a:extraClrScheme>
      <a:clrScheme name="Genric_o 3">
        <a:dk1>
          <a:srgbClr val="000000"/>
        </a:dk1>
        <a:lt1>
          <a:srgbClr val="FFFFFF"/>
        </a:lt1>
        <a:dk2>
          <a:srgbClr val="000000"/>
        </a:dk2>
        <a:lt2>
          <a:srgbClr val="CBCBCB"/>
        </a:lt2>
        <a:accent1>
          <a:srgbClr val="B2B2B2"/>
        </a:accent1>
        <a:accent2>
          <a:srgbClr val="EAEAEA"/>
        </a:accent2>
        <a:accent3>
          <a:srgbClr val="FFFFFF"/>
        </a:accent3>
        <a:accent4>
          <a:srgbClr val="000000"/>
        </a:accent4>
        <a:accent5>
          <a:srgbClr val="D5D5D5"/>
        </a:accent5>
        <a:accent6>
          <a:srgbClr val="D4D4D4"/>
        </a:accent6>
        <a:hlink>
          <a:srgbClr val="B2B2B2"/>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L:\Office97\template\Content\GENRIC_O.POT</Template>
  <TotalTime>44891</TotalTime>
  <Words>744</Words>
  <Application>Microsoft Office PowerPoint</Application>
  <PresentationFormat>On-screen Show (4:3)</PresentationFormat>
  <Paragraphs>215</Paragraphs>
  <Slides>26</Slides>
  <Notes>9</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Genric_o</vt:lpstr>
      <vt:lpstr>Custom Design</vt:lpstr>
      <vt:lpstr>PowerPoint Presentation</vt:lpstr>
      <vt:lpstr>Agenda</vt:lpstr>
      <vt:lpstr>Opening Remarks</vt:lpstr>
      <vt:lpstr>NCA Mission</vt:lpstr>
      <vt:lpstr>National Shrine</vt:lpstr>
      <vt:lpstr>New Acquisition Requirements</vt:lpstr>
      <vt:lpstr>New Acquisition Requirements</vt:lpstr>
      <vt:lpstr>New Acquisition Requirements</vt:lpstr>
      <vt:lpstr>New Acquisition Requirements</vt:lpstr>
      <vt:lpstr>New Acquisition Requirements</vt:lpstr>
      <vt:lpstr>Service-Disabled Veteran-Owned Small Business</vt:lpstr>
      <vt:lpstr>Submission Requirements</vt:lpstr>
      <vt:lpstr>Submission Requirements</vt:lpstr>
      <vt:lpstr>Milestones</vt:lpstr>
      <vt:lpstr>VAAR 809-406-2  Cause for debarment</vt:lpstr>
      <vt:lpstr>Project Scope &amp; Overview   Rene’ Ramos, Principal Foster Conant &amp; Associates, Inc. </vt:lpstr>
      <vt:lpstr>Project Overview </vt:lpstr>
      <vt:lpstr>  </vt:lpstr>
      <vt:lpstr>   </vt:lpstr>
      <vt:lpstr>  Public Information Center and Administration Building</vt:lpstr>
      <vt:lpstr>Committal Service Shelter</vt:lpstr>
      <vt:lpstr>Maintenance Building</vt:lpstr>
      <vt:lpstr>Project Logistics  Kevin Dix  VACFM Project Manager</vt:lpstr>
      <vt:lpstr>Project Logistics</vt:lpstr>
      <vt:lpstr>Project Logistics (cont’d)</vt:lpstr>
      <vt:lpstr>Site Visit   Cape Canaveral National Cemetery   5525 Highway 1  Mims, Florida 32754  </vt:lpstr>
    </vt:vector>
  </TitlesOfParts>
  <Company>OASD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Reserve Affairs</dc:creator>
  <cp:lastModifiedBy>Kennedy, Elyse</cp:lastModifiedBy>
  <cp:revision>2391</cp:revision>
  <cp:lastPrinted>2006-06-14T15:11:27Z</cp:lastPrinted>
  <dcterms:created xsi:type="dcterms:W3CDTF">1999-09-29T14:54:23Z</dcterms:created>
  <dcterms:modified xsi:type="dcterms:W3CDTF">2014-08-22T16:14:49Z</dcterms:modified>
</cp:coreProperties>
</file>