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handoutMasterIdLst>
    <p:handoutMasterId r:id="rId40"/>
  </p:handoutMasterIdLst>
  <p:sldIdLst>
    <p:sldId id="276" r:id="rId2"/>
    <p:sldId id="293" r:id="rId3"/>
    <p:sldId id="294" r:id="rId4"/>
    <p:sldId id="295" r:id="rId5"/>
    <p:sldId id="296" r:id="rId6"/>
    <p:sldId id="297" r:id="rId7"/>
    <p:sldId id="298" r:id="rId8"/>
    <p:sldId id="299" r:id="rId9"/>
    <p:sldId id="300" r:id="rId10"/>
    <p:sldId id="301" r:id="rId11"/>
    <p:sldId id="302"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23" r:id="rId26"/>
    <p:sldId id="272" r:id="rId27"/>
    <p:sldId id="322" r:id="rId28"/>
    <p:sldId id="326" r:id="rId29"/>
    <p:sldId id="327" r:id="rId30"/>
    <p:sldId id="328" r:id="rId31"/>
    <p:sldId id="329" r:id="rId32"/>
    <p:sldId id="330" r:id="rId33"/>
    <p:sldId id="331" r:id="rId34"/>
    <p:sldId id="332" r:id="rId35"/>
    <p:sldId id="333" r:id="rId36"/>
    <p:sldId id="324" r:id="rId37"/>
    <p:sldId id="325" r:id="rId38"/>
  </p:sldIdLst>
  <p:sldSz cx="9144000" cy="6858000" type="screen4x3"/>
  <p:notesSz cx="7010400" cy="9296400"/>
  <p:defaultTextStyle>
    <a:defPPr>
      <a:defRPr lang="en-US"/>
    </a:defPPr>
    <a:lvl1pPr algn="l" rtl="0" fontAlgn="base">
      <a:spcBef>
        <a:spcPct val="0"/>
      </a:spcBef>
      <a:spcAft>
        <a:spcPct val="0"/>
      </a:spcAft>
      <a:defRPr sz="1800" kern="1200">
        <a:solidFill>
          <a:schemeClr val="tx1"/>
        </a:solidFill>
        <a:latin typeface="Arial" charset="0"/>
        <a:ea typeface="+mn-ea"/>
        <a:cs typeface="+mn-cs"/>
      </a:defRPr>
    </a:lvl1pPr>
    <a:lvl2pPr marL="432427" algn="l" rtl="0" fontAlgn="base">
      <a:spcBef>
        <a:spcPct val="0"/>
      </a:spcBef>
      <a:spcAft>
        <a:spcPct val="0"/>
      </a:spcAft>
      <a:defRPr sz="1800" kern="1200">
        <a:solidFill>
          <a:schemeClr val="tx1"/>
        </a:solidFill>
        <a:latin typeface="Arial" charset="0"/>
        <a:ea typeface="+mn-ea"/>
        <a:cs typeface="+mn-cs"/>
      </a:defRPr>
    </a:lvl2pPr>
    <a:lvl3pPr marL="864854" algn="l" rtl="0" fontAlgn="base">
      <a:spcBef>
        <a:spcPct val="0"/>
      </a:spcBef>
      <a:spcAft>
        <a:spcPct val="0"/>
      </a:spcAft>
      <a:defRPr sz="1800" kern="1200">
        <a:solidFill>
          <a:schemeClr val="tx1"/>
        </a:solidFill>
        <a:latin typeface="Arial" charset="0"/>
        <a:ea typeface="+mn-ea"/>
        <a:cs typeface="+mn-cs"/>
      </a:defRPr>
    </a:lvl3pPr>
    <a:lvl4pPr marL="1297280" algn="l" rtl="0" fontAlgn="base">
      <a:spcBef>
        <a:spcPct val="0"/>
      </a:spcBef>
      <a:spcAft>
        <a:spcPct val="0"/>
      </a:spcAft>
      <a:defRPr sz="1800" kern="1200">
        <a:solidFill>
          <a:schemeClr val="tx1"/>
        </a:solidFill>
        <a:latin typeface="Arial" charset="0"/>
        <a:ea typeface="+mn-ea"/>
        <a:cs typeface="+mn-cs"/>
      </a:defRPr>
    </a:lvl4pPr>
    <a:lvl5pPr marL="1729708" algn="l" rtl="0" fontAlgn="base">
      <a:spcBef>
        <a:spcPct val="0"/>
      </a:spcBef>
      <a:spcAft>
        <a:spcPct val="0"/>
      </a:spcAft>
      <a:defRPr sz="1800" kern="1200">
        <a:solidFill>
          <a:schemeClr val="tx1"/>
        </a:solidFill>
        <a:latin typeface="Arial" charset="0"/>
        <a:ea typeface="+mn-ea"/>
        <a:cs typeface="+mn-cs"/>
      </a:defRPr>
    </a:lvl5pPr>
    <a:lvl6pPr marL="2162134" algn="l" defTabSz="864854" rtl="0" eaLnBrk="1" latinLnBrk="0" hangingPunct="1">
      <a:defRPr sz="1800" kern="1200">
        <a:solidFill>
          <a:schemeClr val="tx1"/>
        </a:solidFill>
        <a:latin typeface="Arial" charset="0"/>
        <a:ea typeface="+mn-ea"/>
        <a:cs typeface="+mn-cs"/>
      </a:defRPr>
    </a:lvl6pPr>
    <a:lvl7pPr marL="2594562" algn="l" defTabSz="864854" rtl="0" eaLnBrk="1" latinLnBrk="0" hangingPunct="1">
      <a:defRPr sz="1800" kern="1200">
        <a:solidFill>
          <a:schemeClr val="tx1"/>
        </a:solidFill>
        <a:latin typeface="Arial" charset="0"/>
        <a:ea typeface="+mn-ea"/>
        <a:cs typeface="+mn-cs"/>
      </a:defRPr>
    </a:lvl7pPr>
    <a:lvl8pPr marL="3026988" algn="l" defTabSz="864854" rtl="0" eaLnBrk="1" latinLnBrk="0" hangingPunct="1">
      <a:defRPr sz="1800" kern="1200">
        <a:solidFill>
          <a:schemeClr val="tx1"/>
        </a:solidFill>
        <a:latin typeface="Arial" charset="0"/>
        <a:ea typeface="+mn-ea"/>
        <a:cs typeface="+mn-cs"/>
      </a:defRPr>
    </a:lvl8pPr>
    <a:lvl9pPr marL="3459415" algn="l" defTabSz="864854" rtl="0" eaLnBrk="1" latinLnBrk="0" hangingPunct="1">
      <a:defRPr sz="18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0D25"/>
    <a:srgbClr val="969696"/>
    <a:srgbClr val="5F5F5F"/>
    <a:srgbClr val="000066"/>
    <a:srgbClr val="003366"/>
    <a:srgbClr val="003399"/>
    <a:srgbClr val="990033"/>
    <a:srgbClr val="66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47" autoAdjust="0"/>
    <p:restoredTop sz="86391" autoAdjust="0"/>
  </p:normalViewPr>
  <p:slideViewPr>
    <p:cSldViewPr snapToGrid="0">
      <p:cViewPr varScale="1">
        <p:scale>
          <a:sx n="60" d="100"/>
          <a:sy n="60" d="100"/>
        </p:scale>
        <p:origin x="-522" y="-84"/>
      </p:cViewPr>
      <p:guideLst>
        <p:guide orient="horz" pos="687"/>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8" d="100"/>
          <a:sy n="78" d="100"/>
        </p:scale>
        <p:origin x="-1506" y="-10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amedfsapgr01\public\CmdStaff\Special%20Staff\SIO\Statistical%20Projects\Safe%20Patient%20Handling%20(Kelsey)\New%20data%20feb-mar%202012%20and%20sept%202011%20(recieved%20July%202012)\UPDATED%20BRIEFING%20SLIDES%208_30_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medfsapgr01\public\CmdStaff\Special%20Staff\SIO\Statistical%20Projects\Safe%20Patient%20Handling%20(Kelsey)\New%20data%20feb-mar%202012%20and%20sept%202011%20(recieved%20July%202012)\UPDATED%20BRIEFING%20SLIDES%208_30_1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medfsapgr01\public\CmdStaff\Special%20Staff\SIO\Statistical%20Projects\Safe%20Patient%20Handling%20(Kelsey)\New%20data%20feb-mar%202012%20and%20sept%202011%20(recieved%20July%202012)\UPDATED%20BRIEFING%20SLIDES%208_30_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medfsapgr01\public\CmdStaff\Special%20Staff\SIO\Statistical%20Projects\Safe%20Patient%20Handling%20(Kelsey)\New%20data%20feb-mar%202012%20and%20sept%202011%20(recieved%20July%202012)\UPDATED%20BRIEFING%20SLIDES%208_30_1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medfsapgr01\public\CmdStaff\Special%20Staff\SIO\Statistical%20Projects\Safe%20Patient%20Handling%20(Kelsey)\New%20data%20feb-mar%202012%20and%20sept%202011%20(recieved%20July%202012)\UPDATED%20BRIEFING%20SLIDES%208_30_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medfsapgr01\public\CmdStaff\Special%20Staff\SIO\Statistical%20Projects\Safe%20Patient%20Handling%20(Kelsey)\New%20data%20feb-mar%202012%20and%20sept%202011%20(recieved%20July%202012)\UPDATED%20BRIEFING%20SLIDES%208_30_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MSD!$C$3</c:f>
              <c:strCache>
                <c:ptCount val="1"/>
                <c:pt idx="0">
                  <c:v>May 2009</c:v>
                </c:pt>
              </c:strCache>
            </c:strRef>
          </c:tx>
          <c:cat>
            <c:strRef>
              <c:f>MSD!$D$2:$G$2</c:f>
              <c:strCache>
                <c:ptCount val="4"/>
                <c:pt idx="0">
                  <c:v>0 or N/A</c:v>
                </c:pt>
                <c:pt idx="1">
                  <c:v>1-2</c:v>
                </c:pt>
                <c:pt idx="2">
                  <c:v>3-6</c:v>
                </c:pt>
                <c:pt idx="3">
                  <c:v>7+</c:v>
                </c:pt>
              </c:strCache>
            </c:strRef>
          </c:cat>
          <c:val>
            <c:numRef>
              <c:f>MSD!$D$3:$G$3</c:f>
              <c:numCache>
                <c:formatCode>0%</c:formatCode>
                <c:ptCount val="4"/>
                <c:pt idx="0">
                  <c:v>0.18800000000000044</c:v>
                </c:pt>
                <c:pt idx="1">
                  <c:v>0.24500000000000041</c:v>
                </c:pt>
                <c:pt idx="2">
                  <c:v>0.32600000000000101</c:v>
                </c:pt>
                <c:pt idx="3">
                  <c:v>0.24100000000000021</c:v>
                </c:pt>
              </c:numCache>
            </c:numRef>
          </c:val>
        </c:ser>
        <c:ser>
          <c:idx val="1"/>
          <c:order val="1"/>
          <c:tx>
            <c:strRef>
              <c:f>MSD!$C$4</c:f>
              <c:strCache>
                <c:ptCount val="1"/>
                <c:pt idx="0">
                  <c:v>July 2010</c:v>
                </c:pt>
              </c:strCache>
            </c:strRef>
          </c:tx>
          <c:cat>
            <c:strRef>
              <c:f>MSD!$D$2:$G$2</c:f>
              <c:strCache>
                <c:ptCount val="4"/>
                <c:pt idx="0">
                  <c:v>0 or N/A</c:v>
                </c:pt>
                <c:pt idx="1">
                  <c:v>1-2</c:v>
                </c:pt>
                <c:pt idx="2">
                  <c:v>3-6</c:v>
                </c:pt>
                <c:pt idx="3">
                  <c:v>7+</c:v>
                </c:pt>
              </c:strCache>
            </c:strRef>
          </c:cat>
          <c:val>
            <c:numRef>
              <c:f>MSD!$D$4:$G$4</c:f>
              <c:numCache>
                <c:formatCode>0%</c:formatCode>
                <c:ptCount val="4"/>
                <c:pt idx="0">
                  <c:v>0.30900000000000089</c:v>
                </c:pt>
                <c:pt idx="1">
                  <c:v>0.28000000000000008</c:v>
                </c:pt>
                <c:pt idx="2">
                  <c:v>0.26300000000000001</c:v>
                </c:pt>
                <c:pt idx="3">
                  <c:v>0.14700000000000021</c:v>
                </c:pt>
              </c:numCache>
            </c:numRef>
          </c:val>
        </c:ser>
        <c:ser>
          <c:idx val="2"/>
          <c:order val="2"/>
          <c:tx>
            <c:strRef>
              <c:f>MSD!$C$5</c:f>
              <c:strCache>
                <c:ptCount val="1"/>
                <c:pt idx="0">
                  <c:v>Jan 2011</c:v>
                </c:pt>
              </c:strCache>
            </c:strRef>
          </c:tx>
          <c:cat>
            <c:strRef>
              <c:f>MSD!$D$2:$G$2</c:f>
              <c:strCache>
                <c:ptCount val="4"/>
                <c:pt idx="0">
                  <c:v>0 or N/A</c:v>
                </c:pt>
                <c:pt idx="1">
                  <c:v>1-2</c:v>
                </c:pt>
                <c:pt idx="2">
                  <c:v>3-6</c:v>
                </c:pt>
                <c:pt idx="3">
                  <c:v>7+</c:v>
                </c:pt>
              </c:strCache>
            </c:strRef>
          </c:cat>
          <c:val>
            <c:numRef>
              <c:f>MSD!$D$5:$G$5</c:f>
              <c:numCache>
                <c:formatCode>0%</c:formatCode>
                <c:ptCount val="4"/>
                <c:pt idx="0">
                  <c:v>0.27600000000000002</c:v>
                </c:pt>
                <c:pt idx="1">
                  <c:v>0.27600000000000002</c:v>
                </c:pt>
                <c:pt idx="2">
                  <c:v>0.28200000000000008</c:v>
                </c:pt>
                <c:pt idx="3">
                  <c:v>0.16500000000000001</c:v>
                </c:pt>
              </c:numCache>
            </c:numRef>
          </c:val>
        </c:ser>
        <c:ser>
          <c:idx val="3"/>
          <c:order val="3"/>
          <c:tx>
            <c:strRef>
              <c:f>MSD!$C$6</c:f>
              <c:strCache>
                <c:ptCount val="1"/>
                <c:pt idx="0">
                  <c:v>Sept 2011</c:v>
                </c:pt>
              </c:strCache>
            </c:strRef>
          </c:tx>
          <c:cat>
            <c:strRef>
              <c:f>MSD!$D$2:$G$2</c:f>
              <c:strCache>
                <c:ptCount val="4"/>
                <c:pt idx="0">
                  <c:v>0 or N/A</c:v>
                </c:pt>
                <c:pt idx="1">
                  <c:v>1-2</c:v>
                </c:pt>
                <c:pt idx="2">
                  <c:v>3-6</c:v>
                </c:pt>
                <c:pt idx="3">
                  <c:v>7+</c:v>
                </c:pt>
              </c:strCache>
            </c:strRef>
          </c:cat>
          <c:val>
            <c:numRef>
              <c:f>MSD!$D$6:$G$6</c:f>
              <c:numCache>
                <c:formatCode>0%</c:formatCode>
                <c:ptCount val="4"/>
                <c:pt idx="0">
                  <c:v>0.29600000000000032</c:v>
                </c:pt>
                <c:pt idx="1">
                  <c:v>0.28400000000000031</c:v>
                </c:pt>
                <c:pt idx="2">
                  <c:v>0.28400000000000031</c:v>
                </c:pt>
                <c:pt idx="3">
                  <c:v>0.13100000000000001</c:v>
                </c:pt>
              </c:numCache>
            </c:numRef>
          </c:val>
        </c:ser>
        <c:ser>
          <c:idx val="4"/>
          <c:order val="4"/>
          <c:tx>
            <c:strRef>
              <c:f>MSD!$C$7</c:f>
              <c:strCache>
                <c:ptCount val="1"/>
                <c:pt idx="0">
                  <c:v>Feb 2012</c:v>
                </c:pt>
              </c:strCache>
            </c:strRef>
          </c:tx>
          <c:cat>
            <c:strRef>
              <c:f>MSD!$D$2:$G$2</c:f>
              <c:strCache>
                <c:ptCount val="4"/>
                <c:pt idx="0">
                  <c:v>0 or N/A</c:v>
                </c:pt>
                <c:pt idx="1">
                  <c:v>1-2</c:v>
                </c:pt>
                <c:pt idx="2">
                  <c:v>3-6</c:v>
                </c:pt>
                <c:pt idx="3">
                  <c:v>7+</c:v>
                </c:pt>
              </c:strCache>
            </c:strRef>
          </c:cat>
          <c:val>
            <c:numRef>
              <c:f>MSD!$D$7:$G$7</c:f>
              <c:numCache>
                <c:formatCode>0%</c:formatCode>
                <c:ptCount val="4"/>
                <c:pt idx="0">
                  <c:v>0.26800000000000002</c:v>
                </c:pt>
                <c:pt idx="1">
                  <c:v>0.26500000000000001</c:v>
                </c:pt>
                <c:pt idx="2">
                  <c:v>0.33100000000000113</c:v>
                </c:pt>
                <c:pt idx="3">
                  <c:v>0.13600000000000001</c:v>
                </c:pt>
              </c:numCache>
            </c:numRef>
          </c:val>
        </c:ser>
        <c:axId val="43275008"/>
        <c:axId val="43276928"/>
      </c:barChart>
      <c:catAx>
        <c:axId val="43275008"/>
        <c:scaling>
          <c:orientation val="minMax"/>
        </c:scaling>
        <c:axPos val="b"/>
        <c:title>
          <c:tx>
            <c:rich>
              <a:bodyPr/>
              <a:lstStyle/>
              <a:p>
                <a:pPr>
                  <a:defRPr/>
                </a:pPr>
                <a:r>
                  <a:rPr lang="en-US"/>
                  <a:t>Times Per Day</a:t>
                </a:r>
              </a:p>
            </c:rich>
          </c:tx>
          <c:layout/>
        </c:title>
        <c:majorTickMark val="none"/>
        <c:tickLblPos val="nextTo"/>
        <c:crossAx val="43276928"/>
        <c:crosses val="autoZero"/>
        <c:auto val="1"/>
        <c:lblAlgn val="ctr"/>
        <c:lblOffset val="100"/>
      </c:catAx>
      <c:valAx>
        <c:axId val="43276928"/>
        <c:scaling>
          <c:orientation val="minMax"/>
        </c:scaling>
        <c:axPos val="l"/>
        <c:majorGridlines/>
        <c:title>
          <c:tx>
            <c:rich>
              <a:bodyPr/>
              <a:lstStyle/>
              <a:p>
                <a:pPr>
                  <a:defRPr/>
                </a:pPr>
                <a:r>
                  <a:rPr lang="en-US"/>
                  <a:t>% of Respondents</a:t>
                </a:r>
              </a:p>
            </c:rich>
          </c:tx>
          <c:layout/>
        </c:title>
        <c:numFmt formatCode="0%" sourceLinked="1"/>
        <c:tickLblPos val="nextTo"/>
        <c:crossAx val="43275008"/>
        <c:crosses val="autoZero"/>
        <c:crossBetween val="between"/>
      </c:valAx>
    </c:plotArea>
    <c:legend>
      <c:legendPos val="r"/>
      <c:layout/>
    </c:legend>
    <c:plotVisOnly val="1"/>
  </c:chart>
  <c:spPr>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b="1"/>
            </a:pPr>
            <a:r>
              <a:rPr lang="en-US" sz="2400" b="0" dirty="0">
                <a:latin typeface="+mj-lt"/>
              </a:rPr>
              <a:t>Perceived likelihood of incurring an injury while performing the task</a:t>
            </a:r>
          </a:p>
        </c:rich>
      </c:tx>
      <c:layout/>
    </c:title>
    <c:plotArea>
      <c:layout/>
      <c:barChart>
        <c:barDir val="col"/>
        <c:grouping val="clustered"/>
        <c:ser>
          <c:idx val="0"/>
          <c:order val="0"/>
          <c:tx>
            <c:strRef>
              <c:f>HRT!$C$40</c:f>
              <c:strCache>
                <c:ptCount val="1"/>
                <c:pt idx="0">
                  <c:v>Dec 2009</c:v>
                </c:pt>
              </c:strCache>
            </c:strRef>
          </c:tx>
          <c:cat>
            <c:strRef>
              <c:f>HRT!$B$41:$B$57</c:f>
              <c:strCache>
                <c:ptCount val="17"/>
                <c:pt idx="0">
                  <c:v>Lift Patient from Floor</c:v>
                </c:pt>
                <c:pt idx="1">
                  <c:v>Lift Patient to Head of Bed</c:v>
                </c:pt>
                <c:pt idx="2">
                  <c:v>Chair to Bed</c:v>
                </c:pt>
                <c:pt idx="3">
                  <c:v>Bed to Chair</c:v>
                </c:pt>
                <c:pt idx="4">
                  <c:v>Chair to Toilet</c:v>
                </c:pt>
                <c:pt idx="5">
                  <c:v>Reposition Side to Side</c:v>
                </c:pt>
                <c:pt idx="6">
                  <c:v>Bed to Stretcher/Table</c:v>
                </c:pt>
                <c:pt idx="7">
                  <c:v>Transport off Unit in Stretcher/Bed</c:v>
                </c:pt>
                <c:pt idx="8">
                  <c:v>Ambulate Patient</c:v>
                </c:pt>
                <c:pt idx="9">
                  <c:v>Reposition in Chair</c:v>
                </c:pt>
                <c:pt idx="10">
                  <c:v>Make an Occupied Bed</c:v>
                </c:pt>
                <c:pt idx="11">
                  <c:v>Bathe in Shower Chair</c:v>
                </c:pt>
                <c:pt idx="12">
                  <c:v>Bathe in Bed</c:v>
                </c:pt>
                <c:pt idx="13">
                  <c:v>Transport off Unit in Wheelchair</c:v>
                </c:pt>
                <c:pt idx="14">
                  <c:v>Bedside Activities</c:v>
                </c:pt>
                <c:pt idx="15">
                  <c:v>Dressing Change to Extremity</c:v>
                </c:pt>
                <c:pt idx="16">
                  <c:v>Apply Antiembolism Stockings</c:v>
                </c:pt>
              </c:strCache>
            </c:strRef>
          </c:cat>
          <c:val>
            <c:numRef>
              <c:f>HRT!$C$41:$C$57</c:f>
              <c:numCache>
                <c:formatCode>0.00</c:formatCode>
                <c:ptCount val="17"/>
                <c:pt idx="0" formatCode="General">
                  <c:v>6.9300000000000024</c:v>
                </c:pt>
                <c:pt idx="1">
                  <c:v>6</c:v>
                </c:pt>
                <c:pt idx="2" formatCode="General">
                  <c:v>5.63</c:v>
                </c:pt>
                <c:pt idx="3" formatCode="General">
                  <c:v>5.44</c:v>
                </c:pt>
                <c:pt idx="4" formatCode="General">
                  <c:v>5.59</c:v>
                </c:pt>
                <c:pt idx="5" formatCode="General">
                  <c:v>5.2700000000000014</c:v>
                </c:pt>
                <c:pt idx="6" formatCode="General">
                  <c:v>5.41</c:v>
                </c:pt>
                <c:pt idx="7" formatCode="General">
                  <c:v>4.75</c:v>
                </c:pt>
                <c:pt idx="8" formatCode="General">
                  <c:v>4.76</c:v>
                </c:pt>
                <c:pt idx="9" formatCode="General">
                  <c:v>4.7300000000000004</c:v>
                </c:pt>
                <c:pt idx="10" formatCode="General">
                  <c:v>4.5599999999999996</c:v>
                </c:pt>
                <c:pt idx="11" formatCode="General">
                  <c:v>3.8099999999999987</c:v>
                </c:pt>
                <c:pt idx="12" formatCode="General">
                  <c:v>3.73</c:v>
                </c:pt>
                <c:pt idx="13" formatCode="General">
                  <c:v>3.4899999999999998</c:v>
                </c:pt>
                <c:pt idx="14" formatCode="General">
                  <c:v>3.14</c:v>
                </c:pt>
                <c:pt idx="15" formatCode="General">
                  <c:v>3.15</c:v>
                </c:pt>
                <c:pt idx="16" formatCode="General">
                  <c:v>3.02</c:v>
                </c:pt>
              </c:numCache>
            </c:numRef>
          </c:val>
        </c:ser>
        <c:ser>
          <c:idx val="1"/>
          <c:order val="1"/>
          <c:tx>
            <c:strRef>
              <c:f>HRT!$D$40</c:f>
              <c:strCache>
                <c:ptCount val="1"/>
                <c:pt idx="0">
                  <c:v> Sept 2010</c:v>
                </c:pt>
              </c:strCache>
            </c:strRef>
          </c:tx>
          <c:cat>
            <c:strRef>
              <c:f>HRT!$B$41:$B$57</c:f>
              <c:strCache>
                <c:ptCount val="17"/>
                <c:pt idx="0">
                  <c:v>Lift Patient from Floor</c:v>
                </c:pt>
                <c:pt idx="1">
                  <c:v>Lift Patient to Head of Bed</c:v>
                </c:pt>
                <c:pt idx="2">
                  <c:v>Chair to Bed</c:v>
                </c:pt>
                <c:pt idx="3">
                  <c:v>Bed to Chair</c:v>
                </c:pt>
                <c:pt idx="4">
                  <c:v>Chair to Toilet</c:v>
                </c:pt>
                <c:pt idx="5">
                  <c:v>Reposition Side to Side</c:v>
                </c:pt>
                <c:pt idx="6">
                  <c:v>Bed to Stretcher/Table</c:v>
                </c:pt>
                <c:pt idx="7">
                  <c:v>Transport off Unit in Stretcher/Bed</c:v>
                </c:pt>
                <c:pt idx="8">
                  <c:v>Ambulate Patient</c:v>
                </c:pt>
                <c:pt idx="9">
                  <c:v>Reposition in Chair</c:v>
                </c:pt>
                <c:pt idx="10">
                  <c:v>Make an Occupied Bed</c:v>
                </c:pt>
                <c:pt idx="11">
                  <c:v>Bathe in Shower Chair</c:v>
                </c:pt>
                <c:pt idx="12">
                  <c:v>Bathe in Bed</c:v>
                </c:pt>
                <c:pt idx="13">
                  <c:v>Transport off Unit in Wheelchair</c:v>
                </c:pt>
                <c:pt idx="14">
                  <c:v>Bedside Activities</c:v>
                </c:pt>
                <c:pt idx="15">
                  <c:v>Dressing Change to Extremity</c:v>
                </c:pt>
                <c:pt idx="16">
                  <c:v>Apply Antiembolism Stockings</c:v>
                </c:pt>
              </c:strCache>
            </c:strRef>
          </c:cat>
          <c:val>
            <c:numRef>
              <c:f>HRT!$D$41:$D$57</c:f>
              <c:numCache>
                <c:formatCode>General</c:formatCode>
                <c:ptCount val="17"/>
                <c:pt idx="0">
                  <c:v>6.31</c:v>
                </c:pt>
                <c:pt idx="1">
                  <c:v>5.03</c:v>
                </c:pt>
                <c:pt idx="2">
                  <c:v>4.72</c:v>
                </c:pt>
                <c:pt idx="3">
                  <c:v>4.6499999999999995</c:v>
                </c:pt>
                <c:pt idx="4">
                  <c:v>4.67</c:v>
                </c:pt>
                <c:pt idx="5">
                  <c:v>4.5599999999999996</c:v>
                </c:pt>
                <c:pt idx="6">
                  <c:v>4.5599999999999996</c:v>
                </c:pt>
                <c:pt idx="7">
                  <c:v>3.8699999999999997</c:v>
                </c:pt>
                <c:pt idx="8">
                  <c:v>3.7800000000000002</c:v>
                </c:pt>
                <c:pt idx="9">
                  <c:v>3.82</c:v>
                </c:pt>
                <c:pt idx="10" formatCode="0.00">
                  <c:v>4.1007999999999996</c:v>
                </c:pt>
                <c:pt idx="11">
                  <c:v>3.38</c:v>
                </c:pt>
                <c:pt idx="12">
                  <c:v>3.3099999999999987</c:v>
                </c:pt>
                <c:pt idx="13" formatCode="0.00">
                  <c:v>2.9109999999999987</c:v>
                </c:pt>
                <c:pt idx="14">
                  <c:v>2.7800000000000002</c:v>
                </c:pt>
                <c:pt idx="15">
                  <c:v>2.66</c:v>
                </c:pt>
                <c:pt idx="16">
                  <c:v>2.4899999999999998</c:v>
                </c:pt>
              </c:numCache>
            </c:numRef>
          </c:val>
        </c:ser>
        <c:ser>
          <c:idx val="2"/>
          <c:order val="2"/>
          <c:tx>
            <c:strRef>
              <c:f>HRT!$E$40</c:f>
              <c:strCache>
                <c:ptCount val="1"/>
                <c:pt idx="0">
                  <c:v>Mar 2011</c:v>
                </c:pt>
              </c:strCache>
            </c:strRef>
          </c:tx>
          <c:cat>
            <c:strRef>
              <c:f>HRT!$B$41:$B$57</c:f>
              <c:strCache>
                <c:ptCount val="17"/>
                <c:pt idx="0">
                  <c:v>Lift Patient from Floor</c:v>
                </c:pt>
                <c:pt idx="1">
                  <c:v>Lift Patient to Head of Bed</c:v>
                </c:pt>
                <c:pt idx="2">
                  <c:v>Chair to Bed</c:v>
                </c:pt>
                <c:pt idx="3">
                  <c:v>Bed to Chair</c:v>
                </c:pt>
                <c:pt idx="4">
                  <c:v>Chair to Toilet</c:v>
                </c:pt>
                <c:pt idx="5">
                  <c:v>Reposition Side to Side</c:v>
                </c:pt>
                <c:pt idx="6">
                  <c:v>Bed to Stretcher/Table</c:v>
                </c:pt>
                <c:pt idx="7">
                  <c:v>Transport off Unit in Stretcher/Bed</c:v>
                </c:pt>
                <c:pt idx="8">
                  <c:v>Ambulate Patient</c:v>
                </c:pt>
                <c:pt idx="9">
                  <c:v>Reposition in Chair</c:v>
                </c:pt>
                <c:pt idx="10">
                  <c:v>Make an Occupied Bed</c:v>
                </c:pt>
                <c:pt idx="11">
                  <c:v>Bathe in Shower Chair</c:v>
                </c:pt>
                <c:pt idx="12">
                  <c:v>Bathe in Bed</c:v>
                </c:pt>
                <c:pt idx="13">
                  <c:v>Transport off Unit in Wheelchair</c:v>
                </c:pt>
                <c:pt idx="14">
                  <c:v>Bedside Activities</c:v>
                </c:pt>
                <c:pt idx="15">
                  <c:v>Dressing Change to Extremity</c:v>
                </c:pt>
                <c:pt idx="16">
                  <c:v>Apply Antiembolism Stockings</c:v>
                </c:pt>
              </c:strCache>
            </c:strRef>
          </c:cat>
          <c:val>
            <c:numRef>
              <c:f>HRT!$E$41:$E$57</c:f>
              <c:numCache>
                <c:formatCode>General</c:formatCode>
                <c:ptCount val="17"/>
                <c:pt idx="0">
                  <c:v>5.83</c:v>
                </c:pt>
                <c:pt idx="1">
                  <c:v>4.68</c:v>
                </c:pt>
                <c:pt idx="2">
                  <c:v>4.51</c:v>
                </c:pt>
                <c:pt idx="3">
                  <c:v>4.45</c:v>
                </c:pt>
                <c:pt idx="4">
                  <c:v>4.37</c:v>
                </c:pt>
                <c:pt idx="5">
                  <c:v>4.24</c:v>
                </c:pt>
                <c:pt idx="6">
                  <c:v>4.1199999999999966</c:v>
                </c:pt>
                <c:pt idx="7">
                  <c:v>3.69</c:v>
                </c:pt>
                <c:pt idx="8">
                  <c:v>3.67</c:v>
                </c:pt>
                <c:pt idx="9">
                  <c:v>3.65</c:v>
                </c:pt>
                <c:pt idx="10" formatCode="0.00">
                  <c:v>3.6</c:v>
                </c:pt>
                <c:pt idx="11">
                  <c:v>3.25</c:v>
                </c:pt>
                <c:pt idx="12">
                  <c:v>2.96</c:v>
                </c:pt>
                <c:pt idx="13">
                  <c:v>2.68</c:v>
                </c:pt>
                <c:pt idx="14">
                  <c:v>2.61</c:v>
                </c:pt>
                <c:pt idx="15">
                  <c:v>2.4699999999999998</c:v>
                </c:pt>
                <c:pt idx="16" formatCode="0.00">
                  <c:v>2.2000000000000002</c:v>
                </c:pt>
              </c:numCache>
            </c:numRef>
          </c:val>
        </c:ser>
        <c:ser>
          <c:idx val="3"/>
          <c:order val="3"/>
          <c:tx>
            <c:strRef>
              <c:f>HRT!$F$40</c:f>
              <c:strCache>
                <c:ptCount val="1"/>
                <c:pt idx="0">
                  <c:v>Feb 2012</c:v>
                </c:pt>
              </c:strCache>
            </c:strRef>
          </c:tx>
          <c:cat>
            <c:strRef>
              <c:f>HRT!$B$41:$B$57</c:f>
              <c:strCache>
                <c:ptCount val="17"/>
                <c:pt idx="0">
                  <c:v>Lift Patient from Floor</c:v>
                </c:pt>
                <c:pt idx="1">
                  <c:v>Lift Patient to Head of Bed</c:v>
                </c:pt>
                <c:pt idx="2">
                  <c:v>Chair to Bed</c:v>
                </c:pt>
                <c:pt idx="3">
                  <c:v>Bed to Chair</c:v>
                </c:pt>
                <c:pt idx="4">
                  <c:v>Chair to Toilet</c:v>
                </c:pt>
                <c:pt idx="5">
                  <c:v>Reposition Side to Side</c:v>
                </c:pt>
                <c:pt idx="6">
                  <c:v>Bed to Stretcher/Table</c:v>
                </c:pt>
                <c:pt idx="7">
                  <c:v>Transport off Unit in Stretcher/Bed</c:v>
                </c:pt>
                <c:pt idx="8">
                  <c:v>Ambulate Patient</c:v>
                </c:pt>
                <c:pt idx="9">
                  <c:v>Reposition in Chair</c:v>
                </c:pt>
                <c:pt idx="10">
                  <c:v>Make an Occupied Bed</c:v>
                </c:pt>
                <c:pt idx="11">
                  <c:v>Bathe in Shower Chair</c:v>
                </c:pt>
                <c:pt idx="12">
                  <c:v>Bathe in Bed</c:v>
                </c:pt>
                <c:pt idx="13">
                  <c:v>Transport off Unit in Wheelchair</c:v>
                </c:pt>
                <c:pt idx="14">
                  <c:v>Bedside Activities</c:v>
                </c:pt>
                <c:pt idx="15">
                  <c:v>Dressing Change to Extremity</c:v>
                </c:pt>
                <c:pt idx="16">
                  <c:v>Apply Antiembolism Stockings</c:v>
                </c:pt>
              </c:strCache>
            </c:strRef>
          </c:cat>
          <c:val>
            <c:numRef>
              <c:f>HRT!$F$41:$F$57</c:f>
              <c:numCache>
                <c:formatCode>General</c:formatCode>
                <c:ptCount val="17"/>
                <c:pt idx="0">
                  <c:v>5.1764999999999999</c:v>
                </c:pt>
                <c:pt idx="1">
                  <c:v>4.17</c:v>
                </c:pt>
                <c:pt idx="2">
                  <c:v>3.59</c:v>
                </c:pt>
                <c:pt idx="3">
                  <c:v>3.4699999999999998</c:v>
                </c:pt>
                <c:pt idx="4">
                  <c:v>3.7800000000000002</c:v>
                </c:pt>
                <c:pt idx="5">
                  <c:v>3.67</c:v>
                </c:pt>
                <c:pt idx="6">
                  <c:v>3.3899999999999997</c:v>
                </c:pt>
                <c:pt idx="7">
                  <c:v>2.9899999999999998</c:v>
                </c:pt>
                <c:pt idx="8">
                  <c:v>2.7800000000000002</c:v>
                </c:pt>
                <c:pt idx="9">
                  <c:v>2.8</c:v>
                </c:pt>
                <c:pt idx="10">
                  <c:v>3.3499999999999988</c:v>
                </c:pt>
                <c:pt idx="11">
                  <c:v>3.05</c:v>
                </c:pt>
                <c:pt idx="12">
                  <c:v>2.77</c:v>
                </c:pt>
                <c:pt idx="13">
                  <c:v>2.4559999999999977</c:v>
                </c:pt>
                <c:pt idx="14">
                  <c:v>2.06</c:v>
                </c:pt>
                <c:pt idx="15">
                  <c:v>1.61</c:v>
                </c:pt>
                <c:pt idx="16">
                  <c:v>2.02</c:v>
                </c:pt>
              </c:numCache>
            </c:numRef>
          </c:val>
        </c:ser>
        <c:axId val="43386752"/>
        <c:axId val="43405312"/>
      </c:barChart>
      <c:catAx>
        <c:axId val="43386752"/>
        <c:scaling>
          <c:orientation val="minMax"/>
        </c:scaling>
        <c:axPos val="b"/>
        <c:title>
          <c:tx>
            <c:rich>
              <a:bodyPr/>
              <a:lstStyle/>
              <a:p>
                <a:pPr>
                  <a:defRPr/>
                </a:pPr>
                <a:r>
                  <a:rPr lang="en-US"/>
                  <a:t>Patient Handling Task</a:t>
                </a:r>
              </a:p>
            </c:rich>
          </c:tx>
          <c:layout/>
        </c:title>
        <c:tickLblPos val="nextTo"/>
        <c:txPr>
          <a:bodyPr rot="-3120000"/>
          <a:lstStyle/>
          <a:p>
            <a:pPr>
              <a:defRPr sz="900" b="0"/>
            </a:pPr>
            <a:endParaRPr lang="en-US"/>
          </a:p>
        </c:txPr>
        <c:crossAx val="43405312"/>
        <c:crosses val="autoZero"/>
        <c:auto val="1"/>
        <c:lblAlgn val="ctr"/>
        <c:lblOffset val="100"/>
      </c:catAx>
      <c:valAx>
        <c:axId val="43405312"/>
        <c:scaling>
          <c:orientation val="minMax"/>
        </c:scaling>
        <c:axPos val="l"/>
        <c:majorGridlines/>
        <c:title>
          <c:tx>
            <c:rich>
              <a:bodyPr rot="-5400000" vert="horz"/>
              <a:lstStyle/>
              <a:p>
                <a:pPr>
                  <a:defRPr/>
                </a:pPr>
                <a:r>
                  <a:rPr lang="en-US"/>
                  <a:t>Average Risk of Injury</a:t>
                </a:r>
              </a:p>
            </c:rich>
          </c:tx>
          <c:layout/>
        </c:title>
        <c:numFmt formatCode="General" sourceLinked="1"/>
        <c:tickLblPos val="nextTo"/>
        <c:crossAx val="43386752"/>
        <c:crosses val="autoZero"/>
        <c:crossBetween val="between"/>
      </c:valAx>
    </c:plotArea>
    <c:legend>
      <c:legendPos val="r"/>
      <c:layout>
        <c:manualLayout>
          <c:xMode val="edge"/>
          <c:yMode val="edge"/>
          <c:x val="0.8514229438134393"/>
          <c:y val="0.26498717660292481"/>
          <c:w val="0.13413762191731016"/>
          <c:h val="0.25995203429759961"/>
        </c:manualLayout>
      </c:layout>
    </c:legend>
    <c:plotVisOnly val="1"/>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MSD!$Q$67</c:f>
              <c:strCache>
                <c:ptCount val="1"/>
                <c:pt idx="0">
                  <c:v>may 2009: never</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(MSD!$O$4,MSD!$O$9,MSD!$O$14,MSD!$O$19,MSD!$O$24,MSD!$O$29,MSD!$O$34)</c:f>
              <c:numCache>
                <c:formatCode>0%</c:formatCode>
                <c:ptCount val="7"/>
                <c:pt idx="0">
                  <c:v>0.80200000000000005</c:v>
                </c:pt>
                <c:pt idx="1">
                  <c:v>0.73300000000000065</c:v>
                </c:pt>
                <c:pt idx="2">
                  <c:v>0.73300000000000065</c:v>
                </c:pt>
                <c:pt idx="3">
                  <c:v>0.65600000000000225</c:v>
                </c:pt>
                <c:pt idx="4">
                  <c:v>0.64400000000000202</c:v>
                </c:pt>
                <c:pt idx="5">
                  <c:v>0.52600000000000002</c:v>
                </c:pt>
                <c:pt idx="6">
                  <c:v>0.50800000000000001</c:v>
                </c:pt>
              </c:numCache>
            </c:numRef>
          </c:val>
        </c:ser>
        <c:ser>
          <c:idx val="1"/>
          <c:order val="1"/>
          <c:tx>
            <c:strRef>
              <c:f>MSD!$Q$68</c:f>
              <c:strCache>
                <c:ptCount val="1"/>
                <c:pt idx="0">
                  <c:v>July 2010: never</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(MSD!$O$5,MSD!$O$10,MSD!$O$15,MSD!$O$20,MSD!$O$25,MSD!$O$30,MSD!$O$35,MSD!$O$40)</c:f>
              <c:numCache>
                <c:formatCode>0%</c:formatCode>
                <c:ptCount val="8"/>
                <c:pt idx="0">
                  <c:v>0.85000000000000064</c:v>
                </c:pt>
                <c:pt idx="1">
                  <c:v>0.80600000000000005</c:v>
                </c:pt>
                <c:pt idx="2">
                  <c:v>0.80300000000000005</c:v>
                </c:pt>
                <c:pt idx="3">
                  <c:v>0.63500000000000201</c:v>
                </c:pt>
                <c:pt idx="4">
                  <c:v>0.751000000000002</c:v>
                </c:pt>
                <c:pt idx="5">
                  <c:v>0.56599999999999995</c:v>
                </c:pt>
                <c:pt idx="6">
                  <c:v>0.53400000000000003</c:v>
                </c:pt>
                <c:pt idx="7">
                  <c:v>0.43500000000000089</c:v>
                </c:pt>
              </c:numCache>
            </c:numRef>
          </c:val>
        </c:ser>
        <c:ser>
          <c:idx val="2"/>
          <c:order val="2"/>
          <c:tx>
            <c:strRef>
              <c:f>MSD!$Q$69</c:f>
              <c:strCache>
                <c:ptCount val="1"/>
                <c:pt idx="0">
                  <c:v>Jan 2011: never</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(MSD!$O$6,MSD!$O$11,MSD!$O$16,MSD!$O$21,MSD!$O$26,MSD!$O$31,MSD!$O$36,MSD!$O$41)</c:f>
              <c:numCache>
                <c:formatCode>0%</c:formatCode>
                <c:ptCount val="8"/>
                <c:pt idx="0">
                  <c:v>0.85600000000000065</c:v>
                </c:pt>
                <c:pt idx="1">
                  <c:v>0.80400000000000005</c:v>
                </c:pt>
                <c:pt idx="2">
                  <c:v>0.79500000000000004</c:v>
                </c:pt>
                <c:pt idx="3">
                  <c:v>0.71700000000000064</c:v>
                </c:pt>
                <c:pt idx="4">
                  <c:v>0.68300000000000005</c:v>
                </c:pt>
                <c:pt idx="5">
                  <c:v>0.56999999999999995</c:v>
                </c:pt>
                <c:pt idx="6">
                  <c:v>0.53800000000000003</c:v>
                </c:pt>
                <c:pt idx="7">
                  <c:v>0.45600000000000002</c:v>
                </c:pt>
              </c:numCache>
            </c:numRef>
          </c:val>
        </c:ser>
        <c:ser>
          <c:idx val="3"/>
          <c:order val="3"/>
          <c:tx>
            <c:strRef>
              <c:f>MSD!$Q$70</c:f>
              <c:strCache>
                <c:ptCount val="1"/>
                <c:pt idx="0">
                  <c:v>Sept 2011: never</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(MSD!$O$7,MSD!$O$12,MSD!$O$17,MSD!$O$22,MSD!$O$27,MSD!$O$32,MSD!$O$37,MSD!$O$42)</c:f>
              <c:numCache>
                <c:formatCode>0%</c:formatCode>
                <c:ptCount val="8"/>
                <c:pt idx="0">
                  <c:v>0.84200000000000064</c:v>
                </c:pt>
                <c:pt idx="1">
                  <c:v>0.78300000000000003</c:v>
                </c:pt>
                <c:pt idx="2">
                  <c:v>0.71600000000000064</c:v>
                </c:pt>
                <c:pt idx="3">
                  <c:v>0.70000000000000062</c:v>
                </c:pt>
                <c:pt idx="4">
                  <c:v>0.66100000000000225</c:v>
                </c:pt>
                <c:pt idx="5">
                  <c:v>0.59399999999999997</c:v>
                </c:pt>
                <c:pt idx="6">
                  <c:v>0.56899999999999995</c:v>
                </c:pt>
                <c:pt idx="7">
                  <c:v>0.41900000000000032</c:v>
                </c:pt>
              </c:numCache>
            </c:numRef>
          </c:val>
        </c:ser>
        <c:ser>
          <c:idx val="4"/>
          <c:order val="4"/>
          <c:tx>
            <c:strRef>
              <c:f>MSD!$Q$71</c:f>
              <c:strCache>
                <c:ptCount val="1"/>
                <c:pt idx="0">
                  <c:v>Feb 2012: never</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(MSD!$O$8,MSD!$O$13,MSD!$O$18,MSD!$O$23,MSD!$O$28,MSD!$O$33,MSD!$O$38,MSD!$O$43)</c:f>
              <c:numCache>
                <c:formatCode>0%</c:formatCode>
                <c:ptCount val="8"/>
                <c:pt idx="0">
                  <c:v>0.85400000000000065</c:v>
                </c:pt>
                <c:pt idx="1">
                  <c:v>0.80600000000000005</c:v>
                </c:pt>
                <c:pt idx="2">
                  <c:v>0.69499999999999995</c:v>
                </c:pt>
                <c:pt idx="3">
                  <c:v>0.68</c:v>
                </c:pt>
                <c:pt idx="4">
                  <c:v>0.72900000000000065</c:v>
                </c:pt>
                <c:pt idx="5">
                  <c:v>0.62500000000000189</c:v>
                </c:pt>
                <c:pt idx="6">
                  <c:v>0.61800000000000177</c:v>
                </c:pt>
                <c:pt idx="7">
                  <c:v>0.47600000000000031</c:v>
                </c:pt>
              </c:numCache>
            </c:numRef>
          </c:val>
        </c:ser>
        <c:axId val="43448576"/>
        <c:axId val="34283904"/>
      </c:barChart>
      <c:catAx>
        <c:axId val="43448576"/>
        <c:scaling>
          <c:orientation val="minMax"/>
        </c:scaling>
        <c:axPos val="b"/>
        <c:title>
          <c:tx>
            <c:rich>
              <a:bodyPr/>
              <a:lstStyle/>
              <a:p>
                <a:pPr>
                  <a:defRPr/>
                </a:pPr>
                <a:r>
                  <a:rPr lang="en-US"/>
                  <a:t>Body Region</a:t>
                </a:r>
              </a:p>
            </c:rich>
          </c:tx>
          <c:layout/>
        </c:title>
        <c:tickLblPos val="nextTo"/>
        <c:crossAx val="34283904"/>
        <c:crosses val="autoZero"/>
        <c:auto val="1"/>
        <c:lblAlgn val="ctr"/>
        <c:lblOffset val="100"/>
      </c:catAx>
      <c:valAx>
        <c:axId val="34283904"/>
        <c:scaling>
          <c:orientation val="minMax"/>
        </c:scaling>
        <c:axPos val="l"/>
        <c:majorGridlines/>
        <c:title>
          <c:tx>
            <c:rich>
              <a:bodyPr rot="-5400000" vert="horz"/>
              <a:lstStyle/>
              <a:p>
                <a:pPr>
                  <a:defRPr/>
                </a:pPr>
                <a:r>
                  <a:rPr lang="en-US"/>
                  <a:t>% of Respondents</a:t>
                </a:r>
              </a:p>
            </c:rich>
          </c:tx>
          <c:layout/>
        </c:title>
        <c:numFmt formatCode="0%" sourceLinked="1"/>
        <c:tickLblPos val="nextTo"/>
        <c:crossAx val="43448576"/>
        <c:crosses val="autoZero"/>
        <c:crossBetween val="between"/>
      </c:valAx>
    </c:plotArea>
    <c:legend>
      <c:legendPos val="r"/>
      <c:layout>
        <c:manualLayout>
          <c:xMode val="edge"/>
          <c:yMode val="edge"/>
          <c:x val="0.75322353455818525"/>
          <c:y val="0.11478091280256635"/>
          <c:w val="0.22754016582917194"/>
          <c:h val="0.4185859580052505"/>
        </c:manualLayout>
      </c:layout>
    </c:legend>
    <c:plotVisOnly val="1"/>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MSD!$L$67</c:f>
              <c:strCache>
                <c:ptCount val="1"/>
                <c:pt idx="0">
                  <c:v>May 2009: &gt; 1/day</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(MSD!$Q$4,MSD!$Q$9,MSD!$Q$14,MSD!$Q$19,MSD!$Q$24,MSD!$Q$29,MSD!$Q$34,MSD!$Q$39)</c:f>
              <c:numCache>
                <c:formatCode>0%</c:formatCode>
                <c:ptCount val="8"/>
                <c:pt idx="0">
                  <c:v>6.2000000000000034E-2</c:v>
                </c:pt>
                <c:pt idx="1">
                  <c:v>8.4000000000000047E-2</c:v>
                </c:pt>
                <c:pt idx="2">
                  <c:v>7.5000000000000011E-2</c:v>
                </c:pt>
                <c:pt idx="3">
                  <c:v>8.5000000000000006E-2</c:v>
                </c:pt>
                <c:pt idx="4">
                  <c:v>7.6999999999999999E-2</c:v>
                </c:pt>
                <c:pt idx="5">
                  <c:v>0.11799999999999998</c:v>
                </c:pt>
                <c:pt idx="6">
                  <c:v>0.126</c:v>
                </c:pt>
                <c:pt idx="7">
                  <c:v>0.15800000000000047</c:v>
                </c:pt>
              </c:numCache>
            </c:numRef>
          </c:val>
        </c:ser>
        <c:ser>
          <c:idx val="1"/>
          <c:order val="1"/>
          <c:tx>
            <c:strRef>
              <c:f>MSD!$L$68</c:f>
              <c:strCache>
                <c:ptCount val="1"/>
                <c:pt idx="0">
                  <c:v>July 2010: &gt;1/day</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(MSD!$Q$5,MSD!$Q$10,MSD!$Q$15,MSD!$Q$20,MSD!$Q$25,MSD!$Q$30,MSD!$Q$35,MSD!$Q$40)</c:f>
              <c:numCache>
                <c:formatCode>0%</c:formatCode>
                <c:ptCount val="8"/>
                <c:pt idx="0">
                  <c:v>4.1000000000000002E-2</c:v>
                </c:pt>
                <c:pt idx="1">
                  <c:v>5.1000000000000004E-2</c:v>
                </c:pt>
                <c:pt idx="2">
                  <c:v>4.5000000000000012E-2</c:v>
                </c:pt>
                <c:pt idx="3">
                  <c:v>7.5000000000000011E-2</c:v>
                </c:pt>
                <c:pt idx="4">
                  <c:v>6.1000000000000013E-2</c:v>
                </c:pt>
                <c:pt idx="5">
                  <c:v>9.4000000000000028E-2</c:v>
                </c:pt>
                <c:pt idx="6">
                  <c:v>9.1000000000000025E-2</c:v>
                </c:pt>
                <c:pt idx="7">
                  <c:v>0.10199999999999998</c:v>
                </c:pt>
              </c:numCache>
            </c:numRef>
          </c:val>
        </c:ser>
        <c:ser>
          <c:idx val="2"/>
          <c:order val="2"/>
          <c:tx>
            <c:strRef>
              <c:f>MSD!$L$69</c:f>
              <c:strCache>
                <c:ptCount val="1"/>
                <c:pt idx="0">
                  <c:v>Jan 2011: &gt; 1/day</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(MSD!$Q$6,MSD!$Q$11,MSD!$Q$16,MSD!$Q$21,MSD!$Q$26,MSD!$Q$31,MSD!$Q$36,MSD!$Q$41)</c:f>
              <c:numCache>
                <c:formatCode>0%</c:formatCode>
                <c:ptCount val="8"/>
                <c:pt idx="0">
                  <c:v>3.9000000000000014E-2</c:v>
                </c:pt>
                <c:pt idx="1">
                  <c:v>4.2000000000000023E-2</c:v>
                </c:pt>
                <c:pt idx="2">
                  <c:v>4.5999999999999999E-2</c:v>
                </c:pt>
                <c:pt idx="3">
                  <c:v>7.1999999999999995E-2</c:v>
                </c:pt>
                <c:pt idx="4">
                  <c:v>4.8000000000000001E-2</c:v>
                </c:pt>
                <c:pt idx="5">
                  <c:v>9.7000000000000003E-2</c:v>
                </c:pt>
                <c:pt idx="6">
                  <c:v>0.10800000000000012</c:v>
                </c:pt>
                <c:pt idx="7">
                  <c:v>0.12300000000000012</c:v>
                </c:pt>
              </c:numCache>
            </c:numRef>
          </c:val>
        </c:ser>
        <c:ser>
          <c:idx val="3"/>
          <c:order val="3"/>
          <c:tx>
            <c:strRef>
              <c:f>MSD!$L$70</c:f>
              <c:strCache>
                <c:ptCount val="1"/>
                <c:pt idx="0">
                  <c:v>Sept 2011: &gt; 1/day</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(MSD!$Q$7,MSD!$Q$12,MSD!$Q$17,MSD!$Q$22,MSD!$Q$27,MSD!$Q$32,MSD!$Q$37,MSD!$Q$42)</c:f>
              <c:numCache>
                <c:formatCode>0%</c:formatCode>
                <c:ptCount val="8"/>
                <c:pt idx="0">
                  <c:v>5.900000000000015E-2</c:v>
                </c:pt>
                <c:pt idx="1">
                  <c:v>5.3000000000000012E-2</c:v>
                </c:pt>
                <c:pt idx="2">
                  <c:v>6.2000000000000034E-2</c:v>
                </c:pt>
                <c:pt idx="3">
                  <c:v>8.0000000000000043E-2</c:v>
                </c:pt>
                <c:pt idx="4">
                  <c:v>5.7000000000000023E-2</c:v>
                </c:pt>
                <c:pt idx="5">
                  <c:v>8.8000000000000064E-2</c:v>
                </c:pt>
                <c:pt idx="6">
                  <c:v>9.8000000000000226E-2</c:v>
                </c:pt>
                <c:pt idx="7">
                  <c:v>0.14500000000000021</c:v>
                </c:pt>
              </c:numCache>
            </c:numRef>
          </c:val>
        </c:ser>
        <c:ser>
          <c:idx val="4"/>
          <c:order val="4"/>
          <c:tx>
            <c:strRef>
              <c:f>MSD!$L$71</c:f>
              <c:strCache>
                <c:ptCount val="1"/>
                <c:pt idx="0">
                  <c:v>Feb 2012: &gt; 1/day</c:v>
                </c:pt>
              </c:strCache>
            </c:strRef>
          </c:tx>
          <c:cat>
            <c:strRef>
              <c:f>(MSD!$L$4,MSD!$L$9,MSD!$L$14,MSD!$L$19,MSD!$L$24,MSD!$L$29,MSD!$L$34,MSD!$L$39)</c:f>
              <c:strCache>
                <c:ptCount val="8"/>
                <c:pt idx="0">
                  <c:v>Upper Extremities</c:v>
                </c:pt>
                <c:pt idx="1">
                  <c:v>Lower Extremities</c:v>
                </c:pt>
                <c:pt idx="2">
                  <c:v>Hips/Buttocks</c:v>
                </c:pt>
                <c:pt idx="3">
                  <c:v>Knees</c:v>
                </c:pt>
                <c:pt idx="4">
                  <c:v>Upper Back</c:v>
                </c:pt>
                <c:pt idx="5">
                  <c:v>Neck</c:v>
                </c:pt>
                <c:pt idx="6">
                  <c:v>Shoulder</c:v>
                </c:pt>
                <c:pt idx="7">
                  <c:v>Lower Back</c:v>
                </c:pt>
              </c:strCache>
            </c:strRef>
          </c:cat>
          <c:val>
            <c:numRef>
              <c:f>(MSD!$Q$8,MSD!$Q$13,MSD!$Q$18,MSD!$Q$23,MSD!$Q$28,MSD!$Q$33,MSD!$Q$38,MSD!$Q$43)</c:f>
              <c:numCache>
                <c:formatCode>0%</c:formatCode>
                <c:ptCount val="8"/>
                <c:pt idx="0">
                  <c:v>4.7000000000000014E-2</c:v>
                </c:pt>
                <c:pt idx="1">
                  <c:v>3.7999999999999999E-2</c:v>
                </c:pt>
                <c:pt idx="2">
                  <c:v>8.9000000000000065E-2</c:v>
                </c:pt>
                <c:pt idx="3">
                  <c:v>7.3000000000000009E-2</c:v>
                </c:pt>
                <c:pt idx="4">
                  <c:v>4.8000000000000001E-2</c:v>
                </c:pt>
                <c:pt idx="5">
                  <c:v>8.4000000000000047E-2</c:v>
                </c:pt>
                <c:pt idx="6">
                  <c:v>8.3000000000000046E-2</c:v>
                </c:pt>
                <c:pt idx="7">
                  <c:v>0.13300000000000001</c:v>
                </c:pt>
              </c:numCache>
            </c:numRef>
          </c:val>
        </c:ser>
        <c:axId val="34319360"/>
        <c:axId val="34329728"/>
      </c:barChart>
      <c:catAx>
        <c:axId val="34319360"/>
        <c:scaling>
          <c:orientation val="minMax"/>
        </c:scaling>
        <c:axPos val="b"/>
        <c:title>
          <c:tx>
            <c:rich>
              <a:bodyPr/>
              <a:lstStyle/>
              <a:p>
                <a:pPr>
                  <a:defRPr/>
                </a:pPr>
                <a:r>
                  <a:rPr lang="en-US"/>
                  <a:t>Body Region</a:t>
                </a:r>
              </a:p>
            </c:rich>
          </c:tx>
          <c:layout/>
        </c:title>
        <c:tickLblPos val="nextTo"/>
        <c:crossAx val="34329728"/>
        <c:crosses val="autoZero"/>
        <c:auto val="1"/>
        <c:lblAlgn val="ctr"/>
        <c:lblOffset val="100"/>
      </c:catAx>
      <c:valAx>
        <c:axId val="34329728"/>
        <c:scaling>
          <c:orientation val="minMax"/>
        </c:scaling>
        <c:axPos val="l"/>
        <c:majorGridlines/>
        <c:title>
          <c:tx>
            <c:rich>
              <a:bodyPr rot="-5400000" vert="horz"/>
              <a:lstStyle/>
              <a:p>
                <a:pPr>
                  <a:defRPr/>
                </a:pPr>
                <a:r>
                  <a:rPr lang="en-US"/>
                  <a:t>% of Respondents</a:t>
                </a:r>
              </a:p>
            </c:rich>
          </c:tx>
          <c:layout/>
        </c:title>
        <c:numFmt formatCode="0%" sourceLinked="1"/>
        <c:tickLblPos val="nextTo"/>
        <c:crossAx val="34319360"/>
        <c:crosses val="autoZero"/>
        <c:crossBetween val="between"/>
      </c:valAx>
    </c:plotArea>
    <c:legend>
      <c:legendPos val="r"/>
      <c:layout>
        <c:manualLayout>
          <c:xMode val="edge"/>
          <c:yMode val="edge"/>
          <c:x val="0.71562642169728785"/>
          <c:y val="0.14255869058034493"/>
          <c:w val="0.25937357830271357"/>
          <c:h val="0.4185859580052505"/>
        </c:manualLayout>
      </c:layout>
    </c:legend>
    <c:plotVisOnly val="1"/>
  </c:chart>
  <c:spPr>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Ceiling Lift Use 2008-2012</a:t>
            </a:r>
          </a:p>
        </c:rich>
      </c:tx>
      <c:layout/>
    </c:title>
    <c:plotArea>
      <c:layout/>
      <c:barChart>
        <c:barDir val="col"/>
        <c:grouping val="clustered"/>
        <c:ser>
          <c:idx val="0"/>
          <c:order val="0"/>
          <c:tx>
            <c:strRef>
              <c:f>PCE!$C$4</c:f>
              <c:strCache>
                <c:ptCount val="1"/>
                <c:pt idx="0">
                  <c:v>2008</c:v>
                </c:pt>
              </c:strCache>
            </c:strRef>
          </c:tx>
          <c:dLbls>
            <c:txPr>
              <a:bodyPr/>
              <a:lstStyle/>
              <a:p>
                <a:pPr>
                  <a:defRPr sz="900"/>
                </a:pPr>
                <a:endParaRPr lang="en-US"/>
              </a:p>
            </c:txPr>
            <c:showVal val="1"/>
          </c:dLbls>
          <c:cat>
            <c:strRef>
              <c:f>PCE!$D$3:$G$3</c:f>
              <c:strCache>
                <c:ptCount val="4"/>
                <c:pt idx="0">
                  <c:v>0 or N/A</c:v>
                </c:pt>
                <c:pt idx="1">
                  <c:v>1-2</c:v>
                </c:pt>
                <c:pt idx="2">
                  <c:v>3-6</c:v>
                </c:pt>
                <c:pt idx="3">
                  <c:v>7+</c:v>
                </c:pt>
              </c:strCache>
            </c:strRef>
          </c:cat>
          <c:val>
            <c:numRef>
              <c:f>PCE!$D$4:$G$4</c:f>
              <c:numCache>
                <c:formatCode>0%</c:formatCode>
                <c:ptCount val="4"/>
                <c:pt idx="0">
                  <c:v>0.91</c:v>
                </c:pt>
                <c:pt idx="1">
                  <c:v>6.0000000000000032E-2</c:v>
                </c:pt>
                <c:pt idx="2">
                  <c:v>2.0000000000000011E-2</c:v>
                </c:pt>
                <c:pt idx="3">
                  <c:v>1.0000000000000005E-2</c:v>
                </c:pt>
              </c:numCache>
            </c:numRef>
          </c:val>
        </c:ser>
        <c:ser>
          <c:idx val="1"/>
          <c:order val="1"/>
          <c:tx>
            <c:strRef>
              <c:f>PCE!$C$5</c:f>
              <c:strCache>
                <c:ptCount val="1"/>
                <c:pt idx="0">
                  <c:v> July 2010</c:v>
                </c:pt>
              </c:strCache>
            </c:strRef>
          </c:tx>
          <c:dLbls>
            <c:delete val="1"/>
          </c:dLbls>
          <c:cat>
            <c:strRef>
              <c:f>PCE!$D$3:$G$3</c:f>
              <c:strCache>
                <c:ptCount val="4"/>
                <c:pt idx="0">
                  <c:v>0 or N/A</c:v>
                </c:pt>
                <c:pt idx="1">
                  <c:v>1-2</c:v>
                </c:pt>
                <c:pt idx="2">
                  <c:v>3-6</c:v>
                </c:pt>
                <c:pt idx="3">
                  <c:v>7+</c:v>
                </c:pt>
              </c:strCache>
            </c:strRef>
          </c:cat>
          <c:val>
            <c:numRef>
              <c:f>PCE!$D$5:$G$5</c:f>
              <c:numCache>
                <c:formatCode>0%</c:formatCode>
                <c:ptCount val="4"/>
                <c:pt idx="0">
                  <c:v>0.56000000000000005</c:v>
                </c:pt>
                <c:pt idx="1">
                  <c:v>0.33000000000000113</c:v>
                </c:pt>
                <c:pt idx="2">
                  <c:v>9.0000000000000024E-2</c:v>
                </c:pt>
                <c:pt idx="3">
                  <c:v>2.0000000000000011E-2</c:v>
                </c:pt>
              </c:numCache>
            </c:numRef>
          </c:val>
        </c:ser>
        <c:ser>
          <c:idx val="2"/>
          <c:order val="2"/>
          <c:tx>
            <c:strRef>
              <c:f>PCE!$C$6</c:f>
              <c:strCache>
                <c:ptCount val="1"/>
                <c:pt idx="0">
                  <c:v>Jan  2011</c:v>
                </c:pt>
              </c:strCache>
            </c:strRef>
          </c:tx>
          <c:dLbls>
            <c:delete val="1"/>
          </c:dLbls>
          <c:cat>
            <c:strRef>
              <c:f>PCE!$D$3:$G$3</c:f>
              <c:strCache>
                <c:ptCount val="4"/>
                <c:pt idx="0">
                  <c:v>0 or N/A</c:v>
                </c:pt>
                <c:pt idx="1">
                  <c:v>1-2</c:v>
                </c:pt>
                <c:pt idx="2">
                  <c:v>3-6</c:v>
                </c:pt>
                <c:pt idx="3">
                  <c:v>7+</c:v>
                </c:pt>
              </c:strCache>
            </c:strRef>
          </c:cat>
          <c:val>
            <c:numRef>
              <c:f>PCE!$D$6:$G$6</c:f>
              <c:numCache>
                <c:formatCode>0%</c:formatCode>
                <c:ptCount val="4"/>
                <c:pt idx="0">
                  <c:v>0.44</c:v>
                </c:pt>
                <c:pt idx="1">
                  <c:v>0.30000000000000032</c:v>
                </c:pt>
                <c:pt idx="2">
                  <c:v>0.23</c:v>
                </c:pt>
                <c:pt idx="3">
                  <c:v>3.0000000000000002E-2</c:v>
                </c:pt>
              </c:numCache>
            </c:numRef>
          </c:val>
        </c:ser>
        <c:ser>
          <c:idx val="3"/>
          <c:order val="3"/>
          <c:tx>
            <c:strRef>
              <c:f>PCE!$C$7</c:f>
              <c:strCache>
                <c:ptCount val="1"/>
                <c:pt idx="0">
                  <c:v>Sept 2011</c:v>
                </c:pt>
              </c:strCache>
            </c:strRef>
          </c:tx>
          <c:dLbls>
            <c:delete val="1"/>
          </c:dLbls>
          <c:cat>
            <c:strRef>
              <c:f>PCE!$D$3:$G$3</c:f>
              <c:strCache>
                <c:ptCount val="4"/>
                <c:pt idx="0">
                  <c:v>0 or N/A</c:v>
                </c:pt>
                <c:pt idx="1">
                  <c:v>1-2</c:v>
                </c:pt>
                <c:pt idx="2">
                  <c:v>3-6</c:v>
                </c:pt>
                <c:pt idx="3">
                  <c:v>7+</c:v>
                </c:pt>
              </c:strCache>
            </c:strRef>
          </c:cat>
          <c:val>
            <c:numRef>
              <c:f>PCE!$D$7:$G$7</c:f>
              <c:numCache>
                <c:formatCode>0%</c:formatCode>
                <c:ptCount val="4"/>
                <c:pt idx="0">
                  <c:v>0.34653465346534651</c:v>
                </c:pt>
                <c:pt idx="1">
                  <c:v>0.40594059405940708</c:v>
                </c:pt>
                <c:pt idx="2">
                  <c:v>0.19306930693069321</c:v>
                </c:pt>
                <c:pt idx="3">
                  <c:v>5.4455445544554455E-2</c:v>
                </c:pt>
              </c:numCache>
            </c:numRef>
          </c:val>
        </c:ser>
        <c:ser>
          <c:idx val="4"/>
          <c:order val="4"/>
          <c:tx>
            <c:strRef>
              <c:f>PCE!$C$8</c:f>
              <c:strCache>
                <c:ptCount val="1"/>
                <c:pt idx="0">
                  <c:v>Feb 2012</c:v>
                </c:pt>
              </c:strCache>
            </c:strRef>
          </c:tx>
          <c:dLbls>
            <c:dLbl>
              <c:idx val="0"/>
              <c:layout>
                <c:manualLayout>
                  <c:x val="1.6666666666666701E-2"/>
                  <c:y val="0"/>
                </c:manualLayout>
              </c:layout>
              <c:showVal val="1"/>
            </c:dLbl>
            <c:dLbl>
              <c:idx val="1"/>
              <c:layout>
                <c:manualLayout>
                  <c:x val="8.3333333333333367E-3"/>
                  <c:y val="0"/>
                </c:manualLayout>
              </c:layout>
              <c:showVal val="1"/>
            </c:dLbl>
            <c:dLbl>
              <c:idx val="2"/>
              <c:layout>
                <c:manualLayout>
                  <c:x val="1.1111111111111125E-2"/>
                  <c:y val="0"/>
                </c:manualLayout>
              </c:layout>
              <c:showVal val="1"/>
            </c:dLbl>
            <c:dLbl>
              <c:idx val="3"/>
              <c:layout>
                <c:manualLayout>
                  <c:x val="8.3333333333333367E-3"/>
                  <c:y val="0"/>
                </c:manualLayout>
              </c:layout>
              <c:showVal val="1"/>
            </c:dLbl>
            <c:txPr>
              <a:bodyPr/>
              <a:lstStyle/>
              <a:p>
                <a:pPr>
                  <a:defRPr sz="900"/>
                </a:pPr>
                <a:endParaRPr lang="en-US"/>
              </a:p>
            </c:txPr>
            <c:showVal val="1"/>
          </c:dLbls>
          <c:cat>
            <c:strRef>
              <c:f>PCE!$D$3:$G$3</c:f>
              <c:strCache>
                <c:ptCount val="4"/>
                <c:pt idx="0">
                  <c:v>0 or N/A</c:v>
                </c:pt>
                <c:pt idx="1">
                  <c:v>1-2</c:v>
                </c:pt>
                <c:pt idx="2">
                  <c:v>3-6</c:v>
                </c:pt>
                <c:pt idx="3">
                  <c:v>7+</c:v>
                </c:pt>
              </c:strCache>
            </c:strRef>
          </c:cat>
          <c:val>
            <c:numRef>
              <c:f>PCE!$D$8:$G$8</c:f>
              <c:numCache>
                <c:formatCode>0%</c:formatCode>
                <c:ptCount val="4"/>
                <c:pt idx="0">
                  <c:v>0.30370370370370381</c:v>
                </c:pt>
                <c:pt idx="1">
                  <c:v>0.35555555555555557</c:v>
                </c:pt>
                <c:pt idx="2">
                  <c:v>0.27407407407407536</c:v>
                </c:pt>
                <c:pt idx="3">
                  <c:v>6.666666666666668E-2</c:v>
                </c:pt>
              </c:numCache>
            </c:numRef>
          </c:val>
        </c:ser>
        <c:dLbls>
          <c:showVal val="1"/>
        </c:dLbls>
        <c:axId val="35252480"/>
        <c:axId val="35258752"/>
      </c:barChart>
      <c:catAx>
        <c:axId val="35252480"/>
        <c:scaling>
          <c:orientation val="minMax"/>
        </c:scaling>
        <c:axPos val="b"/>
        <c:title>
          <c:tx>
            <c:rich>
              <a:bodyPr/>
              <a:lstStyle/>
              <a:p>
                <a:pPr>
                  <a:defRPr/>
                </a:pPr>
                <a:r>
                  <a:rPr lang="en-US"/>
                  <a:t>Times per Day</a:t>
                </a:r>
              </a:p>
            </c:rich>
          </c:tx>
          <c:layout/>
        </c:title>
        <c:tickLblPos val="nextTo"/>
        <c:crossAx val="35258752"/>
        <c:crosses val="autoZero"/>
        <c:auto val="1"/>
        <c:lblAlgn val="ctr"/>
        <c:lblOffset val="100"/>
      </c:catAx>
      <c:valAx>
        <c:axId val="35258752"/>
        <c:scaling>
          <c:orientation val="minMax"/>
        </c:scaling>
        <c:axPos val="l"/>
        <c:majorGridlines/>
        <c:title>
          <c:tx>
            <c:rich>
              <a:bodyPr rot="-5400000" vert="horz"/>
              <a:lstStyle/>
              <a:p>
                <a:pPr>
                  <a:defRPr/>
                </a:pPr>
                <a:r>
                  <a:rPr lang="en-US"/>
                  <a:t>% of Respondents</a:t>
                </a:r>
              </a:p>
            </c:rich>
          </c:tx>
          <c:layout/>
        </c:title>
        <c:numFmt formatCode="0%" sourceLinked="1"/>
        <c:tickLblPos val="nextTo"/>
        <c:crossAx val="35252480"/>
        <c:crosses val="autoZero"/>
        <c:crossBetween val="between"/>
      </c:valAx>
    </c:plotArea>
    <c:legend>
      <c:legendPos val="r"/>
      <c:layout/>
    </c:legend>
    <c:plotVisOnly val="1"/>
  </c:chart>
  <c:spPr>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Ceiling Lift Use 2008-2012</a:t>
            </a:r>
          </a:p>
        </c:rich>
      </c:tx>
      <c:layout/>
    </c:title>
    <c:plotArea>
      <c:layout/>
      <c:barChart>
        <c:barDir val="col"/>
        <c:grouping val="clustered"/>
        <c:ser>
          <c:idx val="0"/>
          <c:order val="0"/>
          <c:tx>
            <c:strRef>
              <c:f>PCE!$C$18</c:f>
              <c:strCache>
                <c:ptCount val="1"/>
                <c:pt idx="0">
                  <c:v>2008</c:v>
                </c:pt>
              </c:strCache>
            </c:strRef>
          </c:tx>
          <c:dLbls>
            <c:txPr>
              <a:bodyPr/>
              <a:lstStyle/>
              <a:p>
                <a:pPr>
                  <a:defRPr sz="900"/>
                </a:pPr>
                <a:endParaRPr lang="en-US"/>
              </a:p>
            </c:txPr>
            <c:dLblPos val="outEnd"/>
            <c:showVal val="1"/>
          </c:dLbls>
          <c:cat>
            <c:strRef>
              <c:f>PCE!$D$17:$E$17</c:f>
              <c:strCache>
                <c:ptCount val="2"/>
                <c:pt idx="0">
                  <c:v>0 or N/A</c:v>
                </c:pt>
                <c:pt idx="1">
                  <c:v>1+</c:v>
                </c:pt>
              </c:strCache>
            </c:strRef>
          </c:cat>
          <c:val>
            <c:numRef>
              <c:f>PCE!$D$18:$E$18</c:f>
              <c:numCache>
                <c:formatCode>0%</c:formatCode>
                <c:ptCount val="2"/>
                <c:pt idx="0">
                  <c:v>0.91</c:v>
                </c:pt>
                <c:pt idx="1">
                  <c:v>9.0000000000000024E-2</c:v>
                </c:pt>
              </c:numCache>
            </c:numRef>
          </c:val>
        </c:ser>
        <c:ser>
          <c:idx val="1"/>
          <c:order val="1"/>
          <c:tx>
            <c:strRef>
              <c:f>PCE!$C$19</c:f>
              <c:strCache>
                <c:ptCount val="1"/>
                <c:pt idx="0">
                  <c:v> July 2010</c:v>
                </c:pt>
              </c:strCache>
            </c:strRef>
          </c:tx>
          <c:dLbls>
            <c:txPr>
              <a:bodyPr/>
              <a:lstStyle/>
              <a:p>
                <a:pPr>
                  <a:defRPr sz="900"/>
                </a:pPr>
                <a:endParaRPr lang="en-US"/>
              </a:p>
            </c:txPr>
            <c:dLblPos val="outEnd"/>
            <c:showVal val="1"/>
          </c:dLbls>
          <c:cat>
            <c:strRef>
              <c:f>PCE!$D$17:$E$17</c:f>
              <c:strCache>
                <c:ptCount val="2"/>
                <c:pt idx="0">
                  <c:v>0 or N/A</c:v>
                </c:pt>
                <c:pt idx="1">
                  <c:v>1+</c:v>
                </c:pt>
              </c:strCache>
            </c:strRef>
          </c:cat>
          <c:val>
            <c:numRef>
              <c:f>PCE!$D$19:$E$19</c:f>
              <c:numCache>
                <c:formatCode>0%</c:formatCode>
                <c:ptCount val="2"/>
                <c:pt idx="0">
                  <c:v>0.56000000000000005</c:v>
                </c:pt>
                <c:pt idx="1">
                  <c:v>0.44000000000000006</c:v>
                </c:pt>
              </c:numCache>
            </c:numRef>
          </c:val>
        </c:ser>
        <c:ser>
          <c:idx val="2"/>
          <c:order val="2"/>
          <c:tx>
            <c:strRef>
              <c:f>PCE!$C$20</c:f>
              <c:strCache>
                <c:ptCount val="1"/>
                <c:pt idx="0">
                  <c:v>Jan 2011</c:v>
                </c:pt>
              </c:strCache>
            </c:strRef>
          </c:tx>
          <c:dLbls>
            <c:txPr>
              <a:bodyPr/>
              <a:lstStyle/>
              <a:p>
                <a:pPr>
                  <a:defRPr sz="900"/>
                </a:pPr>
                <a:endParaRPr lang="en-US"/>
              </a:p>
            </c:txPr>
            <c:dLblPos val="outEnd"/>
            <c:showVal val="1"/>
          </c:dLbls>
          <c:cat>
            <c:strRef>
              <c:f>PCE!$D$17:$E$17</c:f>
              <c:strCache>
                <c:ptCount val="2"/>
                <c:pt idx="0">
                  <c:v>0 or N/A</c:v>
                </c:pt>
                <c:pt idx="1">
                  <c:v>1+</c:v>
                </c:pt>
              </c:strCache>
            </c:strRef>
          </c:cat>
          <c:val>
            <c:numRef>
              <c:f>PCE!$D$20:$E$20</c:f>
              <c:numCache>
                <c:formatCode>0%</c:formatCode>
                <c:ptCount val="2"/>
                <c:pt idx="0">
                  <c:v>0.44</c:v>
                </c:pt>
                <c:pt idx="1">
                  <c:v>0.56000000000000005</c:v>
                </c:pt>
              </c:numCache>
            </c:numRef>
          </c:val>
        </c:ser>
        <c:ser>
          <c:idx val="3"/>
          <c:order val="3"/>
          <c:tx>
            <c:strRef>
              <c:f>PCE!$C$21</c:f>
              <c:strCache>
                <c:ptCount val="1"/>
                <c:pt idx="0">
                  <c:v>Sept 2011</c:v>
                </c:pt>
              </c:strCache>
            </c:strRef>
          </c:tx>
          <c:dLbls>
            <c:txPr>
              <a:bodyPr/>
              <a:lstStyle/>
              <a:p>
                <a:pPr>
                  <a:defRPr sz="900"/>
                </a:pPr>
                <a:endParaRPr lang="en-US"/>
              </a:p>
            </c:txPr>
            <c:dLblPos val="outEnd"/>
            <c:showVal val="1"/>
          </c:dLbls>
          <c:cat>
            <c:strRef>
              <c:f>PCE!$D$17:$E$17</c:f>
              <c:strCache>
                <c:ptCount val="2"/>
                <c:pt idx="0">
                  <c:v>0 or N/A</c:v>
                </c:pt>
                <c:pt idx="1">
                  <c:v>1+</c:v>
                </c:pt>
              </c:strCache>
            </c:strRef>
          </c:cat>
          <c:val>
            <c:numRef>
              <c:f>PCE!$D$21:$E$21</c:f>
              <c:numCache>
                <c:formatCode>0%</c:formatCode>
                <c:ptCount val="2"/>
                <c:pt idx="0">
                  <c:v>0.35000000000000031</c:v>
                </c:pt>
                <c:pt idx="1">
                  <c:v>0.65000000000000213</c:v>
                </c:pt>
              </c:numCache>
            </c:numRef>
          </c:val>
        </c:ser>
        <c:ser>
          <c:idx val="4"/>
          <c:order val="4"/>
          <c:tx>
            <c:strRef>
              <c:f>PCE!$C$22</c:f>
              <c:strCache>
                <c:ptCount val="1"/>
                <c:pt idx="0">
                  <c:v>Feb 2012</c:v>
                </c:pt>
              </c:strCache>
            </c:strRef>
          </c:tx>
          <c:dLbls>
            <c:txPr>
              <a:bodyPr/>
              <a:lstStyle/>
              <a:p>
                <a:pPr>
                  <a:defRPr sz="900"/>
                </a:pPr>
                <a:endParaRPr lang="en-US"/>
              </a:p>
            </c:txPr>
            <c:dLblPos val="outEnd"/>
            <c:showVal val="1"/>
          </c:dLbls>
          <c:cat>
            <c:strRef>
              <c:f>PCE!$D$17:$E$17</c:f>
              <c:strCache>
                <c:ptCount val="2"/>
                <c:pt idx="0">
                  <c:v>0 or N/A</c:v>
                </c:pt>
                <c:pt idx="1">
                  <c:v>1+</c:v>
                </c:pt>
              </c:strCache>
            </c:strRef>
          </c:cat>
          <c:val>
            <c:numRef>
              <c:f>PCE!$D$22:$E$22</c:f>
              <c:numCache>
                <c:formatCode>0%</c:formatCode>
                <c:ptCount val="2"/>
                <c:pt idx="0">
                  <c:v>0.30000000000000032</c:v>
                </c:pt>
                <c:pt idx="1">
                  <c:v>0.70000000000000062</c:v>
                </c:pt>
              </c:numCache>
            </c:numRef>
          </c:val>
        </c:ser>
        <c:dLbls>
          <c:showVal val="1"/>
        </c:dLbls>
        <c:axId val="35300864"/>
        <c:axId val="35302784"/>
      </c:barChart>
      <c:catAx>
        <c:axId val="35300864"/>
        <c:scaling>
          <c:orientation val="minMax"/>
        </c:scaling>
        <c:axPos val="b"/>
        <c:title>
          <c:tx>
            <c:rich>
              <a:bodyPr/>
              <a:lstStyle/>
              <a:p>
                <a:pPr>
                  <a:defRPr/>
                </a:pPr>
                <a:r>
                  <a:rPr lang="en-US"/>
                  <a:t>Times per Day</a:t>
                </a:r>
              </a:p>
            </c:rich>
          </c:tx>
          <c:layout/>
        </c:title>
        <c:tickLblPos val="nextTo"/>
        <c:crossAx val="35302784"/>
        <c:crosses val="autoZero"/>
        <c:auto val="1"/>
        <c:lblAlgn val="ctr"/>
        <c:lblOffset val="100"/>
      </c:catAx>
      <c:valAx>
        <c:axId val="35302784"/>
        <c:scaling>
          <c:orientation val="minMax"/>
        </c:scaling>
        <c:axPos val="l"/>
        <c:majorGridlines/>
        <c:title>
          <c:tx>
            <c:rich>
              <a:bodyPr rot="-5400000" vert="horz"/>
              <a:lstStyle/>
              <a:p>
                <a:pPr>
                  <a:defRPr/>
                </a:pPr>
                <a:r>
                  <a:rPr lang="en-US"/>
                  <a:t>% of Respondents</a:t>
                </a:r>
              </a:p>
            </c:rich>
          </c:tx>
          <c:layout/>
        </c:title>
        <c:numFmt formatCode="0%" sourceLinked="1"/>
        <c:tickLblPos val="nextTo"/>
        <c:crossAx val="35300864"/>
        <c:crosses val="autoZero"/>
        <c:crossBetween val="between"/>
      </c:valAx>
    </c:plotArea>
    <c:legend>
      <c:legendPos val="r"/>
      <c:layout/>
    </c:legend>
    <c:plotVisOnly val="1"/>
  </c:chart>
  <c:spPr>
    <a:ln>
      <a:noFill/>
    </a:ln>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1331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1331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1331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8DE87708-8F61-4D16-8718-4C85BE1B4C0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307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102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307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5E52CAA3-DBBA-4272-8743-AD030CA91E6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Arial" charset="0"/>
        <a:ea typeface="+mn-ea"/>
        <a:cs typeface="+mn-cs"/>
      </a:defRPr>
    </a:lvl1pPr>
    <a:lvl2pPr marL="432427" algn="l" rtl="0" eaLnBrk="0" fontAlgn="base" hangingPunct="0">
      <a:spcBef>
        <a:spcPct val="30000"/>
      </a:spcBef>
      <a:spcAft>
        <a:spcPct val="0"/>
      </a:spcAft>
      <a:defRPr sz="1100" kern="1200">
        <a:solidFill>
          <a:schemeClr val="tx1"/>
        </a:solidFill>
        <a:latin typeface="Arial" charset="0"/>
        <a:ea typeface="+mn-ea"/>
        <a:cs typeface="+mn-cs"/>
      </a:defRPr>
    </a:lvl2pPr>
    <a:lvl3pPr marL="864854" algn="l" rtl="0" eaLnBrk="0" fontAlgn="base" hangingPunct="0">
      <a:spcBef>
        <a:spcPct val="30000"/>
      </a:spcBef>
      <a:spcAft>
        <a:spcPct val="0"/>
      </a:spcAft>
      <a:defRPr sz="1100" kern="1200">
        <a:solidFill>
          <a:schemeClr val="tx1"/>
        </a:solidFill>
        <a:latin typeface="Arial" charset="0"/>
        <a:ea typeface="+mn-ea"/>
        <a:cs typeface="+mn-cs"/>
      </a:defRPr>
    </a:lvl3pPr>
    <a:lvl4pPr marL="1297280" algn="l" rtl="0" eaLnBrk="0" fontAlgn="base" hangingPunct="0">
      <a:spcBef>
        <a:spcPct val="30000"/>
      </a:spcBef>
      <a:spcAft>
        <a:spcPct val="0"/>
      </a:spcAft>
      <a:defRPr sz="1100" kern="1200">
        <a:solidFill>
          <a:schemeClr val="tx1"/>
        </a:solidFill>
        <a:latin typeface="Arial" charset="0"/>
        <a:ea typeface="+mn-ea"/>
        <a:cs typeface="+mn-cs"/>
      </a:defRPr>
    </a:lvl4pPr>
    <a:lvl5pPr marL="1729708" algn="l" rtl="0" eaLnBrk="0" fontAlgn="base" hangingPunct="0">
      <a:spcBef>
        <a:spcPct val="30000"/>
      </a:spcBef>
      <a:spcAft>
        <a:spcPct val="0"/>
      </a:spcAft>
      <a:defRPr sz="1100" kern="1200">
        <a:solidFill>
          <a:schemeClr val="tx1"/>
        </a:solidFill>
        <a:latin typeface="Arial" charset="0"/>
        <a:ea typeface="+mn-ea"/>
        <a:cs typeface="+mn-cs"/>
      </a:defRPr>
    </a:lvl5pPr>
    <a:lvl6pPr marL="2162134" algn="l" defTabSz="864854" rtl="0" eaLnBrk="1" latinLnBrk="0" hangingPunct="1">
      <a:defRPr sz="1100" kern="1200">
        <a:solidFill>
          <a:schemeClr val="tx1"/>
        </a:solidFill>
        <a:latin typeface="+mn-lt"/>
        <a:ea typeface="+mn-ea"/>
        <a:cs typeface="+mn-cs"/>
      </a:defRPr>
    </a:lvl6pPr>
    <a:lvl7pPr marL="2594562" algn="l" defTabSz="864854" rtl="0" eaLnBrk="1" latinLnBrk="0" hangingPunct="1">
      <a:defRPr sz="1100" kern="1200">
        <a:solidFill>
          <a:schemeClr val="tx1"/>
        </a:solidFill>
        <a:latin typeface="+mn-lt"/>
        <a:ea typeface="+mn-ea"/>
        <a:cs typeface="+mn-cs"/>
      </a:defRPr>
    </a:lvl7pPr>
    <a:lvl8pPr marL="3026988" algn="l" defTabSz="864854" rtl="0" eaLnBrk="1" latinLnBrk="0" hangingPunct="1">
      <a:defRPr sz="1100" kern="1200">
        <a:solidFill>
          <a:schemeClr val="tx1"/>
        </a:solidFill>
        <a:latin typeface="+mn-lt"/>
        <a:ea typeface="+mn-ea"/>
        <a:cs typeface="+mn-cs"/>
      </a:defRPr>
    </a:lvl8pPr>
    <a:lvl9pPr marL="3459415" algn="l" defTabSz="864854"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181100" y="696913"/>
            <a:ext cx="4648200" cy="3486150"/>
          </a:xfrm>
          <a:ln/>
        </p:spPr>
      </p:sp>
      <p:sp>
        <p:nvSpPr>
          <p:cNvPr id="38915" name="Notes Placeholder 2"/>
          <p:cNvSpPr>
            <a:spLocks noGrp="1"/>
          </p:cNvSpPr>
          <p:nvPr>
            <p:ph type="body" idx="1"/>
          </p:nvPr>
        </p:nvSpPr>
        <p:spPr>
          <a:noFill/>
          <a:ln/>
        </p:spPr>
        <p:txBody>
          <a:bodyPr/>
          <a:lstStyle/>
          <a:p>
            <a:pPr eaLnBrk="1" hangingPunct="1">
              <a:spcBef>
                <a:spcPct val="0"/>
              </a:spcBef>
            </a:pPr>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Rot="1" noChangeAspect="1" noChangeArrowheads="1" noTextEdit="1"/>
          </p:cNvSpPr>
          <p:nvPr>
            <p:ph type="sldImg"/>
          </p:nvPr>
        </p:nvSpPr>
        <p:spPr>
          <a:xfrm>
            <a:off x="1182688" y="696913"/>
            <a:ext cx="4648200" cy="3486150"/>
          </a:xfrm>
          <a:ln/>
        </p:spPr>
      </p:sp>
      <p:sp>
        <p:nvSpPr>
          <p:cNvPr id="39940" name="Rectangle 3"/>
          <p:cNvSpPr>
            <a:spLocks noGrp="1" noChangeArrowheads="1"/>
          </p:cNvSpPr>
          <p:nvPr>
            <p:ph type="body" idx="1"/>
          </p:nvPr>
        </p:nvSpPr>
        <p:spPr>
          <a:noFill/>
          <a:ln/>
        </p:spPr>
        <p:txBody>
          <a:bodyPr/>
          <a:lstStyle/>
          <a:p>
            <a:pPr eaLnBrk="1" hangingPunct="1">
              <a:spcBef>
                <a:spcPct val="0"/>
              </a:spcBef>
            </a:pPr>
            <a:endParaRPr lang="en-US" dirty="0"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E837F7-50AC-461F-91F4-4052AC3DE5E2}" type="slidenum">
              <a:rPr lang="en-US"/>
              <a:pPr fontAlgn="base">
                <a:spcBef>
                  <a:spcPct val="0"/>
                </a:spcBef>
                <a:spcAft>
                  <a:spcPct val="0"/>
                </a:spcAft>
              </a:pPr>
              <a:t>5</a:t>
            </a:fld>
            <a:endParaRPr lang="en-US"/>
          </a:p>
        </p:txBody>
      </p:sp>
      <p:sp>
        <p:nvSpPr>
          <p:cNvPr id="27650" name="Rectangle 2"/>
          <p:cNvSpPr>
            <a:spLocks noGrp="1" noRot="1" noChangeAspect="1" noChangeArrowheads="1" noTextEdit="1"/>
          </p:cNvSpPr>
          <p:nvPr>
            <p:ph type="sldImg"/>
          </p:nvPr>
        </p:nvSpPr>
        <p:spPr bwMode="auto">
          <a:xfrm>
            <a:off x="1193800" y="695325"/>
            <a:ext cx="4629150" cy="3471863"/>
          </a:xfrm>
          <a:noFill/>
          <a:ln cap="flat">
            <a:solidFill>
              <a:srgbClr val="000000"/>
            </a:solidFill>
            <a:miter lim="800000"/>
            <a:headEnd/>
            <a:tailEnd/>
          </a:ln>
        </p:spPr>
      </p:sp>
      <p:sp>
        <p:nvSpPr>
          <p:cNvPr id="27651" name="Rectangle 3"/>
          <p:cNvSpPr>
            <a:spLocks noGrp="1" noChangeArrowheads="1"/>
          </p:cNvSpPr>
          <p:nvPr>
            <p:ph type="body" idx="1"/>
          </p:nvPr>
        </p:nvSpPr>
        <p:spPr bwMode="auto">
          <a:xfrm>
            <a:off x="934720" y="4415791"/>
            <a:ext cx="5140960" cy="4181767"/>
          </a:xfrm>
          <a:noFill/>
        </p:spPr>
        <p:txBody>
          <a:bodyPr wrap="square" lIns="92264" tIns="46133" rIns="92264" bIns="46133"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http://www.bls.gov/news.release/pdf/osh2.pdf</a:t>
            </a:r>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http://www.bls.gov/news.release/pdf/osh2.pdf</a:t>
            </a:r>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Patient Handling and Movement Assessment (PHAMA) into the guidelines for 2010. This means that in every state that adopts these Guidelines, a PHAMA will be mandated every time an organization decides to construct a new healthcare facility. Many states/organizations also look to this guideline during renovations.</a:t>
            </a:r>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730618-AAE8-4CC5-9644-CA2311FB6F1A}" type="slidenum">
              <a:rPr lang="en-US"/>
              <a:pPr fontAlgn="base">
                <a:spcBef>
                  <a:spcPct val="0"/>
                </a:spcBef>
                <a:spcAft>
                  <a:spcPct val="0"/>
                </a:spcAft>
              </a:pPr>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738788-8394-4AC7-ABAB-B4330A6E4566}" type="slidenum">
              <a:rPr lang="en-US" smtClean="0"/>
              <a:pPr/>
              <a:t>20</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738788-8394-4AC7-ABAB-B4330A6E4566}" type="slidenum">
              <a:rPr lang="en-US" smtClean="0"/>
              <a:pPr/>
              <a:t>21</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738788-8394-4AC7-ABAB-B4330A6E4566}" type="slidenum">
              <a:rPr lang="en-US" smtClean="0"/>
              <a:pPr/>
              <a:t>22</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dirty="0" smtClean="0"/>
              <a:t>The first two program</a:t>
            </a:r>
            <a:r>
              <a:rPr lang="en-US" baseline="0" dirty="0" smtClean="0"/>
              <a:t> elements are leadership support and unit peer leader selection and education. All staff in the hospital have received training on what safe patient handling is and what the program consists of. Each unit has a unit peer leader, ideally one per shift, the unit peer leader is a staff nurse who acts as the local unit expert on the program and equipment and is a liaison to the facility safe patient handling coordinator. The VA study found the unit peer leaders to be an integral part of a successful program.</a:t>
            </a:r>
          </a:p>
          <a:p>
            <a:endParaRPr lang="en-US" baseline="0" dirty="0" smtClean="0"/>
          </a:p>
          <a:p>
            <a:r>
              <a:rPr lang="en-US" baseline="0" dirty="0" smtClean="0"/>
              <a:t>The on-site ergonomic assessment was performed by the USAPHC ergonomics program with assistance from the VA. A comprehensive overview of each are of the hospital was performed. Focus groups with nursing personnel at all levels were conducted. An inventory of all available equipment was taken and storage concerns were discussed. This assessment provided a detailed report of what equipment was recommended for the facility. </a:t>
            </a:r>
            <a:endParaRPr lang="en-US" dirty="0"/>
          </a:p>
        </p:txBody>
      </p:sp>
      <p:sp>
        <p:nvSpPr>
          <p:cNvPr id="4" name="Slide Number Placeholder 3"/>
          <p:cNvSpPr>
            <a:spLocks noGrp="1"/>
          </p:cNvSpPr>
          <p:nvPr>
            <p:ph type="sldNum" sz="quarter" idx="10"/>
          </p:nvPr>
        </p:nvSpPr>
        <p:spPr/>
        <p:txBody>
          <a:bodyPr/>
          <a:lstStyle/>
          <a:p>
            <a:fld id="{6F738788-8394-4AC7-ABAB-B4330A6E4566}" type="slidenum">
              <a:rPr lang="en-US" smtClean="0"/>
              <a:pPr/>
              <a:t>23</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dirty="0" smtClean="0"/>
              <a:t>There are a variety</a:t>
            </a:r>
            <a:r>
              <a:rPr lang="en-US" baseline="0" dirty="0" smtClean="0"/>
              <a:t> of types of patient handling equipment. Ceiling lifts are the gold standard of equipment because they are always accessible. Research has found that if equipment is not easily accessible and easy to use staff are not likely to use it.  A variety of concerns were considered and detailed meetings with engineering and maintenance personnel were conducted to ensure that any structural issues were identified. Other types of equipment will also be included for example, a floor based lift in the ER to assist with getting patients out of cars and a system of air assisted lateral transfer devices (like the one shown here) which will travel with a patient from the time they come into the ER as they travel throughout the hospital. </a:t>
            </a:r>
            <a:endParaRPr lang="en-US" dirty="0"/>
          </a:p>
        </p:txBody>
      </p:sp>
      <p:sp>
        <p:nvSpPr>
          <p:cNvPr id="4" name="Slide Number Placeholder 3"/>
          <p:cNvSpPr>
            <a:spLocks noGrp="1"/>
          </p:cNvSpPr>
          <p:nvPr>
            <p:ph type="sldNum" sz="quarter" idx="10"/>
          </p:nvPr>
        </p:nvSpPr>
        <p:spPr/>
        <p:txBody>
          <a:bodyPr/>
          <a:lstStyle/>
          <a:p>
            <a:fld id="{6F738788-8394-4AC7-ABAB-B4330A6E4566}" type="slidenum">
              <a:rPr lang="en-US" smtClean="0"/>
              <a:pPr/>
              <a:t>24</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Phase I</a:t>
            </a:r>
          </a:p>
          <a:p>
            <a:r>
              <a:rPr lang="en-US" sz="1200" kern="1200" dirty="0" smtClean="0">
                <a:solidFill>
                  <a:schemeClr val="tx1"/>
                </a:solidFill>
                <a:latin typeface="+mn-lt"/>
                <a:ea typeface="+mn-ea"/>
                <a:cs typeface="+mn-cs"/>
              </a:rPr>
              <a:t>2S= 20/20</a:t>
            </a:r>
          </a:p>
          <a:p>
            <a:r>
              <a:rPr lang="en-US" sz="1200" kern="1200" dirty="0" smtClean="0">
                <a:solidFill>
                  <a:schemeClr val="tx1"/>
                </a:solidFill>
                <a:latin typeface="+mn-lt"/>
                <a:ea typeface="+mn-ea"/>
                <a:cs typeface="+mn-cs"/>
              </a:rPr>
              <a:t>ICU-E= 10/10</a:t>
            </a:r>
          </a:p>
          <a:p>
            <a:r>
              <a:rPr lang="en-US" sz="1200" kern="1200" dirty="0" smtClean="0">
                <a:solidFill>
                  <a:schemeClr val="tx1"/>
                </a:solidFill>
                <a:latin typeface="+mn-lt"/>
                <a:ea typeface="+mn-ea"/>
                <a:cs typeface="+mn-cs"/>
              </a:rPr>
              <a:t>ICU-W= 10/10</a:t>
            </a:r>
          </a:p>
          <a:p>
            <a:r>
              <a:rPr lang="en-US" sz="1200" kern="1200" dirty="0" smtClean="0">
                <a:solidFill>
                  <a:schemeClr val="tx1"/>
                </a:solidFill>
                <a:latin typeface="+mn-lt"/>
                <a:ea typeface="+mn-ea"/>
                <a:cs typeface="+mn-cs"/>
              </a:rPr>
              <a:t>PCU= 4/4</a:t>
            </a:r>
          </a:p>
          <a:p>
            <a:r>
              <a:rPr lang="en-US" sz="1200" kern="1200" dirty="0" smtClean="0">
                <a:solidFill>
                  <a:schemeClr val="tx1"/>
                </a:solidFill>
                <a:latin typeface="+mn-lt"/>
                <a:ea typeface="+mn-ea"/>
                <a:cs typeface="+mn-cs"/>
              </a:rPr>
              <a:t>6N=  13/32</a:t>
            </a:r>
          </a:p>
          <a:p>
            <a:r>
              <a:rPr lang="en-US" sz="1200" kern="1200" dirty="0" smtClean="0">
                <a:solidFill>
                  <a:schemeClr val="tx1"/>
                </a:solidFill>
                <a:latin typeface="+mn-lt"/>
                <a:ea typeface="+mn-ea"/>
                <a:cs typeface="+mn-cs"/>
              </a:rPr>
              <a:t>6S=  13/32</a:t>
            </a:r>
          </a:p>
          <a:p>
            <a:r>
              <a:rPr lang="en-US" sz="1200" kern="1200" dirty="0" smtClean="0">
                <a:solidFill>
                  <a:schemeClr val="tx1"/>
                </a:solidFill>
                <a:latin typeface="+mn-lt"/>
                <a:ea typeface="+mn-ea"/>
                <a:cs typeface="+mn-cs"/>
              </a:rPr>
              <a:t>7N= 14/32</a:t>
            </a:r>
          </a:p>
          <a:p>
            <a:endParaRPr lang="en-US" dirty="0" smtClean="0"/>
          </a:p>
          <a:p>
            <a:r>
              <a:rPr lang="en-US" sz="1200" kern="1200" dirty="0" smtClean="0">
                <a:solidFill>
                  <a:schemeClr val="tx1"/>
                </a:solidFill>
                <a:latin typeface="+mn-lt"/>
                <a:ea typeface="+mn-ea"/>
                <a:cs typeface="+mn-cs"/>
              </a:rPr>
              <a:t>2S= intermediate care/</a:t>
            </a:r>
            <a:r>
              <a:rPr lang="en-US" sz="1200" kern="1200" dirty="0" err="1" smtClean="0">
                <a:solidFill>
                  <a:schemeClr val="tx1"/>
                </a:solidFill>
                <a:latin typeface="+mn-lt"/>
                <a:ea typeface="+mn-ea"/>
                <a:cs typeface="+mn-cs"/>
              </a:rPr>
              <a:t>stepdown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PCU= Progressive Care Unit (ICU </a:t>
            </a:r>
            <a:r>
              <a:rPr lang="en-US" sz="1200" kern="1200" dirty="0" err="1" smtClean="0">
                <a:solidFill>
                  <a:schemeClr val="tx1"/>
                </a:solidFill>
                <a:latin typeface="+mn-lt"/>
                <a:ea typeface="+mn-ea"/>
                <a:cs typeface="+mn-cs"/>
              </a:rPr>
              <a:t>stepdown</a:t>
            </a:r>
            <a:r>
              <a:rPr lang="en-US" sz="1200" kern="1200" dirty="0" smtClean="0">
                <a:solidFill>
                  <a:schemeClr val="tx1"/>
                </a:solidFill>
                <a:latin typeface="+mn-lt"/>
                <a:ea typeface="+mn-ea"/>
                <a:cs typeface="+mn-cs"/>
              </a:rPr>
              <a:t>) ICU-E= surgical ICU </a:t>
            </a:r>
            <a:r>
              <a:rPr lang="en-US" sz="1200" kern="1200" dirty="0" err="1" smtClean="0">
                <a:solidFill>
                  <a:schemeClr val="tx1"/>
                </a:solidFill>
                <a:latin typeface="+mn-lt"/>
                <a:ea typeface="+mn-ea"/>
                <a:cs typeface="+mn-cs"/>
              </a:rPr>
              <a:t>ICU</a:t>
            </a:r>
            <a:r>
              <a:rPr lang="en-US" sz="1200" kern="1200" dirty="0" smtClean="0">
                <a:solidFill>
                  <a:schemeClr val="tx1"/>
                </a:solidFill>
                <a:latin typeface="+mn-lt"/>
                <a:ea typeface="+mn-ea"/>
                <a:cs typeface="+mn-cs"/>
              </a:rPr>
              <a:t>-W = medical/cardiac ICU 6S = med/</a:t>
            </a:r>
            <a:r>
              <a:rPr lang="en-US" sz="1200" kern="1200" dirty="0" err="1" smtClean="0">
                <a:solidFill>
                  <a:schemeClr val="tx1"/>
                </a:solidFill>
                <a:latin typeface="+mn-lt"/>
                <a:ea typeface="+mn-ea"/>
                <a:cs typeface="+mn-cs"/>
              </a:rPr>
              <a:t>surg</a:t>
            </a:r>
            <a:r>
              <a:rPr lang="en-US" sz="1200" kern="1200" dirty="0" smtClean="0">
                <a:solidFill>
                  <a:schemeClr val="tx1"/>
                </a:solidFill>
                <a:latin typeface="+mn-lt"/>
                <a:ea typeface="+mn-ea"/>
                <a:cs typeface="+mn-cs"/>
              </a:rPr>
              <a:t>/observation 6N= med/</a:t>
            </a:r>
            <a:r>
              <a:rPr lang="en-US" sz="1200" kern="1200" dirty="0" err="1" smtClean="0">
                <a:solidFill>
                  <a:schemeClr val="tx1"/>
                </a:solidFill>
                <a:latin typeface="+mn-lt"/>
                <a:ea typeface="+mn-ea"/>
                <a:cs typeface="+mn-cs"/>
              </a:rPr>
              <a:t>surg</a:t>
            </a:r>
            <a:r>
              <a:rPr lang="en-US" sz="1200" kern="1200" dirty="0" smtClean="0">
                <a:solidFill>
                  <a:schemeClr val="tx1"/>
                </a:solidFill>
                <a:latin typeface="+mn-lt"/>
                <a:ea typeface="+mn-ea"/>
                <a:cs typeface="+mn-cs"/>
              </a:rPr>
              <a:t> (more med) 7N= med/</a:t>
            </a:r>
            <a:r>
              <a:rPr lang="en-US" sz="1200" kern="1200" dirty="0" err="1" smtClean="0">
                <a:solidFill>
                  <a:schemeClr val="tx1"/>
                </a:solidFill>
                <a:latin typeface="+mn-lt"/>
                <a:ea typeface="+mn-ea"/>
                <a:cs typeface="+mn-cs"/>
              </a:rPr>
              <a:t>surg</a:t>
            </a:r>
            <a:r>
              <a:rPr lang="en-US" sz="1200" kern="1200" dirty="0" smtClean="0">
                <a:solidFill>
                  <a:schemeClr val="tx1"/>
                </a:solidFill>
                <a:latin typeface="+mn-lt"/>
                <a:ea typeface="+mn-ea"/>
                <a:cs typeface="+mn-cs"/>
              </a:rPr>
              <a:t> (more </a:t>
            </a:r>
            <a:r>
              <a:rPr lang="en-US" sz="1200" kern="1200" dirty="0" err="1" smtClean="0">
                <a:solidFill>
                  <a:schemeClr val="tx1"/>
                </a:solidFill>
                <a:latin typeface="+mn-lt"/>
                <a:ea typeface="+mn-ea"/>
                <a:cs typeface="+mn-cs"/>
              </a:rPr>
              <a:t>surg</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four ambulation tracks being installed (2S, 6S, 6N, and 7N; each one 23 feet long H-track configuration)</a:t>
            </a:r>
          </a:p>
          <a:p>
            <a:endParaRPr lang="en-US" sz="1200" kern="1200" dirty="0" smtClean="0">
              <a:solidFill>
                <a:schemeClr val="tx1"/>
              </a:solidFill>
              <a:latin typeface="+mn-lt"/>
              <a:ea typeface="+mn-ea"/>
              <a:cs typeface="+mn-cs"/>
            </a:endParaRPr>
          </a:p>
          <a:p>
            <a:pPr eaLnBrk="1" hangingPunct="1">
              <a:lnSpc>
                <a:spcPct val="120000"/>
              </a:lnSpc>
              <a:buSzPct val="120000"/>
            </a:pPr>
            <a:r>
              <a:rPr lang="en-US" sz="1900" dirty="0" smtClean="0"/>
              <a:t>All Phase I equipment has been installed</a:t>
            </a:r>
          </a:p>
          <a:p>
            <a:pPr lvl="1" eaLnBrk="1" hangingPunct="1">
              <a:lnSpc>
                <a:spcPct val="120000"/>
              </a:lnSpc>
              <a:buSzPct val="120000"/>
            </a:pPr>
            <a:r>
              <a:rPr lang="en-US" sz="1900" dirty="0" smtClean="0"/>
              <a:t>64 ceiling lifts, 4 ambulation tracks</a:t>
            </a:r>
          </a:p>
          <a:p>
            <a:pPr lvl="1" eaLnBrk="1" hangingPunct="1">
              <a:lnSpc>
                <a:spcPct val="120000"/>
              </a:lnSpc>
              <a:buSzPct val="120000"/>
            </a:pPr>
            <a:r>
              <a:rPr lang="en-US" sz="1900" dirty="0" smtClean="0"/>
              <a:t>Variety of floor based equipment and air assisted lateral transfer devices	</a:t>
            </a:r>
          </a:p>
          <a:p>
            <a:pPr eaLnBrk="1" hangingPunct="1">
              <a:lnSpc>
                <a:spcPct val="120000"/>
              </a:lnSpc>
              <a:buSzPct val="120000"/>
            </a:pPr>
            <a:r>
              <a:rPr lang="en-US" sz="1900" dirty="0" smtClean="0"/>
              <a:t>Phase II contract awarded.</a:t>
            </a:r>
          </a:p>
          <a:p>
            <a:pPr lvl="1" eaLnBrk="1" hangingPunct="1">
              <a:lnSpc>
                <a:spcPct val="120000"/>
              </a:lnSpc>
              <a:buSzPct val="120000"/>
            </a:pPr>
            <a:r>
              <a:rPr lang="en-US" sz="1900" dirty="0" smtClean="0"/>
              <a:t>Additional 64 ceiling lifts to complete medical/surgical areas, 1 pediatric room, 4 pediatric ICU beds, morgue, Physical  Therapy and PACU</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F738788-8394-4AC7-ABAB-B4330A6E4566}" type="slidenum">
              <a:rPr lang="en-US" smtClean="0"/>
              <a:pPr/>
              <a:t>25</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2B85CC1B-BC98-4E39-9D68-B2A5F8B75997}" type="slidenum">
              <a:rPr lang="en-US" smtClean="0"/>
              <a:pPr/>
              <a:t>26</a:t>
            </a:fld>
            <a:endParaRPr lang="en-US" smtClean="0"/>
          </a:p>
        </p:txBody>
      </p:sp>
      <p:sp>
        <p:nvSpPr>
          <p:cNvPr id="11267" name="Rectangle 2"/>
          <p:cNvSpPr>
            <a:spLocks noGrp="1" noRot="1" noChangeAspect="1" noChangeArrowheads="1" noTextEdit="1"/>
          </p:cNvSpPr>
          <p:nvPr>
            <p:ph type="sldImg"/>
          </p:nvPr>
        </p:nvSpPr>
        <p:spPr>
          <a:xfrm>
            <a:off x="1190625" y="88900"/>
            <a:ext cx="4648200" cy="3486150"/>
          </a:xfrm>
          <a:ln/>
        </p:spPr>
      </p:sp>
      <p:sp>
        <p:nvSpPr>
          <p:cNvPr id="11268" name="Rectangle 3"/>
          <p:cNvSpPr>
            <a:spLocks noGrp="1" noChangeArrowheads="1"/>
          </p:cNvSpPr>
          <p:nvPr>
            <p:ph type="body" idx="1"/>
          </p:nvPr>
        </p:nvSpPr>
        <p:spPr>
          <a:xfrm>
            <a:off x="406400" y="3778250"/>
            <a:ext cx="6303963" cy="5213350"/>
          </a:xfrm>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USAPHC photos taken by</a:t>
            </a:r>
            <a:r>
              <a:rPr lang="en-US" baseline="0" dirty="0" smtClean="0"/>
              <a:t> USAPHC photographer</a:t>
            </a:r>
            <a:r>
              <a:rPr lang="en-US" dirty="0" smtClean="0"/>
              <a:t> at Madigan</a:t>
            </a:r>
            <a:r>
              <a:rPr lang="en-US" baseline="0" dirty="0" smtClean="0"/>
              <a:t> Health System</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There are a variety of types of patient handling equipment. Ceiling lifts are the gold standard of equipment because they are always accessible. Research has found that if equipment is not easily accessible and easy to use staff are not likely to use it.  A variety of concerns were considered and detailed meetings with engineering and maintenance personnel were conducted to ensure that any structural issues were identified. Other types of equipment will also be included for example, a floor based lift in the ER to assist with getting patients out of cars and a system of air assisted lateral transfer devices (like the one shown here) which will travel with a patient from the time they come into the ER as they travel throughout the </a:t>
            </a:r>
            <a:r>
              <a:rPr lang="en-US" dirty="0" err="1" smtClean="0"/>
              <a:t>hospial</a:t>
            </a:r>
            <a:r>
              <a:rPr lang="en-US" dirty="0" smtClean="0"/>
              <a:t>. </a:t>
            </a:r>
          </a:p>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6503">
              <a:defRPr/>
            </a:pPr>
            <a:r>
              <a:rPr lang="en-US" dirty="0" smtClean="0"/>
              <a:t>-- Compared to 2009, the number of times that a respondent felt that they handled a patient that might cause injury or pain has decreased.   </a:t>
            </a:r>
          </a:p>
          <a:p>
            <a:pPr defTabSz="916503">
              <a:defRPr/>
            </a:pPr>
            <a:r>
              <a:rPr lang="en-US" dirty="0" smtClean="0"/>
              <a:t>--However, there was a slight increase in the distribution of respondents that felt they might get injured handling a patient in February of 2012.  </a:t>
            </a:r>
          </a:p>
          <a:p>
            <a:pPr defTabSz="916503">
              <a:defRPr/>
            </a:pPr>
            <a:r>
              <a:rPr lang="en-US" dirty="0" smtClean="0"/>
              <a:t>   </a:t>
            </a:r>
          </a:p>
          <a:p>
            <a:pPr defTabSz="916503">
              <a:defRPr/>
            </a:pPr>
            <a:r>
              <a:rPr lang="en-US" dirty="0" smtClean="0"/>
              <a:t>   February 2012 results are likely not a start of future increases in pain or injury handling a patient, but like a sign of stabilizing trends.  It is likely that no matter what intervention or prevention to injury techniques are implemented, a percentage of workers are going to believe that handling a patient might cause them injury or pain.  This may be related to the way the question is worded, such that it may not be clear to the respondent whether they should be considering the availability of equipment or not.</a:t>
            </a:r>
          </a:p>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itchFamily="34" charset="0"/>
              <a:buChar char="•"/>
            </a:pPr>
            <a:r>
              <a:rPr lang="en-US" dirty="0" smtClean="0"/>
              <a:t>  From 2009 to February 2012, there was a constant reduction in the perceived risk of injury it took survey respondents to perform all seventeen specified patient handling tasks.</a:t>
            </a:r>
          </a:p>
          <a:p>
            <a:pPr lvl="0"/>
            <a:endParaRPr lang="en-US" dirty="0" smtClean="0"/>
          </a:p>
          <a:p>
            <a:pPr lvl="0">
              <a:buFont typeface="Arial" pitchFamily="34" charset="0"/>
              <a:buChar char="•"/>
            </a:pPr>
            <a:r>
              <a:rPr lang="en-US" dirty="0" smtClean="0"/>
              <a:t>  Consistent throughout all surveys, bedside activities, dressing change to extremity, and applying </a:t>
            </a:r>
            <a:r>
              <a:rPr lang="en-US" dirty="0" err="1" smtClean="0"/>
              <a:t>antiembolism</a:t>
            </a:r>
            <a:r>
              <a:rPr lang="en-US" dirty="0" smtClean="0"/>
              <a:t> stockings were the tasks that were least likely to cause an injury for the survey respondents.</a:t>
            </a:r>
          </a:p>
          <a:p>
            <a:pPr lvl="0">
              <a:buFont typeface="Arial" pitchFamily="34" charset="0"/>
              <a:buChar char="•"/>
            </a:pPr>
            <a:endParaRPr lang="en-US" dirty="0" smtClean="0"/>
          </a:p>
          <a:p>
            <a:pPr lvl="0">
              <a:buFont typeface="Arial" pitchFamily="34" charset="0"/>
              <a:buChar char="•"/>
            </a:pPr>
            <a:r>
              <a:rPr lang="en-US" dirty="0" smtClean="0"/>
              <a:t>Tasks that involved lifting and moving patients consistently proved to be the tasks survey respondents felt they were most likely to cause them an injury.   </a:t>
            </a:r>
          </a:p>
          <a:p>
            <a:pPr lvl="0"/>
            <a:endParaRPr lang="en-US" dirty="0" smtClean="0"/>
          </a:p>
          <a:p>
            <a:pPr lvl="0">
              <a:buFont typeface="Arial" pitchFamily="34" charset="0"/>
              <a:buChar char="•"/>
            </a:pPr>
            <a:r>
              <a:rPr lang="en-US" dirty="0" smtClean="0"/>
              <a:t>Transferring a patient from a chair to bed and transferring a patient from a bed to stretcher/table had the largest reduction in magnitude on the 0 to 10 risk of injury scale from 2009 to February 2012.  </a:t>
            </a:r>
          </a:p>
          <a:p>
            <a:pPr lvl="0">
              <a:buFont typeface="Arial" pitchFamily="34" charset="0"/>
              <a:buChar char="•"/>
            </a:pPr>
            <a:endParaRPr lang="en-US" dirty="0" smtClean="0"/>
          </a:p>
          <a:p>
            <a:pPr lvl="0">
              <a:buFont typeface="Arial" pitchFamily="34" charset="0"/>
              <a:buChar char="•"/>
            </a:pPr>
            <a:r>
              <a:rPr lang="en-US" dirty="0" smtClean="0"/>
              <a:t>Dressing change to extremity, however, had the largest percent reduction on the 0 to 10 risk of injury scale from 2009 to February 2012.</a:t>
            </a:r>
          </a:p>
          <a:p>
            <a:pPr lvl="0"/>
            <a:endParaRPr lang="en-US" dirty="0" smtClean="0"/>
          </a:p>
          <a:p>
            <a:pPr lvl="0">
              <a:buFont typeface="Arial" pitchFamily="34" charset="0"/>
              <a:buChar char="•"/>
            </a:pPr>
            <a:r>
              <a:rPr lang="en-US" dirty="0" smtClean="0"/>
              <a:t>It is apparent that results from table on physical exertion are very similar to results from the average risk of injury graph, illustrating that respondents felt that an increase in physical exertion meant and increase in the risk of injury to a similar degree.</a:t>
            </a:r>
          </a:p>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defTabSz="916503">
              <a:buFont typeface="Arial" pitchFamily="34" charset="0"/>
              <a:buChar char="•"/>
              <a:defRPr/>
            </a:pPr>
            <a:r>
              <a:rPr lang="en-US" dirty="0" smtClean="0"/>
              <a:t>This chart only includes the units that received Ceiling lifts: 2S, ICU E, ICU W, PCU/SCU, PACU, 6S, 6N, 7N, and Radiology.</a:t>
            </a:r>
          </a:p>
          <a:p>
            <a:pPr lvl="0"/>
            <a:endParaRPr lang="en-US" dirty="0" smtClean="0"/>
          </a:p>
          <a:p>
            <a:pPr lvl="0">
              <a:buFont typeface="Arial" pitchFamily="34" charset="0"/>
              <a:buChar char="•"/>
            </a:pPr>
            <a:r>
              <a:rPr lang="en-US" dirty="0" smtClean="0"/>
              <a:t>  From 2009 to February 2012, there was a constant reduction amount of physical exertion it took survey respondents to perform all specified patient handling tasks, excluding bathe in bed.  </a:t>
            </a:r>
          </a:p>
          <a:p>
            <a:pPr lvl="0">
              <a:buFont typeface="Arial" pitchFamily="34" charset="0"/>
              <a:buChar char="•"/>
            </a:pPr>
            <a:r>
              <a:rPr lang="en-US" dirty="0" smtClean="0"/>
              <a:t>  However, it would be expected that this reduction in physical exertion for each task start to become very minimal, as every task that a survey respondent performs involves physical exertion to some degree.  The scale also has a minimum of 0.</a:t>
            </a:r>
          </a:p>
          <a:p>
            <a:pPr lvl="0"/>
            <a:endParaRPr lang="en-US" dirty="0" smtClean="0"/>
          </a:p>
          <a:p>
            <a:pPr lvl="0">
              <a:buFont typeface="Arial" pitchFamily="34" charset="0"/>
              <a:buChar char="•"/>
            </a:pPr>
            <a:r>
              <a:rPr lang="en-US" dirty="0" smtClean="0"/>
              <a:t>  Transferring a patient from a chair to bed, repositioning patient in chair, and transferring a patient from a bed to stretcher/table had the largest reduction in magnitude on the 0 to 10 risk of injury scale from 2009 to February 2012.  </a:t>
            </a:r>
          </a:p>
          <a:p>
            <a:pPr lvl="0">
              <a:buFont typeface="Arial" pitchFamily="34" charset="0"/>
              <a:buChar char="•"/>
            </a:pPr>
            <a:endParaRPr lang="en-US" dirty="0" smtClean="0"/>
          </a:p>
          <a:p>
            <a:pPr lvl="0">
              <a:buFont typeface="Arial" pitchFamily="34" charset="0"/>
              <a:buChar char="•"/>
            </a:pPr>
            <a:r>
              <a:rPr lang="en-US" dirty="0" smtClean="0"/>
              <a:t>  Dressing change to extremity, however, had the largest percent reduction on the 0 to 10 risk of injury scale from 2009 to February 2012.</a:t>
            </a:r>
          </a:p>
          <a:p>
            <a:pPr lvl="0"/>
            <a:endParaRPr lang="en-US" dirty="0" smtClean="0"/>
          </a:p>
          <a:p>
            <a:pPr lvl="0">
              <a:buFont typeface="Arial" pitchFamily="34" charset="0"/>
              <a:buChar char="•"/>
            </a:pPr>
            <a:r>
              <a:rPr lang="en-US" dirty="0" smtClean="0"/>
              <a:t>  Tasks that involved lifting and moving patients consistently proved to be the tasks that caused survey respondents to use the most physical exertion to perform the task.</a:t>
            </a:r>
          </a:p>
          <a:p>
            <a:pPr lvl="0">
              <a:buFont typeface="Arial" pitchFamily="34" charset="0"/>
              <a:buChar char="•"/>
            </a:pPr>
            <a:r>
              <a:rPr lang="en-US" dirty="0" smtClean="0"/>
              <a:t>  Consistent throughout all surveys, bedside activities, dressing change to extremity, and applying </a:t>
            </a:r>
            <a:r>
              <a:rPr lang="en-US" dirty="0" err="1" smtClean="0"/>
              <a:t>antiembolism</a:t>
            </a:r>
            <a:r>
              <a:rPr lang="en-US" dirty="0" smtClean="0"/>
              <a:t> stockings were the tasks that were required the least amount of physical exertion to perform.</a:t>
            </a:r>
          </a:p>
          <a:p>
            <a:r>
              <a:rPr lang="en-US" i="1" dirty="0" smtClean="0"/>
              <a:t> </a:t>
            </a:r>
            <a:endParaRPr lang="en-US" dirty="0" smtClean="0"/>
          </a:p>
          <a:p>
            <a:r>
              <a:rPr lang="en-US" i="1"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itchFamily="34" charset="0"/>
              <a:buChar char="•"/>
            </a:pPr>
            <a:r>
              <a:rPr lang="en-US" dirty="0" smtClean="0"/>
              <a:t>  All  body regions, excluding hips/buttocks, had an increased percentage of respondents who did not experienced ache, pain, or discomfort since the start of the MSD study in 2009.  </a:t>
            </a:r>
          </a:p>
          <a:p>
            <a:pPr lvl="0">
              <a:buFont typeface="Arial" pitchFamily="34" charset="0"/>
              <a:buChar char="•"/>
            </a:pPr>
            <a:endParaRPr lang="en-US" dirty="0" smtClean="0"/>
          </a:p>
          <a:p>
            <a:pPr lvl="0">
              <a:buFont typeface="Arial" pitchFamily="34" charset="0"/>
              <a:buChar char="•"/>
            </a:pPr>
            <a:r>
              <a:rPr lang="en-US" dirty="0" smtClean="0"/>
              <a:t>  In many of the body regions, the percentage of respondents who felt they never experienced ache, pain, or discomfort was similar, indicating that a 100% response distribution of never experiencing ache, pain, or discomfort is not obtainable and that some respondents will always experience ache, pain, or discomfort in the body regions.</a:t>
            </a:r>
          </a:p>
          <a:p>
            <a:pPr lvl="0">
              <a:buFont typeface="Arial" pitchFamily="34" charset="0"/>
              <a:buChar char="•"/>
            </a:pPr>
            <a:endParaRPr lang="en-US" dirty="0" smtClean="0"/>
          </a:p>
          <a:p>
            <a:pPr lvl="0">
              <a:buFont typeface="Arial" pitchFamily="34" charset="0"/>
              <a:buChar char="•"/>
            </a:pPr>
            <a:r>
              <a:rPr lang="en-US" dirty="0" smtClean="0"/>
              <a:t>  Lower back, shoulders, and neck are the body parts that cause the most ache, pain, and discomfort in survey respondents.</a:t>
            </a:r>
          </a:p>
          <a:p>
            <a:pPr lvl="0"/>
            <a:endParaRPr lang="en-US" dirty="0" smtClean="0"/>
          </a:p>
          <a:p>
            <a:pPr lvl="0">
              <a:buFont typeface="Arial" pitchFamily="34" charset="0"/>
              <a:buChar char="•"/>
            </a:pPr>
            <a:r>
              <a:rPr lang="en-US" dirty="0" smtClean="0"/>
              <a:t>  Upper and lower extremities are the body parts that respondents feel they experienced the least frequent ache, pain, or discomfort. </a:t>
            </a:r>
          </a:p>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itchFamily="34" charset="0"/>
              <a:buChar char="•"/>
            </a:pPr>
            <a:r>
              <a:rPr lang="en-US" dirty="0" smtClean="0"/>
              <a:t> These bar graphs represent the data shown in the table on the previous slide.</a:t>
            </a:r>
          </a:p>
          <a:p>
            <a:pPr lvl="0">
              <a:buFont typeface="Arial" pitchFamily="34" charset="0"/>
              <a:buNone/>
            </a:pPr>
            <a:r>
              <a:rPr lang="en-US" dirty="0" smtClean="0"/>
              <a:t>  </a:t>
            </a:r>
          </a:p>
          <a:p>
            <a:pPr lvl="0">
              <a:buFont typeface="Arial" pitchFamily="34" charset="0"/>
              <a:buChar char="•"/>
            </a:pPr>
            <a:r>
              <a:rPr lang="en-US" dirty="0" smtClean="0"/>
              <a:t>  All body regions, excluding hips/buttocks, had an increased percentage of respondents who did not experienced ache, pain, or discomfort since the start of the MSD study in 2009.  </a:t>
            </a:r>
          </a:p>
          <a:p>
            <a:pPr lvl="0">
              <a:buFont typeface="Arial" pitchFamily="34" charset="0"/>
              <a:buChar char="•"/>
            </a:pPr>
            <a:endParaRPr lang="en-US" dirty="0" smtClean="0"/>
          </a:p>
          <a:p>
            <a:pPr lvl="0">
              <a:buFont typeface="Arial" pitchFamily="34" charset="0"/>
              <a:buChar char="•"/>
            </a:pPr>
            <a:r>
              <a:rPr lang="en-US" dirty="0" smtClean="0"/>
              <a:t>  In many of the body regions, the percentage of respondents who felt they never experienced ache, pain, or discomfort was similar, indicating that a 100% response distribution of never experiencing ache, pain, or discomfort is not obtainable and that some respondents will always experience ache, pain, or discomfort in the body regions.</a:t>
            </a:r>
          </a:p>
          <a:p>
            <a:pPr lvl="0"/>
            <a:endParaRPr lang="en-US" dirty="0" smtClean="0"/>
          </a:p>
          <a:p>
            <a:pPr lvl="0">
              <a:buFont typeface="Arial" pitchFamily="34" charset="0"/>
              <a:buChar char="•"/>
            </a:pPr>
            <a:r>
              <a:rPr lang="en-US" dirty="0" smtClean="0"/>
              <a:t>  Lower back, shoulders, and neck are the body parts that cause the most ache, pain, and discomfort in survey respondents.</a:t>
            </a:r>
          </a:p>
          <a:p>
            <a:pPr lvl="0">
              <a:buFont typeface="Arial" pitchFamily="34" charset="0"/>
              <a:buChar char="•"/>
            </a:pPr>
            <a:r>
              <a:rPr lang="en-US" dirty="0" smtClean="0"/>
              <a:t>  Upper and lower extremities are the body parts that respondents feel they experienced the least frequent ache, pain, or discomfort. </a:t>
            </a:r>
          </a:p>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33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lvl="0">
              <a:buFont typeface="Arial" pitchFamily="34" charset="0"/>
              <a:buChar char="•"/>
            </a:pPr>
            <a:r>
              <a:rPr lang="en-US" dirty="0" smtClean="0"/>
              <a:t>  Ache, pain, and discomfort in the lower extremities, lower back, or hips/buttocks interfered the most in respondent’s ability to work.  </a:t>
            </a:r>
          </a:p>
          <a:p>
            <a:pPr lvl="0">
              <a:buFont typeface="Arial" pitchFamily="34" charset="0"/>
              <a:buChar char="•"/>
            </a:pPr>
            <a:endParaRPr lang="en-US" dirty="0" smtClean="0"/>
          </a:p>
          <a:p>
            <a:pPr lvl="0">
              <a:buFont typeface="Arial" pitchFamily="34" charset="0"/>
              <a:buChar char="•"/>
            </a:pPr>
            <a:r>
              <a:rPr lang="en-US" dirty="0" smtClean="0"/>
              <a:t>  Approximately forty to fifty percent of the respondents felt that an ache, pain, or discomfort in these lower extremities, lower back, or hips/buttocks interfered with their ability to work.</a:t>
            </a:r>
          </a:p>
          <a:p>
            <a:pPr lvl="0">
              <a:buFont typeface="Arial" pitchFamily="34" charset="0"/>
              <a:buNone/>
            </a:pPr>
            <a:endParaRPr lang="en-US" dirty="0" smtClean="0"/>
          </a:p>
          <a:p>
            <a:pPr lvl="0">
              <a:buFont typeface="Arial" pitchFamily="34" charset="0"/>
              <a:buChar char="•"/>
            </a:pPr>
            <a:r>
              <a:rPr lang="en-US" dirty="0" smtClean="0"/>
              <a:t> Almost all body regions had an increase in the percentage of respondents answering never to causing interference from 2009 through February 2012, indicating that fewer respondents felt that an ache, pain, or discomfort in a specific body region interfered with their ability to work.  </a:t>
            </a:r>
          </a:p>
          <a:p>
            <a:pPr lvl="0">
              <a:buFont typeface="Arial" pitchFamily="34" charset="0"/>
              <a:buNone/>
            </a:pPr>
            <a:endParaRPr lang="en-US" dirty="0" smtClean="0"/>
          </a:p>
          <a:p>
            <a:pPr lvl="0">
              <a:buFont typeface="Arial" pitchFamily="34" charset="0"/>
              <a:buChar char="•"/>
            </a:pPr>
            <a:r>
              <a:rPr lang="en-US" dirty="0" smtClean="0"/>
              <a:t>  Additionally, only a very small proportion of respondents, especially in February of 2012, felt that an ache, pain, or discomfort substantially interfered with their ability to work.</a:t>
            </a:r>
          </a:p>
          <a:p>
            <a:pPr lvl="0">
              <a:buFont typeface="Arial" pitchFamily="34" charset="0"/>
              <a:buChar char="•"/>
            </a:pPr>
            <a:endParaRPr lang="en-US" dirty="0" smtClean="0"/>
          </a:p>
          <a:p>
            <a:pPr lvl="0">
              <a:buFont typeface="Arial" pitchFamily="34" charset="0"/>
              <a:buChar char="•"/>
            </a:pPr>
            <a:r>
              <a:rPr lang="en-US" dirty="0" smtClean="0"/>
              <a:t>  The response distribution of hips/buttocks between the four survey periods was very similar, indicating that there was little or no change in perception through the survey periods on how much an ache, pain, or discomfort interfered with their ability to work.</a:t>
            </a:r>
          </a:p>
          <a:p>
            <a:pPr lvl="0">
              <a:buFont typeface="Arial" pitchFamily="34" charset="0"/>
              <a:buChar char="•"/>
            </a:pPr>
            <a:endParaRPr lang="en-US" dirty="0" smtClean="0"/>
          </a:p>
          <a:p>
            <a:pPr lvl="0">
              <a:buFont typeface="Arial" pitchFamily="34" charset="0"/>
              <a:buChar char="•"/>
            </a:pPr>
            <a:r>
              <a:rPr lang="en-US" dirty="0" smtClean="0"/>
              <a:t>  Only 25% of respondents felt that an ache, pain, or discomfort in their upper extremities interfered with their ability to work.  However, in the three previous surveys approximately 50% of the respondents felt that an ache, pain, or discomfort in their upper extremities interfered with their ability to work.  This 25% increase in ache, pain, or discomfort not affecting their ability to work was not found in any other body region.</a:t>
            </a:r>
          </a:p>
          <a:p>
            <a:endParaRPr lang="en-US" dirty="0"/>
          </a:p>
        </p:txBody>
      </p:sp>
      <p:sp>
        <p:nvSpPr>
          <p:cNvPr id="4" name="Slide Number Placeholder 3"/>
          <p:cNvSpPr>
            <a:spLocks noGrp="1"/>
          </p:cNvSpPr>
          <p:nvPr>
            <p:ph type="sldNum" sz="quarter" idx="10"/>
          </p:nvPr>
        </p:nvSpPr>
        <p:spPr/>
        <p:txBody>
          <a:bodyPr/>
          <a:lstStyle/>
          <a:p>
            <a:fld id="{CA263B5D-6DB9-4286-9C89-1BC8D0A3A24A}" type="slidenum">
              <a:rPr lang="en-US" smtClean="0"/>
              <a:pPr/>
              <a:t>34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itchFamily="34" charset="0"/>
              <a:buChar char="•"/>
            </a:pPr>
            <a:r>
              <a:rPr lang="en-US" dirty="0" smtClean="0"/>
              <a:t>  Chart</a:t>
            </a:r>
            <a:r>
              <a:rPr lang="en-US" baseline="0" dirty="0" smtClean="0"/>
              <a:t> 1: </a:t>
            </a:r>
            <a:r>
              <a:rPr lang="en-US" dirty="0" smtClean="0"/>
              <a:t>This graph only includes the units that received Ceiling lifts: 2S, ICU E, ICU W, PICU/SCU, PACU, 6S, 6N, 7N, and Radiology.</a:t>
            </a:r>
          </a:p>
          <a:p>
            <a:pPr lvl="0"/>
            <a:r>
              <a:rPr lang="en-US" dirty="0" smtClean="0"/>
              <a:t>After installation of the ceiling lift(s) (after 2008), the ceiling lifts were being used at least once per day by about 50% or more of the survey respondents.  Two years after the first survey was implemented post-installation, the use of the ceiling lift is still increasing.</a:t>
            </a:r>
          </a:p>
          <a:p>
            <a:endParaRPr lang="en-US" dirty="0" smtClean="0"/>
          </a:p>
          <a:p>
            <a:pPr defTabSz="916503">
              <a:buFont typeface="Arial" pitchFamily="34" charset="0"/>
              <a:buChar char="•"/>
              <a:defRPr/>
            </a:pPr>
            <a:r>
              <a:rPr lang="en-US" dirty="0" smtClean="0"/>
              <a:t>  Chart 2:This graph is reflective of the results shown in the ceiling lift use chart above, but the labels and x-axis are switched.  Again, this graph only includes the units that received Ceiling lifts: 2S, ICU E, ICU W, PICU/SCU, PACU, 6S, 6N, 7N, and Radiology.</a:t>
            </a:r>
          </a:p>
          <a:p>
            <a:pPr lvl="0"/>
            <a:endParaRPr lang="en-US" dirty="0" smtClean="0"/>
          </a:p>
          <a:p>
            <a:pPr lvl="0">
              <a:buFont typeface="Arial" pitchFamily="34" charset="0"/>
              <a:buChar char="•"/>
            </a:pPr>
            <a:r>
              <a:rPr lang="en-US" dirty="0" smtClean="0"/>
              <a:t>  Results of the χ</a:t>
            </a:r>
            <a:r>
              <a:rPr lang="en-US" baseline="30000" dirty="0" smtClean="0"/>
              <a:t>2 </a:t>
            </a:r>
            <a:r>
              <a:rPr lang="en-US" dirty="0" smtClean="0"/>
              <a:t>test (p = .000) indicate that the percent of respondents who use ceiling lifts was significantly greater in Feb 2012 and Sept 2011 compared to 2008 and 2010.  </a:t>
            </a:r>
          </a:p>
          <a:p>
            <a:pPr lvl="0"/>
            <a:endParaRPr lang="en-US" dirty="0" smtClean="0"/>
          </a:p>
          <a:p>
            <a:pPr lvl="0">
              <a:buFont typeface="Arial" pitchFamily="34" charset="0"/>
              <a:buChar char="•"/>
            </a:pPr>
            <a:r>
              <a:rPr lang="en-US" dirty="0" smtClean="0"/>
              <a:t>  Overall, there is a steady increase from one survey to the next in the percent of respondents who use the ceiling lift.  By the February 2012 survey, 70% of the respondents are using the ceiling lift at least once per day.</a:t>
            </a:r>
          </a:p>
          <a:p>
            <a:endParaRPr lang="en-US" dirty="0"/>
          </a:p>
        </p:txBody>
      </p:sp>
      <p:sp>
        <p:nvSpPr>
          <p:cNvPr id="4" name="Slide Number Placeholder 3"/>
          <p:cNvSpPr>
            <a:spLocks noGrp="1"/>
          </p:cNvSpPr>
          <p:nvPr>
            <p:ph type="sldNum" sz="quarter" idx="10"/>
          </p:nvPr>
        </p:nvSpPr>
        <p:spPr/>
        <p:txBody>
          <a:bodyPr/>
          <a:lstStyle/>
          <a:p>
            <a:pPr>
              <a:defRPr/>
            </a:pPr>
            <a:fld id="{5E52CAA3-DBBA-4272-8743-AD030CA91E60}" type="slidenum">
              <a:rPr lang="en-US" smtClean="0"/>
              <a:pPr>
                <a:defRPr/>
              </a:pPr>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1181100" y="696913"/>
            <a:ext cx="4648200" cy="3486150"/>
          </a:xfrm>
          <a:ln/>
        </p:spPr>
      </p:sp>
      <p:sp>
        <p:nvSpPr>
          <p:cNvPr id="51203" name="Notes Placeholder 2"/>
          <p:cNvSpPr>
            <a:spLocks noGrp="1"/>
          </p:cNvSpPr>
          <p:nvPr>
            <p:ph type="body" idx="1"/>
          </p:nvPr>
        </p:nvSpPr>
        <p:spPr>
          <a:noFill/>
          <a:ln/>
        </p:spPr>
        <p:txBody>
          <a:bodyPr/>
          <a:lstStyle/>
          <a:p>
            <a:pPr eaLnBrk="1" hangingPunct="1">
              <a:spcBef>
                <a:spcPct val="0"/>
              </a:spcBef>
            </a:pPr>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descr="Institute Lead_in_Slide_ALT copy.jpg"/>
          <p:cNvPicPr>
            <a:picLocks noChangeAspect="1"/>
          </p:cNvPicPr>
          <p:nvPr userDrawn="1"/>
        </p:nvPicPr>
        <p:blipFill>
          <a:blip r:embed="rId2" cstate="email"/>
          <a:stretch>
            <a:fillRect/>
          </a:stretch>
        </p:blipFill>
        <p:spPr>
          <a:xfrm>
            <a:off x="0" y="1820361"/>
            <a:ext cx="9144000" cy="272491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3" descr="Lead_in_Slide_v1 Institute copy.jpg"/>
          <p:cNvPicPr>
            <a:picLocks noChangeAspect="1"/>
          </p:cNvPicPr>
          <p:nvPr userDrawn="1"/>
        </p:nvPicPr>
        <p:blipFill>
          <a:blip r:embed="rId2" cstate="email"/>
          <a:stretch>
            <a:fillRect/>
          </a:stretch>
        </p:blipFill>
        <p:spPr>
          <a:xfrm>
            <a:off x="0" y="0"/>
            <a:ext cx="9144000"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000"/>
            </a:lvl1pPr>
            <a:lvl2pPr>
              <a:defRPr sz="2000"/>
            </a:lvl2pPr>
            <a:lvl3pPr>
              <a:defRPr sz="1800"/>
            </a:lvl3pPr>
            <a:lvl4pPr>
              <a:defRPr sz="16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1"/>
          <p:cNvSpPr>
            <a:spLocks noGrp="1"/>
          </p:cNvSpPr>
          <p:nvPr>
            <p:ph type="title"/>
          </p:nvPr>
        </p:nvSpPr>
        <p:spPr>
          <a:xfrm>
            <a:off x="456596" y="712270"/>
            <a:ext cx="8230810" cy="456671"/>
          </a:xfrm>
        </p:spPr>
        <p:txBody>
          <a:bodyPr>
            <a:spAutoFit/>
          </a:bodyPr>
          <a:lstStyle>
            <a:lvl1pPr>
              <a:defRPr sz="2400"/>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6597" y="1570138"/>
            <a:ext cx="4042833" cy="4525863"/>
          </a:xfrm>
        </p:spPr>
        <p:txBody>
          <a:bodyPr/>
          <a:lstStyle>
            <a:lvl1pPr>
              <a:defRPr sz="2000"/>
            </a:lvl1pPr>
            <a:lvl2pPr>
              <a:defRPr sz="1800"/>
            </a:lvl2pPr>
            <a:lvl3pPr>
              <a:defRPr sz="1600"/>
            </a:lvl3pPr>
            <a:lvl4pPr>
              <a:defRPr sz="1400"/>
            </a:lvl4pPr>
            <a:lvl5pPr>
              <a:defRPr sz="1400"/>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4573" y="1570138"/>
            <a:ext cx="4042833" cy="4525863"/>
          </a:xfrm>
        </p:spPr>
        <p:txBody>
          <a:bodyPr/>
          <a:lstStyle>
            <a:lvl1pPr>
              <a:defRPr sz="2000"/>
            </a:lvl1pPr>
            <a:lvl2pPr>
              <a:defRPr sz="1800"/>
            </a:lvl2pPr>
            <a:lvl3pPr>
              <a:defRPr sz="1600"/>
            </a:lvl3pPr>
            <a:lvl4pPr>
              <a:defRPr sz="1400"/>
            </a:lvl4pPr>
            <a:lvl5pPr>
              <a:defRPr sz="14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6596" y="712270"/>
            <a:ext cx="8230810" cy="456671"/>
          </a:xfrm>
        </p:spPr>
        <p:txBody>
          <a:bodyPr>
            <a:spAutoFit/>
          </a:bodyPr>
          <a:lstStyle>
            <a:lvl1pPr>
              <a:defRPr sz="2400">
                <a:solidFill>
                  <a:srgbClr val="590D25"/>
                </a:solidFil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9027" y="766118"/>
            <a:ext cx="4041322" cy="400085"/>
          </a:xfrm>
        </p:spPr>
        <p:txBody>
          <a:bodyPr anchor="b">
            <a:spAutoFit/>
          </a:bodyPr>
          <a:lstStyle>
            <a:lvl1pPr marL="0" indent="0" algn="ctr">
              <a:buNone/>
              <a:defRPr sz="2000" b="1">
                <a:solidFill>
                  <a:srgbClr val="590D25"/>
                </a:solidFill>
              </a:defRPr>
            </a:lvl1pPr>
            <a:lvl2pPr marL="432427" indent="0">
              <a:buNone/>
              <a:defRPr sz="1900" b="1"/>
            </a:lvl2pPr>
            <a:lvl3pPr marL="864854" indent="0">
              <a:buNone/>
              <a:defRPr sz="1700" b="1"/>
            </a:lvl3pPr>
            <a:lvl4pPr marL="1297280" indent="0">
              <a:buNone/>
              <a:defRPr sz="1500" b="1"/>
            </a:lvl4pPr>
            <a:lvl5pPr marL="1729708" indent="0">
              <a:buNone/>
              <a:defRPr sz="1500" b="1"/>
            </a:lvl5pPr>
            <a:lvl6pPr marL="2162134" indent="0">
              <a:buNone/>
              <a:defRPr sz="1500" b="1"/>
            </a:lvl6pPr>
            <a:lvl7pPr marL="2594562" indent="0">
              <a:buNone/>
              <a:defRPr sz="1500" b="1"/>
            </a:lvl7pPr>
            <a:lvl8pPr marL="3026988" indent="0">
              <a:buNone/>
              <a:defRPr sz="1500" b="1"/>
            </a:lvl8pPr>
            <a:lvl9pPr marL="3459415" indent="0">
              <a:buNone/>
              <a:defRPr sz="1500" b="1"/>
            </a:lvl9pPr>
          </a:lstStyle>
          <a:p>
            <a:pPr lvl="0"/>
            <a:r>
              <a:rPr lang="en-US" dirty="0" smtClean="0"/>
              <a:t>Click to edit Master text styles</a:t>
            </a:r>
          </a:p>
        </p:txBody>
      </p:sp>
      <p:sp>
        <p:nvSpPr>
          <p:cNvPr id="4" name="Content Placeholder 3"/>
          <p:cNvSpPr>
            <a:spLocks noGrp="1"/>
          </p:cNvSpPr>
          <p:nvPr>
            <p:ph sz="half" idx="2"/>
          </p:nvPr>
        </p:nvSpPr>
        <p:spPr>
          <a:xfrm>
            <a:off x="269027" y="1471000"/>
            <a:ext cx="4041322" cy="4906355"/>
          </a:xfrm>
        </p:spPr>
        <p:txBody>
          <a:bodyPr/>
          <a:lstStyle>
            <a:lvl1pPr>
              <a:defRPr sz="2000"/>
            </a:lvl1pPr>
            <a:lvl2pPr>
              <a:defRPr sz="1800"/>
            </a:lvl2pPr>
            <a:lvl3pPr>
              <a:defRPr sz="1600"/>
            </a:lvl3pPr>
            <a:lvl4pPr>
              <a:defRPr sz="1400"/>
            </a:lvl4pPr>
            <a:lvl5pPr>
              <a:defRPr sz="140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96972" y="766118"/>
            <a:ext cx="4042833" cy="400085"/>
          </a:xfrm>
        </p:spPr>
        <p:txBody>
          <a:bodyPr anchor="b">
            <a:spAutoFit/>
          </a:bodyPr>
          <a:lstStyle>
            <a:lvl1pPr marL="0" indent="0" algn="ctr">
              <a:buNone/>
              <a:defRPr sz="2000" b="1">
                <a:solidFill>
                  <a:srgbClr val="590D25"/>
                </a:solidFill>
              </a:defRPr>
            </a:lvl1pPr>
            <a:lvl2pPr marL="432427" indent="0">
              <a:buNone/>
              <a:defRPr sz="1900" b="1"/>
            </a:lvl2pPr>
            <a:lvl3pPr marL="864854" indent="0">
              <a:buNone/>
              <a:defRPr sz="1700" b="1"/>
            </a:lvl3pPr>
            <a:lvl4pPr marL="1297280" indent="0">
              <a:buNone/>
              <a:defRPr sz="1500" b="1"/>
            </a:lvl4pPr>
            <a:lvl5pPr marL="1729708" indent="0">
              <a:buNone/>
              <a:defRPr sz="1500" b="1"/>
            </a:lvl5pPr>
            <a:lvl6pPr marL="2162134" indent="0">
              <a:buNone/>
              <a:defRPr sz="1500" b="1"/>
            </a:lvl6pPr>
            <a:lvl7pPr marL="2594562" indent="0">
              <a:buNone/>
              <a:defRPr sz="1500" b="1"/>
            </a:lvl7pPr>
            <a:lvl8pPr marL="3026988" indent="0">
              <a:buNone/>
              <a:defRPr sz="1500" b="1"/>
            </a:lvl8pPr>
            <a:lvl9pPr marL="3459415" indent="0">
              <a:buNone/>
              <a:defRPr sz="1500" b="1"/>
            </a:lvl9pPr>
          </a:lstStyle>
          <a:p>
            <a:pPr lvl="0"/>
            <a:r>
              <a:rPr lang="en-US" dirty="0" smtClean="0"/>
              <a:t>Click to edit Master text styles</a:t>
            </a:r>
          </a:p>
        </p:txBody>
      </p:sp>
      <p:sp>
        <p:nvSpPr>
          <p:cNvPr id="6" name="Content Placeholder 5"/>
          <p:cNvSpPr>
            <a:spLocks noGrp="1"/>
          </p:cNvSpPr>
          <p:nvPr>
            <p:ph sz="quarter" idx="4"/>
          </p:nvPr>
        </p:nvSpPr>
        <p:spPr>
          <a:xfrm>
            <a:off x="4796972" y="1471000"/>
            <a:ext cx="4042833" cy="4906355"/>
          </a:xfrm>
        </p:spPr>
        <p:txBody>
          <a:bodyPr/>
          <a:lstStyle>
            <a:lvl1pPr>
              <a:defRPr sz="2000"/>
            </a:lvl1pPr>
            <a:lvl2pPr>
              <a:defRPr sz="1800"/>
            </a:lvl2pPr>
            <a:lvl3pPr>
              <a:defRPr sz="1600"/>
            </a:lvl3pPr>
            <a:lvl4pPr>
              <a:defRPr sz="1400"/>
            </a:lvl4pPr>
            <a:lvl5pPr>
              <a:defRPr sz="14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456596" y="712270"/>
            <a:ext cx="8230810" cy="456671"/>
          </a:xfrm>
        </p:spPr>
        <p:txBody>
          <a:bodyPr>
            <a:spAutoFit/>
          </a:bodyPr>
          <a:lstStyle>
            <a:lvl1pPr>
              <a:defRPr sz="2400">
                <a:solidFill>
                  <a:srgbClr val="590D25"/>
                </a:solidFill>
              </a:defRPr>
            </a:lvl1pPr>
          </a:lstStyle>
          <a:p>
            <a:r>
              <a:rPr lang="en-US"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APHC BC_Header no text.jpg"/>
          <p:cNvPicPr>
            <a:picLocks noChangeAspect="1"/>
          </p:cNvPicPr>
          <p:nvPr userDrawn="1"/>
        </p:nvPicPr>
        <p:blipFill>
          <a:blip r:embed="rId2" cstate="email"/>
          <a:stretch>
            <a:fillRect/>
          </a:stretch>
        </p:blipFill>
        <p:spPr>
          <a:xfrm>
            <a:off x="0" y="0"/>
            <a:ext cx="9144000" cy="640080"/>
          </a:xfrm>
          <a:prstGeom prst="rect">
            <a:avLst/>
          </a:prstGeom>
        </p:spPr>
      </p:pic>
      <p:sp>
        <p:nvSpPr>
          <p:cNvPr id="4" name="Rectangle 3"/>
          <p:cNvSpPr>
            <a:spLocks noGrp="1" noChangeArrowheads="1"/>
          </p:cNvSpPr>
          <p:nvPr userDrawn="1">
            <p:ph type="title"/>
          </p:nvPr>
        </p:nvSpPr>
        <p:spPr>
          <a:xfrm>
            <a:off x="372794" y="70338"/>
            <a:ext cx="8398411" cy="523196"/>
          </a:xfrm>
          <a:noFill/>
        </p:spPr>
        <p:txBody>
          <a:bodyPr wrap="square" lIns="91408" tIns="45704" rIns="91408" bIns="45704">
            <a:spAutoFit/>
          </a:bodyPr>
          <a:lstStyle>
            <a:lvl1pPr>
              <a:defRPr>
                <a:solidFill>
                  <a:schemeClr val="bg1"/>
                </a:solidFill>
                <a:effectLst>
                  <a:outerShdw blurRad="38100" dist="38100" dir="2700000" algn="tl">
                    <a:srgbClr val="000000">
                      <a:alpha val="43137"/>
                    </a:srgbClr>
                  </a:outerShdw>
                </a:effectLst>
              </a:defRPr>
            </a:lvl1pPr>
          </a:lstStyle>
          <a:p>
            <a:pPr eaLnBrk="1" hangingPunct="1"/>
            <a:r>
              <a:rPr lang="en-US" sz="2800" dirty="0" smtClean="0"/>
              <a:t>Slide Title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descr="APHC BC_Header no text no logo.jpg"/>
          <p:cNvPicPr>
            <a:picLocks noChangeAspect="1"/>
          </p:cNvPicPr>
          <p:nvPr userDrawn="1"/>
        </p:nvPicPr>
        <p:blipFill>
          <a:blip r:embed="rId2" cstate="email"/>
          <a:stretch>
            <a:fillRect/>
          </a:stretch>
        </p:blipFill>
        <p:spPr>
          <a:xfrm>
            <a:off x="0" y="0"/>
            <a:ext cx="9144000" cy="640080"/>
          </a:xfrm>
          <a:prstGeom prst="rect">
            <a:avLst/>
          </a:prstGeom>
        </p:spPr>
      </p:pic>
      <p:sp>
        <p:nvSpPr>
          <p:cNvPr id="5" name="Rectangle 3"/>
          <p:cNvSpPr>
            <a:spLocks noGrp="1" noChangeArrowheads="1"/>
          </p:cNvSpPr>
          <p:nvPr userDrawn="1">
            <p:ph type="title"/>
          </p:nvPr>
        </p:nvSpPr>
        <p:spPr>
          <a:xfrm>
            <a:off x="372794" y="46892"/>
            <a:ext cx="8398411" cy="523196"/>
          </a:xfrm>
          <a:noFill/>
        </p:spPr>
        <p:txBody>
          <a:bodyPr wrap="square" lIns="91408" tIns="45704" rIns="91408" bIns="45704">
            <a:spAutoFit/>
          </a:bodyPr>
          <a:lstStyle>
            <a:lvl1pPr>
              <a:defRPr>
                <a:solidFill>
                  <a:schemeClr val="bg1"/>
                </a:solidFill>
                <a:effectLst>
                  <a:outerShdw blurRad="38100" dist="38100" dir="2700000" algn="tl">
                    <a:srgbClr val="000000">
                      <a:alpha val="43137"/>
                    </a:srgbClr>
                  </a:outerShdw>
                </a:effectLst>
              </a:defRPr>
            </a:lvl1pPr>
          </a:lstStyle>
          <a:p>
            <a:pPr eaLnBrk="1" hangingPunct="1"/>
            <a:r>
              <a:rPr lang="en-US" sz="2800" dirty="0" smtClean="0"/>
              <a:t>Slide Title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6587369" y="6590109"/>
            <a:ext cx="1179286" cy="339328"/>
          </a:xfrm>
          <a:prstGeom prst="rect">
            <a:avLst/>
          </a:prstGeom>
          <a:ln/>
        </p:spPr>
        <p:txBody>
          <a:bodyPr lIns="86493" tIns="43247" rIns="86493" bIns="43247"/>
          <a:lstStyle>
            <a:lvl1pPr>
              <a:defRPr/>
            </a:lvl1pPr>
          </a:lstStyle>
          <a:p>
            <a:pPr>
              <a:defRPr/>
            </a:pPr>
            <a:r>
              <a:rPr lang="en-US"/>
              <a:t>Slide </a:t>
            </a:r>
            <a:fld id="{6F755316-D5F6-4082-A45A-C3C1402A1FE8}" type="slidenum">
              <a:rPr lang="en-US"/>
              <a:pPr>
                <a:defRPr/>
              </a:pPr>
              <a:t>‹#›</a:t>
            </a:fld>
            <a:r>
              <a:rPr lang="en-US"/>
              <a:t> of 5</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kumimoji="0"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5BBC35B-A44B-4119-B8DA-DE9E3DFADA20}"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6596" y="1570138"/>
            <a:ext cx="8230810" cy="4525863"/>
          </a:xfrm>
          <a:prstGeom prst="rect">
            <a:avLst/>
          </a:prstGeom>
          <a:noFill/>
          <a:ln w="9525">
            <a:noFill/>
            <a:miter lim="800000"/>
            <a:headEnd/>
            <a:tailEnd/>
          </a:ln>
        </p:spPr>
        <p:txBody>
          <a:bodyPr vert="horz" wrap="square" lIns="91408" tIns="45704" rIns="91408" bIns="45704"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4" name="Rectangle 26"/>
          <p:cNvSpPr>
            <a:spLocks noGrp="1" noChangeArrowheads="1"/>
          </p:cNvSpPr>
          <p:nvPr>
            <p:ph type="title"/>
          </p:nvPr>
        </p:nvSpPr>
        <p:spPr bwMode="auto">
          <a:xfrm>
            <a:off x="456596" y="645181"/>
            <a:ext cx="8230810" cy="590848"/>
          </a:xfrm>
          <a:prstGeom prst="rect">
            <a:avLst/>
          </a:prstGeom>
          <a:noFill/>
          <a:ln w="9525">
            <a:noFill/>
            <a:miter lim="800000"/>
            <a:headEnd/>
            <a:tailEnd/>
          </a:ln>
        </p:spPr>
        <p:txBody>
          <a:bodyPr vert="horz" wrap="square" lIns="86486" tIns="43243" rIns="86486" bIns="43243" numCol="1" anchor="ctr" anchorCtr="0" compatLnSpc="1">
            <a:prstTxWarp prst="textNoShape">
              <a:avLst/>
            </a:prstTxWarp>
          </a:bodyPr>
          <a:lstStyle/>
          <a:p>
            <a:pPr lvl="0"/>
            <a:r>
              <a:rPr lang="en-US" dirty="0" smtClean="0"/>
              <a:t>Click to edit Master title style</a:t>
            </a:r>
          </a:p>
        </p:txBody>
      </p:sp>
      <p:pic>
        <p:nvPicPr>
          <p:cNvPr id="19" name="Picture 18" descr="APHC PP_bottom bar.jpg"/>
          <p:cNvPicPr>
            <a:picLocks noChangeAspect="1"/>
          </p:cNvPicPr>
          <p:nvPr userDrawn="1"/>
        </p:nvPicPr>
        <p:blipFill>
          <a:blip r:embed="rId13" cstate="email"/>
          <a:stretch>
            <a:fillRect/>
          </a:stretch>
        </p:blipFill>
        <p:spPr>
          <a:xfrm>
            <a:off x="0" y="6510276"/>
            <a:ext cx="9144000" cy="39624"/>
          </a:xfrm>
          <a:prstGeom prst="rect">
            <a:avLst/>
          </a:prstGeom>
        </p:spPr>
      </p:pic>
      <p:pic>
        <p:nvPicPr>
          <p:cNvPr id="7" name="Picture 6" descr="Institute HEADER ONLY copy.jpg"/>
          <p:cNvPicPr>
            <a:picLocks noChangeAspect="1"/>
          </p:cNvPicPr>
          <p:nvPr userDrawn="1"/>
        </p:nvPicPr>
        <p:blipFill>
          <a:blip r:embed="rId14" cstate="email"/>
          <a:stretch>
            <a:fillRect/>
          </a:stretch>
        </p:blipFill>
        <p:spPr>
          <a:xfrm>
            <a:off x="0" y="0"/>
            <a:ext cx="9144000" cy="640080"/>
          </a:xfrm>
          <a:prstGeom prst="rect">
            <a:avLst/>
          </a:prstGeom>
        </p:spPr>
      </p:pic>
    </p:spTree>
  </p:cSld>
  <p:clrMap bg1="lt1" tx1="dk1" bg2="lt2" tx2="dk2" accent1="accent1" accent2="accent2" accent3="accent3" accent4="accent4" accent5="accent5" accent6="accent6" hlink="hlink" folHlink="folHlink"/>
  <p:sldLayoutIdLst>
    <p:sldLayoutId id="2147483695" r:id="rId1"/>
    <p:sldLayoutId id="2147483697" r:id="rId2"/>
    <p:sldLayoutId id="2147483696" r:id="rId3"/>
    <p:sldLayoutId id="2147483685" r:id="rId4"/>
    <p:sldLayoutId id="2147483687" r:id="rId5"/>
    <p:sldLayoutId id="2147483688" r:id="rId6"/>
    <p:sldLayoutId id="2147483689" r:id="rId7"/>
    <p:sldLayoutId id="2147483690" r:id="rId8"/>
    <p:sldLayoutId id="2147483698" r:id="rId9"/>
    <p:sldLayoutId id="2147483699" r:id="rId10"/>
    <p:sldLayoutId id="2147483700" r:id="rId11"/>
  </p:sldLayoutIdLst>
  <p:hf hdr="0" ftr="0" dt="0"/>
  <p:txStyles>
    <p:titleStyle>
      <a:lvl1pPr algn="ctr" defTabSz="914403" rtl="0" eaLnBrk="0" fontAlgn="base" hangingPunct="0">
        <a:spcBef>
          <a:spcPct val="0"/>
        </a:spcBef>
        <a:spcAft>
          <a:spcPct val="0"/>
        </a:spcAft>
        <a:defRPr sz="2800" b="1">
          <a:solidFill>
            <a:srgbClr val="590D25"/>
          </a:solidFill>
          <a:latin typeface="+mj-lt"/>
          <a:ea typeface="+mj-ea"/>
          <a:cs typeface="+mj-cs"/>
        </a:defRPr>
      </a:lvl1pPr>
      <a:lvl2pPr algn="ctr" defTabSz="914403" rtl="0" eaLnBrk="0" fontAlgn="base" hangingPunct="0">
        <a:spcBef>
          <a:spcPct val="0"/>
        </a:spcBef>
        <a:spcAft>
          <a:spcPct val="0"/>
        </a:spcAft>
        <a:defRPr sz="3000" b="1">
          <a:solidFill>
            <a:srgbClr val="660033"/>
          </a:solidFill>
          <a:latin typeface="Arial" charset="0"/>
        </a:defRPr>
      </a:lvl2pPr>
      <a:lvl3pPr algn="ctr" defTabSz="914403" rtl="0" eaLnBrk="0" fontAlgn="base" hangingPunct="0">
        <a:spcBef>
          <a:spcPct val="0"/>
        </a:spcBef>
        <a:spcAft>
          <a:spcPct val="0"/>
        </a:spcAft>
        <a:defRPr sz="3000" b="1">
          <a:solidFill>
            <a:srgbClr val="660033"/>
          </a:solidFill>
          <a:latin typeface="Arial" charset="0"/>
        </a:defRPr>
      </a:lvl3pPr>
      <a:lvl4pPr algn="ctr" defTabSz="914403" rtl="0" eaLnBrk="0" fontAlgn="base" hangingPunct="0">
        <a:spcBef>
          <a:spcPct val="0"/>
        </a:spcBef>
        <a:spcAft>
          <a:spcPct val="0"/>
        </a:spcAft>
        <a:defRPr sz="3000" b="1">
          <a:solidFill>
            <a:srgbClr val="660033"/>
          </a:solidFill>
          <a:latin typeface="Arial" charset="0"/>
        </a:defRPr>
      </a:lvl4pPr>
      <a:lvl5pPr algn="ctr" defTabSz="914403" rtl="0" eaLnBrk="0" fontAlgn="base" hangingPunct="0">
        <a:spcBef>
          <a:spcPct val="0"/>
        </a:spcBef>
        <a:spcAft>
          <a:spcPct val="0"/>
        </a:spcAft>
        <a:defRPr sz="3000" b="1">
          <a:solidFill>
            <a:srgbClr val="660033"/>
          </a:solidFill>
          <a:latin typeface="Arial" charset="0"/>
        </a:defRPr>
      </a:lvl5pPr>
      <a:lvl6pPr marL="432427" algn="ctr" defTabSz="914403" rtl="0" fontAlgn="base">
        <a:spcBef>
          <a:spcPct val="0"/>
        </a:spcBef>
        <a:spcAft>
          <a:spcPct val="0"/>
        </a:spcAft>
        <a:defRPr sz="3000" b="1">
          <a:solidFill>
            <a:srgbClr val="660033"/>
          </a:solidFill>
          <a:latin typeface="Arial" charset="0"/>
        </a:defRPr>
      </a:lvl6pPr>
      <a:lvl7pPr marL="864854" algn="ctr" defTabSz="914403" rtl="0" fontAlgn="base">
        <a:spcBef>
          <a:spcPct val="0"/>
        </a:spcBef>
        <a:spcAft>
          <a:spcPct val="0"/>
        </a:spcAft>
        <a:defRPr sz="3000" b="1">
          <a:solidFill>
            <a:srgbClr val="660033"/>
          </a:solidFill>
          <a:latin typeface="Arial" charset="0"/>
        </a:defRPr>
      </a:lvl7pPr>
      <a:lvl8pPr marL="1297280" algn="ctr" defTabSz="914403" rtl="0" fontAlgn="base">
        <a:spcBef>
          <a:spcPct val="0"/>
        </a:spcBef>
        <a:spcAft>
          <a:spcPct val="0"/>
        </a:spcAft>
        <a:defRPr sz="3000" b="1">
          <a:solidFill>
            <a:srgbClr val="660033"/>
          </a:solidFill>
          <a:latin typeface="Arial" charset="0"/>
        </a:defRPr>
      </a:lvl8pPr>
      <a:lvl9pPr marL="1729708" algn="ctr" defTabSz="914403" rtl="0" fontAlgn="base">
        <a:spcBef>
          <a:spcPct val="0"/>
        </a:spcBef>
        <a:spcAft>
          <a:spcPct val="0"/>
        </a:spcAft>
        <a:defRPr sz="3000" b="1">
          <a:solidFill>
            <a:srgbClr val="660033"/>
          </a:solidFill>
          <a:latin typeface="Arial" charset="0"/>
        </a:defRPr>
      </a:lvl9pPr>
    </p:titleStyle>
    <p:bodyStyle>
      <a:lvl1pPr marL="216214" indent="-216214" algn="l" defTabSz="914403" rtl="0" eaLnBrk="0" fontAlgn="base" hangingPunct="0">
        <a:spcBef>
          <a:spcPct val="20000"/>
        </a:spcBef>
        <a:spcAft>
          <a:spcPct val="0"/>
        </a:spcAft>
        <a:buClr>
          <a:srgbClr val="590D25"/>
        </a:buClr>
        <a:buSzPct val="125000"/>
        <a:buChar char="•"/>
        <a:defRPr sz="2300">
          <a:solidFill>
            <a:schemeClr val="tx1"/>
          </a:solidFill>
          <a:latin typeface="+mn-lt"/>
          <a:ea typeface="+mn-ea"/>
          <a:cs typeface="+mn-cs"/>
        </a:defRPr>
      </a:lvl1pPr>
      <a:lvl2pPr marL="743234" indent="-286784" algn="l" defTabSz="914403" rtl="0" eaLnBrk="0" fontAlgn="base" hangingPunct="0">
        <a:spcBef>
          <a:spcPct val="20000"/>
        </a:spcBef>
        <a:spcAft>
          <a:spcPct val="0"/>
        </a:spcAft>
        <a:buClr>
          <a:srgbClr val="590D25"/>
        </a:buClr>
        <a:buChar char="–"/>
        <a:defRPr sz="2100">
          <a:solidFill>
            <a:schemeClr val="tx1"/>
          </a:solidFill>
          <a:latin typeface="+mn-lt"/>
        </a:defRPr>
      </a:lvl2pPr>
      <a:lvl3pPr marL="1081067" indent="-166665" algn="l" defTabSz="914403" rtl="0" eaLnBrk="0" fontAlgn="base" hangingPunct="0">
        <a:spcBef>
          <a:spcPct val="20000"/>
        </a:spcBef>
        <a:spcAft>
          <a:spcPct val="0"/>
        </a:spcAft>
        <a:buClr>
          <a:srgbClr val="590D25"/>
        </a:buClr>
        <a:buChar char="•"/>
        <a:defRPr sz="1900">
          <a:solidFill>
            <a:schemeClr val="tx1"/>
          </a:solidFill>
          <a:latin typeface="+mn-lt"/>
        </a:defRPr>
      </a:lvl3pPr>
      <a:lvl4pPr marL="1600580" indent="-229728" algn="l" defTabSz="914403" rtl="0" eaLnBrk="0" fontAlgn="base" hangingPunct="0">
        <a:spcBef>
          <a:spcPct val="20000"/>
        </a:spcBef>
        <a:spcAft>
          <a:spcPct val="0"/>
        </a:spcAft>
        <a:buClr>
          <a:srgbClr val="590D25"/>
        </a:buClr>
        <a:buChar char="–"/>
        <a:defRPr>
          <a:solidFill>
            <a:schemeClr val="tx1"/>
          </a:solidFill>
          <a:latin typeface="+mn-lt"/>
        </a:defRPr>
      </a:lvl4pPr>
      <a:lvl5pPr marL="2002977" indent="-174171" algn="l" defTabSz="914403" rtl="0" eaLnBrk="0" fontAlgn="base" hangingPunct="0">
        <a:spcBef>
          <a:spcPct val="20000"/>
        </a:spcBef>
        <a:spcAft>
          <a:spcPct val="0"/>
        </a:spcAft>
        <a:buClr>
          <a:srgbClr val="590D25"/>
        </a:buClr>
        <a:buChar char="»"/>
        <a:defRPr sz="1500">
          <a:solidFill>
            <a:schemeClr val="tx1"/>
          </a:solidFill>
          <a:latin typeface="+mn-lt"/>
        </a:defRPr>
      </a:lvl5pPr>
      <a:lvl6pPr marL="2435405" indent="-174171" algn="l" defTabSz="914403" rtl="0" fontAlgn="base">
        <a:spcBef>
          <a:spcPct val="20000"/>
        </a:spcBef>
        <a:spcAft>
          <a:spcPct val="0"/>
        </a:spcAft>
        <a:buClr>
          <a:srgbClr val="660033"/>
        </a:buClr>
        <a:buChar char="»"/>
        <a:defRPr sz="1500">
          <a:solidFill>
            <a:schemeClr val="tx1"/>
          </a:solidFill>
          <a:latin typeface="+mn-lt"/>
        </a:defRPr>
      </a:lvl6pPr>
      <a:lvl7pPr marL="2867832" indent="-174171" algn="l" defTabSz="914403" rtl="0" fontAlgn="base">
        <a:spcBef>
          <a:spcPct val="20000"/>
        </a:spcBef>
        <a:spcAft>
          <a:spcPct val="0"/>
        </a:spcAft>
        <a:buClr>
          <a:srgbClr val="660033"/>
        </a:buClr>
        <a:buChar char="»"/>
        <a:defRPr sz="1500">
          <a:solidFill>
            <a:schemeClr val="tx1"/>
          </a:solidFill>
          <a:latin typeface="+mn-lt"/>
        </a:defRPr>
      </a:lvl7pPr>
      <a:lvl8pPr marL="3300259" indent="-174171" algn="l" defTabSz="914403" rtl="0" fontAlgn="base">
        <a:spcBef>
          <a:spcPct val="20000"/>
        </a:spcBef>
        <a:spcAft>
          <a:spcPct val="0"/>
        </a:spcAft>
        <a:buClr>
          <a:srgbClr val="660033"/>
        </a:buClr>
        <a:buChar char="»"/>
        <a:defRPr sz="1500">
          <a:solidFill>
            <a:schemeClr val="tx1"/>
          </a:solidFill>
          <a:latin typeface="+mn-lt"/>
        </a:defRPr>
      </a:lvl8pPr>
      <a:lvl9pPr marL="3732685" indent="-174171" algn="l" defTabSz="914403" rtl="0" fontAlgn="base">
        <a:spcBef>
          <a:spcPct val="20000"/>
        </a:spcBef>
        <a:spcAft>
          <a:spcPct val="0"/>
        </a:spcAft>
        <a:buClr>
          <a:srgbClr val="660033"/>
        </a:buClr>
        <a:buChar char="»"/>
        <a:defRPr sz="1500">
          <a:solidFill>
            <a:schemeClr val="tx1"/>
          </a:solidFill>
          <a:latin typeface="+mn-lt"/>
        </a:defRPr>
      </a:lvl9pPr>
    </p:bodyStyle>
    <p:otherStyle>
      <a:defPPr>
        <a:defRPr lang="en-US"/>
      </a:defPPr>
      <a:lvl1pPr marL="0" algn="l" defTabSz="864854" rtl="0" eaLnBrk="1" latinLnBrk="0" hangingPunct="1">
        <a:defRPr sz="1700" kern="1200">
          <a:solidFill>
            <a:schemeClr val="tx1"/>
          </a:solidFill>
          <a:latin typeface="+mn-lt"/>
          <a:ea typeface="+mn-ea"/>
          <a:cs typeface="+mn-cs"/>
        </a:defRPr>
      </a:lvl1pPr>
      <a:lvl2pPr marL="432427" algn="l" defTabSz="864854" rtl="0" eaLnBrk="1" latinLnBrk="0" hangingPunct="1">
        <a:defRPr sz="1700" kern="1200">
          <a:solidFill>
            <a:schemeClr val="tx1"/>
          </a:solidFill>
          <a:latin typeface="+mn-lt"/>
          <a:ea typeface="+mn-ea"/>
          <a:cs typeface="+mn-cs"/>
        </a:defRPr>
      </a:lvl2pPr>
      <a:lvl3pPr marL="864854" algn="l" defTabSz="864854" rtl="0" eaLnBrk="1" latinLnBrk="0" hangingPunct="1">
        <a:defRPr sz="1700" kern="1200">
          <a:solidFill>
            <a:schemeClr val="tx1"/>
          </a:solidFill>
          <a:latin typeface="+mn-lt"/>
          <a:ea typeface="+mn-ea"/>
          <a:cs typeface="+mn-cs"/>
        </a:defRPr>
      </a:lvl3pPr>
      <a:lvl4pPr marL="1297280" algn="l" defTabSz="864854" rtl="0" eaLnBrk="1" latinLnBrk="0" hangingPunct="1">
        <a:defRPr sz="1700" kern="1200">
          <a:solidFill>
            <a:schemeClr val="tx1"/>
          </a:solidFill>
          <a:latin typeface="+mn-lt"/>
          <a:ea typeface="+mn-ea"/>
          <a:cs typeface="+mn-cs"/>
        </a:defRPr>
      </a:lvl4pPr>
      <a:lvl5pPr marL="1729708" algn="l" defTabSz="864854" rtl="0" eaLnBrk="1" latinLnBrk="0" hangingPunct="1">
        <a:defRPr sz="1700" kern="1200">
          <a:solidFill>
            <a:schemeClr val="tx1"/>
          </a:solidFill>
          <a:latin typeface="+mn-lt"/>
          <a:ea typeface="+mn-ea"/>
          <a:cs typeface="+mn-cs"/>
        </a:defRPr>
      </a:lvl5pPr>
      <a:lvl6pPr marL="2162134" algn="l" defTabSz="864854" rtl="0" eaLnBrk="1" latinLnBrk="0" hangingPunct="1">
        <a:defRPr sz="1700" kern="1200">
          <a:solidFill>
            <a:schemeClr val="tx1"/>
          </a:solidFill>
          <a:latin typeface="+mn-lt"/>
          <a:ea typeface="+mn-ea"/>
          <a:cs typeface="+mn-cs"/>
        </a:defRPr>
      </a:lvl6pPr>
      <a:lvl7pPr marL="2594562" algn="l" defTabSz="864854" rtl="0" eaLnBrk="1" latinLnBrk="0" hangingPunct="1">
        <a:defRPr sz="1700" kern="1200">
          <a:solidFill>
            <a:schemeClr val="tx1"/>
          </a:solidFill>
          <a:latin typeface="+mn-lt"/>
          <a:ea typeface="+mn-ea"/>
          <a:cs typeface="+mn-cs"/>
        </a:defRPr>
      </a:lvl7pPr>
      <a:lvl8pPr marL="3026988" algn="l" defTabSz="864854" rtl="0" eaLnBrk="1" latinLnBrk="0" hangingPunct="1">
        <a:defRPr sz="1700" kern="1200">
          <a:solidFill>
            <a:schemeClr val="tx1"/>
          </a:solidFill>
          <a:latin typeface="+mn-lt"/>
          <a:ea typeface="+mn-ea"/>
          <a:cs typeface="+mn-cs"/>
        </a:defRPr>
      </a:lvl8pPr>
      <a:lvl9pPr marL="3459415" algn="l" defTabSz="864854"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news.nurse.com/article/20111215/NATIONAL02/112190010/-1/frontpageposted%2012/15/11"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arjohuntleigh.com/Admin/files/20120617152601.pdf" TargetMode="External"/><Relationship Id="rId2" Type="http://schemas.openxmlformats.org/officeDocument/2006/relationships/hyperlink" Target="http://www.iso.org/iso/iso_catalogue/catalogue_tc/catalogue_detail.htm?csnumber=51310"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www.ada.gov/medcare_mobility_ta/medcare_ta.htm"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mailto:elsey.McCoskey@us.army.mil"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374085" y="271463"/>
            <a:ext cx="8388350" cy="995362"/>
          </a:xfrm>
          <a:noFill/>
        </p:spPr>
        <p:txBody>
          <a:bodyPr lIns="91408" tIns="45704" rIns="91408" bIns="45704"/>
          <a:lstStyle/>
          <a:p>
            <a:pPr eaLnBrk="1" hangingPunct="1"/>
            <a:r>
              <a:rPr lang="en-US" sz="3800" dirty="0" smtClean="0"/>
              <a:t>Safe Patient Handling Program</a:t>
            </a:r>
            <a:endParaRPr lang="en-US" b="0" dirty="0" smtClean="0"/>
          </a:p>
        </p:txBody>
      </p:sp>
      <p:sp>
        <p:nvSpPr>
          <p:cNvPr id="3075" name="Rectangle 3"/>
          <p:cNvSpPr>
            <a:spLocks noGrp="1" noChangeArrowheads="1"/>
          </p:cNvSpPr>
          <p:nvPr>
            <p:ph type="subTitle" idx="4294967295"/>
          </p:nvPr>
        </p:nvSpPr>
        <p:spPr>
          <a:xfrm>
            <a:off x="601098" y="1162050"/>
            <a:ext cx="7934325" cy="557213"/>
          </a:xfrm>
          <a:noFill/>
        </p:spPr>
        <p:txBody>
          <a:bodyPr anchor="ctr"/>
          <a:lstStyle/>
          <a:p>
            <a:pPr marL="0" indent="0" algn="ctr" eaLnBrk="1" hangingPunct="1">
              <a:spcBef>
                <a:spcPct val="0"/>
              </a:spcBef>
              <a:buClrTx/>
              <a:buSzTx/>
              <a:buNone/>
            </a:pPr>
            <a:endParaRPr lang="en-US" b="1" dirty="0" smtClean="0"/>
          </a:p>
        </p:txBody>
      </p:sp>
      <p:sp>
        <p:nvSpPr>
          <p:cNvPr id="3076" name="Text Box 4"/>
          <p:cNvSpPr txBox="1">
            <a:spLocks noChangeArrowheads="1"/>
          </p:cNvSpPr>
          <p:nvPr/>
        </p:nvSpPr>
        <p:spPr bwMode="auto">
          <a:xfrm>
            <a:off x="527539" y="4818562"/>
            <a:ext cx="8088923" cy="456662"/>
          </a:xfrm>
          <a:prstGeom prst="rect">
            <a:avLst/>
          </a:prstGeom>
          <a:noFill/>
          <a:ln w="9525">
            <a:noFill/>
            <a:miter lim="800000"/>
            <a:headEnd/>
            <a:tailEnd/>
          </a:ln>
        </p:spPr>
        <p:txBody>
          <a:bodyPr wrap="square" lIns="86486" tIns="43243" rIns="86486" bIns="43243">
            <a:spAutoFit/>
          </a:bodyPr>
          <a:lstStyle/>
          <a:p>
            <a:pPr algn="ctr" defTabSz="914403"/>
            <a:r>
              <a:rPr lang="en-US" sz="2400" dirty="0" smtClean="0"/>
              <a:t>Ms. Kelsey McCoskey</a:t>
            </a:r>
          </a:p>
        </p:txBody>
      </p:sp>
      <p:sp>
        <p:nvSpPr>
          <p:cNvPr id="3077" name="Text Box 5"/>
          <p:cNvSpPr txBox="1">
            <a:spLocks noChangeArrowheads="1"/>
          </p:cNvSpPr>
          <p:nvPr/>
        </p:nvSpPr>
        <p:spPr bwMode="auto">
          <a:xfrm>
            <a:off x="1765150" y="6548615"/>
            <a:ext cx="5613702" cy="271997"/>
          </a:xfrm>
          <a:prstGeom prst="rect">
            <a:avLst/>
          </a:prstGeom>
          <a:noFill/>
          <a:ln w="9525">
            <a:noFill/>
            <a:miter lim="800000"/>
            <a:headEnd/>
            <a:tailEnd/>
          </a:ln>
        </p:spPr>
        <p:txBody>
          <a:bodyPr lIns="86486" tIns="43243" rIns="86486" bIns="43243">
            <a:spAutoFit/>
          </a:bodyPr>
          <a:lstStyle/>
          <a:p>
            <a:pPr algn="ctr" defTabSz="914403"/>
            <a:r>
              <a:rPr lang="en-US" sz="1200" b="1" dirty="0" smtClean="0"/>
              <a:t>Unclassified</a:t>
            </a:r>
            <a:endParaRPr lang="en-US" sz="1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AutoShape 2"/>
          <p:cNvSpPr>
            <a:spLocks noChangeArrowheads="1"/>
          </p:cNvSpPr>
          <p:nvPr/>
        </p:nvSpPr>
        <p:spPr bwMode="auto">
          <a:xfrm>
            <a:off x="1360517" y="2123443"/>
            <a:ext cx="5934226" cy="3549550"/>
          </a:xfrm>
          <a:prstGeom prst="roundRect">
            <a:avLst>
              <a:gd name="adj" fmla="val 16667"/>
            </a:avLst>
          </a:prstGeom>
          <a:solidFill>
            <a:srgbClr val="EAEAEA"/>
          </a:solidFill>
          <a:ln w="9525">
            <a:solidFill>
              <a:schemeClr val="tx1"/>
            </a:solidFill>
            <a:round/>
            <a:headEnd/>
            <a:tailEnd/>
          </a:ln>
        </p:spPr>
        <p:txBody>
          <a:bodyPr wrap="none" lIns="86486" tIns="43243" rIns="86486" bIns="43243" anchor="ctr"/>
          <a:lstStyle/>
          <a:p>
            <a:endParaRPr lang="en-US"/>
          </a:p>
        </p:txBody>
      </p:sp>
      <p:sp>
        <p:nvSpPr>
          <p:cNvPr id="10244" name="Rectangle 3"/>
          <p:cNvSpPr>
            <a:spLocks noGrp="1" noChangeArrowheads="1"/>
          </p:cNvSpPr>
          <p:nvPr>
            <p:ph type="title"/>
          </p:nvPr>
        </p:nvSpPr>
        <p:spPr>
          <a:xfrm>
            <a:off x="1120324" y="802184"/>
            <a:ext cx="6780892" cy="230683"/>
          </a:xfrm>
          <a:noFill/>
        </p:spPr>
        <p:txBody>
          <a:bodyPr lIns="91408" tIns="45704" rIns="91408" bIns="45704">
            <a:normAutofit fontScale="90000"/>
          </a:bodyPr>
          <a:lstStyle/>
          <a:p>
            <a:pPr eaLnBrk="1" hangingPunct="1"/>
            <a:r>
              <a:rPr lang="en-US" dirty="0" smtClean="0"/>
              <a:t>BRIEFING OUTLINE</a:t>
            </a:r>
          </a:p>
        </p:txBody>
      </p:sp>
      <p:sp>
        <p:nvSpPr>
          <p:cNvPr id="10245" name="Text Box 4"/>
          <p:cNvSpPr>
            <a:spLocks noGrp="1" noChangeArrowheads="1"/>
          </p:cNvSpPr>
          <p:nvPr>
            <p:ph idx="1"/>
          </p:nvPr>
        </p:nvSpPr>
        <p:spPr>
          <a:xfrm>
            <a:off x="1631716" y="2648748"/>
            <a:ext cx="5456404" cy="3723680"/>
          </a:xfrm>
          <a:noFill/>
        </p:spPr>
        <p:txBody>
          <a:bodyPr lIns="91424" tIns="45712" rIns="91424" bIns="45712"/>
          <a:lstStyle/>
          <a:p>
            <a:pPr marL="576570" indent="-576570" defTabSz="864854" eaLnBrk="1" hangingPunct="1">
              <a:lnSpc>
                <a:spcPct val="130000"/>
              </a:lnSpc>
              <a:spcBef>
                <a:spcPct val="0"/>
              </a:spcBef>
              <a:buClr>
                <a:schemeClr val="tx1"/>
              </a:buClr>
              <a:buSzTx/>
              <a:buFont typeface="Wingdings" pitchFamily="2" charset="2"/>
              <a:buAutoNum type="arabicPeriod"/>
            </a:pPr>
            <a:r>
              <a:rPr lang="en-US" dirty="0" smtClean="0"/>
              <a:t>Background and Facts</a:t>
            </a:r>
          </a:p>
          <a:p>
            <a:pPr marL="576570" indent="-576570" defTabSz="864854" eaLnBrk="1" hangingPunct="1">
              <a:lnSpc>
                <a:spcPct val="130000"/>
              </a:lnSpc>
              <a:spcBef>
                <a:spcPct val="0"/>
              </a:spcBef>
              <a:buClr>
                <a:schemeClr val="tx1"/>
              </a:buClr>
              <a:buSzTx/>
              <a:buFont typeface="Wingdings" pitchFamily="2" charset="2"/>
              <a:buAutoNum type="arabicPeriod"/>
            </a:pPr>
            <a:r>
              <a:rPr lang="en-US" dirty="0" smtClean="0"/>
              <a:t>Patient Handling and Movement Assessment</a:t>
            </a:r>
          </a:p>
          <a:p>
            <a:pPr marL="576570" indent="-576570" defTabSz="864854" eaLnBrk="1" hangingPunct="1">
              <a:lnSpc>
                <a:spcPct val="130000"/>
              </a:lnSpc>
              <a:spcBef>
                <a:spcPct val="0"/>
              </a:spcBef>
              <a:buClr>
                <a:schemeClr val="tx1"/>
              </a:buClr>
              <a:buSzTx/>
              <a:buFont typeface="Wingdings" pitchFamily="2" charset="2"/>
              <a:buAutoNum type="arabicPeriod"/>
            </a:pPr>
            <a:r>
              <a:rPr lang="en-US" dirty="0" smtClean="0"/>
              <a:t>Veteran’s Administration Program</a:t>
            </a:r>
          </a:p>
          <a:p>
            <a:pPr marL="576570" indent="-576570" defTabSz="864854" eaLnBrk="1" hangingPunct="1">
              <a:lnSpc>
                <a:spcPct val="130000"/>
              </a:lnSpc>
              <a:spcBef>
                <a:spcPct val="0"/>
              </a:spcBef>
              <a:buClr>
                <a:schemeClr val="tx1"/>
              </a:buClr>
              <a:buSzTx/>
              <a:buFont typeface="Wingdings" pitchFamily="2" charset="2"/>
              <a:buAutoNum type="arabicPeriod"/>
            </a:pPr>
            <a:r>
              <a:rPr lang="en-US" dirty="0" smtClean="0"/>
              <a:t>Army Initiative</a:t>
            </a:r>
          </a:p>
          <a:p>
            <a:pPr marL="576570" indent="-576570" defTabSz="864854" eaLnBrk="1" hangingPunct="1">
              <a:lnSpc>
                <a:spcPct val="130000"/>
              </a:lnSpc>
              <a:spcBef>
                <a:spcPct val="0"/>
              </a:spcBef>
              <a:buClr>
                <a:schemeClr val="tx1"/>
              </a:buClr>
              <a:buSzTx/>
              <a:buNone/>
            </a:pPr>
            <a:endParaRPr lang="en-US" dirty="0" smtClean="0"/>
          </a:p>
          <a:p>
            <a:pPr marL="576570" indent="-576570" defTabSz="864854" eaLnBrk="1" hangingPunct="1">
              <a:lnSpc>
                <a:spcPct val="130000"/>
              </a:lnSpc>
              <a:spcBef>
                <a:spcPct val="0"/>
              </a:spcBef>
              <a:buClr>
                <a:schemeClr val="tx1"/>
              </a:buClr>
              <a:buSzTx/>
              <a:buFont typeface="Wingdings" pitchFamily="2" charset="2"/>
              <a:buAutoNum type="arabicPeriod"/>
            </a:pPr>
            <a:endParaRPr lang="en-US" dirty="0" smtClean="0"/>
          </a:p>
        </p:txBody>
      </p:sp>
      <p:sp>
        <p:nvSpPr>
          <p:cNvPr id="10246" name="Text Box 5"/>
          <p:cNvSpPr txBox="1">
            <a:spLocks noChangeArrowheads="1"/>
          </p:cNvSpPr>
          <p:nvPr/>
        </p:nvSpPr>
        <p:spPr bwMode="auto">
          <a:xfrm>
            <a:off x="585109" y="1372197"/>
            <a:ext cx="7952619" cy="955477"/>
          </a:xfrm>
          <a:prstGeom prst="rect">
            <a:avLst/>
          </a:prstGeom>
          <a:noFill/>
          <a:ln w="9525">
            <a:noFill/>
            <a:miter lim="800000"/>
            <a:headEnd/>
            <a:tailEnd/>
          </a:ln>
        </p:spPr>
        <p:txBody>
          <a:bodyPr lIns="91424" tIns="45712" rIns="91424" bIns="45712"/>
          <a:lstStyle/>
          <a:p>
            <a:pPr marL="576570" indent="-576570">
              <a:buClr>
                <a:schemeClr val="tx1"/>
              </a:buClr>
              <a:buSzPct val="125000"/>
            </a:pP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1" y="872133"/>
            <a:ext cx="8915703" cy="590848"/>
          </a:xfrm>
        </p:spPr>
        <p:txBody>
          <a:bodyPr>
            <a:normAutofit fontScale="90000"/>
          </a:bodyPr>
          <a:lstStyle/>
          <a:p>
            <a:pPr eaLnBrk="1" hangingPunct="1">
              <a:defRPr/>
            </a:pPr>
            <a:r>
              <a:rPr lang="en-US" sz="3200" dirty="0" smtClean="0">
                <a:latin typeface="+mn-lt"/>
              </a:rPr>
              <a:t>Hidden Epidemic</a:t>
            </a:r>
            <a:br>
              <a:rPr lang="en-US" sz="3200" dirty="0" smtClean="0">
                <a:latin typeface="+mn-lt"/>
              </a:rPr>
            </a:br>
            <a:r>
              <a:rPr lang="en-US" sz="3200" dirty="0" smtClean="0">
                <a:latin typeface="+mn-lt"/>
              </a:rPr>
              <a:t>Healthcare Workers at Risk</a:t>
            </a:r>
          </a:p>
        </p:txBody>
      </p:sp>
      <p:sp>
        <p:nvSpPr>
          <p:cNvPr id="4099" name="Rectangle 3"/>
          <p:cNvSpPr>
            <a:spLocks noGrp="1" noChangeArrowheads="1"/>
          </p:cNvSpPr>
          <p:nvPr>
            <p:ph idx="1"/>
          </p:nvPr>
        </p:nvSpPr>
        <p:spPr>
          <a:xfrm>
            <a:off x="456595" y="2091037"/>
            <a:ext cx="8232322" cy="4080867"/>
          </a:xfrm>
        </p:spPr>
        <p:txBody>
          <a:bodyPr rtlCol="0">
            <a:normAutofit lnSpcReduction="10000"/>
          </a:bodyPr>
          <a:lstStyle/>
          <a:p>
            <a:pPr eaLnBrk="1" fontAlgn="auto" hangingPunct="1">
              <a:lnSpc>
                <a:spcPct val="90000"/>
              </a:lnSpc>
              <a:spcAft>
                <a:spcPts val="0"/>
              </a:spcAft>
              <a:buFont typeface="Arial" pitchFamily="34" charset="0"/>
              <a:buChar char="•"/>
              <a:defRPr/>
            </a:pPr>
            <a:r>
              <a:rPr lang="en-US" dirty="0" smtClean="0">
                <a:cs typeface="Times New Roman" pitchFamily="18" charset="0"/>
              </a:rPr>
              <a:t>Back injuries are among the top three occupational injuries for every MEDCOM region </a:t>
            </a:r>
          </a:p>
          <a:p>
            <a:pPr eaLnBrk="1" fontAlgn="auto" hangingPunct="1">
              <a:lnSpc>
                <a:spcPct val="90000"/>
              </a:lnSpc>
              <a:spcAft>
                <a:spcPts val="0"/>
              </a:spcAft>
              <a:buNone/>
              <a:defRPr/>
            </a:pPr>
            <a:r>
              <a:rPr lang="en-US" dirty="0" smtClean="0">
                <a:cs typeface="Times New Roman" pitchFamily="18" charset="0"/>
              </a:rPr>
              <a:t>	</a:t>
            </a:r>
            <a:r>
              <a:rPr lang="en-US" sz="2200" dirty="0" smtClean="0">
                <a:cs typeface="Times New Roman" pitchFamily="18" charset="0"/>
              </a:rPr>
              <a:t>(Safety Occupational Health Committee Report, 2008)</a:t>
            </a:r>
          </a:p>
          <a:p>
            <a:pPr eaLnBrk="1" fontAlgn="auto" hangingPunct="1">
              <a:lnSpc>
                <a:spcPct val="90000"/>
              </a:lnSpc>
              <a:spcAft>
                <a:spcPts val="0"/>
              </a:spcAft>
              <a:buNone/>
              <a:defRPr/>
            </a:pPr>
            <a:endParaRPr lang="en-US" b="1" dirty="0" smtClean="0">
              <a:solidFill>
                <a:srgbClr val="990033"/>
              </a:solidFill>
              <a:cs typeface="Times New Roman" pitchFamily="18" charset="0"/>
            </a:endParaRPr>
          </a:p>
          <a:p>
            <a:pPr eaLnBrk="1" fontAlgn="auto" hangingPunct="1">
              <a:lnSpc>
                <a:spcPct val="90000"/>
              </a:lnSpc>
              <a:spcAft>
                <a:spcPts val="0"/>
              </a:spcAft>
              <a:buFont typeface="Arial" pitchFamily="34" charset="0"/>
              <a:buChar char="•"/>
              <a:defRPr/>
            </a:pPr>
            <a:r>
              <a:rPr lang="en-US" dirty="0" smtClean="0">
                <a:cs typeface="Times New Roman" pitchFamily="18" charset="0"/>
              </a:rPr>
              <a:t>Underreporting of injuries in nursing is common since they perceive that back pain is an inevitable part of nursing practice and they are duty bound to work to care for patients.</a:t>
            </a:r>
          </a:p>
          <a:p>
            <a:pPr eaLnBrk="1" fontAlgn="auto" hangingPunct="1">
              <a:lnSpc>
                <a:spcPct val="90000"/>
              </a:lnSpc>
              <a:spcAft>
                <a:spcPts val="0"/>
              </a:spcAft>
              <a:buClr>
                <a:schemeClr val="tx1"/>
              </a:buClr>
              <a:buNone/>
              <a:defRPr/>
            </a:pPr>
            <a:r>
              <a:rPr lang="en-US" sz="2200" dirty="0" smtClean="0">
                <a:cs typeface="Times New Roman" pitchFamily="18" charset="0"/>
              </a:rPr>
              <a:t>   (Nelson, A., &amp; </a:t>
            </a:r>
            <a:r>
              <a:rPr lang="en-US" sz="2200" dirty="0" err="1" smtClean="0">
                <a:cs typeface="Times New Roman" pitchFamily="18" charset="0"/>
              </a:rPr>
              <a:t>Baptiste</a:t>
            </a:r>
            <a:r>
              <a:rPr lang="en-US" sz="2200" dirty="0" smtClean="0">
                <a:cs typeface="Times New Roman" pitchFamily="18" charset="0"/>
              </a:rPr>
              <a:t>, 2006). </a:t>
            </a:r>
          </a:p>
          <a:p>
            <a:pPr eaLnBrk="1" fontAlgn="auto" hangingPunct="1">
              <a:lnSpc>
                <a:spcPct val="90000"/>
              </a:lnSpc>
              <a:spcAft>
                <a:spcPts val="0"/>
              </a:spcAft>
              <a:buClr>
                <a:schemeClr val="tx1"/>
              </a:buClr>
              <a:buNone/>
              <a:defRPr/>
            </a:pPr>
            <a:endParaRPr lang="en-US" dirty="0" smtClean="0">
              <a:cs typeface="Times New Roman" pitchFamily="18" charset="0"/>
            </a:endParaRPr>
          </a:p>
          <a:p>
            <a:pPr eaLnBrk="1" fontAlgn="auto" hangingPunct="1">
              <a:lnSpc>
                <a:spcPct val="90000"/>
              </a:lnSpc>
              <a:spcAft>
                <a:spcPts val="0"/>
              </a:spcAft>
              <a:buClr>
                <a:schemeClr val="tx1"/>
              </a:buClr>
              <a:buFont typeface="Arial" pitchFamily="34" charset="0"/>
              <a:buChar char="•"/>
              <a:defRPr/>
            </a:pPr>
            <a:r>
              <a:rPr lang="en-US" dirty="0" smtClean="0">
                <a:cs typeface="Times New Roman" pitchFamily="18" charset="0"/>
              </a:rPr>
              <a:t>“Unintended consequences of lifting to patients includes shoulder injuries, hip fractures, bruising, loss of dignity during lifting procedures, skin tears, pressure area damage.”</a:t>
            </a:r>
          </a:p>
          <a:p>
            <a:pPr eaLnBrk="1" fontAlgn="auto" hangingPunct="1">
              <a:lnSpc>
                <a:spcPct val="90000"/>
              </a:lnSpc>
              <a:spcAft>
                <a:spcPts val="0"/>
              </a:spcAft>
              <a:buClr>
                <a:schemeClr val="tx1"/>
              </a:buClr>
              <a:buNone/>
              <a:defRPr/>
            </a:pPr>
            <a:r>
              <a:rPr lang="en-US" sz="2200" dirty="0" smtClean="0">
                <a:cs typeface="Times New Roman" pitchFamily="18" charset="0"/>
              </a:rPr>
              <a:t>	(</a:t>
            </a:r>
            <a:r>
              <a:rPr lang="en-US" sz="2200" dirty="0" err="1" smtClean="0">
                <a:cs typeface="Times New Roman" pitchFamily="18" charset="0"/>
              </a:rPr>
              <a:t>Baptiste</a:t>
            </a:r>
            <a:r>
              <a:rPr lang="en-US" sz="2200" dirty="0" smtClean="0">
                <a:cs typeface="Times New Roman" pitchFamily="18" charset="0"/>
              </a:rPr>
              <a:t> and Nelson, 2006)</a:t>
            </a:r>
          </a:p>
          <a:p>
            <a:pPr eaLnBrk="1" fontAlgn="auto" hangingPunct="1">
              <a:lnSpc>
                <a:spcPct val="90000"/>
              </a:lnSpc>
              <a:spcAft>
                <a:spcPts val="0"/>
              </a:spcAft>
              <a:buClr>
                <a:schemeClr val="tx1"/>
              </a:buClr>
              <a:buNone/>
              <a:defRPr/>
            </a:pPr>
            <a:endParaRPr lang="en-US" dirty="0" smtClean="0">
              <a:cs typeface="Times New Roman" pitchFamily="18" charset="0"/>
            </a:endParaRPr>
          </a:p>
          <a:p>
            <a:pPr eaLnBrk="1" fontAlgn="auto" hangingPunct="1">
              <a:lnSpc>
                <a:spcPct val="90000"/>
              </a:lnSpc>
              <a:spcAft>
                <a:spcPts val="0"/>
              </a:spcAft>
              <a:buFont typeface="Arial" pitchFamily="34" charset="0"/>
              <a:buChar char="•"/>
              <a:defRPr/>
            </a:pPr>
            <a:endParaRPr lang="en-US" sz="13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7347" y="674031"/>
            <a:ext cx="8229298" cy="1143000"/>
          </a:xfrm>
        </p:spPr>
        <p:txBody>
          <a:bodyPr rtlCol="0">
            <a:normAutofit fontScale="90000"/>
          </a:bodyPr>
          <a:lstStyle/>
          <a:p>
            <a:pPr eaLnBrk="1" fontAlgn="auto" hangingPunct="1">
              <a:spcAft>
                <a:spcPts val="0"/>
              </a:spcAft>
              <a:defRPr/>
            </a:pPr>
            <a:r>
              <a:rPr lang="en-US" sz="3600" dirty="0" smtClean="0">
                <a:latin typeface="+mn-lt"/>
                <a:cs typeface="Times New Roman" pitchFamily="18" charset="0"/>
              </a:rPr>
              <a:t>Hidden Epidemic – </a:t>
            </a:r>
            <a:br>
              <a:rPr lang="en-US" sz="3600" dirty="0" smtClean="0">
                <a:latin typeface="+mn-lt"/>
                <a:cs typeface="Times New Roman" pitchFamily="18" charset="0"/>
              </a:rPr>
            </a:br>
            <a:r>
              <a:rPr lang="en-US" sz="3600" dirty="0" smtClean="0">
                <a:latin typeface="+mn-lt"/>
                <a:cs typeface="Times New Roman" pitchFamily="18" charset="0"/>
              </a:rPr>
              <a:t>Healthcare Workers at Risk</a:t>
            </a:r>
            <a:endParaRPr lang="en-US" sz="3600" dirty="0">
              <a:latin typeface="+mn-lt"/>
              <a:cs typeface="Times New Roman" pitchFamily="18" charset="0"/>
            </a:endParaRPr>
          </a:p>
        </p:txBody>
      </p:sp>
      <p:sp>
        <p:nvSpPr>
          <p:cNvPr id="13315" name="Rectangle 3"/>
          <p:cNvSpPr>
            <a:spLocks noGrp="1" noChangeArrowheads="1"/>
          </p:cNvSpPr>
          <p:nvPr>
            <p:ph idx="1"/>
          </p:nvPr>
        </p:nvSpPr>
        <p:spPr>
          <a:xfrm>
            <a:off x="1019762" y="2114286"/>
            <a:ext cx="7548940" cy="3780234"/>
          </a:xfrm>
        </p:spPr>
        <p:txBody>
          <a:bodyPr/>
          <a:lstStyle/>
          <a:p>
            <a:pPr eaLnBrk="1" hangingPunct="1"/>
            <a:r>
              <a:rPr lang="en-US" sz="2600" dirty="0" smtClean="0">
                <a:cs typeface="Times New Roman" pitchFamily="18" charset="0"/>
              </a:rPr>
              <a:t>During the course of a shift, a nurse typically lifts a cumulative weight of 1.8 tons</a:t>
            </a:r>
          </a:p>
          <a:p>
            <a:pPr eaLnBrk="1" hangingPunct="1">
              <a:lnSpc>
                <a:spcPct val="90000"/>
              </a:lnSpc>
            </a:pPr>
            <a:r>
              <a:rPr lang="en-US" sz="2600" dirty="0" smtClean="0">
                <a:cs typeface="Times New Roman" pitchFamily="18" charset="0"/>
              </a:rPr>
              <a:t>Among healthcare personnel, nurses have the highest rate of back pain, with an annual prevalence of 40-50% </a:t>
            </a:r>
          </a:p>
          <a:p>
            <a:pPr eaLnBrk="1" hangingPunct="1"/>
            <a:r>
              <a:rPr lang="en-US" sz="2600" dirty="0" smtClean="0">
                <a:cs typeface="Times New Roman" pitchFamily="18" charset="0"/>
              </a:rPr>
              <a:t>Mean nursing age according to ANA is 47 years</a:t>
            </a:r>
            <a:endParaRPr lang="en-US" sz="2600" dirty="0" smtClean="0">
              <a:latin typeface="Times New Roman" pitchFamily="18" charset="0"/>
              <a:cs typeface="Times New Roman" pitchFamily="18" charset="0"/>
            </a:endParaRPr>
          </a:p>
          <a:p>
            <a:pPr eaLnBrk="1" hangingPunct="1"/>
            <a:r>
              <a:rPr lang="en-US" sz="2600" dirty="0" smtClean="0">
                <a:cs typeface="Times New Roman" pitchFamily="18" charset="0"/>
              </a:rPr>
              <a:t>A 35 year old, GS 7 Step 5 employee, will receive over $1,600,000 in compensation if they never return to work</a:t>
            </a:r>
            <a:endParaRPr lang="en-US" sz="2600" dirty="0" smtClean="0">
              <a:latin typeface="Times New Roman" pitchFamily="18" charset="0"/>
              <a:cs typeface="Times New Roman" pitchFamily="18" charset="0"/>
            </a:endParaRPr>
          </a:p>
          <a:p>
            <a:pPr eaLnBrk="1" hangingPunct="1"/>
            <a:endParaRPr lang="en-US" sz="2600" dirty="0" smtClean="0">
              <a:cs typeface="Times New Roman" pitchFamily="18" charset="0"/>
            </a:endParaRPr>
          </a:p>
          <a:p>
            <a:pPr eaLnBrk="1" hangingPunct="1"/>
            <a:endParaRPr lang="en-US" sz="2800" dirty="0" smtClean="0">
              <a:cs typeface="Times New Roman" pitchFamily="18" charset="0"/>
            </a:endParaRPr>
          </a:p>
          <a:p>
            <a:pPr eaLnBrk="1" hangingPunct="1">
              <a:buFontTx/>
              <a:buNone/>
            </a:pPr>
            <a:r>
              <a:rPr lang="en-US" sz="1700" dirty="0" smtClean="0">
                <a:cs typeface="Times New Roman" pitchFamily="18" charset="0"/>
              </a:rPr>
              <a:t>	</a:t>
            </a:r>
            <a:endParaRPr lang="en-US" sz="3000" dirty="0" smtClean="0">
              <a:cs typeface="Times New Roman" pitchFamily="18" charset="0"/>
            </a:endParaRPr>
          </a:p>
          <a:p>
            <a:pPr eaLnBrk="1" hangingPunct="1">
              <a:buFontTx/>
              <a:buNone/>
            </a:pPr>
            <a:endParaRPr lang="en-US" sz="3000" dirty="0" smtClean="0">
              <a:cs typeface="Times New Roman" pitchFamily="18" charset="0"/>
            </a:endParaRPr>
          </a:p>
          <a:p>
            <a:pPr eaLnBrk="1" hangingPunct="1">
              <a:buFontTx/>
              <a:buNone/>
            </a:pPr>
            <a:endParaRPr lang="en-US" sz="1900" dirty="0" smtClean="0"/>
          </a:p>
          <a:p>
            <a:pPr lvl="1" eaLnBrk="1" hangingPunct="1">
              <a:buFontTx/>
              <a:buNone/>
            </a:pPr>
            <a:endParaRPr lang="en-US" sz="19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3400" y="706361"/>
            <a:ext cx="8229600" cy="518218"/>
          </a:xfrm>
        </p:spPr>
        <p:txBody>
          <a:bodyPr/>
          <a:lstStyle/>
          <a:p>
            <a:r>
              <a:rPr lang="en-US" sz="2800" dirty="0" smtClean="0"/>
              <a:t>Patient Care is High Risk</a:t>
            </a:r>
          </a:p>
        </p:txBody>
      </p:sp>
      <p:sp>
        <p:nvSpPr>
          <p:cNvPr id="2228227" name="Rectangle 3"/>
          <p:cNvSpPr>
            <a:spLocks noGrp="1" noChangeArrowheads="1"/>
          </p:cNvSpPr>
          <p:nvPr>
            <p:ph type="body" idx="1"/>
          </p:nvPr>
        </p:nvSpPr>
        <p:spPr>
          <a:xfrm>
            <a:off x="152400" y="1295400"/>
            <a:ext cx="8991600" cy="5181600"/>
          </a:xfrm>
        </p:spPr>
        <p:txBody>
          <a:bodyPr rtlCol="0">
            <a:normAutofit/>
          </a:bodyPr>
          <a:lstStyle/>
          <a:p>
            <a:pPr fontAlgn="auto">
              <a:lnSpc>
                <a:spcPct val="80000"/>
              </a:lnSpc>
              <a:spcAft>
                <a:spcPts val="0"/>
              </a:spcAft>
              <a:buNone/>
              <a:defRPr/>
            </a:pPr>
            <a:endParaRPr lang="en-US" sz="1000" dirty="0" smtClean="0">
              <a:latin typeface="Bookman Old Style" pitchFamily="-80" charset="0"/>
            </a:endParaRPr>
          </a:p>
          <a:p>
            <a:pPr fontAlgn="auto">
              <a:lnSpc>
                <a:spcPct val="80000"/>
              </a:lnSpc>
              <a:spcAft>
                <a:spcPts val="0"/>
              </a:spcAft>
              <a:defRPr/>
            </a:pPr>
            <a:r>
              <a:rPr lang="en-US" dirty="0" smtClean="0"/>
              <a:t>Rates of nonfatal Injuries &amp; illnesses requiring days away from work - </a:t>
            </a:r>
            <a:r>
              <a:rPr lang="en-US" dirty="0" smtClean="0">
                <a:cs typeface="Times New Roman" pitchFamily="-80" charset="0"/>
              </a:rPr>
              <a:t>Bureau of Labor Statistics (BLS) 2010</a:t>
            </a:r>
            <a:endParaRPr lang="en-US" dirty="0" smtClean="0">
              <a:solidFill>
                <a:schemeClr val="tx2"/>
              </a:solidFill>
            </a:endParaRPr>
          </a:p>
          <a:p>
            <a:pPr lvl="1" fontAlgn="auto">
              <a:lnSpc>
                <a:spcPct val="80000"/>
              </a:lnSpc>
              <a:spcAft>
                <a:spcPts val="0"/>
              </a:spcAft>
              <a:buNone/>
              <a:defRPr/>
            </a:pPr>
            <a:endParaRPr lang="en-US" dirty="0" smtClean="0">
              <a:cs typeface="Times New Roman" pitchFamily="-80" charset="0"/>
            </a:endParaRPr>
          </a:p>
          <a:p>
            <a:pPr lvl="1" fontAlgn="auto">
              <a:lnSpc>
                <a:spcPct val="80000"/>
              </a:lnSpc>
              <a:spcAft>
                <a:spcPts val="0"/>
              </a:spcAft>
              <a:buNone/>
              <a:defRPr/>
            </a:pPr>
            <a:r>
              <a:rPr lang="en-US" dirty="0" smtClean="0">
                <a:cs typeface="Times New Roman" pitchFamily="-80" charset="0"/>
              </a:rPr>
              <a:t>Bus drivers, transit and intercity		   614.6</a:t>
            </a:r>
          </a:p>
          <a:p>
            <a:pPr lvl="1" fontAlgn="auto">
              <a:lnSpc>
                <a:spcPct val="80000"/>
              </a:lnSpc>
              <a:spcAft>
                <a:spcPts val="0"/>
              </a:spcAft>
              <a:buNone/>
              <a:defRPr/>
            </a:pPr>
            <a:r>
              <a:rPr lang="en-US" dirty="0" smtClean="0">
                <a:cs typeface="Times New Roman" pitchFamily="-80" charset="0"/>
              </a:rPr>
              <a:t>Police and sheriff’s patrol officers		   504.3</a:t>
            </a:r>
          </a:p>
          <a:p>
            <a:pPr lvl="1" fontAlgn="auto">
              <a:lnSpc>
                <a:spcPct val="80000"/>
              </a:lnSpc>
              <a:spcAft>
                <a:spcPts val="0"/>
              </a:spcAft>
              <a:buNone/>
              <a:defRPr/>
            </a:pPr>
            <a:r>
              <a:rPr lang="en-US" dirty="0" smtClean="0">
                <a:cs typeface="Times New Roman" pitchFamily="-80" charset="0"/>
              </a:rPr>
              <a:t>Nursing Aids, orderlies and attendants	   489.4</a:t>
            </a:r>
          </a:p>
          <a:p>
            <a:pPr lvl="1" fontAlgn="auto">
              <a:lnSpc>
                <a:spcPct val="80000"/>
              </a:lnSpc>
              <a:spcAft>
                <a:spcPts val="0"/>
              </a:spcAft>
              <a:buNone/>
              <a:defRPr/>
            </a:pPr>
            <a:r>
              <a:rPr lang="en-US" dirty="0" smtClean="0">
                <a:cs typeface="Times New Roman" pitchFamily="-80" charset="0"/>
              </a:rPr>
              <a:t>Laborers and freight, stock and material movers  430.4</a:t>
            </a:r>
          </a:p>
          <a:p>
            <a:pPr fontAlgn="auto">
              <a:lnSpc>
                <a:spcPct val="80000"/>
              </a:lnSpc>
              <a:spcAft>
                <a:spcPts val="0"/>
              </a:spcAft>
              <a:defRPr/>
            </a:pPr>
            <a:endParaRPr lang="en-US" dirty="0" smtClean="0"/>
          </a:p>
          <a:p>
            <a:pPr fontAlgn="auto">
              <a:lnSpc>
                <a:spcPct val="80000"/>
              </a:lnSpc>
              <a:spcAft>
                <a:spcPts val="0"/>
              </a:spcAft>
              <a:defRPr/>
            </a:pPr>
            <a:r>
              <a:rPr lang="en-US" dirty="0" smtClean="0"/>
              <a:t>Musculoskeletal Disorders (MSD) accounted for 29% of all workplace injuries and illnesses requiring time away from work. </a:t>
            </a:r>
          </a:p>
          <a:p>
            <a:pPr fontAlgn="auto">
              <a:lnSpc>
                <a:spcPct val="80000"/>
              </a:lnSpc>
              <a:spcAft>
                <a:spcPts val="0"/>
              </a:spcAft>
              <a:buNone/>
              <a:defRPr/>
            </a:pPr>
            <a:endParaRPr lang="en-US" dirty="0" smtClean="0"/>
          </a:p>
          <a:p>
            <a:pPr fontAlgn="auto">
              <a:lnSpc>
                <a:spcPct val="80000"/>
              </a:lnSpc>
              <a:spcAft>
                <a:spcPts val="0"/>
              </a:spcAft>
              <a:defRPr/>
            </a:pPr>
            <a:r>
              <a:rPr lang="en-US" dirty="0" smtClean="0"/>
              <a:t>Five occupations had MSD counts higher than 10,000. Of these, nursing aides, orderlies and attendants had the highest incidence rate of 249 MSD cases  per 10,000 full time workers and also had the highest case count.</a:t>
            </a:r>
          </a:p>
          <a:p>
            <a:pPr fontAlgn="auto">
              <a:lnSpc>
                <a:spcPct val="80000"/>
              </a:lnSpc>
              <a:spcAft>
                <a:spcPts val="0"/>
              </a:spcAft>
              <a:defRPr/>
            </a:pPr>
            <a:endParaRPr lang="en-US" b="1" i="1" dirty="0" smtClean="0"/>
          </a:p>
          <a:p>
            <a:pPr lvl="1" fontAlgn="auto">
              <a:lnSpc>
                <a:spcPct val="80000"/>
              </a:lnSpc>
              <a:spcAft>
                <a:spcPts val="0"/>
              </a:spcAft>
              <a:buNone/>
              <a:defRPr/>
            </a:pPr>
            <a:r>
              <a:rPr lang="en-US" b="1" dirty="0" smtClean="0">
                <a:cs typeface="Times New Roman" pitchFamily="-80" charset="0"/>
              </a:rPr>
              <a:t>			</a:t>
            </a:r>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BLS 2010 </a:t>
            </a:r>
            <a:endParaRPr lang="en-US" dirty="0"/>
          </a:p>
        </p:txBody>
      </p:sp>
      <p:sp>
        <p:nvSpPr>
          <p:cNvPr id="3" name="Content Placeholder 2"/>
          <p:cNvSpPr>
            <a:spLocks noGrp="1"/>
          </p:cNvSpPr>
          <p:nvPr>
            <p:ph idx="1"/>
          </p:nvPr>
        </p:nvSpPr>
        <p:spPr/>
        <p:txBody>
          <a:bodyPr/>
          <a:lstStyle/>
          <a:p>
            <a:pPr>
              <a:buNone/>
            </a:pPr>
            <a:endParaRPr lang="en-US" dirty="0"/>
          </a:p>
        </p:txBody>
      </p:sp>
      <p:pic>
        <p:nvPicPr>
          <p:cNvPr id="4098" name="Picture 2"/>
          <p:cNvPicPr>
            <a:picLocks noChangeAspect="1" noChangeArrowheads="1"/>
          </p:cNvPicPr>
          <p:nvPr/>
        </p:nvPicPr>
        <p:blipFill>
          <a:blip r:embed="rId3" cstate="email"/>
          <a:srcRect/>
          <a:stretch>
            <a:fillRect/>
          </a:stretch>
        </p:blipFill>
        <p:spPr bwMode="auto">
          <a:xfrm>
            <a:off x="1" y="1437967"/>
            <a:ext cx="9144000" cy="3991283"/>
          </a:xfrm>
          <a:prstGeom prst="rect">
            <a:avLst/>
          </a:prstGeom>
          <a:noFill/>
          <a:ln w="9525">
            <a:noFill/>
            <a:miter lim="800000"/>
            <a:headEnd/>
            <a:tailEnd/>
          </a:ln>
        </p:spPr>
      </p:pic>
      <p:sp>
        <p:nvSpPr>
          <p:cNvPr id="7" name="TextBox 6"/>
          <p:cNvSpPr txBox="1"/>
          <p:nvPr/>
        </p:nvSpPr>
        <p:spPr>
          <a:xfrm>
            <a:off x="519705" y="5779524"/>
            <a:ext cx="8261438" cy="641336"/>
          </a:xfrm>
          <a:prstGeom prst="rect">
            <a:avLst/>
          </a:prstGeom>
          <a:noFill/>
        </p:spPr>
        <p:txBody>
          <a:bodyPr wrap="square" lIns="86493" tIns="43247" rIns="86493" bIns="43247" rtlCol="0">
            <a:spAutoFit/>
          </a:bodyPr>
          <a:lstStyle/>
          <a:p>
            <a:r>
              <a:rPr lang="en-US" b="1" dirty="0" smtClean="0"/>
              <a:t>NONFATAL OCCUPATIONAL INJURIES AND ILLNESSES REQUIRING DAYS AWAY FROM WORK, 2010</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BLS 2010</a:t>
            </a:r>
            <a:endParaRPr lang="en-US" dirty="0"/>
          </a:p>
        </p:txBody>
      </p:sp>
      <p:sp>
        <p:nvSpPr>
          <p:cNvPr id="3" name="Content Placeholder 2"/>
          <p:cNvSpPr>
            <a:spLocks noGrp="1"/>
          </p:cNvSpPr>
          <p:nvPr>
            <p:ph idx="1"/>
          </p:nvPr>
        </p:nvSpPr>
        <p:spPr/>
        <p:txBody>
          <a:bodyPr/>
          <a:lstStyle/>
          <a:p>
            <a:pPr>
              <a:buNone/>
            </a:pPr>
            <a:endParaRPr lang="en-US" dirty="0"/>
          </a:p>
        </p:txBody>
      </p:sp>
      <p:pic>
        <p:nvPicPr>
          <p:cNvPr id="5122" name="Picture 2"/>
          <p:cNvPicPr>
            <a:picLocks noChangeAspect="1" noChangeArrowheads="1"/>
          </p:cNvPicPr>
          <p:nvPr/>
        </p:nvPicPr>
        <p:blipFill>
          <a:blip r:embed="rId3" cstate="email"/>
          <a:srcRect/>
          <a:stretch>
            <a:fillRect/>
          </a:stretch>
        </p:blipFill>
        <p:spPr bwMode="auto">
          <a:xfrm>
            <a:off x="0" y="1083661"/>
            <a:ext cx="9047552" cy="5774339"/>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a:xfrm>
            <a:off x="399077" y="867765"/>
            <a:ext cx="8230810" cy="949105"/>
          </a:xfrm>
        </p:spPr>
        <p:txBody>
          <a:bodyPr/>
          <a:lstStyle/>
          <a:p>
            <a:r>
              <a:rPr lang="en-US" sz="2800" dirty="0" smtClean="0">
                <a:cs typeface="Times New Roman" pitchFamily="18" charset="0"/>
              </a:rPr>
              <a:t>Weight Limits for Manual Materials Handling &amp; Patient Handling Activities</a:t>
            </a:r>
          </a:p>
        </p:txBody>
      </p:sp>
      <p:sp>
        <p:nvSpPr>
          <p:cNvPr id="61443" name="Rectangle 3"/>
          <p:cNvSpPr>
            <a:spLocks noGrp="1"/>
          </p:cNvSpPr>
          <p:nvPr>
            <p:ph type="body" idx="1"/>
          </p:nvPr>
        </p:nvSpPr>
        <p:spPr>
          <a:xfrm>
            <a:off x="277403" y="2044557"/>
            <a:ext cx="8691936" cy="4540719"/>
          </a:xfrm>
        </p:spPr>
        <p:txBody>
          <a:bodyPr/>
          <a:lstStyle/>
          <a:p>
            <a:pPr>
              <a:lnSpc>
                <a:spcPct val="80000"/>
              </a:lnSpc>
              <a:buFont typeface="Arial" charset="0"/>
              <a:buNone/>
            </a:pPr>
            <a:r>
              <a:rPr lang="en-US" b="1" i="1" dirty="0" smtClean="0">
                <a:solidFill>
                  <a:schemeClr val="tx2"/>
                </a:solidFill>
              </a:rPr>
              <a:t>NIOSH Lifting Limits</a:t>
            </a:r>
          </a:p>
          <a:p>
            <a:pPr>
              <a:lnSpc>
                <a:spcPct val="80000"/>
              </a:lnSpc>
            </a:pPr>
            <a:r>
              <a:rPr lang="en-US" b="1" dirty="0" smtClean="0">
                <a:latin typeface="Arial" charset="0"/>
              </a:rPr>
              <a:t>Manual Materials Handling Maximum Permissible Limit (boxes) </a:t>
            </a:r>
            <a:r>
              <a:rPr lang="en-US" b="1" dirty="0" smtClean="0"/>
              <a:t>–</a:t>
            </a:r>
            <a:r>
              <a:rPr lang="en-US" b="1" dirty="0" smtClean="0">
                <a:latin typeface="Arial" charset="0"/>
              </a:rPr>
              <a:t> 51 lbs. </a:t>
            </a:r>
          </a:p>
          <a:p>
            <a:pPr>
              <a:lnSpc>
                <a:spcPct val="80000"/>
              </a:lnSpc>
            </a:pPr>
            <a:endParaRPr lang="en-US" b="1" dirty="0" smtClean="0">
              <a:latin typeface="Arial" charset="0"/>
            </a:endParaRPr>
          </a:p>
          <a:p>
            <a:pPr>
              <a:lnSpc>
                <a:spcPct val="80000"/>
              </a:lnSpc>
            </a:pPr>
            <a:r>
              <a:rPr lang="en-US" b="1" dirty="0" smtClean="0">
                <a:latin typeface="Arial" charset="0"/>
              </a:rPr>
              <a:t>Patient/Resident Handling Lifting Limit Recommendation </a:t>
            </a:r>
            <a:r>
              <a:rPr lang="en-US" b="1" dirty="0" smtClean="0"/>
              <a:t>–</a:t>
            </a:r>
            <a:r>
              <a:rPr lang="en-US" b="1" dirty="0" smtClean="0">
                <a:latin typeface="Arial" charset="0"/>
              </a:rPr>
              <a:t> 35 lbs.    * (best case scenario for dependent patients not able to assist)</a:t>
            </a:r>
          </a:p>
          <a:p>
            <a:pPr>
              <a:lnSpc>
                <a:spcPct val="80000"/>
              </a:lnSpc>
              <a:buFont typeface="Arial" charset="0"/>
              <a:buNone/>
            </a:pPr>
            <a:endParaRPr lang="en-US" b="1" i="1" dirty="0" smtClean="0">
              <a:solidFill>
                <a:schemeClr val="tx2"/>
              </a:solidFill>
              <a:latin typeface="Arial" charset="0"/>
            </a:endParaRPr>
          </a:p>
          <a:p>
            <a:pPr>
              <a:lnSpc>
                <a:spcPct val="80000"/>
              </a:lnSpc>
              <a:buFont typeface="Arial" charset="0"/>
              <a:buNone/>
            </a:pPr>
            <a:endParaRPr lang="en-US" b="1" i="1" dirty="0" smtClean="0">
              <a:solidFill>
                <a:schemeClr val="tx2"/>
              </a:solidFill>
              <a:latin typeface="Arial" charset="0"/>
            </a:endParaRPr>
          </a:p>
          <a:p>
            <a:pPr>
              <a:lnSpc>
                <a:spcPct val="80000"/>
              </a:lnSpc>
              <a:buFont typeface="Arial" charset="0"/>
              <a:buNone/>
            </a:pPr>
            <a:endParaRPr lang="en-US" b="1" i="1" dirty="0" smtClean="0">
              <a:solidFill>
                <a:schemeClr val="tx2"/>
              </a:solidFill>
              <a:latin typeface="Arial" charset="0"/>
            </a:endParaRPr>
          </a:p>
          <a:p>
            <a:pPr>
              <a:lnSpc>
                <a:spcPct val="80000"/>
              </a:lnSpc>
              <a:buFont typeface="Arial" charset="0"/>
              <a:buNone/>
            </a:pPr>
            <a:r>
              <a:rPr lang="en-US" b="1" dirty="0" smtClean="0">
                <a:solidFill>
                  <a:schemeClr val="tx2"/>
                </a:solidFill>
                <a:latin typeface="Arial" charset="0"/>
              </a:rPr>
              <a:t>	</a:t>
            </a:r>
            <a:r>
              <a:rPr lang="en-US" sz="1700" b="1" dirty="0" smtClean="0">
                <a:solidFill>
                  <a:schemeClr val="tx2"/>
                </a:solidFill>
                <a:latin typeface="Arial" charset="0"/>
              </a:rPr>
              <a:t>* </a:t>
            </a:r>
            <a:r>
              <a:rPr lang="en-US" sz="1700" b="1" i="1" dirty="0" smtClean="0">
                <a:latin typeface="Arial" charset="0"/>
              </a:rPr>
              <a:t>Waters, T. R. (2007). When is it safe to manually lift a patient? American Journal of Nursing, 107(6), 40-45.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443">
                                            <p:txEl>
                                              <p:pRg st="3" end="3"/>
                                            </p:txEl>
                                          </p:spTgt>
                                        </p:tgtEl>
                                        <p:attrNameLst>
                                          <p:attrName>style.visibility</p:attrName>
                                        </p:attrNameLst>
                                      </p:cBhvr>
                                      <p:to>
                                        <p:strVal val="visible"/>
                                      </p:to>
                                    </p:set>
                                    <p:animEffect transition="in" filter="wipe(down)">
                                      <p:cBhvr>
                                        <p:cTn id="7" dur="500"/>
                                        <p:tgtEl>
                                          <p:spTgt spid="61443">
                                            <p:txEl>
                                              <p:pRg st="3" end="3"/>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61443">
                                            <p:txEl>
                                              <p:pRg st="7" end="7"/>
                                            </p:txEl>
                                          </p:spTgt>
                                        </p:tgtEl>
                                        <p:attrNameLst>
                                          <p:attrName>style.visibility</p:attrName>
                                        </p:attrNameLst>
                                      </p:cBhvr>
                                      <p:to>
                                        <p:strVal val="visible"/>
                                      </p:to>
                                    </p:set>
                                    <p:animEffect transition="in" filter="wipe(down)">
                                      <p:cBhvr>
                                        <p:cTn id="10" dur="500"/>
                                        <p:tgtEl>
                                          <p:spTgt spid="614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 </a:t>
            </a:r>
            <a:endParaRPr lang="en-US" dirty="0"/>
          </a:p>
        </p:txBody>
      </p:sp>
      <p:sp>
        <p:nvSpPr>
          <p:cNvPr id="3" name="Content Placeholder 2"/>
          <p:cNvSpPr>
            <a:spLocks noGrp="1"/>
          </p:cNvSpPr>
          <p:nvPr>
            <p:ph idx="1"/>
          </p:nvPr>
        </p:nvSpPr>
        <p:spPr>
          <a:xfrm>
            <a:off x="456595" y="1070884"/>
            <a:ext cx="8564114" cy="4727167"/>
          </a:xfrm>
        </p:spPr>
        <p:txBody>
          <a:bodyPr/>
          <a:lstStyle/>
          <a:p>
            <a:r>
              <a:rPr lang="en-US" sz="1800" dirty="0" smtClean="0"/>
              <a:t>The 2011 Health and Safety Survey (http://bit.ly/vqEUJ3) shows nursing remains tough on the body, with 80% of nurses reporting they continue to work frequently despite neck, back or shoulder pain caused by the job. Also, 13% of respondents said they had been injured three or more times on the job within a year, compared with 7% in 2001. </a:t>
            </a:r>
          </a:p>
          <a:p>
            <a:pPr>
              <a:buNone/>
            </a:pPr>
            <a:endParaRPr lang="en-US" sz="1800" dirty="0" smtClean="0"/>
          </a:p>
          <a:p>
            <a:r>
              <a:rPr lang="en-US" sz="1800" dirty="0" smtClean="0"/>
              <a:t>The survey, which drew responses from 4,614 RNs, reveals the same top three work environment concerns as in a similar 2001 ANA survey: the acute or chronic effects of stress and overwork (74% of respondents); disabling musculoskeletal injury (62%); and risk of contracting an infectious disease (43%).</a:t>
            </a:r>
          </a:p>
          <a:p>
            <a:pPr>
              <a:buNone/>
            </a:pPr>
            <a:endParaRPr lang="en-US" sz="1900" dirty="0" smtClean="0"/>
          </a:p>
          <a:p>
            <a:r>
              <a:rPr lang="en-US" sz="1800" dirty="0" smtClean="0">
                <a:hlinkClick r:id="rId2"/>
              </a:rPr>
              <a:t>http://news.nurse.com/article/20111215/NATIONAL02/112190010/-1/frontpageposted 12/15/11</a:t>
            </a:r>
            <a:r>
              <a:rPr lang="en-US" sz="1800" dirty="0" smtClean="0"/>
              <a:t>.</a:t>
            </a:r>
          </a:p>
          <a:p>
            <a:endParaRPr lang="en-US" sz="1900" dirty="0" smtClean="0"/>
          </a:p>
          <a:p>
            <a:r>
              <a:rPr lang="en-US" sz="1900" dirty="0" smtClean="0"/>
              <a:t>USAPHC invited to participate on an ANA working group to develop national standards for Safe Patient Handling. </a:t>
            </a:r>
            <a:r>
              <a:rPr lang="en-US" sz="1900" dirty="0" smtClean="0"/>
              <a:t>The public comment period on these standards closed 30 November 2012.</a:t>
            </a:r>
            <a:endParaRPr lang="en-US"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345" y="855464"/>
            <a:ext cx="8230810" cy="590848"/>
          </a:xfrm>
        </p:spPr>
        <p:txBody>
          <a:bodyPr>
            <a:normAutofit fontScale="90000"/>
          </a:bodyPr>
          <a:lstStyle/>
          <a:p>
            <a:r>
              <a:rPr lang="en-US" dirty="0" smtClean="0"/>
              <a:t>Why are Patient Care Providers </a:t>
            </a:r>
            <a:br>
              <a:rPr lang="en-US" dirty="0" smtClean="0"/>
            </a:br>
            <a:r>
              <a:rPr lang="en-US" dirty="0" smtClean="0"/>
              <a:t>at High Risk?</a:t>
            </a:r>
            <a:endParaRPr lang="en-US" dirty="0"/>
          </a:p>
        </p:txBody>
      </p:sp>
      <p:sp>
        <p:nvSpPr>
          <p:cNvPr id="3" name="Content Placeholder 2"/>
          <p:cNvSpPr>
            <a:spLocks noGrp="1"/>
          </p:cNvSpPr>
          <p:nvPr>
            <p:ph idx="1"/>
          </p:nvPr>
        </p:nvSpPr>
        <p:spPr>
          <a:xfrm>
            <a:off x="260587" y="1800226"/>
            <a:ext cx="8230810" cy="4385594"/>
          </a:xfrm>
        </p:spPr>
        <p:txBody>
          <a:bodyPr/>
          <a:lstStyle/>
          <a:p>
            <a:r>
              <a:rPr lang="en-US" dirty="0" smtClean="0"/>
              <a:t>AS A REFERENCEPOINT: WEIGHT OF A LEG</a:t>
            </a:r>
          </a:p>
          <a:p>
            <a:r>
              <a:rPr lang="en-US" dirty="0" smtClean="0"/>
              <a:t>150-lb. Person…about 24 lbs</a:t>
            </a:r>
          </a:p>
          <a:p>
            <a:r>
              <a:rPr lang="en-US" dirty="0" smtClean="0"/>
              <a:t>200-lb. Person…about 31 lbs</a:t>
            </a:r>
          </a:p>
          <a:p>
            <a:r>
              <a:rPr lang="en-US" dirty="0" smtClean="0"/>
              <a:t>250-lb. Person…about 39 lbs </a:t>
            </a:r>
          </a:p>
          <a:p>
            <a:pPr>
              <a:buNone/>
            </a:pPr>
            <a:endParaRPr lang="en-US" dirty="0" smtClean="0"/>
          </a:p>
          <a:p>
            <a:r>
              <a:rPr lang="en-US" dirty="0" smtClean="0"/>
              <a:t>Almost 16% of the total body weight</a:t>
            </a:r>
          </a:p>
          <a:p>
            <a:pPr>
              <a:buNone/>
            </a:pPr>
            <a:r>
              <a:rPr lang="da-DK" dirty="0" smtClean="0"/>
              <a:t>				</a:t>
            </a:r>
            <a:r>
              <a:rPr lang="da-DK" sz="1500" dirty="0" smtClean="0"/>
              <a:t>Chaffin DB, et al., 2006</a:t>
            </a:r>
          </a:p>
          <a:p>
            <a:endParaRPr lang="en-US" dirty="0"/>
          </a:p>
        </p:txBody>
      </p:sp>
      <p:pic>
        <p:nvPicPr>
          <p:cNvPr id="5" name="Picture 4" descr="Resize Wizard-1 copy"/>
          <p:cNvPicPr>
            <a:picLocks noChangeAspect="1" noChangeArrowheads="1"/>
          </p:cNvPicPr>
          <p:nvPr/>
        </p:nvPicPr>
        <p:blipFill>
          <a:blip r:embed="rId3" cstate="email"/>
          <a:srcRect/>
          <a:stretch>
            <a:fillRect/>
          </a:stretch>
        </p:blipFill>
        <p:spPr bwMode="auto">
          <a:xfrm>
            <a:off x="5789085" y="3662662"/>
            <a:ext cx="3153833" cy="28113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6862235" y="1376364"/>
            <a:ext cx="664407" cy="288541"/>
          </a:xfrm>
          <a:prstGeom prst="rect">
            <a:avLst/>
          </a:prstGeom>
          <a:noFill/>
          <a:ln w="9525">
            <a:noFill/>
            <a:miter lim="800000"/>
            <a:headEnd/>
            <a:tailEnd/>
          </a:ln>
        </p:spPr>
        <p:txBody>
          <a:bodyPr wrap="none" lIns="86493" tIns="43247" rIns="86493" bIns="43247">
            <a:spAutoFit/>
          </a:bodyPr>
          <a:lstStyle/>
          <a:p>
            <a:pPr eaLnBrk="0" hangingPunct="0"/>
            <a:r>
              <a:rPr lang="en-US" sz="1300" b="1" dirty="0">
                <a:solidFill>
                  <a:srgbClr val="000000"/>
                </a:solidFill>
                <a:latin typeface="Verdana" pitchFamily="34" charset="0"/>
              </a:rPr>
              <a:t>2000</a:t>
            </a:r>
          </a:p>
        </p:txBody>
      </p:sp>
      <p:sp>
        <p:nvSpPr>
          <p:cNvPr id="32771" name="Rectangle 3"/>
          <p:cNvSpPr>
            <a:spLocks noChangeArrowheads="1"/>
          </p:cNvSpPr>
          <p:nvPr/>
        </p:nvSpPr>
        <p:spPr bwMode="auto">
          <a:xfrm>
            <a:off x="0" y="366559"/>
            <a:ext cx="9144000" cy="1143000"/>
          </a:xfrm>
          <a:prstGeom prst="rect">
            <a:avLst/>
          </a:prstGeom>
          <a:noFill/>
          <a:ln w="9525">
            <a:noFill/>
            <a:miter lim="800000"/>
            <a:headEnd/>
            <a:tailEnd/>
          </a:ln>
        </p:spPr>
        <p:txBody>
          <a:bodyPr lIns="86493" tIns="43247" rIns="86493" bIns="43247" anchor="ctr"/>
          <a:lstStyle/>
          <a:p>
            <a:pPr algn="ctr" eaLnBrk="0" hangingPunct="0"/>
            <a:r>
              <a:rPr lang="en-US" b="1" dirty="0">
                <a:solidFill>
                  <a:srgbClr val="000000"/>
                </a:solidFill>
                <a:latin typeface="Verdana" pitchFamily="34" charset="0"/>
              </a:rPr>
              <a:t>Obesity Trends* Among U.S. Adults</a:t>
            </a:r>
            <a:r>
              <a:rPr lang="en-US" b="1" dirty="0">
                <a:solidFill>
                  <a:srgbClr val="201D5D"/>
                </a:solidFill>
                <a:latin typeface="Verdana" pitchFamily="34" charset="0"/>
              </a:rPr>
              <a:t/>
            </a:r>
            <a:br>
              <a:rPr lang="en-US" b="1" dirty="0">
                <a:solidFill>
                  <a:srgbClr val="201D5D"/>
                </a:solidFill>
                <a:latin typeface="Verdana" pitchFamily="34" charset="0"/>
              </a:rPr>
            </a:br>
            <a:r>
              <a:rPr lang="en-US" b="1" dirty="0">
                <a:solidFill>
                  <a:srgbClr val="DE3021"/>
                </a:solidFill>
                <a:latin typeface="Verdana" pitchFamily="34" charset="0"/>
              </a:rPr>
              <a:t>BRFSS,</a:t>
            </a:r>
            <a:r>
              <a:rPr lang="en-US" b="1" dirty="0">
                <a:solidFill>
                  <a:srgbClr val="201D5D"/>
                </a:solidFill>
                <a:latin typeface="Verdana" pitchFamily="34" charset="0"/>
              </a:rPr>
              <a:t> </a:t>
            </a:r>
            <a:r>
              <a:rPr lang="en-US" b="1" dirty="0">
                <a:solidFill>
                  <a:srgbClr val="DE3021"/>
                </a:solidFill>
                <a:latin typeface="Verdana" pitchFamily="34" charset="0"/>
              </a:rPr>
              <a:t>1990, 2000, 2010</a:t>
            </a:r>
          </a:p>
        </p:txBody>
      </p:sp>
      <p:sp>
        <p:nvSpPr>
          <p:cNvPr id="32772" name="Text Box 4"/>
          <p:cNvSpPr txBox="1">
            <a:spLocks noChangeArrowheads="1"/>
          </p:cNvSpPr>
          <p:nvPr/>
        </p:nvSpPr>
        <p:spPr bwMode="auto">
          <a:xfrm>
            <a:off x="0" y="1115040"/>
            <a:ext cx="9144000" cy="287393"/>
          </a:xfrm>
          <a:prstGeom prst="rect">
            <a:avLst/>
          </a:prstGeom>
          <a:noFill/>
          <a:ln w="7938">
            <a:noFill/>
            <a:miter lim="800000"/>
            <a:headEnd/>
            <a:tailEnd/>
          </a:ln>
        </p:spPr>
        <p:txBody>
          <a:bodyPr lIns="86493" tIns="43247" rIns="86493" bIns="43247">
            <a:spAutoFit/>
          </a:bodyPr>
          <a:lstStyle/>
          <a:p>
            <a:pPr algn="ctr" eaLnBrk="0" hangingPunct="0">
              <a:spcBef>
                <a:spcPct val="50000"/>
              </a:spcBef>
            </a:pPr>
            <a:r>
              <a:rPr lang="en-US" sz="1300" b="1" dirty="0">
                <a:solidFill>
                  <a:srgbClr val="000000"/>
                </a:solidFill>
                <a:latin typeface="Verdana" pitchFamily="34" charset="0"/>
              </a:rPr>
              <a:t>(*BMI </a:t>
            </a:r>
            <a:r>
              <a:rPr lang="en-US" sz="1300" b="1" dirty="0">
                <a:solidFill>
                  <a:srgbClr val="000000"/>
                </a:solidFill>
                <a:latin typeface="Verdana" pitchFamily="34" charset="0"/>
                <a:sym typeface="Symbol" pitchFamily="18" charset="2"/>
              </a:rPr>
              <a:t></a:t>
            </a:r>
            <a:r>
              <a:rPr lang="en-US" sz="1300" b="1" dirty="0">
                <a:solidFill>
                  <a:srgbClr val="000000"/>
                </a:solidFill>
                <a:latin typeface="Verdana" pitchFamily="34" charset="0"/>
              </a:rPr>
              <a:t>30, or about 30 lbs. overweight for 5’4” person)</a:t>
            </a:r>
          </a:p>
        </p:txBody>
      </p:sp>
      <p:sp>
        <p:nvSpPr>
          <p:cNvPr id="32773" name="Text Box 5"/>
          <p:cNvSpPr txBox="1">
            <a:spLocks noChangeArrowheads="1"/>
          </p:cNvSpPr>
          <p:nvPr/>
        </p:nvSpPr>
        <p:spPr bwMode="auto">
          <a:xfrm>
            <a:off x="4233335" y="3378201"/>
            <a:ext cx="664407" cy="288541"/>
          </a:xfrm>
          <a:prstGeom prst="rect">
            <a:avLst/>
          </a:prstGeom>
          <a:noFill/>
          <a:ln w="9525">
            <a:noFill/>
            <a:miter lim="800000"/>
            <a:headEnd/>
            <a:tailEnd/>
          </a:ln>
        </p:spPr>
        <p:txBody>
          <a:bodyPr wrap="none" lIns="86493" tIns="43247" rIns="86493" bIns="43247">
            <a:spAutoFit/>
          </a:bodyPr>
          <a:lstStyle/>
          <a:p>
            <a:pPr eaLnBrk="0" hangingPunct="0"/>
            <a:r>
              <a:rPr lang="en-US" sz="1300" b="1" dirty="0">
                <a:solidFill>
                  <a:srgbClr val="000000"/>
                </a:solidFill>
                <a:latin typeface="Verdana" pitchFamily="34" charset="0"/>
              </a:rPr>
              <a:t>2010</a:t>
            </a:r>
          </a:p>
        </p:txBody>
      </p:sp>
      <p:grpSp>
        <p:nvGrpSpPr>
          <p:cNvPr id="2" name="Group 6"/>
          <p:cNvGrpSpPr>
            <a:grpSpLocks/>
          </p:cNvGrpSpPr>
          <p:nvPr/>
        </p:nvGrpSpPr>
        <p:grpSpPr bwMode="auto">
          <a:xfrm>
            <a:off x="458612" y="1558925"/>
            <a:ext cx="3227210" cy="1866900"/>
            <a:chOff x="728" y="1077"/>
            <a:chExt cx="4371" cy="2247"/>
          </a:xfrm>
        </p:grpSpPr>
        <p:sp>
          <p:nvSpPr>
            <p:cNvPr id="32938" name="Freeform 7"/>
            <p:cNvSpPr>
              <a:spLocks/>
            </p:cNvSpPr>
            <p:nvPr/>
          </p:nvSpPr>
          <p:spPr bwMode="auto">
            <a:xfrm>
              <a:off x="1661" y="1077"/>
              <a:ext cx="460" cy="322"/>
            </a:xfrm>
            <a:custGeom>
              <a:avLst/>
              <a:gdLst>
                <a:gd name="T0" fmla="*/ 26 w 90"/>
                <a:gd name="T1" fmla="*/ 951 h 66"/>
                <a:gd name="T2" fmla="*/ 0 w 90"/>
                <a:gd name="T3" fmla="*/ 951 h 66"/>
                <a:gd name="T4" fmla="*/ 26 w 90"/>
                <a:gd name="T5" fmla="*/ 883 h 66"/>
                <a:gd name="T6" fmla="*/ 26 w 90"/>
                <a:gd name="T7" fmla="*/ 834 h 66"/>
                <a:gd name="T8" fmla="*/ 26 w 90"/>
                <a:gd name="T9" fmla="*/ 834 h 66"/>
                <a:gd name="T10" fmla="*/ 51 w 90"/>
                <a:gd name="T11" fmla="*/ 859 h 66"/>
                <a:gd name="T12" fmla="*/ 26 w 90"/>
                <a:gd name="T13" fmla="*/ 883 h 66"/>
                <a:gd name="T14" fmla="*/ 77 w 90"/>
                <a:gd name="T15" fmla="*/ 859 h 66"/>
                <a:gd name="T16" fmla="*/ 77 w 90"/>
                <a:gd name="T17" fmla="*/ 834 h 66"/>
                <a:gd name="T18" fmla="*/ 77 w 90"/>
                <a:gd name="T19" fmla="*/ 785 h 66"/>
                <a:gd name="T20" fmla="*/ 51 w 90"/>
                <a:gd name="T21" fmla="*/ 712 h 66"/>
                <a:gd name="T22" fmla="*/ 77 w 90"/>
                <a:gd name="T23" fmla="*/ 712 h 66"/>
                <a:gd name="T24" fmla="*/ 133 w 90"/>
                <a:gd name="T25" fmla="*/ 688 h 66"/>
                <a:gd name="T26" fmla="*/ 102 w 90"/>
                <a:gd name="T27" fmla="*/ 668 h 66"/>
                <a:gd name="T28" fmla="*/ 77 w 90"/>
                <a:gd name="T29" fmla="*/ 688 h 66"/>
                <a:gd name="T30" fmla="*/ 77 w 90"/>
                <a:gd name="T31" fmla="*/ 595 h 66"/>
                <a:gd name="T32" fmla="*/ 77 w 90"/>
                <a:gd name="T33" fmla="*/ 522 h 66"/>
                <a:gd name="T34" fmla="*/ 77 w 90"/>
                <a:gd name="T35" fmla="*/ 405 h 66"/>
                <a:gd name="T36" fmla="*/ 51 w 90"/>
                <a:gd name="T37" fmla="*/ 263 h 66"/>
                <a:gd name="T38" fmla="*/ 51 w 90"/>
                <a:gd name="T39" fmla="*/ 141 h 66"/>
                <a:gd name="T40" fmla="*/ 286 w 90"/>
                <a:gd name="T41" fmla="*/ 215 h 66"/>
                <a:gd name="T42" fmla="*/ 496 w 90"/>
                <a:gd name="T43" fmla="*/ 307 h 66"/>
                <a:gd name="T44" fmla="*/ 603 w 90"/>
                <a:gd name="T45" fmla="*/ 332 h 66"/>
                <a:gd name="T46" fmla="*/ 629 w 90"/>
                <a:gd name="T47" fmla="*/ 356 h 66"/>
                <a:gd name="T48" fmla="*/ 629 w 90"/>
                <a:gd name="T49" fmla="*/ 478 h 66"/>
                <a:gd name="T50" fmla="*/ 572 w 90"/>
                <a:gd name="T51" fmla="*/ 546 h 66"/>
                <a:gd name="T52" fmla="*/ 572 w 90"/>
                <a:gd name="T53" fmla="*/ 595 h 66"/>
                <a:gd name="T54" fmla="*/ 572 w 90"/>
                <a:gd name="T55" fmla="*/ 644 h 66"/>
                <a:gd name="T56" fmla="*/ 603 w 90"/>
                <a:gd name="T57" fmla="*/ 668 h 66"/>
                <a:gd name="T58" fmla="*/ 654 w 90"/>
                <a:gd name="T59" fmla="*/ 571 h 66"/>
                <a:gd name="T60" fmla="*/ 705 w 90"/>
                <a:gd name="T61" fmla="*/ 498 h 66"/>
                <a:gd name="T62" fmla="*/ 756 w 90"/>
                <a:gd name="T63" fmla="*/ 429 h 66"/>
                <a:gd name="T64" fmla="*/ 680 w 90"/>
                <a:gd name="T65" fmla="*/ 239 h 66"/>
                <a:gd name="T66" fmla="*/ 705 w 90"/>
                <a:gd name="T67" fmla="*/ 215 h 66"/>
                <a:gd name="T68" fmla="*/ 756 w 90"/>
                <a:gd name="T69" fmla="*/ 166 h 66"/>
                <a:gd name="T70" fmla="*/ 705 w 90"/>
                <a:gd name="T71" fmla="*/ 117 h 66"/>
                <a:gd name="T72" fmla="*/ 705 w 90"/>
                <a:gd name="T73" fmla="*/ 0 h 66"/>
                <a:gd name="T74" fmla="*/ 1620 w 90"/>
                <a:gd name="T75" fmla="*/ 215 h 66"/>
                <a:gd name="T76" fmla="*/ 2351 w 90"/>
                <a:gd name="T77" fmla="*/ 381 h 66"/>
                <a:gd name="T78" fmla="*/ 2090 w 90"/>
                <a:gd name="T79" fmla="*/ 1405 h 66"/>
                <a:gd name="T80" fmla="*/ 2090 w 90"/>
                <a:gd name="T81" fmla="*/ 1429 h 66"/>
                <a:gd name="T82" fmla="*/ 2090 w 90"/>
                <a:gd name="T83" fmla="*/ 1454 h 66"/>
                <a:gd name="T84" fmla="*/ 2116 w 90"/>
                <a:gd name="T85" fmla="*/ 1498 h 66"/>
                <a:gd name="T86" fmla="*/ 2090 w 90"/>
                <a:gd name="T87" fmla="*/ 1522 h 66"/>
                <a:gd name="T88" fmla="*/ 2090 w 90"/>
                <a:gd name="T89" fmla="*/ 1571 h 66"/>
                <a:gd name="T90" fmla="*/ 1436 w 90"/>
                <a:gd name="T91" fmla="*/ 1454 h 66"/>
                <a:gd name="T92" fmla="*/ 1360 w 90"/>
                <a:gd name="T93" fmla="*/ 1454 h 66"/>
                <a:gd name="T94" fmla="*/ 1308 w 90"/>
                <a:gd name="T95" fmla="*/ 1429 h 66"/>
                <a:gd name="T96" fmla="*/ 1227 w 90"/>
                <a:gd name="T97" fmla="*/ 1454 h 66"/>
                <a:gd name="T98" fmla="*/ 1150 w 90"/>
                <a:gd name="T99" fmla="*/ 1429 h 66"/>
                <a:gd name="T100" fmla="*/ 1073 w 90"/>
                <a:gd name="T101" fmla="*/ 1454 h 66"/>
                <a:gd name="T102" fmla="*/ 966 w 90"/>
                <a:gd name="T103" fmla="*/ 1429 h 66"/>
                <a:gd name="T104" fmla="*/ 782 w 90"/>
                <a:gd name="T105" fmla="*/ 1429 h 66"/>
                <a:gd name="T106" fmla="*/ 629 w 90"/>
                <a:gd name="T107" fmla="*/ 1381 h 66"/>
                <a:gd name="T108" fmla="*/ 496 w 90"/>
                <a:gd name="T109" fmla="*/ 1381 h 66"/>
                <a:gd name="T110" fmla="*/ 312 w 90"/>
                <a:gd name="T111" fmla="*/ 1332 h 66"/>
                <a:gd name="T112" fmla="*/ 286 w 90"/>
                <a:gd name="T113" fmla="*/ 1190 h 66"/>
                <a:gd name="T114" fmla="*/ 286 w 90"/>
                <a:gd name="T115" fmla="*/ 1117 h 66"/>
                <a:gd name="T116" fmla="*/ 184 w 90"/>
                <a:gd name="T117" fmla="*/ 1049 h 66"/>
                <a:gd name="T118" fmla="*/ 158 w 90"/>
                <a:gd name="T119" fmla="*/ 1025 h 66"/>
                <a:gd name="T120" fmla="*/ 77 w 90"/>
                <a:gd name="T121" fmla="*/ 1000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39" name="Freeform 8"/>
            <p:cNvSpPr>
              <a:spLocks/>
            </p:cNvSpPr>
            <p:nvPr/>
          </p:nvSpPr>
          <p:spPr bwMode="auto">
            <a:xfrm>
              <a:off x="2843" y="1262"/>
              <a:ext cx="457" cy="269"/>
            </a:xfrm>
            <a:custGeom>
              <a:avLst/>
              <a:gdLst>
                <a:gd name="T0" fmla="*/ 0 w 89"/>
                <a:gd name="T1" fmla="*/ 1218 h 55"/>
                <a:gd name="T2" fmla="*/ 134 w 89"/>
                <a:gd name="T3" fmla="*/ 0 h 55"/>
                <a:gd name="T4" fmla="*/ 1160 w 89"/>
                <a:gd name="T5" fmla="*/ 73 h 55"/>
                <a:gd name="T6" fmla="*/ 2162 w 89"/>
                <a:gd name="T7" fmla="*/ 98 h 55"/>
                <a:gd name="T8" fmla="*/ 2162 w 89"/>
                <a:gd name="T9" fmla="*/ 117 h 55"/>
                <a:gd name="T10" fmla="*/ 2187 w 89"/>
                <a:gd name="T11" fmla="*/ 215 h 55"/>
                <a:gd name="T12" fmla="*/ 2187 w 89"/>
                <a:gd name="T13" fmla="*/ 240 h 55"/>
                <a:gd name="T14" fmla="*/ 2162 w 89"/>
                <a:gd name="T15" fmla="*/ 313 h 55"/>
                <a:gd name="T16" fmla="*/ 2162 w 89"/>
                <a:gd name="T17" fmla="*/ 430 h 55"/>
                <a:gd name="T18" fmla="*/ 2213 w 89"/>
                <a:gd name="T19" fmla="*/ 548 h 55"/>
                <a:gd name="T20" fmla="*/ 2239 w 89"/>
                <a:gd name="T21" fmla="*/ 597 h 55"/>
                <a:gd name="T22" fmla="*/ 2270 w 89"/>
                <a:gd name="T23" fmla="*/ 719 h 55"/>
                <a:gd name="T24" fmla="*/ 2270 w 89"/>
                <a:gd name="T25" fmla="*/ 910 h 55"/>
                <a:gd name="T26" fmla="*/ 2295 w 89"/>
                <a:gd name="T27" fmla="*/ 959 h 55"/>
                <a:gd name="T28" fmla="*/ 2295 w 89"/>
                <a:gd name="T29" fmla="*/ 1027 h 55"/>
                <a:gd name="T30" fmla="*/ 2295 w 89"/>
                <a:gd name="T31" fmla="*/ 1052 h 55"/>
                <a:gd name="T32" fmla="*/ 2347 w 89"/>
                <a:gd name="T33" fmla="*/ 1218 h 55"/>
                <a:gd name="T34" fmla="*/ 2347 w 89"/>
                <a:gd name="T35" fmla="*/ 1267 h 55"/>
                <a:gd name="T36" fmla="*/ 2347 w 89"/>
                <a:gd name="T37" fmla="*/ 1316 h 55"/>
                <a:gd name="T38" fmla="*/ 0 w 89"/>
                <a:gd name="T39" fmla="*/ 1218 h 55"/>
                <a:gd name="T40" fmla="*/ 0 w 89"/>
                <a:gd name="T41" fmla="*/ 1218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0" name="Freeform 9"/>
            <p:cNvSpPr>
              <a:spLocks/>
            </p:cNvSpPr>
            <p:nvPr/>
          </p:nvSpPr>
          <p:spPr bwMode="auto">
            <a:xfrm>
              <a:off x="2823" y="1511"/>
              <a:ext cx="483" cy="312"/>
            </a:xfrm>
            <a:custGeom>
              <a:avLst/>
              <a:gdLst>
                <a:gd name="T0" fmla="*/ 0 w 94"/>
                <a:gd name="T1" fmla="*/ 1214 h 64"/>
                <a:gd name="T2" fmla="*/ 77 w 94"/>
                <a:gd name="T3" fmla="*/ 405 h 64"/>
                <a:gd name="T4" fmla="*/ 108 w 94"/>
                <a:gd name="T5" fmla="*/ 0 h 64"/>
                <a:gd name="T6" fmla="*/ 2456 w 94"/>
                <a:gd name="T7" fmla="*/ 97 h 64"/>
                <a:gd name="T8" fmla="*/ 2456 w 94"/>
                <a:gd name="T9" fmla="*/ 141 h 64"/>
                <a:gd name="T10" fmla="*/ 2430 w 94"/>
                <a:gd name="T11" fmla="*/ 166 h 64"/>
                <a:gd name="T12" fmla="*/ 2374 w 94"/>
                <a:gd name="T13" fmla="*/ 239 h 64"/>
                <a:gd name="T14" fmla="*/ 2374 w 94"/>
                <a:gd name="T15" fmla="*/ 263 h 64"/>
                <a:gd name="T16" fmla="*/ 2482 w 94"/>
                <a:gd name="T17" fmla="*/ 356 h 64"/>
                <a:gd name="T18" fmla="*/ 2482 w 94"/>
                <a:gd name="T19" fmla="*/ 1092 h 64"/>
                <a:gd name="T20" fmla="*/ 2482 w 94"/>
                <a:gd name="T21" fmla="*/ 1092 h 64"/>
                <a:gd name="T22" fmla="*/ 2430 w 94"/>
                <a:gd name="T23" fmla="*/ 1092 h 64"/>
                <a:gd name="T24" fmla="*/ 2456 w 94"/>
                <a:gd name="T25" fmla="*/ 1116 h 64"/>
                <a:gd name="T26" fmla="*/ 2482 w 94"/>
                <a:gd name="T27" fmla="*/ 1141 h 64"/>
                <a:gd name="T28" fmla="*/ 2456 w 94"/>
                <a:gd name="T29" fmla="*/ 1189 h 64"/>
                <a:gd name="T30" fmla="*/ 2482 w 94"/>
                <a:gd name="T31" fmla="*/ 1214 h 64"/>
                <a:gd name="T32" fmla="*/ 2482 w 94"/>
                <a:gd name="T33" fmla="*/ 1282 h 64"/>
                <a:gd name="T34" fmla="*/ 2456 w 94"/>
                <a:gd name="T35" fmla="*/ 1282 h 64"/>
                <a:gd name="T36" fmla="*/ 2482 w 94"/>
                <a:gd name="T37" fmla="*/ 1331 h 64"/>
                <a:gd name="T38" fmla="*/ 2430 w 94"/>
                <a:gd name="T39" fmla="*/ 1404 h 64"/>
                <a:gd name="T40" fmla="*/ 2482 w 94"/>
                <a:gd name="T41" fmla="*/ 1472 h 64"/>
                <a:gd name="T42" fmla="*/ 2482 w 94"/>
                <a:gd name="T43" fmla="*/ 1521 h 64"/>
                <a:gd name="T44" fmla="*/ 2482 w 94"/>
                <a:gd name="T45" fmla="*/ 1521 h 64"/>
                <a:gd name="T46" fmla="*/ 2405 w 94"/>
                <a:gd name="T47" fmla="*/ 1472 h 64"/>
                <a:gd name="T48" fmla="*/ 2271 w 94"/>
                <a:gd name="T49" fmla="*/ 1404 h 64"/>
                <a:gd name="T50" fmla="*/ 2220 w 94"/>
                <a:gd name="T51" fmla="*/ 1380 h 64"/>
                <a:gd name="T52" fmla="*/ 2163 w 94"/>
                <a:gd name="T53" fmla="*/ 1380 h 64"/>
                <a:gd name="T54" fmla="*/ 2112 w 94"/>
                <a:gd name="T55" fmla="*/ 1423 h 64"/>
                <a:gd name="T56" fmla="*/ 2086 w 94"/>
                <a:gd name="T57" fmla="*/ 1423 h 64"/>
                <a:gd name="T58" fmla="*/ 2035 w 94"/>
                <a:gd name="T59" fmla="*/ 1423 h 64"/>
                <a:gd name="T60" fmla="*/ 2009 w 94"/>
                <a:gd name="T61" fmla="*/ 1355 h 64"/>
                <a:gd name="T62" fmla="*/ 1978 w 94"/>
                <a:gd name="T63" fmla="*/ 1331 h 64"/>
                <a:gd name="T64" fmla="*/ 1927 w 94"/>
                <a:gd name="T65" fmla="*/ 1355 h 64"/>
                <a:gd name="T66" fmla="*/ 1875 w 94"/>
                <a:gd name="T67" fmla="*/ 1355 h 64"/>
                <a:gd name="T68" fmla="*/ 1824 w 94"/>
                <a:gd name="T69" fmla="*/ 1282 h 64"/>
                <a:gd name="T70" fmla="*/ 0 w 94"/>
                <a:gd name="T71" fmla="*/ 1214 h 64"/>
                <a:gd name="T72" fmla="*/ 0 w 94"/>
                <a:gd name="T73" fmla="*/ 1214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1" name="Freeform 10"/>
            <p:cNvSpPr>
              <a:spLocks/>
            </p:cNvSpPr>
            <p:nvPr/>
          </p:nvSpPr>
          <p:spPr bwMode="auto">
            <a:xfrm>
              <a:off x="2807" y="1760"/>
              <a:ext cx="571" cy="268"/>
            </a:xfrm>
            <a:custGeom>
              <a:avLst/>
              <a:gdLst>
                <a:gd name="T0" fmla="*/ 0 w 111"/>
                <a:gd name="T1" fmla="*/ 809 h 55"/>
                <a:gd name="T2" fmla="*/ 77 w 111"/>
                <a:gd name="T3" fmla="*/ 0 h 55"/>
                <a:gd name="T4" fmla="*/ 1903 w 111"/>
                <a:gd name="T5" fmla="*/ 73 h 55"/>
                <a:gd name="T6" fmla="*/ 1960 w 111"/>
                <a:gd name="T7" fmla="*/ 141 h 55"/>
                <a:gd name="T8" fmla="*/ 2011 w 111"/>
                <a:gd name="T9" fmla="*/ 141 h 55"/>
                <a:gd name="T10" fmla="*/ 2063 w 111"/>
                <a:gd name="T11" fmla="*/ 117 h 55"/>
                <a:gd name="T12" fmla="*/ 2089 w 111"/>
                <a:gd name="T13" fmla="*/ 141 h 55"/>
                <a:gd name="T14" fmla="*/ 2119 w 111"/>
                <a:gd name="T15" fmla="*/ 214 h 55"/>
                <a:gd name="T16" fmla="*/ 2171 w 111"/>
                <a:gd name="T17" fmla="*/ 214 h 55"/>
                <a:gd name="T18" fmla="*/ 2197 w 111"/>
                <a:gd name="T19" fmla="*/ 214 h 55"/>
                <a:gd name="T20" fmla="*/ 2248 w 111"/>
                <a:gd name="T21" fmla="*/ 166 h 55"/>
                <a:gd name="T22" fmla="*/ 2305 w 111"/>
                <a:gd name="T23" fmla="*/ 166 h 55"/>
                <a:gd name="T24" fmla="*/ 2356 w 111"/>
                <a:gd name="T25" fmla="*/ 190 h 55"/>
                <a:gd name="T26" fmla="*/ 2490 w 111"/>
                <a:gd name="T27" fmla="*/ 263 h 55"/>
                <a:gd name="T28" fmla="*/ 2567 w 111"/>
                <a:gd name="T29" fmla="*/ 307 h 55"/>
                <a:gd name="T30" fmla="*/ 2567 w 111"/>
                <a:gd name="T31" fmla="*/ 356 h 55"/>
                <a:gd name="T32" fmla="*/ 2618 w 111"/>
                <a:gd name="T33" fmla="*/ 380 h 55"/>
                <a:gd name="T34" fmla="*/ 2618 w 111"/>
                <a:gd name="T35" fmla="*/ 404 h 55"/>
                <a:gd name="T36" fmla="*/ 2593 w 111"/>
                <a:gd name="T37" fmla="*/ 453 h 55"/>
                <a:gd name="T38" fmla="*/ 2618 w 111"/>
                <a:gd name="T39" fmla="*/ 497 h 55"/>
                <a:gd name="T40" fmla="*/ 2644 w 111"/>
                <a:gd name="T41" fmla="*/ 570 h 55"/>
                <a:gd name="T42" fmla="*/ 2675 w 111"/>
                <a:gd name="T43" fmla="*/ 594 h 55"/>
                <a:gd name="T44" fmla="*/ 2675 w 111"/>
                <a:gd name="T45" fmla="*/ 619 h 55"/>
                <a:gd name="T46" fmla="*/ 2675 w 111"/>
                <a:gd name="T47" fmla="*/ 663 h 55"/>
                <a:gd name="T48" fmla="*/ 2726 w 111"/>
                <a:gd name="T49" fmla="*/ 687 h 55"/>
                <a:gd name="T50" fmla="*/ 2752 w 111"/>
                <a:gd name="T51" fmla="*/ 711 h 55"/>
                <a:gd name="T52" fmla="*/ 2726 w 111"/>
                <a:gd name="T53" fmla="*/ 760 h 55"/>
                <a:gd name="T54" fmla="*/ 2726 w 111"/>
                <a:gd name="T55" fmla="*/ 809 h 55"/>
                <a:gd name="T56" fmla="*/ 2778 w 111"/>
                <a:gd name="T57" fmla="*/ 833 h 55"/>
                <a:gd name="T58" fmla="*/ 2778 w 111"/>
                <a:gd name="T59" fmla="*/ 877 h 55"/>
                <a:gd name="T60" fmla="*/ 2752 w 111"/>
                <a:gd name="T61" fmla="*/ 901 h 55"/>
                <a:gd name="T62" fmla="*/ 2778 w 111"/>
                <a:gd name="T63" fmla="*/ 926 h 55"/>
                <a:gd name="T64" fmla="*/ 2804 w 111"/>
                <a:gd name="T65" fmla="*/ 975 h 55"/>
                <a:gd name="T66" fmla="*/ 2778 w 111"/>
                <a:gd name="T67" fmla="*/ 999 h 55"/>
                <a:gd name="T68" fmla="*/ 2804 w 111"/>
                <a:gd name="T69" fmla="*/ 1043 h 55"/>
                <a:gd name="T70" fmla="*/ 2804 w 111"/>
                <a:gd name="T71" fmla="*/ 1067 h 55"/>
                <a:gd name="T72" fmla="*/ 2829 w 111"/>
                <a:gd name="T73" fmla="*/ 1091 h 55"/>
                <a:gd name="T74" fmla="*/ 2860 w 111"/>
                <a:gd name="T75" fmla="*/ 1140 h 55"/>
                <a:gd name="T76" fmla="*/ 2886 w 111"/>
                <a:gd name="T77" fmla="*/ 1189 h 55"/>
                <a:gd name="T78" fmla="*/ 2937 w 111"/>
                <a:gd name="T79" fmla="*/ 1233 h 55"/>
                <a:gd name="T80" fmla="*/ 2937 w 111"/>
                <a:gd name="T81" fmla="*/ 1257 h 55"/>
                <a:gd name="T82" fmla="*/ 2937 w 111"/>
                <a:gd name="T83" fmla="*/ 1282 h 55"/>
                <a:gd name="T84" fmla="*/ 2937 w 111"/>
                <a:gd name="T85" fmla="*/ 1306 h 55"/>
                <a:gd name="T86" fmla="*/ 664 w 111"/>
                <a:gd name="T87" fmla="*/ 1257 h 55"/>
                <a:gd name="T88" fmla="*/ 689 w 111"/>
                <a:gd name="T89" fmla="*/ 853 h 55"/>
                <a:gd name="T90" fmla="*/ 0 w 111"/>
                <a:gd name="T91" fmla="*/ 809 h 55"/>
                <a:gd name="T92" fmla="*/ 0 w 111"/>
                <a:gd name="T93" fmla="*/ 809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2" name="Freeform 11"/>
            <p:cNvSpPr>
              <a:spLocks/>
            </p:cNvSpPr>
            <p:nvPr/>
          </p:nvSpPr>
          <p:spPr bwMode="auto">
            <a:xfrm>
              <a:off x="2921" y="2018"/>
              <a:ext cx="512" cy="259"/>
            </a:xfrm>
            <a:custGeom>
              <a:avLst/>
              <a:gdLst>
                <a:gd name="T0" fmla="*/ 77 w 100"/>
                <a:gd name="T1" fmla="*/ 0 h 53"/>
                <a:gd name="T2" fmla="*/ 2335 w 100"/>
                <a:gd name="T3" fmla="*/ 49 h 53"/>
                <a:gd name="T4" fmla="*/ 2488 w 100"/>
                <a:gd name="T5" fmla="*/ 142 h 53"/>
                <a:gd name="T6" fmla="*/ 2437 w 100"/>
                <a:gd name="T7" fmla="*/ 191 h 53"/>
                <a:gd name="T8" fmla="*/ 2437 w 100"/>
                <a:gd name="T9" fmla="*/ 239 h 53"/>
                <a:gd name="T10" fmla="*/ 2463 w 100"/>
                <a:gd name="T11" fmla="*/ 288 h 53"/>
                <a:gd name="T12" fmla="*/ 2488 w 100"/>
                <a:gd name="T13" fmla="*/ 288 h 53"/>
                <a:gd name="T14" fmla="*/ 2519 w 100"/>
                <a:gd name="T15" fmla="*/ 357 h 53"/>
                <a:gd name="T16" fmla="*/ 2545 w 100"/>
                <a:gd name="T17" fmla="*/ 381 h 53"/>
                <a:gd name="T18" fmla="*/ 2596 w 100"/>
                <a:gd name="T19" fmla="*/ 381 h 53"/>
                <a:gd name="T20" fmla="*/ 2596 w 100"/>
                <a:gd name="T21" fmla="*/ 406 h 53"/>
                <a:gd name="T22" fmla="*/ 2621 w 100"/>
                <a:gd name="T23" fmla="*/ 1266 h 53"/>
                <a:gd name="T24" fmla="*/ 0 w 100"/>
                <a:gd name="T25" fmla="*/ 1217 h 53"/>
                <a:gd name="T26" fmla="*/ 77 w 100"/>
                <a:gd name="T27" fmla="*/ 0 h 53"/>
                <a:gd name="T28" fmla="*/ 77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32943" name="Freeform 12"/>
            <p:cNvSpPr>
              <a:spLocks/>
            </p:cNvSpPr>
            <p:nvPr/>
          </p:nvSpPr>
          <p:spPr bwMode="auto">
            <a:xfrm>
              <a:off x="2848" y="2262"/>
              <a:ext cx="595" cy="293"/>
            </a:xfrm>
            <a:custGeom>
              <a:avLst/>
              <a:gdLst>
                <a:gd name="T0" fmla="*/ 369 w 116"/>
                <a:gd name="T1" fmla="*/ 24 h 60"/>
                <a:gd name="T2" fmla="*/ 0 w 116"/>
                <a:gd name="T3" fmla="*/ 215 h 60"/>
                <a:gd name="T4" fmla="*/ 1052 w 116"/>
                <a:gd name="T5" fmla="*/ 1050 h 60"/>
                <a:gd name="T6" fmla="*/ 1103 w 116"/>
                <a:gd name="T7" fmla="*/ 1074 h 60"/>
                <a:gd name="T8" fmla="*/ 1185 w 116"/>
                <a:gd name="T9" fmla="*/ 1143 h 60"/>
                <a:gd name="T10" fmla="*/ 1262 w 116"/>
                <a:gd name="T11" fmla="*/ 1123 h 60"/>
                <a:gd name="T12" fmla="*/ 1313 w 116"/>
                <a:gd name="T13" fmla="*/ 1143 h 60"/>
                <a:gd name="T14" fmla="*/ 1344 w 116"/>
                <a:gd name="T15" fmla="*/ 1192 h 60"/>
                <a:gd name="T16" fmla="*/ 1446 w 116"/>
                <a:gd name="T17" fmla="*/ 1216 h 60"/>
                <a:gd name="T18" fmla="*/ 1498 w 116"/>
                <a:gd name="T19" fmla="*/ 1240 h 60"/>
                <a:gd name="T20" fmla="*/ 1554 w 116"/>
                <a:gd name="T21" fmla="*/ 1216 h 60"/>
                <a:gd name="T22" fmla="*/ 1605 w 116"/>
                <a:gd name="T23" fmla="*/ 1265 h 60"/>
                <a:gd name="T24" fmla="*/ 1708 w 116"/>
                <a:gd name="T25" fmla="*/ 1265 h 60"/>
                <a:gd name="T26" fmla="*/ 1764 w 116"/>
                <a:gd name="T27" fmla="*/ 1314 h 60"/>
                <a:gd name="T28" fmla="*/ 1790 w 116"/>
                <a:gd name="T29" fmla="*/ 1358 h 60"/>
                <a:gd name="T30" fmla="*/ 1867 w 116"/>
                <a:gd name="T31" fmla="*/ 1333 h 60"/>
                <a:gd name="T32" fmla="*/ 1975 w 116"/>
                <a:gd name="T33" fmla="*/ 1382 h 60"/>
                <a:gd name="T34" fmla="*/ 2026 w 116"/>
                <a:gd name="T35" fmla="*/ 1358 h 60"/>
                <a:gd name="T36" fmla="*/ 2077 w 116"/>
                <a:gd name="T37" fmla="*/ 1358 h 60"/>
                <a:gd name="T38" fmla="*/ 2077 w 116"/>
                <a:gd name="T39" fmla="*/ 1431 h 60"/>
                <a:gd name="T40" fmla="*/ 2103 w 116"/>
                <a:gd name="T41" fmla="*/ 1382 h 60"/>
                <a:gd name="T42" fmla="*/ 2159 w 116"/>
                <a:gd name="T43" fmla="*/ 1333 h 60"/>
                <a:gd name="T44" fmla="*/ 2185 w 116"/>
                <a:gd name="T45" fmla="*/ 1358 h 60"/>
                <a:gd name="T46" fmla="*/ 2236 w 116"/>
                <a:gd name="T47" fmla="*/ 1382 h 60"/>
                <a:gd name="T48" fmla="*/ 2288 w 116"/>
                <a:gd name="T49" fmla="*/ 1358 h 60"/>
                <a:gd name="T50" fmla="*/ 2288 w 116"/>
                <a:gd name="T51" fmla="*/ 1382 h 60"/>
                <a:gd name="T52" fmla="*/ 2370 w 116"/>
                <a:gd name="T53" fmla="*/ 1431 h 60"/>
                <a:gd name="T54" fmla="*/ 2447 w 116"/>
                <a:gd name="T55" fmla="*/ 1382 h 60"/>
                <a:gd name="T56" fmla="*/ 2606 w 116"/>
                <a:gd name="T57" fmla="*/ 1333 h 60"/>
                <a:gd name="T58" fmla="*/ 2657 w 116"/>
                <a:gd name="T59" fmla="*/ 1333 h 60"/>
                <a:gd name="T60" fmla="*/ 2790 w 116"/>
                <a:gd name="T61" fmla="*/ 1333 h 60"/>
                <a:gd name="T62" fmla="*/ 2975 w 116"/>
                <a:gd name="T63" fmla="*/ 1406 h 60"/>
                <a:gd name="T64" fmla="*/ 3026 w 116"/>
                <a:gd name="T65" fmla="*/ 1431 h 60"/>
                <a:gd name="T66" fmla="*/ 3052 w 116"/>
                <a:gd name="T67" fmla="*/ 737 h 60"/>
                <a:gd name="T68" fmla="*/ 3001 w 116"/>
                <a:gd name="T69" fmla="*/ 73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4" name="Freeform 13"/>
            <p:cNvSpPr>
              <a:spLocks/>
            </p:cNvSpPr>
            <p:nvPr/>
          </p:nvSpPr>
          <p:spPr bwMode="auto">
            <a:xfrm>
              <a:off x="3296" y="1726"/>
              <a:ext cx="420" cy="263"/>
            </a:xfrm>
            <a:custGeom>
              <a:avLst/>
              <a:gdLst>
                <a:gd name="T0" fmla="*/ 1731 w 82"/>
                <a:gd name="T1" fmla="*/ 0 h 54"/>
                <a:gd name="T2" fmla="*/ 1782 w 82"/>
                <a:gd name="T3" fmla="*/ 93 h 54"/>
                <a:gd name="T4" fmla="*/ 1757 w 82"/>
                <a:gd name="T5" fmla="*/ 141 h 54"/>
                <a:gd name="T6" fmla="*/ 1808 w 82"/>
                <a:gd name="T7" fmla="*/ 307 h 54"/>
                <a:gd name="T8" fmla="*/ 1941 w 82"/>
                <a:gd name="T9" fmla="*/ 380 h 54"/>
                <a:gd name="T10" fmla="*/ 1967 w 82"/>
                <a:gd name="T11" fmla="*/ 429 h 54"/>
                <a:gd name="T12" fmla="*/ 2049 w 82"/>
                <a:gd name="T13" fmla="*/ 497 h 54"/>
                <a:gd name="T14" fmla="*/ 2151 w 82"/>
                <a:gd name="T15" fmla="*/ 619 h 54"/>
                <a:gd name="T16" fmla="*/ 2100 w 82"/>
                <a:gd name="T17" fmla="*/ 687 h 54"/>
                <a:gd name="T18" fmla="*/ 2100 w 82"/>
                <a:gd name="T19" fmla="*/ 735 h 54"/>
                <a:gd name="T20" fmla="*/ 1967 w 82"/>
                <a:gd name="T21" fmla="*/ 808 h 54"/>
                <a:gd name="T22" fmla="*/ 1890 w 82"/>
                <a:gd name="T23" fmla="*/ 828 h 54"/>
                <a:gd name="T24" fmla="*/ 1839 w 82"/>
                <a:gd name="T25" fmla="*/ 901 h 54"/>
                <a:gd name="T26" fmla="*/ 1890 w 82"/>
                <a:gd name="T27" fmla="*/ 974 h 54"/>
                <a:gd name="T28" fmla="*/ 1890 w 82"/>
                <a:gd name="T29" fmla="*/ 1042 h 54"/>
                <a:gd name="T30" fmla="*/ 1782 w 82"/>
                <a:gd name="T31" fmla="*/ 1188 h 54"/>
                <a:gd name="T32" fmla="*/ 1757 w 82"/>
                <a:gd name="T33" fmla="*/ 1257 h 54"/>
                <a:gd name="T34" fmla="*/ 1654 w 82"/>
                <a:gd name="T35" fmla="*/ 1188 h 54"/>
                <a:gd name="T36" fmla="*/ 287 w 82"/>
                <a:gd name="T37" fmla="*/ 1208 h 54"/>
                <a:gd name="T38" fmla="*/ 287 w 82"/>
                <a:gd name="T39" fmla="*/ 1140 h 54"/>
                <a:gd name="T40" fmla="*/ 236 w 82"/>
                <a:gd name="T41" fmla="*/ 1067 h 54"/>
                <a:gd name="T42" fmla="*/ 261 w 82"/>
                <a:gd name="T43" fmla="*/ 998 h 54"/>
                <a:gd name="T44" fmla="*/ 210 w 82"/>
                <a:gd name="T45" fmla="*/ 925 h 54"/>
                <a:gd name="T46" fmla="*/ 210 w 82"/>
                <a:gd name="T47" fmla="*/ 852 h 54"/>
                <a:gd name="T48" fmla="*/ 159 w 82"/>
                <a:gd name="T49" fmla="*/ 784 h 54"/>
                <a:gd name="T50" fmla="*/ 133 w 82"/>
                <a:gd name="T51" fmla="*/ 735 h 54"/>
                <a:gd name="T52" fmla="*/ 77 w 82"/>
                <a:gd name="T53" fmla="*/ 619 h 54"/>
                <a:gd name="T54" fmla="*/ 102 w 82"/>
                <a:gd name="T55" fmla="*/ 545 h 54"/>
                <a:gd name="T56" fmla="*/ 51 w 82"/>
                <a:gd name="T57" fmla="*/ 472 h 54"/>
                <a:gd name="T58" fmla="*/ 51 w 82"/>
                <a:gd name="T59" fmla="*/ 429 h 54"/>
                <a:gd name="T60" fmla="*/ 51 w 82"/>
                <a:gd name="T61" fmla="*/ 282 h 54"/>
                <a:gd name="T62" fmla="*/ 51 w 82"/>
                <a:gd name="T63" fmla="*/ 239 h 54"/>
                <a:gd name="T64" fmla="*/ 26 w 82"/>
                <a:gd name="T65" fmla="*/ 141 h 54"/>
                <a:gd name="T66" fmla="*/ 26 w 82"/>
                <a:gd name="T67" fmla="*/ 73 h 54"/>
                <a:gd name="T68" fmla="*/ 51 w 82"/>
                <a:gd name="T69" fmla="*/ 49 h 54"/>
                <a:gd name="T70" fmla="*/ 51 w 82"/>
                <a:gd name="T71" fmla="*/ 49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5" name="Freeform 14"/>
            <p:cNvSpPr>
              <a:spLocks/>
            </p:cNvSpPr>
            <p:nvPr/>
          </p:nvSpPr>
          <p:spPr bwMode="auto">
            <a:xfrm>
              <a:off x="3353" y="1970"/>
              <a:ext cx="460" cy="380"/>
            </a:xfrm>
            <a:custGeom>
              <a:avLst/>
              <a:gdLst>
                <a:gd name="T0" fmla="*/ 1983 w 90"/>
                <a:gd name="T1" fmla="*/ 1637 h 78"/>
                <a:gd name="T2" fmla="*/ 2014 w 90"/>
                <a:gd name="T3" fmla="*/ 1686 h 78"/>
                <a:gd name="T4" fmla="*/ 2014 w 90"/>
                <a:gd name="T5" fmla="*/ 1759 h 78"/>
                <a:gd name="T6" fmla="*/ 1932 w 90"/>
                <a:gd name="T7" fmla="*/ 1827 h 78"/>
                <a:gd name="T8" fmla="*/ 2167 w 90"/>
                <a:gd name="T9" fmla="*/ 1851 h 78"/>
                <a:gd name="T10" fmla="*/ 2167 w 90"/>
                <a:gd name="T11" fmla="*/ 1759 h 78"/>
                <a:gd name="T12" fmla="*/ 2218 w 90"/>
                <a:gd name="T13" fmla="*/ 1637 h 78"/>
                <a:gd name="T14" fmla="*/ 2300 w 90"/>
                <a:gd name="T15" fmla="*/ 1588 h 78"/>
                <a:gd name="T16" fmla="*/ 2326 w 90"/>
                <a:gd name="T17" fmla="*/ 1588 h 78"/>
                <a:gd name="T18" fmla="*/ 2351 w 90"/>
                <a:gd name="T19" fmla="*/ 1447 h 78"/>
                <a:gd name="T20" fmla="*/ 2326 w 90"/>
                <a:gd name="T21" fmla="*/ 1423 h 78"/>
                <a:gd name="T22" fmla="*/ 2300 w 90"/>
                <a:gd name="T23" fmla="*/ 1398 h 78"/>
                <a:gd name="T24" fmla="*/ 2274 w 90"/>
                <a:gd name="T25" fmla="*/ 1423 h 78"/>
                <a:gd name="T26" fmla="*/ 2193 w 90"/>
                <a:gd name="T27" fmla="*/ 1330 h 78"/>
                <a:gd name="T28" fmla="*/ 2218 w 90"/>
                <a:gd name="T29" fmla="*/ 1281 h 78"/>
                <a:gd name="T30" fmla="*/ 2193 w 90"/>
                <a:gd name="T31" fmla="*/ 1233 h 78"/>
                <a:gd name="T32" fmla="*/ 2065 w 90"/>
                <a:gd name="T33" fmla="*/ 1091 h 78"/>
                <a:gd name="T34" fmla="*/ 1932 w 90"/>
                <a:gd name="T35" fmla="*/ 1018 h 78"/>
                <a:gd name="T36" fmla="*/ 1855 w 90"/>
                <a:gd name="T37" fmla="*/ 901 h 78"/>
                <a:gd name="T38" fmla="*/ 1932 w 90"/>
                <a:gd name="T39" fmla="*/ 809 h 78"/>
                <a:gd name="T40" fmla="*/ 1932 w 90"/>
                <a:gd name="T41" fmla="*/ 711 h 78"/>
                <a:gd name="T42" fmla="*/ 1830 w 90"/>
                <a:gd name="T43" fmla="*/ 643 h 78"/>
                <a:gd name="T44" fmla="*/ 1779 w 90"/>
                <a:gd name="T45" fmla="*/ 687 h 78"/>
                <a:gd name="T46" fmla="*/ 1697 w 90"/>
                <a:gd name="T47" fmla="*/ 521 h 78"/>
                <a:gd name="T48" fmla="*/ 1569 w 90"/>
                <a:gd name="T49" fmla="*/ 429 h 78"/>
                <a:gd name="T50" fmla="*/ 1462 w 90"/>
                <a:gd name="T51" fmla="*/ 307 h 78"/>
                <a:gd name="T52" fmla="*/ 1436 w 90"/>
                <a:gd name="T53" fmla="*/ 141 h 78"/>
                <a:gd name="T54" fmla="*/ 1436 w 90"/>
                <a:gd name="T55" fmla="*/ 93 h 78"/>
                <a:gd name="T56" fmla="*/ 0 w 90"/>
                <a:gd name="T57" fmla="*/ 49 h 78"/>
                <a:gd name="T58" fmla="*/ 51 w 90"/>
                <a:gd name="T59" fmla="*/ 117 h 78"/>
                <a:gd name="T60" fmla="*/ 133 w 90"/>
                <a:gd name="T61" fmla="*/ 214 h 78"/>
                <a:gd name="T62" fmla="*/ 133 w 90"/>
                <a:gd name="T63" fmla="*/ 263 h 78"/>
                <a:gd name="T64" fmla="*/ 286 w 90"/>
                <a:gd name="T65" fmla="*/ 380 h 78"/>
                <a:gd name="T66" fmla="*/ 235 w 90"/>
                <a:gd name="T67" fmla="*/ 473 h 78"/>
                <a:gd name="T68" fmla="*/ 286 w 90"/>
                <a:gd name="T69" fmla="*/ 521 h 78"/>
                <a:gd name="T70" fmla="*/ 337 w 90"/>
                <a:gd name="T71" fmla="*/ 619 h 78"/>
                <a:gd name="T72" fmla="*/ 394 w 90"/>
                <a:gd name="T73" fmla="*/ 643 h 78"/>
                <a:gd name="T74" fmla="*/ 419 w 90"/>
                <a:gd name="T75" fmla="*/ 1710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6" name="Freeform 15"/>
            <p:cNvSpPr>
              <a:spLocks/>
            </p:cNvSpPr>
            <p:nvPr/>
          </p:nvSpPr>
          <p:spPr bwMode="auto">
            <a:xfrm>
              <a:off x="3526" y="1438"/>
              <a:ext cx="364" cy="371"/>
            </a:xfrm>
            <a:custGeom>
              <a:avLst/>
              <a:gdLst>
                <a:gd name="T0" fmla="*/ 764 w 71"/>
                <a:gd name="T1" fmla="*/ 1787 h 76"/>
                <a:gd name="T2" fmla="*/ 631 w 71"/>
                <a:gd name="T3" fmla="*/ 1713 h 76"/>
                <a:gd name="T4" fmla="*/ 579 w 71"/>
                <a:gd name="T5" fmla="*/ 1547 h 76"/>
                <a:gd name="T6" fmla="*/ 605 w 71"/>
                <a:gd name="T7" fmla="*/ 1504 h 76"/>
                <a:gd name="T8" fmla="*/ 554 w 71"/>
                <a:gd name="T9" fmla="*/ 1406 h 76"/>
                <a:gd name="T10" fmla="*/ 554 w 71"/>
                <a:gd name="T11" fmla="*/ 1289 h 76"/>
                <a:gd name="T12" fmla="*/ 446 w 71"/>
                <a:gd name="T13" fmla="*/ 1191 h 76"/>
                <a:gd name="T14" fmla="*/ 318 w 71"/>
                <a:gd name="T15" fmla="*/ 1074 h 76"/>
                <a:gd name="T16" fmla="*/ 210 w 71"/>
                <a:gd name="T17" fmla="*/ 1025 h 76"/>
                <a:gd name="T18" fmla="*/ 185 w 71"/>
                <a:gd name="T19" fmla="*/ 1001 h 76"/>
                <a:gd name="T20" fmla="*/ 77 w 71"/>
                <a:gd name="T21" fmla="*/ 976 h 76"/>
                <a:gd name="T22" fmla="*/ 26 w 71"/>
                <a:gd name="T23" fmla="*/ 927 h 76"/>
                <a:gd name="T24" fmla="*/ 51 w 71"/>
                <a:gd name="T25" fmla="*/ 737 h 76"/>
                <a:gd name="T26" fmla="*/ 77 w 71"/>
                <a:gd name="T27" fmla="*/ 669 h 76"/>
                <a:gd name="T28" fmla="*/ 0 w 71"/>
                <a:gd name="T29" fmla="*/ 596 h 76"/>
                <a:gd name="T30" fmla="*/ 26 w 71"/>
                <a:gd name="T31" fmla="*/ 522 h 76"/>
                <a:gd name="T32" fmla="*/ 133 w 71"/>
                <a:gd name="T33" fmla="*/ 405 h 76"/>
                <a:gd name="T34" fmla="*/ 185 w 71"/>
                <a:gd name="T35" fmla="*/ 381 h 76"/>
                <a:gd name="T36" fmla="*/ 185 w 71"/>
                <a:gd name="T37" fmla="*/ 142 h 76"/>
                <a:gd name="T38" fmla="*/ 236 w 71"/>
                <a:gd name="T39" fmla="*/ 117 h 76"/>
                <a:gd name="T40" fmla="*/ 343 w 71"/>
                <a:gd name="T41" fmla="*/ 117 h 76"/>
                <a:gd name="T42" fmla="*/ 579 w 71"/>
                <a:gd name="T43" fmla="*/ 24 h 76"/>
                <a:gd name="T44" fmla="*/ 631 w 71"/>
                <a:gd name="T45" fmla="*/ 24 h 76"/>
                <a:gd name="T46" fmla="*/ 605 w 71"/>
                <a:gd name="T47" fmla="*/ 73 h 76"/>
                <a:gd name="T48" fmla="*/ 579 w 71"/>
                <a:gd name="T49" fmla="*/ 142 h 76"/>
                <a:gd name="T50" fmla="*/ 682 w 71"/>
                <a:gd name="T51" fmla="*/ 117 h 76"/>
                <a:gd name="T52" fmla="*/ 738 w 71"/>
                <a:gd name="T53" fmla="*/ 142 h 76"/>
                <a:gd name="T54" fmla="*/ 815 w 71"/>
                <a:gd name="T55" fmla="*/ 190 h 76"/>
                <a:gd name="T56" fmla="*/ 841 w 71"/>
                <a:gd name="T57" fmla="*/ 239 h 76"/>
                <a:gd name="T58" fmla="*/ 1159 w 71"/>
                <a:gd name="T59" fmla="*/ 308 h 76"/>
                <a:gd name="T60" fmla="*/ 1261 w 71"/>
                <a:gd name="T61" fmla="*/ 356 h 76"/>
                <a:gd name="T62" fmla="*/ 1312 w 71"/>
                <a:gd name="T63" fmla="*/ 356 h 76"/>
                <a:gd name="T64" fmla="*/ 1338 w 71"/>
                <a:gd name="T65" fmla="*/ 356 h 76"/>
                <a:gd name="T66" fmla="*/ 1471 w 71"/>
                <a:gd name="T67" fmla="*/ 381 h 76"/>
                <a:gd name="T68" fmla="*/ 1471 w 71"/>
                <a:gd name="T69" fmla="*/ 405 h 76"/>
                <a:gd name="T70" fmla="*/ 1523 w 71"/>
                <a:gd name="T71" fmla="*/ 430 h 76"/>
                <a:gd name="T72" fmla="*/ 1605 w 71"/>
                <a:gd name="T73" fmla="*/ 503 h 76"/>
                <a:gd name="T74" fmla="*/ 1579 w 71"/>
                <a:gd name="T75" fmla="*/ 596 h 76"/>
                <a:gd name="T76" fmla="*/ 1656 w 71"/>
                <a:gd name="T77" fmla="*/ 596 h 76"/>
                <a:gd name="T78" fmla="*/ 1630 w 71"/>
                <a:gd name="T79" fmla="*/ 644 h 76"/>
                <a:gd name="T80" fmla="*/ 1682 w 71"/>
                <a:gd name="T81" fmla="*/ 713 h 76"/>
                <a:gd name="T82" fmla="*/ 1605 w 71"/>
                <a:gd name="T83" fmla="*/ 786 h 76"/>
                <a:gd name="T84" fmla="*/ 1548 w 71"/>
                <a:gd name="T85" fmla="*/ 908 h 76"/>
                <a:gd name="T86" fmla="*/ 1548 w 71"/>
                <a:gd name="T87" fmla="*/ 927 h 76"/>
                <a:gd name="T88" fmla="*/ 1656 w 71"/>
                <a:gd name="T89" fmla="*/ 835 h 76"/>
                <a:gd name="T90" fmla="*/ 1733 w 71"/>
                <a:gd name="T91" fmla="*/ 786 h 76"/>
                <a:gd name="T92" fmla="*/ 1789 w 71"/>
                <a:gd name="T93" fmla="*/ 737 h 76"/>
                <a:gd name="T94" fmla="*/ 1789 w 71"/>
                <a:gd name="T95" fmla="*/ 669 h 76"/>
                <a:gd name="T96" fmla="*/ 1815 w 71"/>
                <a:gd name="T97" fmla="*/ 644 h 76"/>
                <a:gd name="T98" fmla="*/ 1841 w 71"/>
                <a:gd name="T99" fmla="*/ 596 h 76"/>
                <a:gd name="T100" fmla="*/ 1866 w 71"/>
                <a:gd name="T101" fmla="*/ 620 h 76"/>
                <a:gd name="T102" fmla="*/ 1815 w 71"/>
                <a:gd name="T103" fmla="*/ 786 h 76"/>
                <a:gd name="T104" fmla="*/ 1789 w 71"/>
                <a:gd name="T105" fmla="*/ 835 h 76"/>
                <a:gd name="T106" fmla="*/ 1733 w 71"/>
                <a:gd name="T107" fmla="*/ 952 h 76"/>
                <a:gd name="T108" fmla="*/ 1733 w 71"/>
                <a:gd name="T109" fmla="*/ 1074 h 76"/>
                <a:gd name="T110" fmla="*/ 1682 w 71"/>
                <a:gd name="T111" fmla="*/ 1118 h 76"/>
                <a:gd name="T112" fmla="*/ 1707 w 71"/>
                <a:gd name="T113" fmla="*/ 1289 h 76"/>
                <a:gd name="T114" fmla="*/ 1656 w 71"/>
                <a:gd name="T115" fmla="*/ 1406 h 76"/>
                <a:gd name="T116" fmla="*/ 1707 w 71"/>
                <a:gd name="T117" fmla="*/ 1669 h 76"/>
                <a:gd name="T118" fmla="*/ 1707 w 71"/>
                <a:gd name="T119" fmla="*/ 1694 h 76"/>
                <a:gd name="T120" fmla="*/ 1707 w 71"/>
                <a:gd name="T121" fmla="*/ 1762 h 76"/>
                <a:gd name="T122" fmla="*/ 790 w 71"/>
                <a:gd name="T123" fmla="*/ 1811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7" name="Freeform 16"/>
            <p:cNvSpPr>
              <a:spLocks/>
            </p:cNvSpPr>
            <p:nvPr/>
          </p:nvSpPr>
          <p:spPr bwMode="auto">
            <a:xfrm>
              <a:off x="3787" y="2057"/>
              <a:ext cx="509" cy="249"/>
            </a:xfrm>
            <a:custGeom>
              <a:avLst/>
              <a:gdLst>
                <a:gd name="T0" fmla="*/ 530 w 99"/>
                <a:gd name="T1" fmla="*/ 1167 h 51"/>
                <a:gd name="T2" fmla="*/ 504 w 99"/>
                <a:gd name="T3" fmla="*/ 1118 h 51"/>
                <a:gd name="T4" fmla="*/ 581 w 99"/>
                <a:gd name="T5" fmla="*/ 1118 h 51"/>
                <a:gd name="T6" fmla="*/ 2113 w 99"/>
                <a:gd name="T7" fmla="*/ 976 h 51"/>
                <a:gd name="T8" fmla="*/ 2247 w 99"/>
                <a:gd name="T9" fmla="*/ 908 h 51"/>
                <a:gd name="T10" fmla="*/ 2355 w 99"/>
                <a:gd name="T11" fmla="*/ 835 h 51"/>
                <a:gd name="T12" fmla="*/ 2355 w 99"/>
                <a:gd name="T13" fmla="*/ 786 h 51"/>
                <a:gd name="T14" fmla="*/ 2380 w 99"/>
                <a:gd name="T15" fmla="*/ 737 h 51"/>
                <a:gd name="T16" fmla="*/ 2617 w 99"/>
                <a:gd name="T17" fmla="*/ 547 h 51"/>
                <a:gd name="T18" fmla="*/ 2591 w 99"/>
                <a:gd name="T19" fmla="*/ 522 h 51"/>
                <a:gd name="T20" fmla="*/ 2566 w 99"/>
                <a:gd name="T21" fmla="*/ 503 h 51"/>
                <a:gd name="T22" fmla="*/ 2509 w 99"/>
                <a:gd name="T23" fmla="*/ 478 h 51"/>
                <a:gd name="T24" fmla="*/ 2483 w 99"/>
                <a:gd name="T25" fmla="*/ 478 h 51"/>
                <a:gd name="T26" fmla="*/ 2380 w 99"/>
                <a:gd name="T27" fmla="*/ 332 h 51"/>
                <a:gd name="T28" fmla="*/ 2355 w 99"/>
                <a:gd name="T29" fmla="*/ 288 h 51"/>
                <a:gd name="T30" fmla="*/ 2355 w 99"/>
                <a:gd name="T31" fmla="*/ 190 h 51"/>
                <a:gd name="T32" fmla="*/ 2298 w 99"/>
                <a:gd name="T33" fmla="*/ 166 h 51"/>
                <a:gd name="T34" fmla="*/ 2221 w 99"/>
                <a:gd name="T35" fmla="*/ 98 h 51"/>
                <a:gd name="T36" fmla="*/ 2170 w 99"/>
                <a:gd name="T37" fmla="*/ 98 h 51"/>
                <a:gd name="T38" fmla="*/ 2139 w 99"/>
                <a:gd name="T39" fmla="*/ 142 h 51"/>
                <a:gd name="T40" fmla="*/ 2062 w 99"/>
                <a:gd name="T41" fmla="*/ 142 h 51"/>
                <a:gd name="T42" fmla="*/ 1985 w 99"/>
                <a:gd name="T43" fmla="*/ 142 h 51"/>
                <a:gd name="T44" fmla="*/ 1877 w 99"/>
                <a:gd name="T45" fmla="*/ 117 h 51"/>
                <a:gd name="T46" fmla="*/ 1743 w 99"/>
                <a:gd name="T47" fmla="*/ 98 h 51"/>
                <a:gd name="T48" fmla="*/ 1666 w 99"/>
                <a:gd name="T49" fmla="*/ 0 h 51"/>
                <a:gd name="T50" fmla="*/ 1614 w 99"/>
                <a:gd name="T51" fmla="*/ 24 h 51"/>
                <a:gd name="T52" fmla="*/ 1532 w 99"/>
                <a:gd name="T53" fmla="*/ 0 h 51"/>
                <a:gd name="T54" fmla="*/ 1532 w 99"/>
                <a:gd name="T55" fmla="*/ 49 h 51"/>
                <a:gd name="T56" fmla="*/ 1532 w 99"/>
                <a:gd name="T57" fmla="*/ 142 h 51"/>
                <a:gd name="T58" fmla="*/ 1455 w 99"/>
                <a:gd name="T59" fmla="*/ 190 h 51"/>
                <a:gd name="T60" fmla="*/ 1347 w 99"/>
                <a:gd name="T61" fmla="*/ 190 h 51"/>
                <a:gd name="T62" fmla="*/ 1219 w 99"/>
                <a:gd name="T63" fmla="*/ 430 h 51"/>
                <a:gd name="T64" fmla="*/ 1111 w 99"/>
                <a:gd name="T65" fmla="*/ 503 h 51"/>
                <a:gd name="T66" fmla="*/ 1033 w 99"/>
                <a:gd name="T67" fmla="*/ 454 h 51"/>
                <a:gd name="T68" fmla="*/ 977 w 99"/>
                <a:gd name="T69" fmla="*/ 571 h 51"/>
                <a:gd name="T70" fmla="*/ 925 w 99"/>
                <a:gd name="T71" fmla="*/ 571 h 51"/>
                <a:gd name="T72" fmla="*/ 848 w 99"/>
                <a:gd name="T73" fmla="*/ 547 h 51"/>
                <a:gd name="T74" fmla="*/ 792 w 99"/>
                <a:gd name="T75" fmla="*/ 620 h 51"/>
                <a:gd name="T76" fmla="*/ 689 w 99"/>
                <a:gd name="T77" fmla="*/ 571 h 51"/>
                <a:gd name="T78" fmla="*/ 530 w 99"/>
                <a:gd name="T79" fmla="*/ 596 h 51"/>
                <a:gd name="T80" fmla="*/ 530 w 99"/>
                <a:gd name="T81" fmla="*/ 644 h 51"/>
                <a:gd name="T82" fmla="*/ 478 w 99"/>
                <a:gd name="T83" fmla="*/ 644 h 51"/>
                <a:gd name="T84" fmla="*/ 478 w 99"/>
                <a:gd name="T85" fmla="*/ 644 h 51"/>
                <a:gd name="T86" fmla="*/ 447 w 99"/>
                <a:gd name="T87" fmla="*/ 713 h 51"/>
                <a:gd name="T88" fmla="*/ 447 w 99"/>
                <a:gd name="T89" fmla="*/ 713 h 51"/>
                <a:gd name="T90" fmla="*/ 478 w 99"/>
                <a:gd name="T91" fmla="*/ 786 h 51"/>
                <a:gd name="T92" fmla="*/ 319 w 99"/>
                <a:gd name="T93" fmla="*/ 810 h 51"/>
                <a:gd name="T94" fmla="*/ 344 w 99"/>
                <a:gd name="T95" fmla="*/ 952 h 51"/>
                <a:gd name="T96" fmla="*/ 262 w 99"/>
                <a:gd name="T97" fmla="*/ 928 h 51"/>
                <a:gd name="T98" fmla="*/ 159 w 99"/>
                <a:gd name="T99" fmla="*/ 908 h 51"/>
                <a:gd name="T100" fmla="*/ 108 w 99"/>
                <a:gd name="T101" fmla="*/ 1001 h 51"/>
                <a:gd name="T102" fmla="*/ 108 w 99"/>
                <a:gd name="T103" fmla="*/ 1001 h 51"/>
                <a:gd name="T104" fmla="*/ 134 w 99"/>
                <a:gd name="T105" fmla="*/ 1050 h 51"/>
                <a:gd name="T106" fmla="*/ 77 w 99"/>
                <a:gd name="T107" fmla="*/ 1167 h 51"/>
                <a:gd name="T108" fmla="*/ 26 w 99"/>
                <a:gd name="T109" fmla="*/ 1167 h 51"/>
                <a:gd name="T110" fmla="*/ 0 w 99"/>
                <a:gd name="T111" fmla="*/ 1216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8" name="Freeform 17"/>
            <p:cNvSpPr>
              <a:spLocks/>
            </p:cNvSpPr>
            <p:nvPr/>
          </p:nvSpPr>
          <p:spPr bwMode="auto">
            <a:xfrm>
              <a:off x="3742" y="2243"/>
              <a:ext cx="568" cy="190"/>
            </a:xfrm>
            <a:custGeom>
              <a:avLst/>
              <a:gdLst>
                <a:gd name="T0" fmla="*/ 2907 w 111"/>
                <a:gd name="T1" fmla="*/ 0 h 39"/>
                <a:gd name="T2" fmla="*/ 2328 w 111"/>
                <a:gd name="T3" fmla="*/ 73 h 39"/>
                <a:gd name="T4" fmla="*/ 2277 w 111"/>
                <a:gd name="T5" fmla="*/ 93 h 39"/>
                <a:gd name="T6" fmla="*/ 814 w 111"/>
                <a:gd name="T7" fmla="*/ 214 h 39"/>
                <a:gd name="T8" fmla="*/ 814 w 111"/>
                <a:gd name="T9" fmla="*/ 190 h 39"/>
                <a:gd name="T10" fmla="*/ 732 w 111"/>
                <a:gd name="T11" fmla="*/ 214 h 39"/>
                <a:gd name="T12" fmla="*/ 757 w 111"/>
                <a:gd name="T13" fmla="*/ 239 h 39"/>
                <a:gd name="T14" fmla="*/ 757 w 111"/>
                <a:gd name="T15" fmla="*/ 263 h 39"/>
                <a:gd name="T16" fmla="*/ 235 w 111"/>
                <a:gd name="T17" fmla="*/ 307 h 39"/>
                <a:gd name="T18" fmla="*/ 210 w 111"/>
                <a:gd name="T19" fmla="*/ 356 h 39"/>
                <a:gd name="T20" fmla="*/ 184 w 111"/>
                <a:gd name="T21" fmla="*/ 429 h 39"/>
                <a:gd name="T22" fmla="*/ 210 w 111"/>
                <a:gd name="T23" fmla="*/ 453 h 39"/>
                <a:gd name="T24" fmla="*/ 184 w 111"/>
                <a:gd name="T25" fmla="*/ 521 h 39"/>
                <a:gd name="T26" fmla="*/ 184 w 111"/>
                <a:gd name="T27" fmla="*/ 521 h 39"/>
                <a:gd name="T28" fmla="*/ 184 w 111"/>
                <a:gd name="T29" fmla="*/ 546 h 39"/>
                <a:gd name="T30" fmla="*/ 159 w 111"/>
                <a:gd name="T31" fmla="*/ 594 h 39"/>
                <a:gd name="T32" fmla="*/ 133 w 111"/>
                <a:gd name="T33" fmla="*/ 619 h 39"/>
                <a:gd name="T34" fmla="*/ 102 w 111"/>
                <a:gd name="T35" fmla="*/ 711 h 39"/>
                <a:gd name="T36" fmla="*/ 51 w 111"/>
                <a:gd name="T37" fmla="*/ 760 h 39"/>
                <a:gd name="T38" fmla="*/ 51 w 111"/>
                <a:gd name="T39" fmla="*/ 833 h 39"/>
                <a:gd name="T40" fmla="*/ 51 w 111"/>
                <a:gd name="T41" fmla="*/ 901 h 39"/>
                <a:gd name="T42" fmla="*/ 51 w 111"/>
                <a:gd name="T43" fmla="*/ 901 h 39"/>
                <a:gd name="T44" fmla="*/ 0 w 111"/>
                <a:gd name="T45" fmla="*/ 926 h 39"/>
                <a:gd name="T46" fmla="*/ 757 w 111"/>
                <a:gd name="T47" fmla="*/ 877 h 39"/>
                <a:gd name="T48" fmla="*/ 1704 w 111"/>
                <a:gd name="T49" fmla="*/ 809 h 39"/>
                <a:gd name="T50" fmla="*/ 2042 w 111"/>
                <a:gd name="T51" fmla="*/ 760 h 39"/>
                <a:gd name="T52" fmla="*/ 2067 w 111"/>
                <a:gd name="T53" fmla="*/ 663 h 39"/>
                <a:gd name="T54" fmla="*/ 2093 w 111"/>
                <a:gd name="T55" fmla="*/ 663 h 39"/>
                <a:gd name="T56" fmla="*/ 2093 w 111"/>
                <a:gd name="T57" fmla="*/ 663 h 39"/>
                <a:gd name="T58" fmla="*/ 2118 w 111"/>
                <a:gd name="T59" fmla="*/ 643 h 39"/>
                <a:gd name="T60" fmla="*/ 2149 w 111"/>
                <a:gd name="T61" fmla="*/ 619 h 39"/>
                <a:gd name="T62" fmla="*/ 2118 w 111"/>
                <a:gd name="T63" fmla="*/ 594 h 39"/>
                <a:gd name="T64" fmla="*/ 2149 w 111"/>
                <a:gd name="T65" fmla="*/ 570 h 39"/>
                <a:gd name="T66" fmla="*/ 2175 w 111"/>
                <a:gd name="T67" fmla="*/ 546 h 39"/>
                <a:gd name="T68" fmla="*/ 2252 w 111"/>
                <a:gd name="T69" fmla="*/ 521 h 39"/>
                <a:gd name="T70" fmla="*/ 2328 w 111"/>
                <a:gd name="T71" fmla="*/ 497 h 39"/>
                <a:gd name="T72" fmla="*/ 2410 w 111"/>
                <a:gd name="T73" fmla="*/ 429 h 39"/>
                <a:gd name="T74" fmla="*/ 2436 w 111"/>
                <a:gd name="T75" fmla="*/ 429 h 39"/>
                <a:gd name="T76" fmla="*/ 2487 w 111"/>
                <a:gd name="T77" fmla="*/ 380 h 39"/>
                <a:gd name="T78" fmla="*/ 2513 w 111"/>
                <a:gd name="T79" fmla="*/ 331 h 39"/>
                <a:gd name="T80" fmla="*/ 2513 w 111"/>
                <a:gd name="T81" fmla="*/ 331 h 39"/>
                <a:gd name="T82" fmla="*/ 2538 w 111"/>
                <a:gd name="T83" fmla="*/ 331 h 39"/>
                <a:gd name="T84" fmla="*/ 2564 w 111"/>
                <a:gd name="T85" fmla="*/ 331 h 39"/>
                <a:gd name="T86" fmla="*/ 2564 w 111"/>
                <a:gd name="T87" fmla="*/ 307 h 39"/>
                <a:gd name="T88" fmla="*/ 2594 w 111"/>
                <a:gd name="T89" fmla="*/ 283 h 39"/>
                <a:gd name="T90" fmla="*/ 2594 w 111"/>
                <a:gd name="T91" fmla="*/ 283 h 39"/>
                <a:gd name="T92" fmla="*/ 2620 w 111"/>
                <a:gd name="T93" fmla="*/ 307 h 39"/>
                <a:gd name="T94" fmla="*/ 2646 w 111"/>
                <a:gd name="T95" fmla="*/ 283 h 39"/>
                <a:gd name="T96" fmla="*/ 2646 w 111"/>
                <a:gd name="T97" fmla="*/ 283 h 39"/>
                <a:gd name="T98" fmla="*/ 2697 w 111"/>
                <a:gd name="T99" fmla="*/ 239 h 39"/>
                <a:gd name="T100" fmla="*/ 2722 w 111"/>
                <a:gd name="T101" fmla="*/ 239 h 39"/>
                <a:gd name="T102" fmla="*/ 2773 w 111"/>
                <a:gd name="T103" fmla="*/ 239 h 39"/>
                <a:gd name="T104" fmla="*/ 2855 w 111"/>
                <a:gd name="T105" fmla="*/ 141 h 39"/>
                <a:gd name="T106" fmla="*/ 2881 w 111"/>
                <a:gd name="T107" fmla="*/ 117 h 39"/>
                <a:gd name="T108" fmla="*/ 2907 w 111"/>
                <a:gd name="T109" fmla="*/ 93 h 39"/>
                <a:gd name="T110" fmla="*/ 2907 w 111"/>
                <a:gd name="T111" fmla="*/ 73 h 39"/>
                <a:gd name="T112" fmla="*/ 2907 w 111"/>
                <a:gd name="T113" fmla="*/ 24 h 39"/>
                <a:gd name="T114" fmla="*/ 2907 w 111"/>
                <a:gd name="T115" fmla="*/ 0 h 39"/>
                <a:gd name="T116" fmla="*/ 290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49" name="Freeform 18"/>
            <p:cNvSpPr>
              <a:spLocks/>
            </p:cNvSpPr>
            <p:nvPr/>
          </p:nvSpPr>
          <p:spPr bwMode="auto">
            <a:xfrm>
              <a:off x="3890" y="2409"/>
              <a:ext cx="266" cy="404"/>
            </a:xfrm>
            <a:custGeom>
              <a:avLst/>
              <a:gdLst>
                <a:gd name="T0" fmla="*/ 0 w 52"/>
                <a:gd name="T1" fmla="*/ 73 h 83"/>
                <a:gd name="T2" fmla="*/ 26 w 52"/>
                <a:gd name="T3" fmla="*/ 117 h 83"/>
                <a:gd name="T4" fmla="*/ 0 w 52"/>
                <a:gd name="T5" fmla="*/ 1304 h 83"/>
                <a:gd name="T6" fmla="*/ 0 w 52"/>
                <a:gd name="T7" fmla="*/ 1348 h 83"/>
                <a:gd name="T8" fmla="*/ 77 w 52"/>
                <a:gd name="T9" fmla="*/ 1942 h 83"/>
                <a:gd name="T10" fmla="*/ 102 w 52"/>
                <a:gd name="T11" fmla="*/ 1942 h 83"/>
                <a:gd name="T12" fmla="*/ 133 w 52"/>
                <a:gd name="T13" fmla="*/ 1918 h 83"/>
                <a:gd name="T14" fmla="*/ 184 w 52"/>
                <a:gd name="T15" fmla="*/ 1942 h 83"/>
                <a:gd name="T16" fmla="*/ 210 w 52"/>
                <a:gd name="T17" fmla="*/ 1918 h 83"/>
                <a:gd name="T18" fmla="*/ 210 w 52"/>
                <a:gd name="T19" fmla="*/ 1825 h 83"/>
                <a:gd name="T20" fmla="*/ 235 w 52"/>
                <a:gd name="T21" fmla="*/ 1777 h 83"/>
                <a:gd name="T22" fmla="*/ 261 w 52"/>
                <a:gd name="T23" fmla="*/ 1825 h 83"/>
                <a:gd name="T24" fmla="*/ 261 w 52"/>
                <a:gd name="T25" fmla="*/ 1850 h 83"/>
                <a:gd name="T26" fmla="*/ 286 w 52"/>
                <a:gd name="T27" fmla="*/ 1893 h 83"/>
                <a:gd name="T28" fmla="*/ 343 w 52"/>
                <a:gd name="T29" fmla="*/ 1966 h 83"/>
                <a:gd name="T30" fmla="*/ 368 w 52"/>
                <a:gd name="T31" fmla="*/ 1966 h 83"/>
                <a:gd name="T32" fmla="*/ 394 w 52"/>
                <a:gd name="T33" fmla="*/ 1966 h 83"/>
                <a:gd name="T34" fmla="*/ 445 w 52"/>
                <a:gd name="T35" fmla="*/ 1918 h 83"/>
                <a:gd name="T36" fmla="*/ 445 w 52"/>
                <a:gd name="T37" fmla="*/ 1918 h 83"/>
                <a:gd name="T38" fmla="*/ 471 w 52"/>
                <a:gd name="T39" fmla="*/ 1893 h 83"/>
                <a:gd name="T40" fmla="*/ 471 w 52"/>
                <a:gd name="T41" fmla="*/ 1893 h 83"/>
                <a:gd name="T42" fmla="*/ 471 w 52"/>
                <a:gd name="T43" fmla="*/ 1874 h 83"/>
                <a:gd name="T44" fmla="*/ 445 w 52"/>
                <a:gd name="T45" fmla="*/ 1874 h 83"/>
                <a:gd name="T46" fmla="*/ 445 w 52"/>
                <a:gd name="T47" fmla="*/ 1850 h 83"/>
                <a:gd name="T48" fmla="*/ 471 w 52"/>
                <a:gd name="T49" fmla="*/ 1825 h 83"/>
                <a:gd name="T50" fmla="*/ 471 w 52"/>
                <a:gd name="T51" fmla="*/ 1801 h 83"/>
                <a:gd name="T52" fmla="*/ 419 w 52"/>
                <a:gd name="T53" fmla="*/ 1777 h 83"/>
                <a:gd name="T54" fmla="*/ 419 w 52"/>
                <a:gd name="T55" fmla="*/ 1777 h 83"/>
                <a:gd name="T56" fmla="*/ 394 w 52"/>
                <a:gd name="T57" fmla="*/ 1777 h 83"/>
                <a:gd name="T58" fmla="*/ 368 w 52"/>
                <a:gd name="T59" fmla="*/ 1728 h 83"/>
                <a:gd name="T60" fmla="*/ 368 w 52"/>
                <a:gd name="T61" fmla="*/ 1704 h 83"/>
                <a:gd name="T62" fmla="*/ 368 w 52"/>
                <a:gd name="T63" fmla="*/ 1684 h 83"/>
                <a:gd name="T64" fmla="*/ 368 w 52"/>
                <a:gd name="T65" fmla="*/ 1684 h 83"/>
                <a:gd name="T66" fmla="*/ 368 w 52"/>
                <a:gd name="T67" fmla="*/ 1660 h 83"/>
                <a:gd name="T68" fmla="*/ 1361 w 52"/>
                <a:gd name="T69" fmla="*/ 1562 h 83"/>
                <a:gd name="T70" fmla="*/ 1361 w 52"/>
                <a:gd name="T71" fmla="*/ 1538 h 83"/>
                <a:gd name="T72" fmla="*/ 1310 w 52"/>
                <a:gd name="T73" fmla="*/ 1494 h 83"/>
                <a:gd name="T74" fmla="*/ 1310 w 52"/>
                <a:gd name="T75" fmla="*/ 1373 h 83"/>
                <a:gd name="T76" fmla="*/ 1258 w 52"/>
                <a:gd name="T77" fmla="*/ 1304 h 83"/>
                <a:gd name="T78" fmla="*/ 1258 w 52"/>
                <a:gd name="T79" fmla="*/ 1231 h 83"/>
                <a:gd name="T80" fmla="*/ 1284 w 52"/>
                <a:gd name="T81" fmla="*/ 1183 h 83"/>
                <a:gd name="T82" fmla="*/ 1284 w 52"/>
                <a:gd name="T83" fmla="*/ 1115 h 83"/>
                <a:gd name="T84" fmla="*/ 1310 w 52"/>
                <a:gd name="T85" fmla="*/ 1066 h 83"/>
                <a:gd name="T86" fmla="*/ 1335 w 52"/>
                <a:gd name="T87" fmla="*/ 1066 h 83"/>
                <a:gd name="T88" fmla="*/ 1284 w 52"/>
                <a:gd name="T89" fmla="*/ 1042 h 83"/>
                <a:gd name="T90" fmla="*/ 1310 w 52"/>
                <a:gd name="T91" fmla="*/ 993 h 83"/>
                <a:gd name="T92" fmla="*/ 1284 w 52"/>
                <a:gd name="T93" fmla="*/ 973 h 83"/>
                <a:gd name="T94" fmla="*/ 1258 w 52"/>
                <a:gd name="T95" fmla="*/ 949 h 83"/>
                <a:gd name="T96" fmla="*/ 1228 w 52"/>
                <a:gd name="T97" fmla="*/ 925 h 83"/>
                <a:gd name="T98" fmla="*/ 1202 w 52"/>
                <a:gd name="T99" fmla="*/ 876 h 83"/>
                <a:gd name="T100" fmla="*/ 1177 w 52"/>
                <a:gd name="T101" fmla="*/ 852 h 83"/>
                <a:gd name="T102" fmla="*/ 941 w 52"/>
                <a:gd name="T103" fmla="*/ 0 h 83"/>
                <a:gd name="T104" fmla="*/ 0 w 52"/>
                <a:gd name="T105" fmla="*/ 73 h 83"/>
                <a:gd name="T106" fmla="*/ 0 w 52"/>
                <a:gd name="T107" fmla="*/ 73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50" name="Freeform 19"/>
            <p:cNvSpPr>
              <a:spLocks/>
            </p:cNvSpPr>
            <p:nvPr/>
          </p:nvSpPr>
          <p:spPr bwMode="auto">
            <a:xfrm>
              <a:off x="4060" y="1789"/>
              <a:ext cx="291" cy="307"/>
            </a:xfrm>
            <a:custGeom>
              <a:avLst/>
              <a:gdLst>
                <a:gd name="T0" fmla="*/ 133 w 57"/>
                <a:gd name="T1" fmla="*/ 1306 h 63"/>
                <a:gd name="T2" fmla="*/ 209 w 57"/>
                <a:gd name="T3" fmla="*/ 1330 h 63"/>
                <a:gd name="T4" fmla="*/ 260 w 57"/>
                <a:gd name="T5" fmla="*/ 1306 h 63"/>
                <a:gd name="T6" fmla="*/ 337 w 57"/>
                <a:gd name="T7" fmla="*/ 1403 h 63"/>
                <a:gd name="T8" fmla="*/ 470 w 57"/>
                <a:gd name="T9" fmla="*/ 1423 h 63"/>
                <a:gd name="T10" fmla="*/ 572 w 57"/>
                <a:gd name="T11" fmla="*/ 1447 h 63"/>
                <a:gd name="T12" fmla="*/ 653 w 57"/>
                <a:gd name="T13" fmla="*/ 1447 h 63"/>
                <a:gd name="T14" fmla="*/ 730 w 57"/>
                <a:gd name="T15" fmla="*/ 1447 h 63"/>
                <a:gd name="T16" fmla="*/ 756 w 57"/>
                <a:gd name="T17" fmla="*/ 1403 h 63"/>
                <a:gd name="T18" fmla="*/ 807 w 57"/>
                <a:gd name="T19" fmla="*/ 1403 h 63"/>
                <a:gd name="T20" fmla="*/ 888 w 57"/>
                <a:gd name="T21" fmla="*/ 1472 h 63"/>
                <a:gd name="T22" fmla="*/ 939 w 57"/>
                <a:gd name="T23" fmla="*/ 1496 h 63"/>
                <a:gd name="T24" fmla="*/ 1016 w 57"/>
                <a:gd name="T25" fmla="*/ 1447 h 63"/>
                <a:gd name="T26" fmla="*/ 1041 w 57"/>
                <a:gd name="T27" fmla="*/ 1379 h 63"/>
                <a:gd name="T28" fmla="*/ 1067 w 57"/>
                <a:gd name="T29" fmla="*/ 1233 h 63"/>
                <a:gd name="T30" fmla="*/ 1149 w 57"/>
                <a:gd name="T31" fmla="*/ 1282 h 63"/>
                <a:gd name="T32" fmla="*/ 1174 w 57"/>
                <a:gd name="T33" fmla="*/ 1213 h 63"/>
                <a:gd name="T34" fmla="*/ 1225 w 57"/>
                <a:gd name="T35" fmla="*/ 1116 h 63"/>
                <a:gd name="T36" fmla="*/ 1251 w 57"/>
                <a:gd name="T37" fmla="*/ 1067 h 63"/>
                <a:gd name="T38" fmla="*/ 1327 w 57"/>
                <a:gd name="T39" fmla="*/ 1043 h 63"/>
                <a:gd name="T40" fmla="*/ 1384 w 57"/>
                <a:gd name="T41" fmla="*/ 975 h 63"/>
                <a:gd name="T42" fmla="*/ 1435 w 57"/>
                <a:gd name="T43" fmla="*/ 926 h 63"/>
                <a:gd name="T44" fmla="*/ 1435 w 57"/>
                <a:gd name="T45" fmla="*/ 853 h 63"/>
                <a:gd name="T46" fmla="*/ 1460 w 57"/>
                <a:gd name="T47" fmla="*/ 809 h 63"/>
                <a:gd name="T48" fmla="*/ 1409 w 57"/>
                <a:gd name="T49" fmla="*/ 619 h 63"/>
                <a:gd name="T50" fmla="*/ 1435 w 57"/>
                <a:gd name="T51" fmla="*/ 546 h 63"/>
                <a:gd name="T52" fmla="*/ 1486 w 57"/>
                <a:gd name="T53" fmla="*/ 521 h 63"/>
                <a:gd name="T54" fmla="*/ 1200 w 57"/>
                <a:gd name="T55" fmla="*/ 73 h 63"/>
                <a:gd name="T56" fmla="*/ 1093 w 57"/>
                <a:gd name="T57" fmla="*/ 141 h 63"/>
                <a:gd name="T58" fmla="*/ 965 w 57"/>
                <a:gd name="T59" fmla="*/ 239 h 63"/>
                <a:gd name="T60" fmla="*/ 888 w 57"/>
                <a:gd name="T61" fmla="*/ 239 h 63"/>
                <a:gd name="T62" fmla="*/ 781 w 57"/>
                <a:gd name="T63" fmla="*/ 307 h 63"/>
                <a:gd name="T64" fmla="*/ 705 w 57"/>
                <a:gd name="T65" fmla="*/ 283 h 63"/>
                <a:gd name="T66" fmla="*/ 653 w 57"/>
                <a:gd name="T67" fmla="*/ 283 h 63"/>
                <a:gd name="T68" fmla="*/ 653 w 57"/>
                <a:gd name="T69" fmla="*/ 263 h 63"/>
                <a:gd name="T70" fmla="*/ 495 w 57"/>
                <a:gd name="T71" fmla="*/ 214 h 63"/>
                <a:gd name="T72" fmla="*/ 444 w 57"/>
                <a:gd name="T73" fmla="*/ 239 h 63"/>
                <a:gd name="T74" fmla="*/ 0 w 57"/>
                <a:gd name="T75" fmla="*/ 263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51" name="Freeform 20"/>
            <p:cNvSpPr>
              <a:spLocks/>
            </p:cNvSpPr>
            <p:nvPr/>
          </p:nvSpPr>
          <p:spPr bwMode="auto">
            <a:xfrm>
              <a:off x="4141" y="2179"/>
              <a:ext cx="610" cy="249"/>
            </a:xfrm>
            <a:custGeom>
              <a:avLst/>
              <a:gdLst>
                <a:gd name="T0" fmla="*/ 51 w 119"/>
                <a:gd name="T1" fmla="*/ 976 h 51"/>
                <a:gd name="T2" fmla="*/ 108 w 119"/>
                <a:gd name="T3" fmla="*/ 928 h 51"/>
                <a:gd name="T4" fmla="*/ 133 w 119"/>
                <a:gd name="T5" fmla="*/ 859 h 51"/>
                <a:gd name="T6" fmla="*/ 369 w 119"/>
                <a:gd name="T7" fmla="*/ 737 h 51"/>
                <a:gd name="T8" fmla="*/ 472 w 119"/>
                <a:gd name="T9" fmla="*/ 644 h 51"/>
                <a:gd name="T10" fmla="*/ 528 w 119"/>
                <a:gd name="T11" fmla="*/ 644 h 51"/>
                <a:gd name="T12" fmla="*/ 554 w 119"/>
                <a:gd name="T13" fmla="*/ 596 h 51"/>
                <a:gd name="T14" fmla="*/ 605 w 119"/>
                <a:gd name="T15" fmla="*/ 596 h 51"/>
                <a:gd name="T16" fmla="*/ 738 w 119"/>
                <a:gd name="T17" fmla="*/ 547 h 51"/>
                <a:gd name="T18" fmla="*/ 866 w 119"/>
                <a:gd name="T19" fmla="*/ 405 h 51"/>
                <a:gd name="T20" fmla="*/ 866 w 119"/>
                <a:gd name="T21" fmla="*/ 308 h 51"/>
                <a:gd name="T22" fmla="*/ 974 w 119"/>
                <a:gd name="T23" fmla="*/ 308 h 51"/>
                <a:gd name="T24" fmla="*/ 1102 w 119"/>
                <a:gd name="T25" fmla="*/ 288 h 51"/>
                <a:gd name="T26" fmla="*/ 2968 w 119"/>
                <a:gd name="T27" fmla="*/ 24 h 51"/>
                <a:gd name="T28" fmla="*/ 2994 w 119"/>
                <a:gd name="T29" fmla="*/ 49 h 51"/>
                <a:gd name="T30" fmla="*/ 3050 w 119"/>
                <a:gd name="T31" fmla="*/ 117 h 51"/>
                <a:gd name="T32" fmla="*/ 3050 w 119"/>
                <a:gd name="T33" fmla="*/ 142 h 51"/>
                <a:gd name="T34" fmla="*/ 2994 w 119"/>
                <a:gd name="T35" fmla="*/ 117 h 51"/>
                <a:gd name="T36" fmla="*/ 2968 w 119"/>
                <a:gd name="T37" fmla="*/ 142 h 51"/>
                <a:gd name="T38" fmla="*/ 2865 w 119"/>
                <a:gd name="T39" fmla="*/ 190 h 51"/>
                <a:gd name="T40" fmla="*/ 2758 w 119"/>
                <a:gd name="T41" fmla="*/ 264 h 51"/>
                <a:gd name="T42" fmla="*/ 2783 w 119"/>
                <a:gd name="T43" fmla="*/ 288 h 51"/>
                <a:gd name="T44" fmla="*/ 2942 w 119"/>
                <a:gd name="T45" fmla="*/ 215 h 51"/>
                <a:gd name="T46" fmla="*/ 2994 w 119"/>
                <a:gd name="T47" fmla="*/ 264 h 51"/>
                <a:gd name="T48" fmla="*/ 3019 w 119"/>
                <a:gd name="T49" fmla="*/ 264 h 51"/>
                <a:gd name="T50" fmla="*/ 3101 w 119"/>
                <a:gd name="T51" fmla="*/ 215 h 51"/>
                <a:gd name="T52" fmla="*/ 3127 w 119"/>
                <a:gd name="T53" fmla="*/ 332 h 51"/>
                <a:gd name="T54" fmla="*/ 3076 w 119"/>
                <a:gd name="T55" fmla="*/ 405 h 51"/>
                <a:gd name="T56" fmla="*/ 2994 w 119"/>
                <a:gd name="T57" fmla="*/ 454 h 51"/>
                <a:gd name="T58" fmla="*/ 2891 w 119"/>
                <a:gd name="T59" fmla="*/ 478 h 51"/>
                <a:gd name="T60" fmla="*/ 2865 w 119"/>
                <a:gd name="T61" fmla="*/ 454 h 51"/>
                <a:gd name="T62" fmla="*/ 2840 w 119"/>
                <a:gd name="T63" fmla="*/ 430 h 51"/>
                <a:gd name="T64" fmla="*/ 2840 w 119"/>
                <a:gd name="T65" fmla="*/ 503 h 51"/>
                <a:gd name="T66" fmla="*/ 2865 w 119"/>
                <a:gd name="T67" fmla="*/ 522 h 51"/>
                <a:gd name="T68" fmla="*/ 2891 w 119"/>
                <a:gd name="T69" fmla="*/ 571 h 51"/>
                <a:gd name="T70" fmla="*/ 2758 w 119"/>
                <a:gd name="T71" fmla="*/ 644 h 51"/>
                <a:gd name="T72" fmla="*/ 2758 w 119"/>
                <a:gd name="T73" fmla="*/ 693 h 51"/>
                <a:gd name="T74" fmla="*/ 2942 w 119"/>
                <a:gd name="T75" fmla="*/ 644 h 51"/>
                <a:gd name="T76" fmla="*/ 2994 w 119"/>
                <a:gd name="T77" fmla="*/ 644 h 51"/>
                <a:gd name="T78" fmla="*/ 2865 w 119"/>
                <a:gd name="T79" fmla="*/ 762 h 51"/>
                <a:gd name="T80" fmla="*/ 2707 w 119"/>
                <a:gd name="T81" fmla="*/ 859 h 51"/>
                <a:gd name="T82" fmla="*/ 2681 w 119"/>
                <a:gd name="T83" fmla="*/ 884 h 51"/>
                <a:gd name="T84" fmla="*/ 2522 w 119"/>
                <a:gd name="T85" fmla="*/ 1050 h 51"/>
                <a:gd name="T86" fmla="*/ 2445 w 119"/>
                <a:gd name="T87" fmla="*/ 1191 h 51"/>
                <a:gd name="T88" fmla="*/ 1815 w 119"/>
                <a:gd name="T89" fmla="*/ 928 h 51"/>
                <a:gd name="T90" fmla="*/ 1312 w 119"/>
                <a:gd name="T91" fmla="*/ 859 h 51"/>
                <a:gd name="T92" fmla="*/ 1287 w 119"/>
                <a:gd name="T93" fmla="*/ 859 h 51"/>
                <a:gd name="T94" fmla="*/ 789 w 119"/>
                <a:gd name="T95" fmla="*/ 884 h 51"/>
                <a:gd name="T96" fmla="*/ 682 w 119"/>
                <a:gd name="T97" fmla="*/ 952 h 51"/>
                <a:gd name="T98" fmla="*/ 0 w 119"/>
                <a:gd name="T99" fmla="*/ 1074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52" name="Freeform 21"/>
            <p:cNvSpPr>
              <a:spLocks/>
            </p:cNvSpPr>
            <p:nvPr/>
          </p:nvSpPr>
          <p:spPr bwMode="auto">
            <a:xfrm>
              <a:off x="3962" y="2716"/>
              <a:ext cx="630" cy="453"/>
            </a:xfrm>
            <a:custGeom>
              <a:avLst/>
              <a:gdLst>
                <a:gd name="T0" fmla="*/ 0 w 123"/>
                <a:gd name="T1" fmla="*/ 190 h 93"/>
                <a:gd name="T2" fmla="*/ 0 w 123"/>
                <a:gd name="T3" fmla="*/ 239 h 93"/>
                <a:gd name="T4" fmla="*/ 51 w 123"/>
                <a:gd name="T5" fmla="*/ 283 h 93"/>
                <a:gd name="T6" fmla="*/ 77 w 123"/>
                <a:gd name="T7" fmla="*/ 356 h 93"/>
                <a:gd name="T8" fmla="*/ 102 w 123"/>
                <a:gd name="T9" fmla="*/ 404 h 93"/>
                <a:gd name="T10" fmla="*/ 77 w 123"/>
                <a:gd name="T11" fmla="*/ 453 h 93"/>
                <a:gd name="T12" fmla="*/ 184 w 123"/>
                <a:gd name="T13" fmla="*/ 429 h 93"/>
                <a:gd name="T14" fmla="*/ 236 w 123"/>
                <a:gd name="T15" fmla="*/ 356 h 93"/>
                <a:gd name="T16" fmla="*/ 261 w 123"/>
                <a:gd name="T17" fmla="*/ 356 h 93"/>
                <a:gd name="T18" fmla="*/ 236 w 123"/>
                <a:gd name="T19" fmla="*/ 404 h 93"/>
                <a:gd name="T20" fmla="*/ 497 w 123"/>
                <a:gd name="T21" fmla="*/ 331 h 93"/>
                <a:gd name="T22" fmla="*/ 497 w 123"/>
                <a:gd name="T23" fmla="*/ 380 h 93"/>
                <a:gd name="T24" fmla="*/ 656 w 123"/>
                <a:gd name="T25" fmla="*/ 404 h 93"/>
                <a:gd name="T26" fmla="*/ 763 w 123"/>
                <a:gd name="T27" fmla="*/ 429 h 93"/>
                <a:gd name="T28" fmla="*/ 814 w 123"/>
                <a:gd name="T29" fmla="*/ 453 h 93"/>
                <a:gd name="T30" fmla="*/ 814 w 123"/>
                <a:gd name="T31" fmla="*/ 472 h 93"/>
                <a:gd name="T32" fmla="*/ 942 w 123"/>
                <a:gd name="T33" fmla="*/ 570 h 93"/>
                <a:gd name="T34" fmla="*/ 917 w 123"/>
                <a:gd name="T35" fmla="*/ 594 h 93"/>
                <a:gd name="T36" fmla="*/ 891 w 123"/>
                <a:gd name="T37" fmla="*/ 619 h 93"/>
                <a:gd name="T38" fmla="*/ 1076 w 123"/>
                <a:gd name="T39" fmla="*/ 570 h 93"/>
                <a:gd name="T40" fmla="*/ 1311 w 123"/>
                <a:gd name="T41" fmla="*/ 497 h 93"/>
                <a:gd name="T42" fmla="*/ 1311 w 123"/>
                <a:gd name="T43" fmla="*/ 429 h 93"/>
                <a:gd name="T44" fmla="*/ 1598 w 123"/>
                <a:gd name="T45" fmla="*/ 497 h 93"/>
                <a:gd name="T46" fmla="*/ 1808 w 123"/>
                <a:gd name="T47" fmla="*/ 662 h 93"/>
                <a:gd name="T48" fmla="*/ 1941 w 123"/>
                <a:gd name="T49" fmla="*/ 711 h 93"/>
                <a:gd name="T50" fmla="*/ 2018 w 123"/>
                <a:gd name="T51" fmla="*/ 852 h 93"/>
                <a:gd name="T52" fmla="*/ 1992 w 123"/>
                <a:gd name="T53" fmla="*/ 1140 h 93"/>
                <a:gd name="T54" fmla="*/ 2100 w 123"/>
                <a:gd name="T55" fmla="*/ 1281 h 93"/>
                <a:gd name="T56" fmla="*/ 2074 w 123"/>
                <a:gd name="T57" fmla="*/ 1189 h 93"/>
                <a:gd name="T58" fmla="*/ 2151 w 123"/>
                <a:gd name="T59" fmla="*/ 1208 h 93"/>
                <a:gd name="T60" fmla="*/ 2177 w 123"/>
                <a:gd name="T61" fmla="*/ 1189 h 93"/>
                <a:gd name="T62" fmla="*/ 2177 w 123"/>
                <a:gd name="T63" fmla="*/ 1257 h 93"/>
                <a:gd name="T64" fmla="*/ 2100 w 123"/>
                <a:gd name="T65" fmla="*/ 1354 h 93"/>
                <a:gd name="T66" fmla="*/ 2177 w 123"/>
                <a:gd name="T67" fmla="*/ 1447 h 93"/>
                <a:gd name="T68" fmla="*/ 2336 w 123"/>
                <a:gd name="T69" fmla="*/ 1612 h 93"/>
                <a:gd name="T70" fmla="*/ 2387 w 123"/>
                <a:gd name="T71" fmla="*/ 1637 h 93"/>
                <a:gd name="T72" fmla="*/ 2464 w 123"/>
                <a:gd name="T73" fmla="*/ 1754 h 93"/>
                <a:gd name="T74" fmla="*/ 2597 w 123"/>
                <a:gd name="T75" fmla="*/ 1944 h 93"/>
                <a:gd name="T76" fmla="*/ 2832 w 123"/>
                <a:gd name="T77" fmla="*/ 2090 h 93"/>
                <a:gd name="T78" fmla="*/ 2914 w 123"/>
                <a:gd name="T79" fmla="*/ 2133 h 93"/>
                <a:gd name="T80" fmla="*/ 2884 w 123"/>
                <a:gd name="T81" fmla="*/ 2158 h 93"/>
                <a:gd name="T82" fmla="*/ 2858 w 123"/>
                <a:gd name="T83" fmla="*/ 2182 h 93"/>
                <a:gd name="T84" fmla="*/ 2966 w 123"/>
                <a:gd name="T85" fmla="*/ 2182 h 93"/>
                <a:gd name="T86" fmla="*/ 3176 w 123"/>
                <a:gd name="T87" fmla="*/ 2090 h 93"/>
                <a:gd name="T88" fmla="*/ 3176 w 123"/>
                <a:gd name="T89" fmla="*/ 1944 h 93"/>
                <a:gd name="T90" fmla="*/ 3201 w 123"/>
                <a:gd name="T91" fmla="*/ 1754 h 93"/>
                <a:gd name="T92" fmla="*/ 3176 w 123"/>
                <a:gd name="T93" fmla="*/ 1447 h 93"/>
                <a:gd name="T94" fmla="*/ 2966 w 123"/>
                <a:gd name="T95" fmla="*/ 1140 h 93"/>
                <a:gd name="T96" fmla="*/ 2884 w 123"/>
                <a:gd name="T97" fmla="*/ 1018 h 93"/>
                <a:gd name="T98" fmla="*/ 2884 w 123"/>
                <a:gd name="T99" fmla="*/ 901 h 93"/>
                <a:gd name="T100" fmla="*/ 2704 w 123"/>
                <a:gd name="T101" fmla="*/ 687 h 93"/>
                <a:gd name="T102" fmla="*/ 2597 w 123"/>
                <a:gd name="T103" fmla="*/ 570 h 93"/>
                <a:gd name="T104" fmla="*/ 2412 w 123"/>
                <a:gd name="T105" fmla="*/ 190 h 93"/>
                <a:gd name="T106" fmla="*/ 2361 w 123"/>
                <a:gd name="T107" fmla="*/ 141 h 93"/>
                <a:gd name="T108" fmla="*/ 2310 w 123"/>
                <a:gd name="T109" fmla="*/ 24 h 93"/>
                <a:gd name="T110" fmla="*/ 2151 w 123"/>
                <a:gd name="T111" fmla="*/ 24 h 93"/>
                <a:gd name="T112" fmla="*/ 2151 w 123"/>
                <a:gd name="T113" fmla="*/ 166 h 93"/>
                <a:gd name="T114" fmla="*/ 2100 w 123"/>
                <a:gd name="T115" fmla="*/ 190 h 93"/>
                <a:gd name="T116" fmla="*/ 1024 w 123"/>
                <a:gd name="T117" fmla="*/ 166 h 93"/>
                <a:gd name="T118" fmla="*/ 999 w 123"/>
                <a:gd name="T119" fmla="*/ 73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53" name="Freeform 22"/>
            <p:cNvSpPr>
              <a:spLocks/>
            </p:cNvSpPr>
            <p:nvPr/>
          </p:nvSpPr>
          <p:spPr bwMode="auto">
            <a:xfrm>
              <a:off x="4243" y="1896"/>
              <a:ext cx="313" cy="293"/>
            </a:xfrm>
            <a:custGeom>
              <a:avLst/>
              <a:gdLst>
                <a:gd name="T0" fmla="*/ 529 w 61"/>
                <a:gd name="T1" fmla="*/ 0 h 60"/>
                <a:gd name="T2" fmla="*/ 529 w 61"/>
                <a:gd name="T3" fmla="*/ 73 h 60"/>
                <a:gd name="T4" fmla="*/ 554 w 61"/>
                <a:gd name="T5" fmla="*/ 117 h 60"/>
                <a:gd name="T6" fmla="*/ 498 w 61"/>
                <a:gd name="T7" fmla="*/ 308 h 60"/>
                <a:gd name="T8" fmla="*/ 498 w 61"/>
                <a:gd name="T9" fmla="*/ 356 h 60"/>
                <a:gd name="T10" fmla="*/ 472 w 61"/>
                <a:gd name="T11" fmla="*/ 454 h 60"/>
                <a:gd name="T12" fmla="*/ 395 w 61"/>
                <a:gd name="T13" fmla="*/ 523 h 60"/>
                <a:gd name="T14" fmla="*/ 344 w 61"/>
                <a:gd name="T15" fmla="*/ 547 h 60"/>
                <a:gd name="T16" fmla="*/ 287 w 61"/>
                <a:gd name="T17" fmla="*/ 571 h 60"/>
                <a:gd name="T18" fmla="*/ 262 w 61"/>
                <a:gd name="T19" fmla="*/ 620 h 60"/>
                <a:gd name="T20" fmla="*/ 236 w 61"/>
                <a:gd name="T21" fmla="*/ 718 h 60"/>
                <a:gd name="T22" fmla="*/ 159 w 61"/>
                <a:gd name="T23" fmla="*/ 718 h 60"/>
                <a:gd name="T24" fmla="*/ 108 w 61"/>
                <a:gd name="T25" fmla="*/ 811 h 60"/>
                <a:gd name="T26" fmla="*/ 108 w 61"/>
                <a:gd name="T27" fmla="*/ 908 h 60"/>
                <a:gd name="T28" fmla="*/ 51 w 61"/>
                <a:gd name="T29" fmla="*/ 977 h 60"/>
                <a:gd name="T30" fmla="*/ 0 w 61"/>
                <a:gd name="T31" fmla="*/ 1026 h 60"/>
                <a:gd name="T32" fmla="*/ 0 w 61"/>
                <a:gd name="T33" fmla="*/ 1099 h 60"/>
                <a:gd name="T34" fmla="*/ 77 w 61"/>
                <a:gd name="T35" fmla="*/ 1216 h 60"/>
                <a:gd name="T36" fmla="*/ 159 w 61"/>
                <a:gd name="T37" fmla="*/ 1289 h 60"/>
                <a:gd name="T38" fmla="*/ 210 w 61"/>
                <a:gd name="T39" fmla="*/ 1289 h 60"/>
                <a:gd name="T40" fmla="*/ 210 w 61"/>
                <a:gd name="T41" fmla="*/ 1314 h 60"/>
                <a:gd name="T42" fmla="*/ 262 w 61"/>
                <a:gd name="T43" fmla="*/ 1314 h 60"/>
                <a:gd name="T44" fmla="*/ 262 w 61"/>
                <a:gd name="T45" fmla="*/ 1358 h 60"/>
                <a:gd name="T46" fmla="*/ 395 w 61"/>
                <a:gd name="T47" fmla="*/ 1431 h 60"/>
                <a:gd name="T48" fmla="*/ 472 w 61"/>
                <a:gd name="T49" fmla="*/ 1406 h 60"/>
                <a:gd name="T50" fmla="*/ 498 w 61"/>
                <a:gd name="T51" fmla="*/ 1358 h 60"/>
                <a:gd name="T52" fmla="*/ 554 w 61"/>
                <a:gd name="T53" fmla="*/ 1406 h 60"/>
                <a:gd name="T54" fmla="*/ 657 w 61"/>
                <a:gd name="T55" fmla="*/ 1358 h 60"/>
                <a:gd name="T56" fmla="*/ 682 w 61"/>
                <a:gd name="T57" fmla="*/ 1314 h 60"/>
                <a:gd name="T58" fmla="*/ 790 w 61"/>
                <a:gd name="T59" fmla="*/ 1265 h 60"/>
                <a:gd name="T60" fmla="*/ 867 w 61"/>
                <a:gd name="T61" fmla="*/ 1216 h 60"/>
                <a:gd name="T62" fmla="*/ 867 w 61"/>
                <a:gd name="T63" fmla="*/ 1143 h 60"/>
                <a:gd name="T64" fmla="*/ 1001 w 61"/>
                <a:gd name="T65" fmla="*/ 762 h 60"/>
                <a:gd name="T66" fmla="*/ 1052 w 61"/>
                <a:gd name="T67" fmla="*/ 786 h 60"/>
                <a:gd name="T68" fmla="*/ 1078 w 61"/>
                <a:gd name="T69" fmla="*/ 835 h 60"/>
                <a:gd name="T70" fmla="*/ 1160 w 61"/>
                <a:gd name="T71" fmla="*/ 762 h 60"/>
                <a:gd name="T72" fmla="*/ 1211 w 61"/>
                <a:gd name="T73" fmla="*/ 645 h 60"/>
                <a:gd name="T74" fmla="*/ 1288 w 61"/>
                <a:gd name="T75" fmla="*/ 596 h 60"/>
                <a:gd name="T76" fmla="*/ 1344 w 61"/>
                <a:gd name="T77" fmla="*/ 547 h 60"/>
                <a:gd name="T78" fmla="*/ 1370 w 61"/>
                <a:gd name="T79" fmla="*/ 479 h 60"/>
                <a:gd name="T80" fmla="*/ 1370 w 61"/>
                <a:gd name="T81" fmla="*/ 454 h 60"/>
                <a:gd name="T82" fmla="*/ 1370 w 61"/>
                <a:gd name="T83" fmla="*/ 356 h 60"/>
                <a:gd name="T84" fmla="*/ 1555 w 61"/>
                <a:gd name="T85" fmla="*/ 454 h 60"/>
                <a:gd name="T86" fmla="*/ 1580 w 61"/>
                <a:gd name="T87" fmla="*/ 454 h 60"/>
                <a:gd name="T88" fmla="*/ 1555 w 61"/>
                <a:gd name="T89" fmla="*/ 308 h 60"/>
                <a:gd name="T90" fmla="*/ 1529 w 61"/>
                <a:gd name="T91" fmla="*/ 264 h 60"/>
                <a:gd name="T92" fmla="*/ 1473 w 61"/>
                <a:gd name="T93" fmla="*/ 264 h 60"/>
                <a:gd name="T94" fmla="*/ 1344 w 61"/>
                <a:gd name="T95" fmla="*/ 288 h 60"/>
                <a:gd name="T96" fmla="*/ 1288 w 61"/>
                <a:gd name="T97" fmla="*/ 332 h 60"/>
                <a:gd name="T98" fmla="*/ 1211 w 61"/>
                <a:gd name="T99" fmla="*/ 308 h 60"/>
                <a:gd name="T100" fmla="*/ 1185 w 61"/>
                <a:gd name="T101" fmla="*/ 356 h 60"/>
                <a:gd name="T102" fmla="*/ 1108 w 61"/>
                <a:gd name="T103" fmla="*/ 405 h 60"/>
                <a:gd name="T104" fmla="*/ 1026 w 61"/>
                <a:gd name="T105" fmla="*/ 479 h 60"/>
                <a:gd name="T106" fmla="*/ 949 w 61"/>
                <a:gd name="T107" fmla="*/ 308 h 60"/>
                <a:gd name="T108" fmla="*/ 554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54" name="Freeform 23"/>
            <p:cNvSpPr>
              <a:spLocks/>
            </p:cNvSpPr>
            <p:nvPr/>
          </p:nvSpPr>
          <p:spPr bwMode="auto">
            <a:xfrm>
              <a:off x="3433" y="2306"/>
              <a:ext cx="344" cy="302"/>
            </a:xfrm>
            <a:custGeom>
              <a:avLst/>
              <a:gdLst>
                <a:gd name="T0" fmla="*/ 0 w 67"/>
                <a:gd name="T1" fmla="*/ 73 h 62"/>
                <a:gd name="T2" fmla="*/ 1581 w 67"/>
                <a:gd name="T3" fmla="*/ 0 h 62"/>
                <a:gd name="T4" fmla="*/ 1581 w 67"/>
                <a:gd name="T5" fmla="*/ 24 h 62"/>
                <a:gd name="T6" fmla="*/ 1607 w 67"/>
                <a:gd name="T7" fmla="*/ 49 h 62"/>
                <a:gd name="T8" fmla="*/ 1633 w 67"/>
                <a:gd name="T9" fmla="*/ 73 h 62"/>
                <a:gd name="T10" fmla="*/ 1607 w 67"/>
                <a:gd name="T11" fmla="*/ 117 h 62"/>
                <a:gd name="T12" fmla="*/ 1581 w 67"/>
                <a:gd name="T13" fmla="*/ 141 h 62"/>
                <a:gd name="T14" fmla="*/ 1530 w 67"/>
                <a:gd name="T15" fmla="*/ 190 h 62"/>
                <a:gd name="T16" fmla="*/ 1530 w 67"/>
                <a:gd name="T17" fmla="*/ 214 h 62"/>
                <a:gd name="T18" fmla="*/ 1766 w 67"/>
                <a:gd name="T19" fmla="*/ 214 h 62"/>
                <a:gd name="T20" fmla="*/ 1766 w 67"/>
                <a:gd name="T21" fmla="*/ 214 h 62"/>
                <a:gd name="T22" fmla="*/ 1766 w 67"/>
                <a:gd name="T23" fmla="*/ 239 h 62"/>
                <a:gd name="T24" fmla="*/ 1741 w 67"/>
                <a:gd name="T25" fmla="*/ 283 h 62"/>
                <a:gd name="T26" fmla="*/ 1715 w 67"/>
                <a:gd name="T27" fmla="*/ 307 h 62"/>
                <a:gd name="T28" fmla="*/ 1689 w 67"/>
                <a:gd name="T29" fmla="*/ 404 h 62"/>
                <a:gd name="T30" fmla="*/ 1633 w 67"/>
                <a:gd name="T31" fmla="*/ 453 h 62"/>
                <a:gd name="T32" fmla="*/ 1633 w 67"/>
                <a:gd name="T33" fmla="*/ 521 h 62"/>
                <a:gd name="T34" fmla="*/ 1633 w 67"/>
                <a:gd name="T35" fmla="*/ 594 h 62"/>
                <a:gd name="T36" fmla="*/ 1633 w 67"/>
                <a:gd name="T37" fmla="*/ 594 h 62"/>
                <a:gd name="T38" fmla="*/ 1581 w 67"/>
                <a:gd name="T39" fmla="*/ 619 h 62"/>
                <a:gd name="T40" fmla="*/ 1581 w 67"/>
                <a:gd name="T41" fmla="*/ 643 h 62"/>
                <a:gd name="T42" fmla="*/ 1504 w 67"/>
                <a:gd name="T43" fmla="*/ 687 h 62"/>
                <a:gd name="T44" fmla="*/ 1504 w 67"/>
                <a:gd name="T45" fmla="*/ 760 h 62"/>
                <a:gd name="T46" fmla="*/ 1504 w 67"/>
                <a:gd name="T47" fmla="*/ 828 h 62"/>
                <a:gd name="T48" fmla="*/ 1479 w 67"/>
                <a:gd name="T49" fmla="*/ 852 h 62"/>
                <a:gd name="T50" fmla="*/ 1422 w 67"/>
                <a:gd name="T51" fmla="*/ 901 h 62"/>
                <a:gd name="T52" fmla="*/ 1371 w 67"/>
                <a:gd name="T53" fmla="*/ 950 h 62"/>
                <a:gd name="T54" fmla="*/ 1345 w 67"/>
                <a:gd name="T55" fmla="*/ 974 h 62"/>
                <a:gd name="T56" fmla="*/ 1345 w 67"/>
                <a:gd name="T57" fmla="*/ 1018 h 62"/>
                <a:gd name="T58" fmla="*/ 1320 w 67"/>
                <a:gd name="T59" fmla="*/ 1067 h 62"/>
                <a:gd name="T60" fmla="*/ 1320 w 67"/>
                <a:gd name="T61" fmla="*/ 1091 h 62"/>
                <a:gd name="T62" fmla="*/ 1294 w 67"/>
                <a:gd name="T63" fmla="*/ 1164 h 62"/>
                <a:gd name="T64" fmla="*/ 1263 w 67"/>
                <a:gd name="T65" fmla="*/ 1208 h 62"/>
                <a:gd name="T66" fmla="*/ 1294 w 67"/>
                <a:gd name="T67" fmla="*/ 1281 h 62"/>
                <a:gd name="T68" fmla="*/ 1320 w 67"/>
                <a:gd name="T69" fmla="*/ 1305 h 62"/>
                <a:gd name="T70" fmla="*/ 1320 w 67"/>
                <a:gd name="T71" fmla="*/ 1354 h 62"/>
                <a:gd name="T72" fmla="*/ 1320 w 67"/>
                <a:gd name="T73" fmla="*/ 1354 h 62"/>
                <a:gd name="T74" fmla="*/ 1320 w 67"/>
                <a:gd name="T75" fmla="*/ 1378 h 62"/>
                <a:gd name="T76" fmla="*/ 1320 w 67"/>
                <a:gd name="T77" fmla="*/ 1378 h 62"/>
                <a:gd name="T78" fmla="*/ 1294 w 67"/>
                <a:gd name="T79" fmla="*/ 1422 h 62"/>
                <a:gd name="T80" fmla="*/ 1320 w 67"/>
                <a:gd name="T81" fmla="*/ 1447 h 62"/>
                <a:gd name="T82" fmla="*/ 211 w 67"/>
                <a:gd name="T83" fmla="*/ 1471 h 62"/>
                <a:gd name="T84" fmla="*/ 211 w 67"/>
                <a:gd name="T85" fmla="*/ 1257 h 62"/>
                <a:gd name="T86" fmla="*/ 159 w 67"/>
                <a:gd name="T87" fmla="*/ 1232 h 62"/>
                <a:gd name="T88" fmla="*/ 108 w 67"/>
                <a:gd name="T89" fmla="*/ 1257 h 62"/>
                <a:gd name="T90" fmla="*/ 108 w 67"/>
                <a:gd name="T91" fmla="*/ 1257 h 62"/>
                <a:gd name="T92" fmla="*/ 51 w 67"/>
                <a:gd name="T93" fmla="*/ 1208 h 62"/>
                <a:gd name="T94" fmla="*/ 51 w 67"/>
                <a:gd name="T95" fmla="*/ 521 h 62"/>
                <a:gd name="T96" fmla="*/ 0 w 67"/>
                <a:gd name="T97" fmla="*/ 73 h 62"/>
                <a:gd name="T98" fmla="*/ 0 w 67"/>
                <a:gd name="T99" fmla="*/ 73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chemeClr val="bg1"/>
            </a:solidFill>
            <a:ln w="12700" cmpd="sng">
              <a:solidFill>
                <a:schemeClr val="tx1"/>
              </a:solidFill>
              <a:prstDash val="solid"/>
              <a:round/>
              <a:headEnd/>
              <a:tailEnd/>
            </a:ln>
          </p:spPr>
          <p:txBody>
            <a:bodyPr/>
            <a:lstStyle/>
            <a:p>
              <a:endParaRPr lang="en-US"/>
            </a:p>
          </p:txBody>
        </p:sp>
        <p:sp>
          <p:nvSpPr>
            <p:cNvPr id="32955" name="Freeform 24"/>
            <p:cNvSpPr>
              <a:spLocks/>
            </p:cNvSpPr>
            <p:nvPr/>
          </p:nvSpPr>
          <p:spPr bwMode="auto">
            <a:xfrm>
              <a:off x="1491" y="1614"/>
              <a:ext cx="553" cy="897"/>
            </a:xfrm>
            <a:custGeom>
              <a:avLst/>
              <a:gdLst>
                <a:gd name="T0" fmla="*/ 1598 w 108"/>
                <a:gd name="T1" fmla="*/ 4256 h 184"/>
                <a:gd name="T2" fmla="*/ 1598 w 108"/>
                <a:gd name="T3" fmla="*/ 4207 h 184"/>
                <a:gd name="T4" fmla="*/ 1572 w 108"/>
                <a:gd name="T5" fmla="*/ 4158 h 184"/>
                <a:gd name="T6" fmla="*/ 1495 w 108"/>
                <a:gd name="T7" fmla="*/ 3876 h 184"/>
                <a:gd name="T8" fmla="*/ 1311 w 108"/>
                <a:gd name="T9" fmla="*/ 3710 h 184"/>
                <a:gd name="T10" fmla="*/ 1260 w 108"/>
                <a:gd name="T11" fmla="*/ 3637 h 184"/>
                <a:gd name="T12" fmla="*/ 1208 w 108"/>
                <a:gd name="T13" fmla="*/ 3564 h 184"/>
                <a:gd name="T14" fmla="*/ 1024 w 108"/>
                <a:gd name="T15" fmla="*/ 3495 h 184"/>
                <a:gd name="T16" fmla="*/ 865 w 108"/>
                <a:gd name="T17" fmla="*/ 3349 h 184"/>
                <a:gd name="T18" fmla="*/ 579 w 108"/>
                <a:gd name="T19" fmla="*/ 3232 h 184"/>
                <a:gd name="T20" fmla="*/ 579 w 108"/>
                <a:gd name="T21" fmla="*/ 3140 h 184"/>
                <a:gd name="T22" fmla="*/ 604 w 108"/>
                <a:gd name="T23" fmla="*/ 3018 h 184"/>
                <a:gd name="T24" fmla="*/ 553 w 108"/>
                <a:gd name="T25" fmla="*/ 2901 h 184"/>
                <a:gd name="T26" fmla="*/ 579 w 108"/>
                <a:gd name="T27" fmla="*/ 2852 h 184"/>
                <a:gd name="T28" fmla="*/ 420 w 108"/>
                <a:gd name="T29" fmla="*/ 2589 h 184"/>
                <a:gd name="T30" fmla="*/ 312 w 108"/>
                <a:gd name="T31" fmla="*/ 2423 h 184"/>
                <a:gd name="T32" fmla="*/ 369 w 108"/>
                <a:gd name="T33" fmla="*/ 2281 h 184"/>
                <a:gd name="T34" fmla="*/ 369 w 108"/>
                <a:gd name="T35" fmla="*/ 2164 h 184"/>
                <a:gd name="T36" fmla="*/ 236 w 108"/>
                <a:gd name="T37" fmla="*/ 2043 h 184"/>
                <a:gd name="T38" fmla="*/ 236 w 108"/>
                <a:gd name="T39" fmla="*/ 1852 h 184"/>
                <a:gd name="T40" fmla="*/ 287 w 108"/>
                <a:gd name="T41" fmla="*/ 1784 h 184"/>
                <a:gd name="T42" fmla="*/ 312 w 108"/>
                <a:gd name="T43" fmla="*/ 1877 h 184"/>
                <a:gd name="T44" fmla="*/ 394 w 108"/>
                <a:gd name="T45" fmla="*/ 1852 h 184"/>
                <a:gd name="T46" fmla="*/ 369 w 108"/>
                <a:gd name="T47" fmla="*/ 1687 h 184"/>
                <a:gd name="T48" fmla="*/ 312 w 108"/>
                <a:gd name="T49" fmla="*/ 1736 h 184"/>
                <a:gd name="T50" fmla="*/ 184 w 108"/>
                <a:gd name="T51" fmla="*/ 1662 h 184"/>
                <a:gd name="T52" fmla="*/ 159 w 108"/>
                <a:gd name="T53" fmla="*/ 1448 h 184"/>
                <a:gd name="T54" fmla="*/ 26 w 108"/>
                <a:gd name="T55" fmla="*/ 1214 h 184"/>
                <a:gd name="T56" fmla="*/ 26 w 108"/>
                <a:gd name="T57" fmla="*/ 1092 h 184"/>
                <a:gd name="T58" fmla="*/ 102 w 108"/>
                <a:gd name="T59" fmla="*/ 951 h 184"/>
                <a:gd name="T60" fmla="*/ 51 w 108"/>
                <a:gd name="T61" fmla="*/ 761 h 184"/>
                <a:gd name="T62" fmla="*/ 0 w 108"/>
                <a:gd name="T63" fmla="*/ 663 h 184"/>
                <a:gd name="T64" fmla="*/ 0 w 108"/>
                <a:gd name="T65" fmla="*/ 570 h 184"/>
                <a:gd name="T66" fmla="*/ 159 w 108"/>
                <a:gd name="T67" fmla="*/ 356 h 184"/>
                <a:gd name="T68" fmla="*/ 236 w 108"/>
                <a:gd name="T69" fmla="*/ 239 h 184"/>
                <a:gd name="T70" fmla="*/ 236 w 108"/>
                <a:gd name="T71" fmla="*/ 24 h 184"/>
                <a:gd name="T72" fmla="*/ 1260 w 108"/>
                <a:gd name="T73" fmla="*/ 1521 h 184"/>
                <a:gd name="T74" fmla="*/ 2729 w 108"/>
                <a:gd name="T75" fmla="*/ 3539 h 184"/>
                <a:gd name="T76" fmla="*/ 2755 w 108"/>
                <a:gd name="T77" fmla="*/ 3637 h 184"/>
                <a:gd name="T78" fmla="*/ 2780 w 108"/>
                <a:gd name="T79" fmla="*/ 3729 h 184"/>
                <a:gd name="T80" fmla="*/ 2806 w 108"/>
                <a:gd name="T81" fmla="*/ 3802 h 184"/>
                <a:gd name="T82" fmla="*/ 2698 w 108"/>
                <a:gd name="T83" fmla="*/ 3851 h 184"/>
                <a:gd name="T84" fmla="*/ 2570 w 108"/>
                <a:gd name="T85" fmla="*/ 4090 h 184"/>
                <a:gd name="T86" fmla="*/ 2545 w 108"/>
                <a:gd name="T87" fmla="*/ 4134 h 184"/>
                <a:gd name="T88" fmla="*/ 2519 w 108"/>
                <a:gd name="T89" fmla="*/ 4231 h 184"/>
                <a:gd name="T90" fmla="*/ 2570 w 108"/>
                <a:gd name="T91" fmla="*/ 4300 h 184"/>
                <a:gd name="T92" fmla="*/ 2519 w 108"/>
                <a:gd name="T93" fmla="*/ 4373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56" name="Freeform 25"/>
            <p:cNvSpPr>
              <a:spLocks/>
            </p:cNvSpPr>
            <p:nvPr/>
          </p:nvSpPr>
          <p:spPr bwMode="auto">
            <a:xfrm>
              <a:off x="2356" y="1545"/>
              <a:ext cx="483" cy="381"/>
            </a:xfrm>
            <a:custGeom>
              <a:avLst/>
              <a:gdLst>
                <a:gd name="T0" fmla="*/ 2323 w 94"/>
                <a:gd name="T1" fmla="*/ 1861 h 78"/>
                <a:gd name="T2" fmla="*/ 2405 w 94"/>
                <a:gd name="T3" fmla="*/ 1050 h 78"/>
                <a:gd name="T4" fmla="*/ 2482 w 94"/>
                <a:gd name="T5" fmla="*/ 239 h 78"/>
                <a:gd name="T6" fmla="*/ 262 w 94"/>
                <a:gd name="T7" fmla="*/ 0 h 78"/>
                <a:gd name="T8" fmla="*/ 236 w 94"/>
                <a:gd name="T9" fmla="*/ 190 h 78"/>
                <a:gd name="T10" fmla="*/ 77 w 94"/>
                <a:gd name="T11" fmla="*/ 1192 h 78"/>
                <a:gd name="T12" fmla="*/ 51 w 94"/>
                <a:gd name="T13" fmla="*/ 1192 h 78"/>
                <a:gd name="T14" fmla="*/ 0 w 94"/>
                <a:gd name="T15" fmla="*/ 1597 h 78"/>
                <a:gd name="T16" fmla="*/ 658 w 94"/>
                <a:gd name="T17" fmla="*/ 1695 h 78"/>
                <a:gd name="T18" fmla="*/ 2323 w 94"/>
                <a:gd name="T19" fmla="*/ 1861 h 78"/>
                <a:gd name="T20" fmla="*/ 2323 w 94"/>
                <a:gd name="T21" fmla="*/ 1861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chemeClr val="bg1"/>
            </a:solidFill>
            <a:ln w="12700" cmpd="sng">
              <a:solidFill>
                <a:schemeClr val="tx1"/>
              </a:solidFill>
              <a:prstDash val="solid"/>
              <a:round/>
              <a:headEnd/>
              <a:tailEnd/>
            </a:ln>
          </p:spPr>
          <p:txBody>
            <a:bodyPr/>
            <a:lstStyle/>
            <a:p>
              <a:endParaRPr lang="en-US"/>
            </a:p>
          </p:txBody>
        </p:sp>
        <p:sp>
          <p:nvSpPr>
            <p:cNvPr id="32957" name="Freeform 26"/>
            <p:cNvSpPr>
              <a:spLocks/>
            </p:cNvSpPr>
            <p:nvPr/>
          </p:nvSpPr>
          <p:spPr bwMode="auto">
            <a:xfrm>
              <a:off x="2434" y="1892"/>
              <a:ext cx="508" cy="375"/>
            </a:xfrm>
            <a:custGeom>
              <a:avLst/>
              <a:gdLst>
                <a:gd name="T0" fmla="*/ 0 w 99"/>
                <a:gd name="T1" fmla="*/ 1588 h 77"/>
                <a:gd name="T2" fmla="*/ 262 w 99"/>
                <a:gd name="T3" fmla="*/ 0 h 77"/>
                <a:gd name="T4" fmla="*/ 1924 w 99"/>
                <a:gd name="T5" fmla="*/ 166 h 77"/>
                <a:gd name="T6" fmla="*/ 2607 w 99"/>
                <a:gd name="T7" fmla="*/ 214 h 77"/>
                <a:gd name="T8" fmla="*/ 2581 w 99"/>
                <a:gd name="T9" fmla="*/ 619 h 77"/>
                <a:gd name="T10" fmla="*/ 2499 w 99"/>
                <a:gd name="T11" fmla="*/ 1826 h 77"/>
                <a:gd name="T12" fmla="*/ 2160 w 99"/>
                <a:gd name="T13" fmla="*/ 1802 h 77"/>
                <a:gd name="T14" fmla="*/ 0 w 99"/>
                <a:gd name="T15" fmla="*/ 1588 h 77"/>
                <a:gd name="T16" fmla="*/ 0 w 99"/>
                <a:gd name="T17" fmla="*/ 1588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58" name="Freeform 27"/>
            <p:cNvSpPr>
              <a:spLocks/>
            </p:cNvSpPr>
            <p:nvPr/>
          </p:nvSpPr>
          <p:spPr bwMode="auto">
            <a:xfrm>
              <a:off x="2368" y="2218"/>
              <a:ext cx="485" cy="478"/>
            </a:xfrm>
            <a:custGeom>
              <a:avLst/>
              <a:gdLst>
                <a:gd name="T0" fmla="*/ 337 w 95"/>
                <a:gd name="T1" fmla="*/ 0 h 98"/>
                <a:gd name="T2" fmla="*/ 0 w 95"/>
                <a:gd name="T3" fmla="*/ 2283 h 98"/>
                <a:gd name="T4" fmla="*/ 0 w 95"/>
                <a:gd name="T5" fmla="*/ 2283 h 98"/>
                <a:gd name="T6" fmla="*/ 311 w 95"/>
                <a:gd name="T7" fmla="*/ 2331 h 98"/>
                <a:gd name="T8" fmla="*/ 337 w 95"/>
                <a:gd name="T9" fmla="*/ 2141 h 98"/>
                <a:gd name="T10" fmla="*/ 965 w 95"/>
                <a:gd name="T11" fmla="*/ 2214 h 98"/>
                <a:gd name="T12" fmla="*/ 965 w 95"/>
                <a:gd name="T13" fmla="*/ 2214 h 98"/>
                <a:gd name="T14" fmla="*/ 939 w 95"/>
                <a:gd name="T15" fmla="*/ 2190 h 98"/>
                <a:gd name="T16" fmla="*/ 965 w 95"/>
                <a:gd name="T17" fmla="*/ 2166 h 98"/>
                <a:gd name="T18" fmla="*/ 939 w 95"/>
                <a:gd name="T19" fmla="*/ 2141 h 98"/>
                <a:gd name="T20" fmla="*/ 939 w 95"/>
                <a:gd name="T21" fmla="*/ 2141 h 98"/>
                <a:gd name="T22" fmla="*/ 939 w 95"/>
                <a:gd name="T23" fmla="*/ 2141 h 98"/>
                <a:gd name="T24" fmla="*/ 2267 w 95"/>
                <a:gd name="T25" fmla="*/ 2234 h 98"/>
                <a:gd name="T26" fmla="*/ 2425 w 95"/>
                <a:gd name="T27" fmla="*/ 429 h 98"/>
                <a:gd name="T28" fmla="*/ 2451 w 95"/>
                <a:gd name="T29" fmla="*/ 429 h 98"/>
                <a:gd name="T30" fmla="*/ 2476 w 95"/>
                <a:gd name="T31" fmla="*/ 215 h 98"/>
                <a:gd name="T32" fmla="*/ 337 w 95"/>
                <a:gd name="T33" fmla="*/ 0 h 98"/>
                <a:gd name="T34" fmla="*/ 337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59" name="Freeform 28"/>
            <p:cNvSpPr>
              <a:spLocks/>
            </p:cNvSpPr>
            <p:nvPr/>
          </p:nvSpPr>
          <p:spPr bwMode="auto">
            <a:xfrm>
              <a:off x="2552" y="2306"/>
              <a:ext cx="969" cy="898"/>
            </a:xfrm>
            <a:custGeom>
              <a:avLst/>
              <a:gdLst>
                <a:gd name="T0" fmla="*/ 4496 w 189"/>
                <a:gd name="T1" fmla="*/ 1191 h 184"/>
                <a:gd name="T2" fmla="*/ 4178 w 189"/>
                <a:gd name="T3" fmla="*/ 1118 h 184"/>
                <a:gd name="T4" fmla="*/ 3968 w 189"/>
                <a:gd name="T5" fmla="*/ 1166 h 184"/>
                <a:gd name="T6" fmla="*/ 3809 w 189"/>
                <a:gd name="T7" fmla="*/ 1166 h 184"/>
                <a:gd name="T8" fmla="*/ 3758 w 189"/>
                <a:gd name="T9" fmla="*/ 1166 h 184"/>
                <a:gd name="T10" fmla="*/ 3681 w 189"/>
                <a:gd name="T11" fmla="*/ 1118 h 184"/>
                <a:gd name="T12" fmla="*/ 3599 w 189"/>
                <a:gd name="T13" fmla="*/ 1215 h 184"/>
                <a:gd name="T14" fmla="*/ 3548 w 189"/>
                <a:gd name="T15" fmla="*/ 1142 h 184"/>
                <a:gd name="T16" fmla="*/ 3389 w 189"/>
                <a:gd name="T17" fmla="*/ 1118 h 184"/>
                <a:gd name="T18" fmla="*/ 3286 w 189"/>
                <a:gd name="T19" fmla="*/ 1098 h 184"/>
                <a:gd name="T20" fmla="*/ 3127 w 189"/>
                <a:gd name="T21" fmla="*/ 1049 h 184"/>
                <a:gd name="T22" fmla="*/ 3025 w 189"/>
                <a:gd name="T23" fmla="*/ 1025 h 184"/>
                <a:gd name="T24" fmla="*/ 2866 w 189"/>
                <a:gd name="T25" fmla="*/ 976 h 184"/>
                <a:gd name="T26" fmla="*/ 2784 w 189"/>
                <a:gd name="T27" fmla="*/ 903 h 184"/>
                <a:gd name="T28" fmla="*/ 2630 w 189"/>
                <a:gd name="T29" fmla="*/ 859 h 184"/>
                <a:gd name="T30" fmla="*/ 1523 w 189"/>
                <a:gd name="T31" fmla="*/ 0 h 184"/>
                <a:gd name="T32" fmla="*/ 0 w 189"/>
                <a:gd name="T33" fmla="*/ 1713 h 184"/>
                <a:gd name="T34" fmla="*/ 26 w 189"/>
                <a:gd name="T35" fmla="*/ 1786 h 184"/>
                <a:gd name="T36" fmla="*/ 133 w 189"/>
                <a:gd name="T37" fmla="*/ 1928 h 184"/>
                <a:gd name="T38" fmla="*/ 605 w 189"/>
                <a:gd name="T39" fmla="*/ 2357 h 184"/>
                <a:gd name="T40" fmla="*/ 656 w 189"/>
                <a:gd name="T41" fmla="*/ 2479 h 184"/>
                <a:gd name="T42" fmla="*/ 1000 w 189"/>
                <a:gd name="T43" fmla="*/ 2928 h 184"/>
                <a:gd name="T44" fmla="*/ 1287 w 189"/>
                <a:gd name="T45" fmla="*/ 2977 h 184"/>
                <a:gd name="T46" fmla="*/ 1471 w 189"/>
                <a:gd name="T47" fmla="*/ 2714 h 184"/>
                <a:gd name="T48" fmla="*/ 1579 w 189"/>
                <a:gd name="T49" fmla="*/ 2689 h 184"/>
                <a:gd name="T50" fmla="*/ 1764 w 189"/>
                <a:gd name="T51" fmla="*/ 2738 h 184"/>
                <a:gd name="T52" fmla="*/ 1974 w 189"/>
                <a:gd name="T53" fmla="*/ 2836 h 184"/>
                <a:gd name="T54" fmla="*/ 2025 w 189"/>
                <a:gd name="T55" fmla="*/ 2884 h 184"/>
                <a:gd name="T56" fmla="*/ 2184 w 189"/>
                <a:gd name="T57" fmla="*/ 3075 h 184"/>
                <a:gd name="T58" fmla="*/ 2471 w 189"/>
                <a:gd name="T59" fmla="*/ 3548 h 184"/>
                <a:gd name="T60" fmla="*/ 2630 w 189"/>
                <a:gd name="T61" fmla="*/ 3690 h 184"/>
                <a:gd name="T62" fmla="*/ 2681 w 189"/>
                <a:gd name="T63" fmla="*/ 3929 h 184"/>
                <a:gd name="T64" fmla="*/ 2917 w 189"/>
                <a:gd name="T65" fmla="*/ 4192 h 184"/>
                <a:gd name="T66" fmla="*/ 3312 w 189"/>
                <a:gd name="T67" fmla="*/ 4309 h 184"/>
                <a:gd name="T68" fmla="*/ 3548 w 189"/>
                <a:gd name="T69" fmla="*/ 4334 h 184"/>
                <a:gd name="T70" fmla="*/ 3522 w 189"/>
                <a:gd name="T71" fmla="*/ 4285 h 184"/>
                <a:gd name="T72" fmla="*/ 3445 w 189"/>
                <a:gd name="T73" fmla="*/ 3860 h 184"/>
                <a:gd name="T74" fmla="*/ 3420 w 189"/>
                <a:gd name="T75" fmla="*/ 3812 h 184"/>
                <a:gd name="T76" fmla="*/ 3497 w 189"/>
                <a:gd name="T77" fmla="*/ 3646 h 184"/>
                <a:gd name="T78" fmla="*/ 3522 w 189"/>
                <a:gd name="T79" fmla="*/ 3597 h 184"/>
                <a:gd name="T80" fmla="*/ 3599 w 189"/>
                <a:gd name="T81" fmla="*/ 3455 h 184"/>
                <a:gd name="T82" fmla="*/ 3656 w 189"/>
                <a:gd name="T83" fmla="*/ 3455 h 184"/>
                <a:gd name="T84" fmla="*/ 3707 w 189"/>
                <a:gd name="T85" fmla="*/ 3382 h 184"/>
                <a:gd name="T86" fmla="*/ 3758 w 189"/>
                <a:gd name="T87" fmla="*/ 3382 h 184"/>
                <a:gd name="T88" fmla="*/ 3866 w 189"/>
                <a:gd name="T89" fmla="*/ 3333 h 184"/>
                <a:gd name="T90" fmla="*/ 3917 w 189"/>
                <a:gd name="T91" fmla="*/ 3241 h 184"/>
                <a:gd name="T92" fmla="*/ 3943 w 189"/>
                <a:gd name="T93" fmla="*/ 3289 h 184"/>
                <a:gd name="T94" fmla="*/ 4337 w 189"/>
                <a:gd name="T95" fmla="*/ 3094 h 184"/>
                <a:gd name="T96" fmla="*/ 4414 w 189"/>
                <a:gd name="T97" fmla="*/ 2884 h 184"/>
                <a:gd name="T98" fmla="*/ 4496 w 189"/>
                <a:gd name="T99" fmla="*/ 2860 h 184"/>
                <a:gd name="T100" fmla="*/ 4758 w 189"/>
                <a:gd name="T101" fmla="*/ 2836 h 184"/>
                <a:gd name="T102" fmla="*/ 4835 w 189"/>
                <a:gd name="T103" fmla="*/ 2787 h 184"/>
                <a:gd name="T104" fmla="*/ 4860 w 189"/>
                <a:gd name="T105" fmla="*/ 2714 h 184"/>
                <a:gd name="T106" fmla="*/ 4891 w 189"/>
                <a:gd name="T107" fmla="*/ 2523 h 184"/>
                <a:gd name="T108" fmla="*/ 4942 w 189"/>
                <a:gd name="T109" fmla="*/ 2406 h 184"/>
                <a:gd name="T110" fmla="*/ 4917 w 189"/>
                <a:gd name="T111" fmla="*/ 2167 h 184"/>
                <a:gd name="T112" fmla="*/ 4860 w 189"/>
                <a:gd name="T113" fmla="*/ 2094 h 184"/>
                <a:gd name="T114" fmla="*/ 4835 w 189"/>
                <a:gd name="T115" fmla="*/ 1952 h 184"/>
                <a:gd name="T116" fmla="*/ 4732 w 189"/>
                <a:gd name="T117" fmla="*/ 1264 h 184"/>
                <a:gd name="T118" fmla="*/ 4573 w 189"/>
                <a:gd name="T119" fmla="*/ 1215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60" name="Freeform 29"/>
            <p:cNvSpPr>
              <a:spLocks/>
            </p:cNvSpPr>
            <p:nvPr/>
          </p:nvSpPr>
          <p:spPr bwMode="auto">
            <a:xfrm>
              <a:off x="4372" y="1453"/>
              <a:ext cx="522" cy="380"/>
            </a:xfrm>
            <a:custGeom>
              <a:avLst/>
              <a:gdLst>
                <a:gd name="T0" fmla="*/ 2042 w 102"/>
                <a:gd name="T1" fmla="*/ 1661 h 78"/>
                <a:gd name="T2" fmla="*/ 1991 w 102"/>
                <a:gd name="T3" fmla="*/ 1734 h 78"/>
                <a:gd name="T4" fmla="*/ 1965 w 102"/>
                <a:gd name="T5" fmla="*/ 1778 h 78"/>
                <a:gd name="T6" fmla="*/ 1965 w 102"/>
                <a:gd name="T7" fmla="*/ 1851 h 78"/>
                <a:gd name="T8" fmla="*/ 2016 w 102"/>
                <a:gd name="T9" fmla="*/ 1803 h 78"/>
                <a:gd name="T10" fmla="*/ 2124 w 102"/>
                <a:gd name="T11" fmla="*/ 1778 h 78"/>
                <a:gd name="T12" fmla="*/ 2277 w 102"/>
                <a:gd name="T13" fmla="*/ 1734 h 78"/>
                <a:gd name="T14" fmla="*/ 2513 w 102"/>
                <a:gd name="T15" fmla="*/ 1569 h 78"/>
                <a:gd name="T16" fmla="*/ 2595 w 102"/>
                <a:gd name="T17" fmla="*/ 1520 h 78"/>
                <a:gd name="T18" fmla="*/ 2671 w 102"/>
                <a:gd name="T19" fmla="*/ 1447 h 78"/>
                <a:gd name="T20" fmla="*/ 2620 w 102"/>
                <a:gd name="T21" fmla="*/ 1471 h 78"/>
                <a:gd name="T22" fmla="*/ 2538 w 102"/>
                <a:gd name="T23" fmla="*/ 1520 h 78"/>
                <a:gd name="T24" fmla="*/ 2462 w 102"/>
                <a:gd name="T25" fmla="*/ 1544 h 78"/>
                <a:gd name="T26" fmla="*/ 2538 w 102"/>
                <a:gd name="T27" fmla="*/ 1447 h 78"/>
                <a:gd name="T28" fmla="*/ 2487 w 102"/>
                <a:gd name="T29" fmla="*/ 1471 h 78"/>
                <a:gd name="T30" fmla="*/ 2252 w 102"/>
                <a:gd name="T31" fmla="*/ 1588 h 78"/>
                <a:gd name="T32" fmla="*/ 2093 w 102"/>
                <a:gd name="T33" fmla="*/ 1710 h 78"/>
                <a:gd name="T34" fmla="*/ 2068 w 102"/>
                <a:gd name="T35" fmla="*/ 1613 h 78"/>
                <a:gd name="T36" fmla="*/ 2124 w 102"/>
                <a:gd name="T37" fmla="*/ 1520 h 78"/>
                <a:gd name="T38" fmla="*/ 2068 w 102"/>
                <a:gd name="T39" fmla="*/ 1164 h 78"/>
                <a:gd name="T40" fmla="*/ 2016 w 102"/>
                <a:gd name="T41" fmla="*/ 809 h 78"/>
                <a:gd name="T42" fmla="*/ 1965 w 102"/>
                <a:gd name="T43" fmla="*/ 594 h 78"/>
                <a:gd name="T44" fmla="*/ 1940 w 102"/>
                <a:gd name="T45" fmla="*/ 570 h 78"/>
                <a:gd name="T46" fmla="*/ 1914 w 102"/>
                <a:gd name="T47" fmla="*/ 497 h 78"/>
                <a:gd name="T48" fmla="*/ 1883 w 102"/>
                <a:gd name="T49" fmla="*/ 283 h 78"/>
                <a:gd name="T50" fmla="*/ 1807 w 102"/>
                <a:gd name="T51" fmla="*/ 73 h 78"/>
                <a:gd name="T52" fmla="*/ 1781 w 102"/>
                <a:gd name="T53" fmla="*/ 0 h 78"/>
                <a:gd name="T54" fmla="*/ 1336 w 102"/>
                <a:gd name="T55" fmla="*/ 93 h 78"/>
                <a:gd name="T56" fmla="*/ 1100 w 102"/>
                <a:gd name="T57" fmla="*/ 331 h 78"/>
                <a:gd name="T58" fmla="*/ 1075 w 102"/>
                <a:gd name="T59" fmla="*/ 429 h 78"/>
                <a:gd name="T60" fmla="*/ 942 w 102"/>
                <a:gd name="T61" fmla="*/ 546 h 78"/>
                <a:gd name="T62" fmla="*/ 993 w 102"/>
                <a:gd name="T63" fmla="*/ 594 h 78"/>
                <a:gd name="T64" fmla="*/ 993 w 102"/>
                <a:gd name="T65" fmla="*/ 643 h 78"/>
                <a:gd name="T66" fmla="*/ 1024 w 102"/>
                <a:gd name="T67" fmla="*/ 760 h 78"/>
                <a:gd name="T68" fmla="*/ 788 w 102"/>
                <a:gd name="T69" fmla="*/ 926 h 78"/>
                <a:gd name="T70" fmla="*/ 496 w 102"/>
                <a:gd name="T71" fmla="*/ 926 h 78"/>
                <a:gd name="T72" fmla="*/ 235 w 102"/>
                <a:gd name="T73" fmla="*/ 999 h 78"/>
                <a:gd name="T74" fmla="*/ 159 w 102"/>
                <a:gd name="T75" fmla="*/ 1091 h 78"/>
                <a:gd name="T76" fmla="*/ 235 w 102"/>
                <a:gd name="T77" fmla="*/ 1233 h 78"/>
                <a:gd name="T78" fmla="*/ 51 w 102"/>
                <a:gd name="T79" fmla="*/ 1423 h 78"/>
                <a:gd name="T80" fmla="*/ 1469 w 102"/>
                <a:gd name="T81" fmla="*/ 1306 h 78"/>
                <a:gd name="T82" fmla="*/ 1494 w 102"/>
                <a:gd name="T83" fmla="*/ 1354 h 78"/>
                <a:gd name="T84" fmla="*/ 1546 w 102"/>
                <a:gd name="T85" fmla="*/ 1379 h 78"/>
                <a:gd name="T86" fmla="*/ 1622 w 102"/>
                <a:gd name="T87" fmla="*/ 1496 h 78"/>
                <a:gd name="T88" fmla="*/ 1730 w 102"/>
                <a:gd name="T89" fmla="*/ 1520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61" name="Freeform 30"/>
            <p:cNvSpPr>
              <a:spLocks/>
            </p:cNvSpPr>
            <p:nvPr/>
          </p:nvSpPr>
          <p:spPr bwMode="auto">
            <a:xfrm>
              <a:off x="4720" y="1428"/>
              <a:ext cx="118" cy="205"/>
            </a:xfrm>
            <a:custGeom>
              <a:avLst/>
              <a:gdLst>
                <a:gd name="T0" fmla="*/ 0 w 23"/>
                <a:gd name="T1" fmla="*/ 117 h 42"/>
                <a:gd name="T2" fmla="*/ 26 w 23"/>
                <a:gd name="T3" fmla="*/ 166 h 42"/>
                <a:gd name="T4" fmla="*/ 0 w 23"/>
                <a:gd name="T5" fmla="*/ 190 h 42"/>
                <a:gd name="T6" fmla="*/ 26 w 23"/>
                <a:gd name="T7" fmla="*/ 190 h 42"/>
                <a:gd name="T8" fmla="*/ 26 w 23"/>
                <a:gd name="T9" fmla="*/ 215 h 42"/>
                <a:gd name="T10" fmla="*/ 77 w 23"/>
                <a:gd name="T11" fmla="*/ 332 h 42"/>
                <a:gd name="T12" fmla="*/ 108 w 23"/>
                <a:gd name="T13" fmla="*/ 405 h 42"/>
                <a:gd name="T14" fmla="*/ 77 w 23"/>
                <a:gd name="T15" fmla="*/ 454 h 42"/>
                <a:gd name="T16" fmla="*/ 77 w 23"/>
                <a:gd name="T17" fmla="*/ 503 h 42"/>
                <a:gd name="T18" fmla="*/ 133 w 23"/>
                <a:gd name="T19" fmla="*/ 620 h 42"/>
                <a:gd name="T20" fmla="*/ 133 w 23"/>
                <a:gd name="T21" fmla="*/ 669 h 42"/>
                <a:gd name="T22" fmla="*/ 133 w 23"/>
                <a:gd name="T23" fmla="*/ 693 h 42"/>
                <a:gd name="T24" fmla="*/ 159 w 23"/>
                <a:gd name="T25" fmla="*/ 693 h 42"/>
                <a:gd name="T26" fmla="*/ 133 w 23"/>
                <a:gd name="T27" fmla="*/ 669 h 42"/>
                <a:gd name="T28" fmla="*/ 159 w 23"/>
                <a:gd name="T29" fmla="*/ 669 h 42"/>
                <a:gd name="T30" fmla="*/ 185 w 23"/>
                <a:gd name="T31" fmla="*/ 713 h 42"/>
                <a:gd name="T32" fmla="*/ 210 w 23"/>
                <a:gd name="T33" fmla="*/ 810 h 42"/>
                <a:gd name="T34" fmla="*/ 210 w 23"/>
                <a:gd name="T35" fmla="*/ 883 h 42"/>
                <a:gd name="T36" fmla="*/ 236 w 23"/>
                <a:gd name="T37" fmla="*/ 927 h 42"/>
                <a:gd name="T38" fmla="*/ 262 w 23"/>
                <a:gd name="T39" fmla="*/ 1001 h 42"/>
                <a:gd name="T40" fmla="*/ 528 w 23"/>
                <a:gd name="T41" fmla="*/ 952 h 42"/>
                <a:gd name="T42" fmla="*/ 498 w 23"/>
                <a:gd name="T43" fmla="*/ 927 h 42"/>
                <a:gd name="T44" fmla="*/ 472 w 23"/>
                <a:gd name="T45" fmla="*/ 903 h 42"/>
                <a:gd name="T46" fmla="*/ 472 w 23"/>
                <a:gd name="T47" fmla="*/ 883 h 42"/>
                <a:gd name="T48" fmla="*/ 498 w 23"/>
                <a:gd name="T49" fmla="*/ 859 h 42"/>
                <a:gd name="T50" fmla="*/ 472 w 23"/>
                <a:gd name="T51" fmla="*/ 810 h 42"/>
                <a:gd name="T52" fmla="*/ 472 w 23"/>
                <a:gd name="T53" fmla="*/ 644 h 42"/>
                <a:gd name="T54" fmla="*/ 472 w 23"/>
                <a:gd name="T55" fmla="*/ 595 h 42"/>
                <a:gd name="T56" fmla="*/ 498 w 23"/>
                <a:gd name="T57" fmla="*/ 503 h 42"/>
                <a:gd name="T58" fmla="*/ 498 w 23"/>
                <a:gd name="T59" fmla="*/ 454 h 42"/>
                <a:gd name="T60" fmla="*/ 498 w 23"/>
                <a:gd name="T61" fmla="*/ 405 h 42"/>
                <a:gd name="T62" fmla="*/ 498 w 23"/>
                <a:gd name="T63" fmla="*/ 356 h 42"/>
                <a:gd name="T64" fmla="*/ 498 w 23"/>
                <a:gd name="T65" fmla="*/ 332 h 42"/>
                <a:gd name="T66" fmla="*/ 498 w 23"/>
                <a:gd name="T67" fmla="*/ 307 h 42"/>
                <a:gd name="T68" fmla="*/ 580 w 23"/>
                <a:gd name="T69" fmla="*/ 264 h 42"/>
                <a:gd name="T70" fmla="*/ 605 w 23"/>
                <a:gd name="T71" fmla="*/ 166 h 42"/>
                <a:gd name="T72" fmla="*/ 580 w 23"/>
                <a:gd name="T73" fmla="*/ 117 h 42"/>
                <a:gd name="T74" fmla="*/ 580 w 23"/>
                <a:gd name="T75" fmla="*/ 73 h 42"/>
                <a:gd name="T76" fmla="*/ 580 w 23"/>
                <a:gd name="T77" fmla="*/ 73 h 42"/>
                <a:gd name="T78" fmla="*/ 580 w 23"/>
                <a:gd name="T79" fmla="*/ 49 h 42"/>
                <a:gd name="T80" fmla="*/ 554 w 23"/>
                <a:gd name="T81" fmla="*/ 0 h 42"/>
                <a:gd name="T82" fmla="*/ 0 w 23"/>
                <a:gd name="T83" fmla="*/ 117 h 42"/>
                <a:gd name="T84" fmla="*/ 0 w 23"/>
                <a:gd name="T85" fmla="*/ 117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6987EB"/>
            </a:solidFill>
            <a:ln w="12700" cmpd="sng">
              <a:solidFill>
                <a:schemeClr val="tx1"/>
              </a:solidFill>
              <a:prstDash val="solid"/>
              <a:round/>
              <a:headEnd/>
              <a:tailEnd/>
            </a:ln>
          </p:spPr>
          <p:txBody>
            <a:bodyPr/>
            <a:lstStyle/>
            <a:p>
              <a:endParaRPr lang="en-US"/>
            </a:p>
          </p:txBody>
        </p:sp>
        <p:grpSp>
          <p:nvGrpSpPr>
            <p:cNvPr id="3" name="Group 31"/>
            <p:cNvGrpSpPr>
              <a:grpSpLocks/>
            </p:cNvGrpSpPr>
            <p:nvPr/>
          </p:nvGrpSpPr>
          <p:grpSpPr bwMode="auto">
            <a:xfrm>
              <a:off x="728" y="2448"/>
              <a:ext cx="1266" cy="876"/>
              <a:chOff x="728" y="2532"/>
              <a:chExt cx="1266" cy="876"/>
            </a:xfrm>
          </p:grpSpPr>
          <p:sp>
            <p:nvSpPr>
              <p:cNvPr id="32997" name="Freeform 32"/>
              <p:cNvSpPr>
                <a:spLocks/>
              </p:cNvSpPr>
              <p:nvPr/>
            </p:nvSpPr>
            <p:spPr bwMode="auto">
              <a:xfrm>
                <a:off x="1031" y="2532"/>
                <a:ext cx="963" cy="780"/>
              </a:xfrm>
              <a:custGeom>
                <a:avLst/>
                <a:gdLst>
                  <a:gd name="T0" fmla="*/ 369 w 188"/>
                  <a:gd name="T1" fmla="*/ 736 h 160"/>
                  <a:gd name="T2" fmla="*/ 681 w 188"/>
                  <a:gd name="T3" fmla="*/ 951 h 160"/>
                  <a:gd name="T4" fmla="*/ 471 w 188"/>
                  <a:gd name="T5" fmla="*/ 1189 h 160"/>
                  <a:gd name="T6" fmla="*/ 420 w 188"/>
                  <a:gd name="T7" fmla="*/ 1024 h 160"/>
                  <a:gd name="T8" fmla="*/ 133 w 188"/>
                  <a:gd name="T9" fmla="*/ 1307 h 160"/>
                  <a:gd name="T10" fmla="*/ 287 w 188"/>
                  <a:gd name="T11" fmla="*/ 1521 h 160"/>
                  <a:gd name="T12" fmla="*/ 707 w 188"/>
                  <a:gd name="T13" fmla="*/ 1448 h 160"/>
                  <a:gd name="T14" fmla="*/ 579 w 188"/>
                  <a:gd name="T15" fmla="*/ 1760 h 160"/>
                  <a:gd name="T16" fmla="*/ 471 w 188"/>
                  <a:gd name="T17" fmla="*/ 1877 h 160"/>
                  <a:gd name="T18" fmla="*/ 261 w 188"/>
                  <a:gd name="T19" fmla="*/ 1950 h 160"/>
                  <a:gd name="T20" fmla="*/ 159 w 188"/>
                  <a:gd name="T21" fmla="*/ 2330 h 160"/>
                  <a:gd name="T22" fmla="*/ 287 w 188"/>
                  <a:gd name="T23" fmla="*/ 2545 h 160"/>
                  <a:gd name="T24" fmla="*/ 579 w 188"/>
                  <a:gd name="T25" fmla="*/ 2662 h 160"/>
                  <a:gd name="T26" fmla="*/ 579 w 188"/>
                  <a:gd name="T27" fmla="*/ 2852 h 160"/>
                  <a:gd name="T28" fmla="*/ 917 w 188"/>
                  <a:gd name="T29" fmla="*/ 2925 h 160"/>
                  <a:gd name="T30" fmla="*/ 1101 w 188"/>
                  <a:gd name="T31" fmla="*/ 2969 h 160"/>
                  <a:gd name="T32" fmla="*/ 763 w 188"/>
                  <a:gd name="T33" fmla="*/ 3349 h 160"/>
                  <a:gd name="T34" fmla="*/ 497 w 188"/>
                  <a:gd name="T35" fmla="*/ 3495 h 160"/>
                  <a:gd name="T36" fmla="*/ 77 w 188"/>
                  <a:gd name="T37" fmla="*/ 3685 h 160"/>
                  <a:gd name="T38" fmla="*/ 77 w 188"/>
                  <a:gd name="T39" fmla="*/ 3802 h 160"/>
                  <a:gd name="T40" fmla="*/ 763 w 188"/>
                  <a:gd name="T41" fmla="*/ 3539 h 160"/>
                  <a:gd name="T42" fmla="*/ 1629 w 188"/>
                  <a:gd name="T43" fmla="*/ 2852 h 160"/>
                  <a:gd name="T44" fmla="*/ 1547 w 188"/>
                  <a:gd name="T45" fmla="*/ 2779 h 160"/>
                  <a:gd name="T46" fmla="*/ 2018 w 188"/>
                  <a:gd name="T47" fmla="*/ 2257 h 160"/>
                  <a:gd name="T48" fmla="*/ 1890 w 188"/>
                  <a:gd name="T49" fmla="*/ 2398 h 160"/>
                  <a:gd name="T50" fmla="*/ 1916 w 188"/>
                  <a:gd name="T51" fmla="*/ 2589 h 160"/>
                  <a:gd name="T52" fmla="*/ 1890 w 188"/>
                  <a:gd name="T53" fmla="*/ 2711 h 160"/>
                  <a:gd name="T54" fmla="*/ 2259 w 188"/>
                  <a:gd name="T55" fmla="*/ 2520 h 160"/>
                  <a:gd name="T56" fmla="*/ 2259 w 188"/>
                  <a:gd name="T57" fmla="*/ 2330 h 160"/>
                  <a:gd name="T58" fmla="*/ 2807 w 188"/>
                  <a:gd name="T59" fmla="*/ 2447 h 160"/>
                  <a:gd name="T60" fmla="*/ 3176 w 188"/>
                  <a:gd name="T61" fmla="*/ 2398 h 160"/>
                  <a:gd name="T62" fmla="*/ 3806 w 188"/>
                  <a:gd name="T63" fmla="*/ 2589 h 160"/>
                  <a:gd name="T64" fmla="*/ 4016 w 188"/>
                  <a:gd name="T65" fmla="*/ 2828 h 160"/>
                  <a:gd name="T66" fmla="*/ 4354 w 188"/>
                  <a:gd name="T67" fmla="*/ 3042 h 160"/>
                  <a:gd name="T68" fmla="*/ 4933 w 188"/>
                  <a:gd name="T69" fmla="*/ 3091 h 160"/>
                  <a:gd name="T70" fmla="*/ 4856 w 188"/>
                  <a:gd name="T71" fmla="*/ 2779 h 160"/>
                  <a:gd name="T72" fmla="*/ 4620 w 188"/>
                  <a:gd name="T73" fmla="*/ 2735 h 160"/>
                  <a:gd name="T74" fmla="*/ 4277 w 188"/>
                  <a:gd name="T75" fmla="*/ 2520 h 160"/>
                  <a:gd name="T76" fmla="*/ 3857 w 188"/>
                  <a:gd name="T77" fmla="*/ 2257 h 160"/>
                  <a:gd name="T78" fmla="*/ 3698 w 188"/>
                  <a:gd name="T79" fmla="*/ 2447 h 160"/>
                  <a:gd name="T80" fmla="*/ 3386 w 188"/>
                  <a:gd name="T81" fmla="*/ 2208 h 160"/>
                  <a:gd name="T82" fmla="*/ 3068 w 188"/>
                  <a:gd name="T83" fmla="*/ 1901 h 160"/>
                  <a:gd name="T84" fmla="*/ 2674 w 188"/>
                  <a:gd name="T85" fmla="*/ 497 h 160"/>
                  <a:gd name="T86" fmla="*/ 2361 w 188"/>
                  <a:gd name="T87" fmla="*/ 117 h 160"/>
                  <a:gd name="T88" fmla="*/ 1808 w 188"/>
                  <a:gd name="T89" fmla="*/ 117 h 160"/>
                  <a:gd name="T90" fmla="*/ 1547 w 188"/>
                  <a:gd name="T91" fmla="*/ 117 h 160"/>
                  <a:gd name="T92" fmla="*/ 1183 w 188"/>
                  <a:gd name="T93" fmla="*/ 0 h 160"/>
                  <a:gd name="T94" fmla="*/ 917 w 188"/>
                  <a:gd name="T95" fmla="*/ 98 h 160"/>
                  <a:gd name="T96" fmla="*/ 630 w 188"/>
                  <a:gd name="T97" fmla="*/ 307 h 160"/>
                  <a:gd name="T98" fmla="*/ 497 w 188"/>
                  <a:gd name="T99" fmla="*/ 497 h 160"/>
                  <a:gd name="T100" fmla="*/ 261 w 188"/>
                  <a:gd name="T101" fmla="*/ 619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chemeClr val="bg1"/>
              </a:solidFill>
              <a:ln w="12700" cmpd="sng">
                <a:solidFill>
                  <a:schemeClr val="tx1"/>
                </a:solidFill>
                <a:prstDash val="solid"/>
                <a:round/>
                <a:headEnd/>
                <a:tailEnd/>
              </a:ln>
            </p:spPr>
            <p:txBody>
              <a:bodyPr/>
              <a:lstStyle/>
              <a:p>
                <a:endParaRPr lang="en-US"/>
              </a:p>
            </p:txBody>
          </p:sp>
          <p:sp>
            <p:nvSpPr>
              <p:cNvPr id="32998" name="Freeform 33"/>
              <p:cNvSpPr>
                <a:spLocks/>
              </p:cNvSpPr>
              <p:nvPr/>
            </p:nvSpPr>
            <p:spPr bwMode="auto">
              <a:xfrm>
                <a:off x="995" y="3308"/>
                <a:ext cx="20" cy="14"/>
              </a:xfrm>
              <a:custGeom>
                <a:avLst/>
                <a:gdLst>
                  <a:gd name="T0" fmla="*/ 50 w 4"/>
                  <a:gd name="T1" fmla="*/ 42 h 3"/>
                  <a:gd name="T2" fmla="*/ 50 w 4"/>
                  <a:gd name="T3" fmla="*/ 23 h 3"/>
                  <a:gd name="T4" fmla="*/ 50 w 4"/>
                  <a:gd name="T5" fmla="*/ 23 h 3"/>
                  <a:gd name="T6" fmla="*/ 50 w 4"/>
                  <a:gd name="T7" fmla="*/ 23 h 3"/>
                  <a:gd name="T8" fmla="*/ 50 w 4"/>
                  <a:gd name="T9" fmla="*/ 23 h 3"/>
                  <a:gd name="T10" fmla="*/ 50 w 4"/>
                  <a:gd name="T11" fmla="*/ 23 h 3"/>
                  <a:gd name="T12" fmla="*/ 50 w 4"/>
                  <a:gd name="T13" fmla="*/ 23 h 3"/>
                  <a:gd name="T14" fmla="*/ 25 w 4"/>
                  <a:gd name="T15" fmla="*/ 0 h 3"/>
                  <a:gd name="T16" fmla="*/ 25 w 4"/>
                  <a:gd name="T17" fmla="*/ 0 h 3"/>
                  <a:gd name="T18" fmla="*/ 0 w 4"/>
                  <a:gd name="T19" fmla="*/ 23 h 3"/>
                  <a:gd name="T20" fmla="*/ 0 w 4"/>
                  <a:gd name="T21" fmla="*/ 23 h 3"/>
                  <a:gd name="T22" fmla="*/ 0 w 4"/>
                  <a:gd name="T23" fmla="*/ 23 h 3"/>
                  <a:gd name="T24" fmla="*/ 0 w 4"/>
                  <a:gd name="T25" fmla="*/ 23 h 3"/>
                  <a:gd name="T26" fmla="*/ 0 w 4"/>
                  <a:gd name="T27" fmla="*/ 23 h 3"/>
                  <a:gd name="T28" fmla="*/ 0 w 4"/>
                  <a:gd name="T29" fmla="*/ 23 h 3"/>
                  <a:gd name="T30" fmla="*/ 0 w 4"/>
                  <a:gd name="T31" fmla="*/ 42 h 3"/>
                  <a:gd name="T32" fmla="*/ 0 w 4"/>
                  <a:gd name="T33" fmla="*/ 42 h 3"/>
                  <a:gd name="T34" fmla="*/ 25 w 4"/>
                  <a:gd name="T35" fmla="*/ 42 h 3"/>
                  <a:gd name="T36" fmla="*/ 25 w 4"/>
                  <a:gd name="T37" fmla="*/ 42 h 3"/>
                  <a:gd name="T38" fmla="*/ 25 w 4"/>
                  <a:gd name="T39" fmla="*/ 65 h 3"/>
                  <a:gd name="T40" fmla="*/ 50 w 4"/>
                  <a:gd name="T41" fmla="*/ 65 h 3"/>
                  <a:gd name="T42" fmla="*/ 50 w 4"/>
                  <a:gd name="T43" fmla="*/ 65 h 3"/>
                  <a:gd name="T44" fmla="*/ 75 w 4"/>
                  <a:gd name="T45" fmla="*/ 65 h 3"/>
                  <a:gd name="T46" fmla="*/ 75 w 4"/>
                  <a:gd name="T47" fmla="*/ 65 h 3"/>
                  <a:gd name="T48" fmla="*/ 100 w 4"/>
                  <a:gd name="T49" fmla="*/ 42 h 3"/>
                  <a:gd name="T50" fmla="*/ 100 w 4"/>
                  <a:gd name="T51" fmla="*/ 42 h 3"/>
                  <a:gd name="T52" fmla="*/ 100 w 4"/>
                  <a:gd name="T53" fmla="*/ 42 h 3"/>
                  <a:gd name="T54" fmla="*/ 100 w 4"/>
                  <a:gd name="T55" fmla="*/ 23 h 3"/>
                  <a:gd name="T56" fmla="*/ 100 w 4"/>
                  <a:gd name="T57" fmla="*/ 23 h 3"/>
                  <a:gd name="T58" fmla="*/ 100 w 4"/>
                  <a:gd name="T59" fmla="*/ 23 h 3"/>
                  <a:gd name="T60" fmla="*/ 100 w 4"/>
                  <a:gd name="T61" fmla="*/ 23 h 3"/>
                  <a:gd name="T62" fmla="*/ 100 w 4"/>
                  <a:gd name="T63" fmla="*/ 23 h 3"/>
                  <a:gd name="T64" fmla="*/ 100 w 4"/>
                  <a:gd name="T65" fmla="*/ 0 h 3"/>
                  <a:gd name="T66" fmla="*/ 100 w 4"/>
                  <a:gd name="T67" fmla="*/ 0 h 3"/>
                  <a:gd name="T68" fmla="*/ 100 w 4"/>
                  <a:gd name="T69" fmla="*/ 0 h 3"/>
                  <a:gd name="T70" fmla="*/ 100 w 4"/>
                  <a:gd name="T71" fmla="*/ 0 h 3"/>
                  <a:gd name="T72" fmla="*/ 100 w 4"/>
                  <a:gd name="T73" fmla="*/ 23 h 3"/>
                  <a:gd name="T74" fmla="*/ 75 w 4"/>
                  <a:gd name="T75" fmla="*/ 23 h 3"/>
                  <a:gd name="T76" fmla="*/ 75 w 4"/>
                  <a:gd name="T77" fmla="*/ 23 h 3"/>
                  <a:gd name="T78" fmla="*/ 50 w 4"/>
                  <a:gd name="T79" fmla="*/ 42 h 3"/>
                  <a:gd name="T80" fmla="*/ 50 w 4"/>
                  <a:gd name="T81" fmla="*/ 42 h 3"/>
                  <a:gd name="T82" fmla="*/ 50 w 4"/>
                  <a:gd name="T83" fmla="*/ 42 h 3"/>
                  <a:gd name="T84" fmla="*/ 50 w 4"/>
                  <a:gd name="T85" fmla="*/ 42 h 3"/>
                  <a:gd name="T86" fmla="*/ 50 w 4"/>
                  <a:gd name="T87" fmla="*/ 65 h 3"/>
                  <a:gd name="T88" fmla="*/ 75 w 4"/>
                  <a:gd name="T89" fmla="*/ 65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chemeClr val="bg1"/>
              </a:solidFill>
              <a:ln w="12700" cmpd="sng">
                <a:solidFill>
                  <a:schemeClr val="tx1"/>
                </a:solidFill>
                <a:prstDash val="solid"/>
                <a:round/>
                <a:headEnd/>
                <a:tailEnd/>
              </a:ln>
            </p:spPr>
            <p:txBody>
              <a:bodyPr/>
              <a:lstStyle/>
              <a:p>
                <a:endParaRPr lang="en-US"/>
              </a:p>
            </p:txBody>
          </p:sp>
          <p:sp>
            <p:nvSpPr>
              <p:cNvPr id="32999" name="Freeform 34"/>
              <p:cNvSpPr>
                <a:spLocks/>
              </p:cNvSpPr>
              <p:nvPr/>
            </p:nvSpPr>
            <p:spPr bwMode="auto">
              <a:xfrm>
                <a:off x="949" y="3310"/>
                <a:ext cx="46" cy="30"/>
              </a:xfrm>
              <a:custGeom>
                <a:avLst/>
                <a:gdLst>
                  <a:gd name="T0" fmla="*/ 184 w 9"/>
                  <a:gd name="T1" fmla="*/ 0 h 6"/>
                  <a:gd name="T2" fmla="*/ 102 w 9"/>
                  <a:gd name="T3" fmla="*/ 0 h 6"/>
                  <a:gd name="T4" fmla="*/ 77 w 9"/>
                  <a:gd name="T5" fmla="*/ 25 h 6"/>
                  <a:gd name="T6" fmla="*/ 77 w 9"/>
                  <a:gd name="T7" fmla="*/ 25 h 6"/>
                  <a:gd name="T8" fmla="*/ 77 w 9"/>
                  <a:gd name="T9" fmla="*/ 50 h 6"/>
                  <a:gd name="T10" fmla="*/ 77 w 9"/>
                  <a:gd name="T11" fmla="*/ 75 h 6"/>
                  <a:gd name="T12" fmla="*/ 51 w 9"/>
                  <a:gd name="T13" fmla="*/ 75 h 6"/>
                  <a:gd name="T14" fmla="*/ 51 w 9"/>
                  <a:gd name="T15" fmla="*/ 75 h 6"/>
                  <a:gd name="T16" fmla="*/ 26 w 9"/>
                  <a:gd name="T17" fmla="*/ 75 h 6"/>
                  <a:gd name="T18" fmla="*/ 26 w 9"/>
                  <a:gd name="T19" fmla="*/ 100 h 6"/>
                  <a:gd name="T20" fmla="*/ 26 w 9"/>
                  <a:gd name="T21" fmla="*/ 125 h 6"/>
                  <a:gd name="T22" fmla="*/ 0 w 9"/>
                  <a:gd name="T23" fmla="*/ 125 h 6"/>
                  <a:gd name="T24" fmla="*/ 0 w 9"/>
                  <a:gd name="T25" fmla="*/ 150 h 6"/>
                  <a:gd name="T26" fmla="*/ 0 w 9"/>
                  <a:gd name="T27" fmla="*/ 150 h 6"/>
                  <a:gd name="T28" fmla="*/ 0 w 9"/>
                  <a:gd name="T29" fmla="*/ 150 h 6"/>
                  <a:gd name="T30" fmla="*/ 0 w 9"/>
                  <a:gd name="T31" fmla="*/ 150 h 6"/>
                  <a:gd name="T32" fmla="*/ 0 w 9"/>
                  <a:gd name="T33" fmla="*/ 150 h 6"/>
                  <a:gd name="T34" fmla="*/ 0 w 9"/>
                  <a:gd name="T35" fmla="*/ 150 h 6"/>
                  <a:gd name="T36" fmla="*/ 0 w 9"/>
                  <a:gd name="T37" fmla="*/ 150 h 6"/>
                  <a:gd name="T38" fmla="*/ 26 w 9"/>
                  <a:gd name="T39" fmla="*/ 150 h 6"/>
                  <a:gd name="T40" fmla="*/ 51 w 9"/>
                  <a:gd name="T41" fmla="*/ 150 h 6"/>
                  <a:gd name="T42" fmla="*/ 77 w 9"/>
                  <a:gd name="T43" fmla="*/ 125 h 6"/>
                  <a:gd name="T44" fmla="*/ 158 w 9"/>
                  <a:gd name="T45" fmla="*/ 75 h 6"/>
                  <a:gd name="T46" fmla="*/ 184 w 9"/>
                  <a:gd name="T47" fmla="*/ 50 h 6"/>
                  <a:gd name="T48" fmla="*/ 210 w 9"/>
                  <a:gd name="T49" fmla="*/ 50 h 6"/>
                  <a:gd name="T50" fmla="*/ 235 w 9"/>
                  <a:gd name="T51" fmla="*/ 25 h 6"/>
                  <a:gd name="T52" fmla="*/ 235 w 9"/>
                  <a:gd name="T53" fmla="*/ 25 h 6"/>
                  <a:gd name="T54" fmla="*/ 235 w 9"/>
                  <a:gd name="T55" fmla="*/ 25 h 6"/>
                  <a:gd name="T56" fmla="*/ 210 w 9"/>
                  <a:gd name="T57" fmla="*/ 0 h 6"/>
                  <a:gd name="T58" fmla="*/ 210 w 9"/>
                  <a:gd name="T59" fmla="*/ 0 h 6"/>
                  <a:gd name="T60" fmla="*/ 210 w 9"/>
                  <a:gd name="T61" fmla="*/ 0 h 6"/>
                  <a:gd name="T62" fmla="*/ 210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33000" name="Freeform 35"/>
              <p:cNvSpPr>
                <a:spLocks/>
              </p:cNvSpPr>
              <p:nvPr/>
            </p:nvSpPr>
            <p:spPr bwMode="auto">
              <a:xfrm>
                <a:off x="903" y="3332"/>
                <a:ext cx="46" cy="34"/>
              </a:xfrm>
              <a:custGeom>
                <a:avLst/>
                <a:gdLst>
                  <a:gd name="T0" fmla="*/ 210 w 9"/>
                  <a:gd name="T1" fmla="*/ 73 h 7"/>
                  <a:gd name="T2" fmla="*/ 210 w 9"/>
                  <a:gd name="T3" fmla="*/ 24 h 7"/>
                  <a:gd name="T4" fmla="*/ 133 w 9"/>
                  <a:gd name="T5" fmla="*/ 73 h 7"/>
                  <a:gd name="T6" fmla="*/ 102 w 9"/>
                  <a:gd name="T7" fmla="*/ 92 h 7"/>
                  <a:gd name="T8" fmla="*/ 102 w 9"/>
                  <a:gd name="T9" fmla="*/ 92 h 7"/>
                  <a:gd name="T10" fmla="*/ 51 w 9"/>
                  <a:gd name="T11" fmla="*/ 117 h 7"/>
                  <a:gd name="T12" fmla="*/ 26 w 9"/>
                  <a:gd name="T13" fmla="*/ 141 h 7"/>
                  <a:gd name="T14" fmla="*/ 0 w 9"/>
                  <a:gd name="T15" fmla="*/ 141 h 7"/>
                  <a:gd name="T16" fmla="*/ 51 w 9"/>
                  <a:gd name="T17" fmla="*/ 141 h 7"/>
                  <a:gd name="T18" fmla="*/ 77 w 9"/>
                  <a:gd name="T19" fmla="*/ 117 h 7"/>
                  <a:gd name="T20" fmla="*/ 158 w 9"/>
                  <a:gd name="T21" fmla="*/ 92 h 7"/>
                  <a:gd name="T22" fmla="*/ 210 w 9"/>
                  <a:gd name="T23" fmla="*/ 73 h 7"/>
                  <a:gd name="T24" fmla="*/ 210 w 9"/>
                  <a:gd name="T25" fmla="*/ 73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33001" name="Freeform 36"/>
              <p:cNvSpPr>
                <a:spLocks/>
              </p:cNvSpPr>
              <p:nvPr/>
            </p:nvSpPr>
            <p:spPr bwMode="auto">
              <a:xfrm>
                <a:off x="903" y="3337"/>
                <a:ext cx="41" cy="29"/>
              </a:xfrm>
              <a:custGeom>
                <a:avLst/>
                <a:gdLst>
                  <a:gd name="T0" fmla="*/ 210 w 8"/>
                  <a:gd name="T1" fmla="*/ 48 h 6"/>
                  <a:gd name="T2" fmla="*/ 210 w 8"/>
                  <a:gd name="T3" fmla="*/ 24 h 6"/>
                  <a:gd name="T4" fmla="*/ 210 w 8"/>
                  <a:gd name="T5" fmla="*/ 24 h 6"/>
                  <a:gd name="T6" fmla="*/ 210 w 8"/>
                  <a:gd name="T7" fmla="*/ 0 h 6"/>
                  <a:gd name="T8" fmla="*/ 210 w 8"/>
                  <a:gd name="T9" fmla="*/ 0 h 6"/>
                  <a:gd name="T10" fmla="*/ 210 w 8"/>
                  <a:gd name="T11" fmla="*/ 0 h 6"/>
                  <a:gd name="T12" fmla="*/ 210 w 8"/>
                  <a:gd name="T13" fmla="*/ 0 h 6"/>
                  <a:gd name="T14" fmla="*/ 210 w 8"/>
                  <a:gd name="T15" fmla="*/ 0 h 6"/>
                  <a:gd name="T16" fmla="*/ 210 w 8"/>
                  <a:gd name="T17" fmla="*/ 0 h 6"/>
                  <a:gd name="T18" fmla="*/ 210 w 8"/>
                  <a:gd name="T19" fmla="*/ 0 h 6"/>
                  <a:gd name="T20" fmla="*/ 184 w 8"/>
                  <a:gd name="T21" fmla="*/ 0 h 6"/>
                  <a:gd name="T22" fmla="*/ 184 w 8"/>
                  <a:gd name="T23" fmla="*/ 0 h 6"/>
                  <a:gd name="T24" fmla="*/ 159 w 8"/>
                  <a:gd name="T25" fmla="*/ 0 h 6"/>
                  <a:gd name="T26" fmla="*/ 133 w 8"/>
                  <a:gd name="T27" fmla="*/ 24 h 6"/>
                  <a:gd name="T28" fmla="*/ 133 w 8"/>
                  <a:gd name="T29" fmla="*/ 48 h 6"/>
                  <a:gd name="T30" fmla="*/ 133 w 8"/>
                  <a:gd name="T31" fmla="*/ 48 h 6"/>
                  <a:gd name="T32" fmla="*/ 108 w 8"/>
                  <a:gd name="T33" fmla="*/ 48 h 6"/>
                  <a:gd name="T34" fmla="*/ 108 w 8"/>
                  <a:gd name="T35" fmla="*/ 48 h 6"/>
                  <a:gd name="T36" fmla="*/ 108 w 8"/>
                  <a:gd name="T37" fmla="*/ 48 h 6"/>
                  <a:gd name="T38" fmla="*/ 108 w 8"/>
                  <a:gd name="T39" fmla="*/ 72 h 6"/>
                  <a:gd name="T40" fmla="*/ 108 w 8"/>
                  <a:gd name="T41" fmla="*/ 72 h 6"/>
                  <a:gd name="T42" fmla="*/ 108 w 8"/>
                  <a:gd name="T43" fmla="*/ 72 h 6"/>
                  <a:gd name="T44" fmla="*/ 108 w 8"/>
                  <a:gd name="T45" fmla="*/ 72 h 6"/>
                  <a:gd name="T46" fmla="*/ 51 w 8"/>
                  <a:gd name="T47" fmla="*/ 92 h 6"/>
                  <a:gd name="T48" fmla="*/ 51 w 8"/>
                  <a:gd name="T49" fmla="*/ 92 h 6"/>
                  <a:gd name="T50" fmla="*/ 51 w 8"/>
                  <a:gd name="T51" fmla="*/ 92 h 6"/>
                  <a:gd name="T52" fmla="*/ 51 w 8"/>
                  <a:gd name="T53" fmla="*/ 92 h 6"/>
                  <a:gd name="T54" fmla="*/ 26 w 8"/>
                  <a:gd name="T55" fmla="*/ 92 h 6"/>
                  <a:gd name="T56" fmla="*/ 26 w 8"/>
                  <a:gd name="T57" fmla="*/ 116 h 6"/>
                  <a:gd name="T58" fmla="*/ 26 w 8"/>
                  <a:gd name="T59" fmla="*/ 116 h 6"/>
                  <a:gd name="T60" fmla="*/ 0 w 8"/>
                  <a:gd name="T61" fmla="*/ 116 h 6"/>
                  <a:gd name="T62" fmla="*/ 0 w 8"/>
                  <a:gd name="T63" fmla="*/ 116 h 6"/>
                  <a:gd name="T64" fmla="*/ 0 w 8"/>
                  <a:gd name="T65" fmla="*/ 116 h 6"/>
                  <a:gd name="T66" fmla="*/ 26 w 8"/>
                  <a:gd name="T67" fmla="*/ 140 h 6"/>
                  <a:gd name="T68" fmla="*/ 26 w 8"/>
                  <a:gd name="T69" fmla="*/ 140 h 6"/>
                  <a:gd name="T70" fmla="*/ 26 w 8"/>
                  <a:gd name="T71" fmla="*/ 140 h 6"/>
                  <a:gd name="T72" fmla="*/ 26 w 8"/>
                  <a:gd name="T73" fmla="*/ 140 h 6"/>
                  <a:gd name="T74" fmla="*/ 51 w 8"/>
                  <a:gd name="T75" fmla="*/ 116 h 6"/>
                  <a:gd name="T76" fmla="*/ 51 w 8"/>
                  <a:gd name="T77" fmla="*/ 116 h 6"/>
                  <a:gd name="T78" fmla="*/ 77 w 8"/>
                  <a:gd name="T79" fmla="*/ 116 h 6"/>
                  <a:gd name="T80" fmla="*/ 77 w 8"/>
                  <a:gd name="T81" fmla="*/ 92 h 6"/>
                  <a:gd name="T82" fmla="*/ 77 w 8"/>
                  <a:gd name="T83" fmla="*/ 92 h 6"/>
                  <a:gd name="T84" fmla="*/ 133 w 8"/>
                  <a:gd name="T85" fmla="*/ 92 h 6"/>
                  <a:gd name="T86" fmla="*/ 133 w 8"/>
                  <a:gd name="T87" fmla="*/ 72 h 6"/>
                  <a:gd name="T88" fmla="*/ 159 w 8"/>
                  <a:gd name="T89" fmla="*/ 72 h 6"/>
                  <a:gd name="T90" fmla="*/ 184 w 8"/>
                  <a:gd name="T91" fmla="*/ 72 h 6"/>
                  <a:gd name="T92" fmla="*/ 184 w 8"/>
                  <a:gd name="T93" fmla="*/ 48 h 6"/>
                  <a:gd name="T94" fmla="*/ 184 w 8"/>
                  <a:gd name="T95" fmla="*/ 48 h 6"/>
                  <a:gd name="T96" fmla="*/ 210 w 8"/>
                  <a:gd name="T97" fmla="*/ 48 h 6"/>
                  <a:gd name="T98" fmla="*/ 210 w 8"/>
                  <a:gd name="T99" fmla="*/ 48 h 6"/>
                  <a:gd name="T100" fmla="*/ 210 w 8"/>
                  <a:gd name="T101" fmla="*/ 48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chemeClr val="bg1"/>
              </a:solidFill>
              <a:ln w="12700" cmpd="sng">
                <a:solidFill>
                  <a:schemeClr val="tx1"/>
                </a:solidFill>
                <a:prstDash val="solid"/>
                <a:round/>
                <a:headEnd/>
                <a:tailEnd/>
              </a:ln>
            </p:spPr>
            <p:txBody>
              <a:bodyPr/>
              <a:lstStyle/>
              <a:p>
                <a:endParaRPr lang="en-US"/>
              </a:p>
            </p:txBody>
          </p:sp>
          <p:sp>
            <p:nvSpPr>
              <p:cNvPr id="33002" name="Freeform 37"/>
              <p:cNvSpPr>
                <a:spLocks/>
              </p:cNvSpPr>
              <p:nvPr/>
            </p:nvSpPr>
            <p:spPr bwMode="auto">
              <a:xfrm>
                <a:off x="877" y="3376"/>
                <a:ext cx="4" cy="5"/>
              </a:xfrm>
              <a:custGeom>
                <a:avLst/>
                <a:gdLst>
                  <a:gd name="T0" fmla="*/ 16 w 1"/>
                  <a:gd name="T1" fmla="*/ 0 h 1"/>
                  <a:gd name="T2" fmla="*/ 0 w 1"/>
                  <a:gd name="T3" fmla="*/ 0 h 1"/>
                  <a:gd name="T4" fmla="*/ 0 w 1"/>
                  <a:gd name="T5" fmla="*/ 25 h 1"/>
                  <a:gd name="T6" fmla="*/ 16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33003" name="Freeform 38"/>
              <p:cNvSpPr>
                <a:spLocks/>
              </p:cNvSpPr>
              <p:nvPr/>
            </p:nvSpPr>
            <p:spPr bwMode="auto">
              <a:xfrm>
                <a:off x="877" y="3376"/>
                <a:ext cx="4" cy="5"/>
              </a:xfrm>
              <a:custGeom>
                <a:avLst/>
                <a:gdLst>
                  <a:gd name="T0" fmla="*/ 16 w 1"/>
                  <a:gd name="T1" fmla="*/ 0 h 1"/>
                  <a:gd name="T2" fmla="*/ 16 w 1"/>
                  <a:gd name="T3" fmla="*/ 0 h 1"/>
                  <a:gd name="T4" fmla="*/ 16 w 1"/>
                  <a:gd name="T5" fmla="*/ 0 h 1"/>
                  <a:gd name="T6" fmla="*/ 16 w 1"/>
                  <a:gd name="T7" fmla="*/ 0 h 1"/>
                  <a:gd name="T8" fmla="*/ 0 w 1"/>
                  <a:gd name="T9" fmla="*/ 0 h 1"/>
                  <a:gd name="T10" fmla="*/ 0 w 1"/>
                  <a:gd name="T11" fmla="*/ 0 h 1"/>
                  <a:gd name="T12" fmla="*/ 0 w 1"/>
                  <a:gd name="T13" fmla="*/ 0 h 1"/>
                  <a:gd name="T14" fmla="*/ 0 w 1"/>
                  <a:gd name="T15" fmla="*/ 0 h 1"/>
                  <a:gd name="T16" fmla="*/ 0 w 1"/>
                  <a:gd name="T17" fmla="*/ 25 h 1"/>
                  <a:gd name="T18" fmla="*/ 0 w 1"/>
                  <a:gd name="T19" fmla="*/ 25 h 1"/>
                  <a:gd name="T20" fmla="*/ 0 w 1"/>
                  <a:gd name="T21" fmla="*/ 25 h 1"/>
                  <a:gd name="T22" fmla="*/ 0 w 1"/>
                  <a:gd name="T23" fmla="*/ 25 h 1"/>
                  <a:gd name="T24" fmla="*/ 0 w 1"/>
                  <a:gd name="T25" fmla="*/ 25 h 1"/>
                  <a:gd name="T26" fmla="*/ 16 w 1"/>
                  <a:gd name="T27" fmla="*/ 25 h 1"/>
                  <a:gd name="T28" fmla="*/ 16 w 1"/>
                  <a:gd name="T29" fmla="*/ 0 h 1"/>
                  <a:gd name="T30" fmla="*/ 16 w 1"/>
                  <a:gd name="T31" fmla="*/ 0 h 1"/>
                  <a:gd name="T32" fmla="*/ 16 w 1"/>
                  <a:gd name="T33" fmla="*/ 0 h 1"/>
                  <a:gd name="T34" fmla="*/ 16 w 1"/>
                  <a:gd name="T35" fmla="*/ 0 h 1"/>
                  <a:gd name="T36" fmla="*/ 16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33004" name="Freeform 39"/>
              <p:cNvSpPr>
                <a:spLocks/>
              </p:cNvSpPr>
              <p:nvPr/>
            </p:nvSpPr>
            <p:spPr bwMode="auto">
              <a:xfrm>
                <a:off x="836" y="3382"/>
                <a:ext cx="14" cy="14"/>
              </a:xfrm>
              <a:custGeom>
                <a:avLst/>
                <a:gdLst>
                  <a:gd name="T0" fmla="*/ 42 w 3"/>
                  <a:gd name="T1" fmla="*/ 23 h 3"/>
                  <a:gd name="T2" fmla="*/ 65 w 3"/>
                  <a:gd name="T3" fmla="*/ 23 h 3"/>
                  <a:gd name="T4" fmla="*/ 42 w 3"/>
                  <a:gd name="T5" fmla="*/ 23 h 3"/>
                  <a:gd name="T6" fmla="*/ 65 w 3"/>
                  <a:gd name="T7" fmla="*/ 42 h 3"/>
                  <a:gd name="T8" fmla="*/ 42 w 3"/>
                  <a:gd name="T9" fmla="*/ 42 h 3"/>
                  <a:gd name="T10" fmla="*/ 23 w 3"/>
                  <a:gd name="T11" fmla="*/ 65 h 3"/>
                  <a:gd name="T12" fmla="*/ 0 w 3"/>
                  <a:gd name="T13" fmla="*/ 65 h 3"/>
                  <a:gd name="T14" fmla="*/ 23 w 3"/>
                  <a:gd name="T15" fmla="*/ 23 h 3"/>
                  <a:gd name="T16" fmla="*/ 42 w 3"/>
                  <a:gd name="T17" fmla="*/ 2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33005" name="Freeform 40"/>
              <p:cNvSpPr>
                <a:spLocks/>
              </p:cNvSpPr>
              <p:nvPr/>
            </p:nvSpPr>
            <p:spPr bwMode="auto">
              <a:xfrm>
                <a:off x="840" y="3384"/>
                <a:ext cx="15" cy="9"/>
              </a:xfrm>
              <a:custGeom>
                <a:avLst/>
                <a:gdLst>
                  <a:gd name="T0" fmla="*/ 50 w 3"/>
                  <a:gd name="T1" fmla="*/ 0 h 2"/>
                  <a:gd name="T2" fmla="*/ 50 w 3"/>
                  <a:gd name="T3" fmla="*/ 0 h 2"/>
                  <a:gd name="T4" fmla="*/ 50 w 3"/>
                  <a:gd name="T5" fmla="*/ 0 h 2"/>
                  <a:gd name="T6" fmla="*/ 50 w 3"/>
                  <a:gd name="T7" fmla="*/ 0 h 2"/>
                  <a:gd name="T8" fmla="*/ 75 w 3"/>
                  <a:gd name="T9" fmla="*/ 0 h 2"/>
                  <a:gd name="T10" fmla="*/ 75 w 3"/>
                  <a:gd name="T11" fmla="*/ 0 h 2"/>
                  <a:gd name="T12" fmla="*/ 75 w 3"/>
                  <a:gd name="T13" fmla="*/ 0 h 2"/>
                  <a:gd name="T14" fmla="*/ 75 w 3"/>
                  <a:gd name="T15" fmla="*/ 0 h 2"/>
                  <a:gd name="T16" fmla="*/ 75 w 3"/>
                  <a:gd name="T17" fmla="*/ 0 h 2"/>
                  <a:gd name="T18" fmla="*/ 75 w 3"/>
                  <a:gd name="T19" fmla="*/ 0 h 2"/>
                  <a:gd name="T20" fmla="*/ 75 w 3"/>
                  <a:gd name="T21" fmla="*/ 0 h 2"/>
                  <a:gd name="T22" fmla="*/ 50 w 3"/>
                  <a:gd name="T23" fmla="*/ 0 h 2"/>
                  <a:gd name="T24" fmla="*/ 50 w 3"/>
                  <a:gd name="T25" fmla="*/ 22 h 2"/>
                  <a:gd name="T26" fmla="*/ 75 w 3"/>
                  <a:gd name="T27" fmla="*/ 22 h 2"/>
                  <a:gd name="T28" fmla="*/ 75 w 3"/>
                  <a:gd name="T29" fmla="*/ 22 h 2"/>
                  <a:gd name="T30" fmla="*/ 75 w 3"/>
                  <a:gd name="T31" fmla="*/ 22 h 2"/>
                  <a:gd name="T32" fmla="*/ 50 w 3"/>
                  <a:gd name="T33" fmla="*/ 22 h 2"/>
                  <a:gd name="T34" fmla="*/ 50 w 3"/>
                  <a:gd name="T35" fmla="*/ 22 h 2"/>
                  <a:gd name="T36" fmla="*/ 50 w 3"/>
                  <a:gd name="T37" fmla="*/ 22 h 2"/>
                  <a:gd name="T38" fmla="*/ 50 w 3"/>
                  <a:gd name="T39" fmla="*/ 22 h 2"/>
                  <a:gd name="T40" fmla="*/ 50 w 3"/>
                  <a:gd name="T41" fmla="*/ 22 h 2"/>
                  <a:gd name="T42" fmla="*/ 25 w 3"/>
                  <a:gd name="T43" fmla="*/ 40 h 2"/>
                  <a:gd name="T44" fmla="*/ 25 w 3"/>
                  <a:gd name="T45" fmla="*/ 40 h 2"/>
                  <a:gd name="T46" fmla="*/ 25 w 3"/>
                  <a:gd name="T47" fmla="*/ 40 h 2"/>
                  <a:gd name="T48" fmla="*/ 0 w 3"/>
                  <a:gd name="T49" fmla="*/ 40 h 2"/>
                  <a:gd name="T50" fmla="*/ 0 w 3"/>
                  <a:gd name="T51" fmla="*/ 40 h 2"/>
                  <a:gd name="T52" fmla="*/ 0 w 3"/>
                  <a:gd name="T53" fmla="*/ 22 h 2"/>
                  <a:gd name="T54" fmla="*/ 25 w 3"/>
                  <a:gd name="T55" fmla="*/ 22 h 2"/>
                  <a:gd name="T56" fmla="*/ 25 w 3"/>
                  <a:gd name="T57" fmla="*/ 22 h 2"/>
                  <a:gd name="T58" fmla="*/ 25 w 3"/>
                  <a:gd name="T59" fmla="*/ 22 h 2"/>
                  <a:gd name="T60" fmla="*/ 25 w 3"/>
                  <a:gd name="T61" fmla="*/ 0 h 2"/>
                  <a:gd name="T62" fmla="*/ 50 w 3"/>
                  <a:gd name="T63" fmla="*/ 0 h 2"/>
                  <a:gd name="T64" fmla="*/ 50 w 3"/>
                  <a:gd name="T65" fmla="*/ 0 h 2"/>
                  <a:gd name="T66" fmla="*/ 50 w 3"/>
                  <a:gd name="T67" fmla="*/ 0 h 2"/>
                  <a:gd name="T68" fmla="*/ 50 w 3"/>
                  <a:gd name="T69" fmla="*/ 0 h 2"/>
                  <a:gd name="T70" fmla="*/ 50 w 3"/>
                  <a:gd name="T71" fmla="*/ 0 h 2"/>
                  <a:gd name="T72" fmla="*/ 50 w 3"/>
                  <a:gd name="T73" fmla="*/ 0 h 2"/>
                  <a:gd name="T74" fmla="*/ 50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33006" name="Freeform 41"/>
              <p:cNvSpPr>
                <a:spLocks/>
              </p:cNvSpPr>
              <p:nvPr/>
            </p:nvSpPr>
            <p:spPr bwMode="auto">
              <a:xfrm>
                <a:off x="796" y="3390"/>
                <a:ext cx="20" cy="10"/>
              </a:xfrm>
              <a:custGeom>
                <a:avLst/>
                <a:gdLst>
                  <a:gd name="T0" fmla="*/ 75 w 4"/>
                  <a:gd name="T1" fmla="*/ 25 h 2"/>
                  <a:gd name="T2" fmla="*/ 75 w 4"/>
                  <a:gd name="T3" fmla="*/ 0 h 2"/>
                  <a:gd name="T4" fmla="*/ 100 w 4"/>
                  <a:gd name="T5" fmla="*/ 0 h 2"/>
                  <a:gd name="T6" fmla="*/ 100 w 4"/>
                  <a:gd name="T7" fmla="*/ 25 h 2"/>
                  <a:gd name="T8" fmla="*/ 25 w 4"/>
                  <a:gd name="T9" fmla="*/ 50 h 2"/>
                  <a:gd name="T10" fmla="*/ 75 w 4"/>
                  <a:gd name="T11" fmla="*/ 25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33007" name="Freeform 42"/>
              <p:cNvSpPr>
                <a:spLocks/>
              </p:cNvSpPr>
              <p:nvPr/>
            </p:nvSpPr>
            <p:spPr bwMode="auto">
              <a:xfrm>
                <a:off x="802" y="3390"/>
                <a:ext cx="14" cy="10"/>
              </a:xfrm>
              <a:custGeom>
                <a:avLst/>
                <a:gdLst>
                  <a:gd name="T0" fmla="*/ 42 w 3"/>
                  <a:gd name="T1" fmla="*/ 25 h 2"/>
                  <a:gd name="T2" fmla="*/ 42 w 3"/>
                  <a:gd name="T3" fmla="*/ 25 h 2"/>
                  <a:gd name="T4" fmla="*/ 42 w 3"/>
                  <a:gd name="T5" fmla="*/ 0 h 2"/>
                  <a:gd name="T6" fmla="*/ 42 w 3"/>
                  <a:gd name="T7" fmla="*/ 0 h 2"/>
                  <a:gd name="T8" fmla="*/ 42 w 3"/>
                  <a:gd name="T9" fmla="*/ 0 h 2"/>
                  <a:gd name="T10" fmla="*/ 42 w 3"/>
                  <a:gd name="T11" fmla="*/ 0 h 2"/>
                  <a:gd name="T12" fmla="*/ 42 w 3"/>
                  <a:gd name="T13" fmla="*/ 0 h 2"/>
                  <a:gd name="T14" fmla="*/ 65 w 3"/>
                  <a:gd name="T15" fmla="*/ 0 h 2"/>
                  <a:gd name="T16" fmla="*/ 65 w 3"/>
                  <a:gd name="T17" fmla="*/ 0 h 2"/>
                  <a:gd name="T18" fmla="*/ 65 w 3"/>
                  <a:gd name="T19" fmla="*/ 0 h 2"/>
                  <a:gd name="T20" fmla="*/ 65 w 3"/>
                  <a:gd name="T21" fmla="*/ 25 h 2"/>
                  <a:gd name="T22" fmla="*/ 65 w 3"/>
                  <a:gd name="T23" fmla="*/ 25 h 2"/>
                  <a:gd name="T24" fmla="*/ 65 w 3"/>
                  <a:gd name="T25" fmla="*/ 25 h 2"/>
                  <a:gd name="T26" fmla="*/ 65 w 3"/>
                  <a:gd name="T27" fmla="*/ 25 h 2"/>
                  <a:gd name="T28" fmla="*/ 42 w 3"/>
                  <a:gd name="T29" fmla="*/ 50 h 2"/>
                  <a:gd name="T30" fmla="*/ 23 w 3"/>
                  <a:gd name="T31" fmla="*/ 50 h 2"/>
                  <a:gd name="T32" fmla="*/ 0 w 3"/>
                  <a:gd name="T33" fmla="*/ 50 h 2"/>
                  <a:gd name="T34" fmla="*/ 0 w 3"/>
                  <a:gd name="T35" fmla="*/ 50 h 2"/>
                  <a:gd name="T36" fmla="*/ 0 w 3"/>
                  <a:gd name="T37" fmla="*/ 50 h 2"/>
                  <a:gd name="T38" fmla="*/ 0 w 3"/>
                  <a:gd name="T39" fmla="*/ 50 h 2"/>
                  <a:gd name="T40" fmla="*/ 0 w 3"/>
                  <a:gd name="T41" fmla="*/ 50 h 2"/>
                  <a:gd name="T42" fmla="*/ 0 w 3"/>
                  <a:gd name="T43" fmla="*/ 50 h 2"/>
                  <a:gd name="T44" fmla="*/ 23 w 3"/>
                  <a:gd name="T45" fmla="*/ 50 h 2"/>
                  <a:gd name="T46" fmla="*/ 42 w 3"/>
                  <a:gd name="T47" fmla="*/ 25 h 2"/>
                  <a:gd name="T48" fmla="*/ 42 w 3"/>
                  <a:gd name="T49" fmla="*/ 25 h 2"/>
                  <a:gd name="T50" fmla="*/ 42 w 3"/>
                  <a:gd name="T51" fmla="*/ 25 h 2"/>
                  <a:gd name="T52" fmla="*/ 42 w 3"/>
                  <a:gd name="T53" fmla="*/ 25 h 2"/>
                  <a:gd name="T54" fmla="*/ 42 w 3"/>
                  <a:gd name="T55" fmla="*/ 25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chemeClr val="bg1"/>
              </a:solidFill>
              <a:ln w="12700" cmpd="sng">
                <a:solidFill>
                  <a:schemeClr val="tx1"/>
                </a:solidFill>
                <a:prstDash val="solid"/>
                <a:round/>
                <a:headEnd/>
                <a:tailEnd/>
              </a:ln>
            </p:spPr>
            <p:txBody>
              <a:bodyPr/>
              <a:lstStyle/>
              <a:p>
                <a:endParaRPr lang="en-US"/>
              </a:p>
            </p:txBody>
          </p:sp>
          <p:sp>
            <p:nvSpPr>
              <p:cNvPr id="33008" name="Freeform 43"/>
              <p:cNvSpPr>
                <a:spLocks/>
              </p:cNvSpPr>
              <p:nvPr/>
            </p:nvSpPr>
            <p:spPr bwMode="auto">
              <a:xfrm>
                <a:off x="777" y="3391"/>
                <a:ext cx="10" cy="15"/>
              </a:xfrm>
              <a:custGeom>
                <a:avLst/>
                <a:gdLst>
                  <a:gd name="T0" fmla="*/ 25 w 2"/>
                  <a:gd name="T1" fmla="*/ 25 h 3"/>
                  <a:gd name="T2" fmla="*/ 0 w 2"/>
                  <a:gd name="T3" fmla="*/ 0 h 3"/>
                  <a:gd name="T4" fmla="*/ 0 w 2"/>
                  <a:gd name="T5" fmla="*/ 0 h 3"/>
                  <a:gd name="T6" fmla="*/ 25 w 2"/>
                  <a:gd name="T7" fmla="*/ 50 h 3"/>
                  <a:gd name="T8" fmla="*/ 0 w 2"/>
                  <a:gd name="T9" fmla="*/ 50 h 3"/>
                  <a:gd name="T10" fmla="*/ 0 w 2"/>
                  <a:gd name="T11" fmla="*/ 50 h 3"/>
                  <a:gd name="T12" fmla="*/ 0 w 2"/>
                  <a:gd name="T13" fmla="*/ 75 h 3"/>
                  <a:gd name="T14" fmla="*/ 25 w 2"/>
                  <a:gd name="T15" fmla="*/ 75 h 3"/>
                  <a:gd name="T16" fmla="*/ 25 w 2"/>
                  <a:gd name="T17" fmla="*/ 75 h 3"/>
                  <a:gd name="T18" fmla="*/ 50 w 2"/>
                  <a:gd name="T19" fmla="*/ 75 h 3"/>
                  <a:gd name="T20" fmla="*/ 50 w 2"/>
                  <a:gd name="T21" fmla="*/ 25 h 3"/>
                  <a:gd name="T22" fmla="*/ 50 w 2"/>
                  <a:gd name="T23" fmla="*/ 0 h 3"/>
                  <a:gd name="T24" fmla="*/ 25 w 2"/>
                  <a:gd name="T25" fmla="*/ 0 h 3"/>
                  <a:gd name="T26" fmla="*/ 25 w 2"/>
                  <a:gd name="T27" fmla="*/ 25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33009" name="Freeform 44"/>
              <p:cNvSpPr>
                <a:spLocks/>
              </p:cNvSpPr>
              <p:nvPr/>
            </p:nvSpPr>
            <p:spPr bwMode="auto">
              <a:xfrm>
                <a:off x="777" y="3391"/>
                <a:ext cx="10" cy="15"/>
              </a:xfrm>
              <a:custGeom>
                <a:avLst/>
                <a:gdLst>
                  <a:gd name="T0" fmla="*/ 25 w 2"/>
                  <a:gd name="T1" fmla="*/ 25 h 3"/>
                  <a:gd name="T2" fmla="*/ 25 w 2"/>
                  <a:gd name="T3" fmla="*/ 0 h 3"/>
                  <a:gd name="T4" fmla="*/ 25 w 2"/>
                  <a:gd name="T5" fmla="*/ 0 h 3"/>
                  <a:gd name="T6" fmla="*/ 25 w 2"/>
                  <a:gd name="T7" fmla="*/ 0 h 3"/>
                  <a:gd name="T8" fmla="*/ 0 w 2"/>
                  <a:gd name="T9" fmla="*/ 0 h 3"/>
                  <a:gd name="T10" fmla="*/ 0 w 2"/>
                  <a:gd name="T11" fmla="*/ 0 h 3"/>
                  <a:gd name="T12" fmla="*/ 0 w 2"/>
                  <a:gd name="T13" fmla="*/ 25 h 3"/>
                  <a:gd name="T14" fmla="*/ 25 w 2"/>
                  <a:gd name="T15" fmla="*/ 25 h 3"/>
                  <a:gd name="T16" fmla="*/ 25 w 2"/>
                  <a:gd name="T17" fmla="*/ 25 h 3"/>
                  <a:gd name="T18" fmla="*/ 25 w 2"/>
                  <a:gd name="T19" fmla="*/ 50 h 3"/>
                  <a:gd name="T20" fmla="*/ 0 w 2"/>
                  <a:gd name="T21" fmla="*/ 50 h 3"/>
                  <a:gd name="T22" fmla="*/ 0 w 2"/>
                  <a:gd name="T23" fmla="*/ 50 h 3"/>
                  <a:gd name="T24" fmla="*/ 0 w 2"/>
                  <a:gd name="T25" fmla="*/ 50 h 3"/>
                  <a:gd name="T26" fmla="*/ 0 w 2"/>
                  <a:gd name="T27" fmla="*/ 50 h 3"/>
                  <a:gd name="T28" fmla="*/ 0 w 2"/>
                  <a:gd name="T29" fmla="*/ 50 h 3"/>
                  <a:gd name="T30" fmla="*/ 0 w 2"/>
                  <a:gd name="T31" fmla="*/ 50 h 3"/>
                  <a:gd name="T32" fmla="*/ 0 w 2"/>
                  <a:gd name="T33" fmla="*/ 75 h 3"/>
                  <a:gd name="T34" fmla="*/ 25 w 2"/>
                  <a:gd name="T35" fmla="*/ 75 h 3"/>
                  <a:gd name="T36" fmla="*/ 25 w 2"/>
                  <a:gd name="T37" fmla="*/ 75 h 3"/>
                  <a:gd name="T38" fmla="*/ 25 w 2"/>
                  <a:gd name="T39" fmla="*/ 75 h 3"/>
                  <a:gd name="T40" fmla="*/ 25 w 2"/>
                  <a:gd name="T41" fmla="*/ 75 h 3"/>
                  <a:gd name="T42" fmla="*/ 25 w 2"/>
                  <a:gd name="T43" fmla="*/ 75 h 3"/>
                  <a:gd name="T44" fmla="*/ 50 w 2"/>
                  <a:gd name="T45" fmla="*/ 75 h 3"/>
                  <a:gd name="T46" fmla="*/ 50 w 2"/>
                  <a:gd name="T47" fmla="*/ 50 h 3"/>
                  <a:gd name="T48" fmla="*/ 50 w 2"/>
                  <a:gd name="T49" fmla="*/ 25 h 3"/>
                  <a:gd name="T50" fmla="*/ 50 w 2"/>
                  <a:gd name="T51" fmla="*/ 25 h 3"/>
                  <a:gd name="T52" fmla="*/ 50 w 2"/>
                  <a:gd name="T53" fmla="*/ 25 h 3"/>
                  <a:gd name="T54" fmla="*/ 50 w 2"/>
                  <a:gd name="T55" fmla="*/ 0 h 3"/>
                  <a:gd name="T56" fmla="*/ 50 w 2"/>
                  <a:gd name="T57" fmla="*/ 0 h 3"/>
                  <a:gd name="T58" fmla="*/ 50 w 2"/>
                  <a:gd name="T59" fmla="*/ 0 h 3"/>
                  <a:gd name="T60" fmla="*/ 25 w 2"/>
                  <a:gd name="T61" fmla="*/ 0 h 3"/>
                  <a:gd name="T62" fmla="*/ 25 w 2"/>
                  <a:gd name="T63" fmla="*/ 0 h 3"/>
                  <a:gd name="T64" fmla="*/ 25 w 2"/>
                  <a:gd name="T65" fmla="*/ 25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chemeClr val="bg1"/>
              </a:solidFill>
              <a:ln w="12700" cmpd="sng">
                <a:solidFill>
                  <a:schemeClr val="tx1"/>
                </a:solidFill>
                <a:prstDash val="solid"/>
                <a:round/>
                <a:headEnd/>
                <a:tailEnd/>
              </a:ln>
            </p:spPr>
            <p:txBody>
              <a:bodyPr/>
              <a:lstStyle/>
              <a:p>
                <a:endParaRPr lang="en-US"/>
              </a:p>
            </p:txBody>
          </p:sp>
          <p:sp>
            <p:nvSpPr>
              <p:cNvPr id="33010" name="Freeform 45"/>
              <p:cNvSpPr>
                <a:spLocks/>
              </p:cNvSpPr>
              <p:nvPr/>
            </p:nvSpPr>
            <p:spPr bwMode="auto">
              <a:xfrm>
                <a:off x="756" y="3393"/>
                <a:ext cx="16" cy="15"/>
              </a:xfrm>
              <a:custGeom>
                <a:avLst/>
                <a:gdLst>
                  <a:gd name="T0" fmla="*/ 85 w 3"/>
                  <a:gd name="T1" fmla="*/ 75 h 3"/>
                  <a:gd name="T2" fmla="*/ 85 w 3"/>
                  <a:gd name="T3" fmla="*/ 75 h 3"/>
                  <a:gd name="T4" fmla="*/ 85 w 3"/>
                  <a:gd name="T5" fmla="*/ 75 h 3"/>
                  <a:gd name="T6" fmla="*/ 85 w 3"/>
                  <a:gd name="T7" fmla="*/ 75 h 3"/>
                  <a:gd name="T8" fmla="*/ 85 w 3"/>
                  <a:gd name="T9" fmla="*/ 75 h 3"/>
                  <a:gd name="T10" fmla="*/ 85 w 3"/>
                  <a:gd name="T11" fmla="*/ 75 h 3"/>
                  <a:gd name="T12" fmla="*/ 59 w 3"/>
                  <a:gd name="T13" fmla="*/ 50 h 3"/>
                  <a:gd name="T14" fmla="*/ 27 w 3"/>
                  <a:gd name="T15" fmla="*/ 25 h 3"/>
                  <a:gd name="T16" fmla="*/ 27 w 3"/>
                  <a:gd name="T17" fmla="*/ 25 h 3"/>
                  <a:gd name="T18" fmla="*/ 27 w 3"/>
                  <a:gd name="T19" fmla="*/ 25 h 3"/>
                  <a:gd name="T20" fmla="*/ 27 w 3"/>
                  <a:gd name="T21" fmla="*/ 25 h 3"/>
                  <a:gd name="T22" fmla="*/ 27 w 3"/>
                  <a:gd name="T23" fmla="*/ 25 h 3"/>
                  <a:gd name="T24" fmla="*/ 27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25 h 3"/>
                  <a:gd name="T42" fmla="*/ 0 w 3"/>
                  <a:gd name="T43" fmla="*/ 25 h 3"/>
                  <a:gd name="T44" fmla="*/ 0 w 3"/>
                  <a:gd name="T45" fmla="*/ 25 h 3"/>
                  <a:gd name="T46" fmla="*/ 0 w 3"/>
                  <a:gd name="T47" fmla="*/ 25 h 3"/>
                  <a:gd name="T48" fmla="*/ 27 w 3"/>
                  <a:gd name="T49" fmla="*/ 25 h 3"/>
                  <a:gd name="T50" fmla="*/ 27 w 3"/>
                  <a:gd name="T51" fmla="*/ 50 h 3"/>
                  <a:gd name="T52" fmla="*/ 27 w 3"/>
                  <a:gd name="T53" fmla="*/ 50 h 3"/>
                  <a:gd name="T54" fmla="*/ 59 w 3"/>
                  <a:gd name="T55" fmla="*/ 75 h 3"/>
                  <a:gd name="T56" fmla="*/ 59 w 3"/>
                  <a:gd name="T57" fmla="*/ 75 h 3"/>
                  <a:gd name="T58" fmla="*/ 85 w 3"/>
                  <a:gd name="T59" fmla="*/ 75 h 3"/>
                  <a:gd name="T60" fmla="*/ 85 w 3"/>
                  <a:gd name="T61" fmla="*/ 75 h 3"/>
                  <a:gd name="T62" fmla="*/ 85 w 3"/>
                  <a:gd name="T63" fmla="*/ 75 h 3"/>
                  <a:gd name="T64" fmla="*/ 85 w 3"/>
                  <a:gd name="T65" fmla="*/ 75 h 3"/>
                  <a:gd name="T66" fmla="*/ 85 w 3"/>
                  <a:gd name="T67" fmla="*/ 75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chemeClr val="bg1"/>
              </a:solidFill>
              <a:ln w="12700" cmpd="sng">
                <a:solidFill>
                  <a:schemeClr val="tx1"/>
                </a:solidFill>
                <a:prstDash val="solid"/>
                <a:round/>
                <a:headEnd/>
                <a:tailEnd/>
              </a:ln>
            </p:spPr>
            <p:txBody>
              <a:bodyPr/>
              <a:lstStyle/>
              <a:p>
                <a:endParaRPr lang="en-US"/>
              </a:p>
            </p:txBody>
          </p:sp>
          <p:sp>
            <p:nvSpPr>
              <p:cNvPr id="33011" name="Freeform 46"/>
              <p:cNvSpPr>
                <a:spLocks/>
              </p:cNvSpPr>
              <p:nvPr/>
            </p:nvSpPr>
            <p:spPr bwMode="auto">
              <a:xfrm>
                <a:off x="728" y="3383"/>
                <a:ext cx="20" cy="10"/>
              </a:xfrm>
              <a:custGeom>
                <a:avLst/>
                <a:gdLst>
                  <a:gd name="T0" fmla="*/ 0 w 4"/>
                  <a:gd name="T1" fmla="*/ 25 h 2"/>
                  <a:gd name="T2" fmla="*/ 0 w 4"/>
                  <a:gd name="T3" fmla="*/ 25 h 2"/>
                  <a:gd name="T4" fmla="*/ 25 w 4"/>
                  <a:gd name="T5" fmla="*/ 0 h 2"/>
                  <a:gd name="T6" fmla="*/ 25 w 4"/>
                  <a:gd name="T7" fmla="*/ 0 h 2"/>
                  <a:gd name="T8" fmla="*/ 50 w 4"/>
                  <a:gd name="T9" fmla="*/ 0 h 2"/>
                  <a:gd name="T10" fmla="*/ 75 w 4"/>
                  <a:gd name="T11" fmla="*/ 0 h 2"/>
                  <a:gd name="T12" fmla="*/ 75 w 4"/>
                  <a:gd name="T13" fmla="*/ 0 h 2"/>
                  <a:gd name="T14" fmla="*/ 75 w 4"/>
                  <a:gd name="T15" fmla="*/ 0 h 2"/>
                  <a:gd name="T16" fmla="*/ 75 w 4"/>
                  <a:gd name="T17" fmla="*/ 25 h 2"/>
                  <a:gd name="T18" fmla="*/ 100 w 4"/>
                  <a:gd name="T19" fmla="*/ 25 h 2"/>
                  <a:gd name="T20" fmla="*/ 100 w 4"/>
                  <a:gd name="T21" fmla="*/ 25 h 2"/>
                  <a:gd name="T22" fmla="*/ 100 w 4"/>
                  <a:gd name="T23" fmla="*/ 25 h 2"/>
                  <a:gd name="T24" fmla="*/ 100 w 4"/>
                  <a:gd name="T25" fmla="*/ 25 h 2"/>
                  <a:gd name="T26" fmla="*/ 100 w 4"/>
                  <a:gd name="T27" fmla="*/ 25 h 2"/>
                  <a:gd name="T28" fmla="*/ 100 w 4"/>
                  <a:gd name="T29" fmla="*/ 25 h 2"/>
                  <a:gd name="T30" fmla="*/ 100 w 4"/>
                  <a:gd name="T31" fmla="*/ 25 h 2"/>
                  <a:gd name="T32" fmla="*/ 100 w 4"/>
                  <a:gd name="T33" fmla="*/ 50 h 2"/>
                  <a:gd name="T34" fmla="*/ 100 w 4"/>
                  <a:gd name="T35" fmla="*/ 50 h 2"/>
                  <a:gd name="T36" fmla="*/ 100 w 4"/>
                  <a:gd name="T37" fmla="*/ 50 h 2"/>
                  <a:gd name="T38" fmla="*/ 100 w 4"/>
                  <a:gd name="T39" fmla="*/ 50 h 2"/>
                  <a:gd name="T40" fmla="*/ 75 w 4"/>
                  <a:gd name="T41" fmla="*/ 25 h 2"/>
                  <a:gd name="T42" fmla="*/ 75 w 4"/>
                  <a:gd name="T43" fmla="*/ 25 h 2"/>
                  <a:gd name="T44" fmla="*/ 75 w 4"/>
                  <a:gd name="T45" fmla="*/ 50 h 2"/>
                  <a:gd name="T46" fmla="*/ 75 w 4"/>
                  <a:gd name="T47" fmla="*/ 50 h 2"/>
                  <a:gd name="T48" fmla="*/ 75 w 4"/>
                  <a:gd name="T49" fmla="*/ 50 h 2"/>
                  <a:gd name="T50" fmla="*/ 50 w 4"/>
                  <a:gd name="T51" fmla="*/ 50 h 2"/>
                  <a:gd name="T52" fmla="*/ 50 w 4"/>
                  <a:gd name="T53" fmla="*/ 50 h 2"/>
                  <a:gd name="T54" fmla="*/ 50 w 4"/>
                  <a:gd name="T55" fmla="*/ 50 h 2"/>
                  <a:gd name="T56" fmla="*/ 50 w 4"/>
                  <a:gd name="T57" fmla="*/ 50 h 2"/>
                  <a:gd name="T58" fmla="*/ 50 w 4"/>
                  <a:gd name="T59" fmla="*/ 50 h 2"/>
                  <a:gd name="T60" fmla="*/ 50 w 4"/>
                  <a:gd name="T61" fmla="*/ 50 h 2"/>
                  <a:gd name="T62" fmla="*/ 50 w 4"/>
                  <a:gd name="T63" fmla="*/ 50 h 2"/>
                  <a:gd name="T64" fmla="*/ 25 w 4"/>
                  <a:gd name="T65" fmla="*/ 50 h 2"/>
                  <a:gd name="T66" fmla="*/ 25 w 4"/>
                  <a:gd name="T67" fmla="*/ 50 h 2"/>
                  <a:gd name="T68" fmla="*/ 25 w 4"/>
                  <a:gd name="T69" fmla="*/ 25 h 2"/>
                  <a:gd name="T70" fmla="*/ 25 w 4"/>
                  <a:gd name="T71" fmla="*/ 25 h 2"/>
                  <a:gd name="T72" fmla="*/ 25 w 4"/>
                  <a:gd name="T73" fmla="*/ 25 h 2"/>
                  <a:gd name="T74" fmla="*/ 25 w 4"/>
                  <a:gd name="T75" fmla="*/ 25 h 2"/>
                  <a:gd name="T76" fmla="*/ 25 w 4"/>
                  <a:gd name="T77" fmla="*/ 25 h 2"/>
                  <a:gd name="T78" fmla="*/ 25 w 4"/>
                  <a:gd name="T79" fmla="*/ 25 h 2"/>
                  <a:gd name="T80" fmla="*/ 25 w 4"/>
                  <a:gd name="T81" fmla="*/ 25 h 2"/>
                  <a:gd name="T82" fmla="*/ 25 w 4"/>
                  <a:gd name="T83" fmla="*/ 25 h 2"/>
                  <a:gd name="T84" fmla="*/ 25 w 4"/>
                  <a:gd name="T85" fmla="*/ 25 h 2"/>
                  <a:gd name="T86" fmla="*/ 25 w 4"/>
                  <a:gd name="T87" fmla="*/ 25 h 2"/>
                  <a:gd name="T88" fmla="*/ 25 w 4"/>
                  <a:gd name="T89" fmla="*/ 25 h 2"/>
                  <a:gd name="T90" fmla="*/ 25 w 4"/>
                  <a:gd name="T91" fmla="*/ 25 h 2"/>
                  <a:gd name="T92" fmla="*/ 25 w 4"/>
                  <a:gd name="T93" fmla="*/ 25 h 2"/>
                  <a:gd name="T94" fmla="*/ 0 w 4"/>
                  <a:gd name="T95" fmla="*/ 25 h 2"/>
                  <a:gd name="T96" fmla="*/ 0 w 4"/>
                  <a:gd name="T97" fmla="*/ 25 h 2"/>
                  <a:gd name="T98" fmla="*/ 0 w 4"/>
                  <a:gd name="T99" fmla="*/ 25 h 2"/>
                  <a:gd name="T100" fmla="*/ 0 w 4"/>
                  <a:gd name="T101" fmla="*/ 25 h 2"/>
                  <a:gd name="T102" fmla="*/ 0 w 4"/>
                  <a:gd name="T103" fmla="*/ 25 h 2"/>
                  <a:gd name="T104" fmla="*/ 0 w 4"/>
                  <a:gd name="T105" fmla="*/ 25 h 2"/>
                  <a:gd name="T106" fmla="*/ 0 w 4"/>
                  <a:gd name="T107" fmla="*/ 25 h 2"/>
                  <a:gd name="T108" fmla="*/ 0 w 4"/>
                  <a:gd name="T109" fmla="*/ 25 h 2"/>
                  <a:gd name="T110" fmla="*/ 0 w 4"/>
                  <a:gd name="T111" fmla="*/ 25 h 2"/>
                  <a:gd name="T112" fmla="*/ 0 w 4"/>
                  <a:gd name="T113" fmla="*/ 25 h 2"/>
                  <a:gd name="T114" fmla="*/ 0 w 4"/>
                  <a:gd name="T115" fmla="*/ 25 h 2"/>
                  <a:gd name="T116" fmla="*/ 0 w 4"/>
                  <a:gd name="T117" fmla="*/ 25 h 2"/>
                  <a:gd name="T118" fmla="*/ 0 w 4"/>
                  <a:gd name="T119" fmla="*/ 25 h 2"/>
                  <a:gd name="T120" fmla="*/ 0 w 4"/>
                  <a:gd name="T121" fmla="*/ 25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chemeClr val="bg1"/>
              </a:solidFill>
              <a:ln w="12700" cmpd="sng">
                <a:solidFill>
                  <a:schemeClr val="tx1"/>
                </a:solidFill>
                <a:prstDash val="solid"/>
                <a:round/>
                <a:headEnd/>
                <a:tailEnd/>
              </a:ln>
            </p:spPr>
            <p:txBody>
              <a:bodyPr/>
              <a:lstStyle/>
              <a:p>
                <a:endParaRPr lang="en-US"/>
              </a:p>
            </p:txBody>
          </p:sp>
        </p:grpSp>
        <p:sp>
          <p:nvSpPr>
            <p:cNvPr id="32963" name="Freeform 47"/>
            <p:cNvSpPr>
              <a:spLocks/>
            </p:cNvSpPr>
            <p:nvPr/>
          </p:nvSpPr>
          <p:spPr bwMode="auto">
            <a:xfrm>
              <a:off x="2095" y="1760"/>
              <a:ext cx="391" cy="458"/>
            </a:xfrm>
            <a:custGeom>
              <a:avLst/>
              <a:gdLst>
                <a:gd name="T0" fmla="*/ 1749 w 76"/>
                <a:gd name="T1" fmla="*/ 2232 h 94"/>
                <a:gd name="T2" fmla="*/ 2012 w 76"/>
                <a:gd name="T3" fmla="*/ 643 h 94"/>
                <a:gd name="T4" fmla="*/ 1348 w 76"/>
                <a:gd name="T5" fmla="*/ 546 h 94"/>
                <a:gd name="T6" fmla="*/ 1405 w 76"/>
                <a:gd name="T7" fmla="*/ 141 h 94"/>
                <a:gd name="T8" fmla="*/ 422 w 76"/>
                <a:gd name="T9" fmla="*/ 0 h 94"/>
                <a:gd name="T10" fmla="*/ 0 w 76"/>
                <a:gd name="T11" fmla="*/ 1993 h 94"/>
                <a:gd name="T12" fmla="*/ 0 w 76"/>
                <a:gd name="T13" fmla="*/ 1993 h 94"/>
                <a:gd name="T14" fmla="*/ 1749 w 76"/>
                <a:gd name="T15" fmla="*/ 2232 h 94"/>
                <a:gd name="T16" fmla="*/ 1749 w 76"/>
                <a:gd name="T17" fmla="*/ 2232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64" name="Freeform 48"/>
            <p:cNvSpPr>
              <a:spLocks/>
            </p:cNvSpPr>
            <p:nvPr/>
          </p:nvSpPr>
          <p:spPr bwMode="auto">
            <a:xfrm>
              <a:off x="1537" y="1282"/>
              <a:ext cx="554" cy="439"/>
            </a:xfrm>
            <a:custGeom>
              <a:avLst/>
              <a:gdLst>
                <a:gd name="T0" fmla="*/ 0 w 108"/>
                <a:gd name="T1" fmla="*/ 1595 h 90"/>
                <a:gd name="T2" fmla="*/ 0 w 108"/>
                <a:gd name="T3" fmla="*/ 1473 h 90"/>
                <a:gd name="T4" fmla="*/ 26 w 108"/>
                <a:gd name="T5" fmla="*/ 1356 h 90"/>
                <a:gd name="T6" fmla="*/ 51 w 108"/>
                <a:gd name="T7" fmla="*/ 1215 h 90"/>
                <a:gd name="T8" fmla="*/ 77 w 108"/>
                <a:gd name="T9" fmla="*/ 1166 h 90"/>
                <a:gd name="T10" fmla="*/ 133 w 108"/>
                <a:gd name="T11" fmla="*/ 1117 h 90"/>
                <a:gd name="T12" fmla="*/ 133 w 108"/>
                <a:gd name="T13" fmla="*/ 1073 h 90"/>
                <a:gd name="T14" fmla="*/ 262 w 108"/>
                <a:gd name="T15" fmla="*/ 878 h 90"/>
                <a:gd name="T16" fmla="*/ 421 w 108"/>
                <a:gd name="T17" fmla="*/ 546 h 90"/>
                <a:gd name="T18" fmla="*/ 528 w 108"/>
                <a:gd name="T19" fmla="*/ 307 h 90"/>
                <a:gd name="T20" fmla="*/ 631 w 108"/>
                <a:gd name="T21" fmla="*/ 73 h 90"/>
                <a:gd name="T22" fmla="*/ 631 w 108"/>
                <a:gd name="T23" fmla="*/ 0 h 90"/>
                <a:gd name="T24" fmla="*/ 713 w 108"/>
                <a:gd name="T25" fmla="*/ 0 h 90"/>
                <a:gd name="T26" fmla="*/ 790 w 108"/>
                <a:gd name="T27" fmla="*/ 24 h 90"/>
                <a:gd name="T28" fmla="*/ 816 w 108"/>
                <a:gd name="T29" fmla="*/ 49 h 90"/>
                <a:gd name="T30" fmla="*/ 923 w 108"/>
                <a:gd name="T31" fmla="*/ 117 h 90"/>
                <a:gd name="T32" fmla="*/ 923 w 108"/>
                <a:gd name="T33" fmla="*/ 190 h 90"/>
                <a:gd name="T34" fmla="*/ 949 w 108"/>
                <a:gd name="T35" fmla="*/ 332 h 90"/>
                <a:gd name="T36" fmla="*/ 1134 w 108"/>
                <a:gd name="T37" fmla="*/ 380 h 90"/>
                <a:gd name="T38" fmla="*/ 1262 w 108"/>
                <a:gd name="T39" fmla="*/ 380 h 90"/>
                <a:gd name="T40" fmla="*/ 1421 w 108"/>
                <a:gd name="T41" fmla="*/ 429 h 90"/>
                <a:gd name="T42" fmla="*/ 1606 w 108"/>
                <a:gd name="T43" fmla="*/ 429 h 90"/>
                <a:gd name="T44" fmla="*/ 1708 w 108"/>
                <a:gd name="T45" fmla="*/ 454 h 90"/>
                <a:gd name="T46" fmla="*/ 1790 w 108"/>
                <a:gd name="T47" fmla="*/ 429 h 90"/>
                <a:gd name="T48" fmla="*/ 1867 w 108"/>
                <a:gd name="T49" fmla="*/ 454 h 90"/>
                <a:gd name="T50" fmla="*/ 1949 w 108"/>
                <a:gd name="T51" fmla="*/ 429 h 90"/>
                <a:gd name="T52" fmla="*/ 2001 w 108"/>
                <a:gd name="T53" fmla="*/ 454 h 90"/>
                <a:gd name="T54" fmla="*/ 2078 w 108"/>
                <a:gd name="T55" fmla="*/ 454 h 90"/>
                <a:gd name="T56" fmla="*/ 2734 w 108"/>
                <a:gd name="T57" fmla="*/ 571 h 90"/>
                <a:gd name="T58" fmla="*/ 2765 w 108"/>
                <a:gd name="T59" fmla="*/ 644 h 90"/>
                <a:gd name="T60" fmla="*/ 2842 w 108"/>
                <a:gd name="T61" fmla="*/ 668 h 90"/>
                <a:gd name="T62" fmla="*/ 2683 w 108"/>
                <a:gd name="T63" fmla="*/ 951 h 90"/>
                <a:gd name="T64" fmla="*/ 2657 w 108"/>
                <a:gd name="T65" fmla="*/ 1000 h 90"/>
                <a:gd name="T66" fmla="*/ 2580 w 108"/>
                <a:gd name="T67" fmla="*/ 1049 h 90"/>
                <a:gd name="T68" fmla="*/ 2472 w 108"/>
                <a:gd name="T69" fmla="*/ 1215 h 90"/>
                <a:gd name="T70" fmla="*/ 2555 w 108"/>
                <a:gd name="T71" fmla="*/ 1263 h 90"/>
                <a:gd name="T72" fmla="*/ 2555 w 108"/>
                <a:gd name="T73" fmla="*/ 1307 h 90"/>
                <a:gd name="T74" fmla="*/ 2524 w 108"/>
                <a:gd name="T75" fmla="*/ 1332 h 90"/>
                <a:gd name="T76" fmla="*/ 2498 w 108"/>
                <a:gd name="T77" fmla="*/ 1429 h 90"/>
                <a:gd name="T78" fmla="*/ 1370 w 108"/>
                <a:gd name="T79" fmla="*/ 1927 h 90"/>
                <a:gd name="T80" fmla="*/ 26 w 108"/>
                <a:gd name="T81" fmla="*/ 1619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65" name="Freeform 49"/>
            <p:cNvSpPr>
              <a:spLocks/>
            </p:cNvSpPr>
            <p:nvPr/>
          </p:nvSpPr>
          <p:spPr bwMode="auto">
            <a:xfrm>
              <a:off x="1988" y="1155"/>
              <a:ext cx="415" cy="634"/>
            </a:xfrm>
            <a:custGeom>
              <a:avLst/>
              <a:gdLst>
                <a:gd name="T0" fmla="*/ 184 w 81"/>
                <a:gd name="T1" fmla="*/ 2043 h 130"/>
                <a:gd name="T2" fmla="*/ 210 w 81"/>
                <a:gd name="T3" fmla="*/ 1951 h 130"/>
                <a:gd name="T4" fmla="*/ 236 w 81"/>
                <a:gd name="T5" fmla="*/ 1926 h 130"/>
                <a:gd name="T6" fmla="*/ 236 w 81"/>
                <a:gd name="T7" fmla="*/ 1878 h 130"/>
                <a:gd name="T8" fmla="*/ 159 w 81"/>
                <a:gd name="T9" fmla="*/ 1834 h 130"/>
                <a:gd name="T10" fmla="*/ 261 w 81"/>
                <a:gd name="T11" fmla="*/ 1663 h 130"/>
                <a:gd name="T12" fmla="*/ 343 w 81"/>
                <a:gd name="T13" fmla="*/ 1619 h 130"/>
                <a:gd name="T14" fmla="*/ 369 w 81"/>
                <a:gd name="T15" fmla="*/ 1570 h 130"/>
                <a:gd name="T16" fmla="*/ 523 w 81"/>
                <a:gd name="T17" fmla="*/ 1283 h 130"/>
                <a:gd name="T18" fmla="*/ 446 w 81"/>
                <a:gd name="T19" fmla="*/ 1258 h 130"/>
                <a:gd name="T20" fmla="*/ 420 w 81"/>
                <a:gd name="T21" fmla="*/ 1190 h 130"/>
                <a:gd name="T22" fmla="*/ 420 w 81"/>
                <a:gd name="T23" fmla="*/ 1117 h 130"/>
                <a:gd name="T24" fmla="*/ 420 w 81"/>
                <a:gd name="T25" fmla="*/ 1068 h 130"/>
                <a:gd name="T26" fmla="*/ 420 w 81"/>
                <a:gd name="T27" fmla="*/ 1024 h 130"/>
                <a:gd name="T28" fmla="*/ 681 w 81"/>
                <a:gd name="T29" fmla="*/ 0 h 130"/>
                <a:gd name="T30" fmla="*/ 891 w 81"/>
                <a:gd name="T31" fmla="*/ 454 h 130"/>
                <a:gd name="T32" fmla="*/ 943 w 81"/>
                <a:gd name="T33" fmla="*/ 619 h 130"/>
                <a:gd name="T34" fmla="*/ 917 w 81"/>
                <a:gd name="T35" fmla="*/ 688 h 130"/>
                <a:gd name="T36" fmla="*/ 973 w 81"/>
                <a:gd name="T37" fmla="*/ 736 h 130"/>
                <a:gd name="T38" fmla="*/ 1102 w 81"/>
                <a:gd name="T39" fmla="*/ 927 h 130"/>
                <a:gd name="T40" fmla="*/ 1127 w 81"/>
                <a:gd name="T41" fmla="*/ 1024 h 130"/>
                <a:gd name="T42" fmla="*/ 1184 w 81"/>
                <a:gd name="T43" fmla="*/ 1068 h 130"/>
                <a:gd name="T44" fmla="*/ 1286 w 81"/>
                <a:gd name="T45" fmla="*/ 1092 h 130"/>
                <a:gd name="T46" fmla="*/ 1209 w 81"/>
                <a:gd name="T47" fmla="*/ 1239 h 130"/>
                <a:gd name="T48" fmla="*/ 1184 w 81"/>
                <a:gd name="T49" fmla="*/ 1331 h 130"/>
                <a:gd name="T50" fmla="*/ 1184 w 81"/>
                <a:gd name="T51" fmla="*/ 1356 h 130"/>
                <a:gd name="T52" fmla="*/ 1127 w 81"/>
                <a:gd name="T53" fmla="*/ 1429 h 130"/>
                <a:gd name="T54" fmla="*/ 1127 w 81"/>
                <a:gd name="T55" fmla="*/ 1473 h 130"/>
                <a:gd name="T56" fmla="*/ 1209 w 81"/>
                <a:gd name="T57" fmla="*/ 1546 h 130"/>
                <a:gd name="T58" fmla="*/ 1312 w 81"/>
                <a:gd name="T59" fmla="*/ 1448 h 130"/>
                <a:gd name="T60" fmla="*/ 1337 w 81"/>
                <a:gd name="T61" fmla="*/ 1497 h 130"/>
                <a:gd name="T62" fmla="*/ 1363 w 81"/>
                <a:gd name="T63" fmla="*/ 1522 h 130"/>
                <a:gd name="T64" fmla="*/ 1363 w 81"/>
                <a:gd name="T65" fmla="*/ 1644 h 130"/>
                <a:gd name="T66" fmla="*/ 1419 w 81"/>
                <a:gd name="T67" fmla="*/ 1761 h 130"/>
                <a:gd name="T68" fmla="*/ 1394 w 81"/>
                <a:gd name="T69" fmla="*/ 1809 h 130"/>
                <a:gd name="T70" fmla="*/ 1470 w 81"/>
                <a:gd name="T71" fmla="*/ 1853 h 130"/>
                <a:gd name="T72" fmla="*/ 1496 w 81"/>
                <a:gd name="T73" fmla="*/ 1926 h 130"/>
                <a:gd name="T74" fmla="*/ 1496 w 81"/>
                <a:gd name="T75" fmla="*/ 2000 h 130"/>
                <a:gd name="T76" fmla="*/ 1547 w 81"/>
                <a:gd name="T77" fmla="*/ 2068 h 130"/>
                <a:gd name="T78" fmla="*/ 1604 w 81"/>
                <a:gd name="T79" fmla="*/ 2000 h 130"/>
                <a:gd name="T80" fmla="*/ 1706 w 81"/>
                <a:gd name="T81" fmla="*/ 2043 h 130"/>
                <a:gd name="T82" fmla="*/ 1757 w 81"/>
                <a:gd name="T83" fmla="*/ 2000 h 130"/>
                <a:gd name="T84" fmla="*/ 1865 w 81"/>
                <a:gd name="T85" fmla="*/ 2024 h 130"/>
                <a:gd name="T86" fmla="*/ 1916 w 81"/>
                <a:gd name="T87" fmla="*/ 2043 h 130"/>
                <a:gd name="T88" fmla="*/ 1993 w 81"/>
                <a:gd name="T89" fmla="*/ 2000 h 130"/>
                <a:gd name="T90" fmla="*/ 2075 w 81"/>
                <a:gd name="T91" fmla="*/ 2024 h 130"/>
                <a:gd name="T92" fmla="*/ 2126 w 81"/>
                <a:gd name="T93" fmla="*/ 2092 h 130"/>
                <a:gd name="T94" fmla="*/ 1942 w 81"/>
                <a:gd name="T95" fmla="*/ 3092 h 130"/>
                <a:gd name="T96" fmla="*/ 0 w 81"/>
                <a:gd name="T97" fmla="*/ 2760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66" name="Freeform 50"/>
            <p:cNvSpPr>
              <a:spLocks/>
            </p:cNvSpPr>
            <p:nvPr/>
          </p:nvSpPr>
          <p:spPr bwMode="auto">
            <a:xfrm>
              <a:off x="2162" y="1170"/>
              <a:ext cx="707" cy="424"/>
            </a:xfrm>
            <a:custGeom>
              <a:avLst/>
              <a:gdLst>
                <a:gd name="T0" fmla="*/ 1260 w 138"/>
                <a:gd name="T1" fmla="*/ 1828 h 87"/>
                <a:gd name="T2" fmla="*/ 1183 w 138"/>
                <a:gd name="T3" fmla="*/ 1993 h 87"/>
                <a:gd name="T4" fmla="*/ 1127 w 138"/>
                <a:gd name="T5" fmla="*/ 1901 h 87"/>
                <a:gd name="T6" fmla="*/ 1101 w 138"/>
                <a:gd name="T7" fmla="*/ 1974 h 87"/>
                <a:gd name="T8" fmla="*/ 999 w 138"/>
                <a:gd name="T9" fmla="*/ 1974 h 87"/>
                <a:gd name="T10" fmla="*/ 866 w 138"/>
                <a:gd name="T11" fmla="*/ 1949 h 87"/>
                <a:gd name="T12" fmla="*/ 840 w 138"/>
                <a:gd name="T13" fmla="*/ 1949 h 87"/>
                <a:gd name="T14" fmla="*/ 763 w 138"/>
                <a:gd name="T15" fmla="*/ 1949 h 87"/>
                <a:gd name="T16" fmla="*/ 681 w 138"/>
                <a:gd name="T17" fmla="*/ 1949 h 87"/>
                <a:gd name="T18" fmla="*/ 630 w 138"/>
                <a:gd name="T19" fmla="*/ 1974 h 87"/>
                <a:gd name="T20" fmla="*/ 605 w 138"/>
                <a:gd name="T21" fmla="*/ 1901 h 87"/>
                <a:gd name="T22" fmla="*/ 605 w 138"/>
                <a:gd name="T23" fmla="*/ 1828 h 87"/>
                <a:gd name="T24" fmla="*/ 523 w 138"/>
                <a:gd name="T25" fmla="*/ 1784 h 87"/>
                <a:gd name="T26" fmla="*/ 523 w 138"/>
                <a:gd name="T27" fmla="*/ 1711 h 87"/>
                <a:gd name="T28" fmla="*/ 471 w 138"/>
                <a:gd name="T29" fmla="*/ 1638 h 87"/>
                <a:gd name="T30" fmla="*/ 471 w 138"/>
                <a:gd name="T31" fmla="*/ 1496 h 87"/>
                <a:gd name="T32" fmla="*/ 446 w 138"/>
                <a:gd name="T33" fmla="*/ 1423 h 87"/>
                <a:gd name="T34" fmla="*/ 420 w 138"/>
                <a:gd name="T35" fmla="*/ 1404 h 87"/>
                <a:gd name="T36" fmla="*/ 394 w 138"/>
                <a:gd name="T37" fmla="*/ 1404 h 87"/>
                <a:gd name="T38" fmla="*/ 287 w 138"/>
                <a:gd name="T39" fmla="*/ 1472 h 87"/>
                <a:gd name="T40" fmla="*/ 236 w 138"/>
                <a:gd name="T41" fmla="*/ 1379 h 87"/>
                <a:gd name="T42" fmla="*/ 236 w 138"/>
                <a:gd name="T43" fmla="*/ 1330 h 87"/>
                <a:gd name="T44" fmla="*/ 287 w 138"/>
                <a:gd name="T45" fmla="*/ 1257 h 87"/>
                <a:gd name="T46" fmla="*/ 287 w 138"/>
                <a:gd name="T47" fmla="*/ 1189 h 87"/>
                <a:gd name="T48" fmla="*/ 313 w 138"/>
                <a:gd name="T49" fmla="*/ 1140 h 87"/>
                <a:gd name="T50" fmla="*/ 369 w 138"/>
                <a:gd name="T51" fmla="*/ 999 h 87"/>
                <a:gd name="T52" fmla="*/ 287 w 138"/>
                <a:gd name="T53" fmla="*/ 950 h 87"/>
                <a:gd name="T54" fmla="*/ 210 w 138"/>
                <a:gd name="T55" fmla="*/ 902 h 87"/>
                <a:gd name="T56" fmla="*/ 159 w 138"/>
                <a:gd name="T57" fmla="*/ 736 h 87"/>
                <a:gd name="T58" fmla="*/ 51 w 138"/>
                <a:gd name="T59" fmla="*/ 643 h 87"/>
                <a:gd name="T60" fmla="*/ 51 w 138"/>
                <a:gd name="T61" fmla="*/ 595 h 87"/>
                <a:gd name="T62" fmla="*/ 51 w 138"/>
                <a:gd name="T63" fmla="*/ 473 h 87"/>
                <a:gd name="T64" fmla="*/ 77 w 138"/>
                <a:gd name="T65" fmla="*/ 0 h 87"/>
                <a:gd name="T66" fmla="*/ 1286 w 138"/>
                <a:gd name="T67" fmla="*/ 190 h 87"/>
                <a:gd name="T68" fmla="*/ 3622 w 138"/>
                <a:gd name="T69" fmla="*/ 453 h 87"/>
                <a:gd name="T70" fmla="*/ 3463 w 138"/>
                <a:gd name="T71" fmla="*/ 2066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67" name="Freeform 51"/>
            <p:cNvSpPr>
              <a:spLocks/>
            </p:cNvSpPr>
            <p:nvPr/>
          </p:nvSpPr>
          <p:spPr bwMode="auto">
            <a:xfrm>
              <a:off x="1737" y="1677"/>
              <a:ext cx="440" cy="649"/>
            </a:xfrm>
            <a:custGeom>
              <a:avLst/>
              <a:gdLst>
                <a:gd name="T0" fmla="*/ 343 w 86"/>
                <a:gd name="T1" fmla="*/ 0 h 133"/>
                <a:gd name="T2" fmla="*/ 0 w 86"/>
                <a:gd name="T3" fmla="*/ 1215 h 133"/>
                <a:gd name="T4" fmla="*/ 1468 w 86"/>
                <a:gd name="T5" fmla="*/ 3167 h 133"/>
                <a:gd name="T6" fmla="*/ 1468 w 86"/>
                <a:gd name="T7" fmla="*/ 3143 h 133"/>
                <a:gd name="T8" fmla="*/ 1468 w 86"/>
                <a:gd name="T9" fmla="*/ 3118 h 133"/>
                <a:gd name="T10" fmla="*/ 1494 w 86"/>
                <a:gd name="T11" fmla="*/ 3025 h 133"/>
                <a:gd name="T12" fmla="*/ 1494 w 86"/>
                <a:gd name="T13" fmla="*/ 3001 h 133"/>
                <a:gd name="T14" fmla="*/ 1494 w 86"/>
                <a:gd name="T15" fmla="*/ 2811 h 133"/>
                <a:gd name="T16" fmla="*/ 1494 w 86"/>
                <a:gd name="T17" fmla="*/ 2738 h 133"/>
                <a:gd name="T18" fmla="*/ 1494 w 86"/>
                <a:gd name="T19" fmla="*/ 2713 h 133"/>
                <a:gd name="T20" fmla="*/ 1571 w 86"/>
                <a:gd name="T21" fmla="*/ 2713 h 133"/>
                <a:gd name="T22" fmla="*/ 1622 w 86"/>
                <a:gd name="T23" fmla="*/ 2713 h 133"/>
                <a:gd name="T24" fmla="*/ 1647 w 86"/>
                <a:gd name="T25" fmla="*/ 2738 h 133"/>
                <a:gd name="T26" fmla="*/ 1647 w 86"/>
                <a:gd name="T27" fmla="*/ 2762 h 133"/>
                <a:gd name="T28" fmla="*/ 1673 w 86"/>
                <a:gd name="T29" fmla="*/ 2786 h 133"/>
                <a:gd name="T30" fmla="*/ 1729 w 86"/>
                <a:gd name="T31" fmla="*/ 2786 h 133"/>
                <a:gd name="T32" fmla="*/ 1780 w 86"/>
                <a:gd name="T33" fmla="*/ 2620 h 133"/>
                <a:gd name="T34" fmla="*/ 1832 w 86"/>
                <a:gd name="T35" fmla="*/ 2406 h 133"/>
                <a:gd name="T36" fmla="*/ 2251 w 86"/>
                <a:gd name="T37" fmla="*/ 405 h 133"/>
                <a:gd name="T38" fmla="*/ 1284 w 86"/>
                <a:gd name="T39" fmla="*/ 215 h 133"/>
                <a:gd name="T40" fmla="*/ 343 w 86"/>
                <a:gd name="T41" fmla="*/ 0 h 133"/>
                <a:gd name="T42" fmla="*/ 343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32968" name="Freeform 52"/>
            <p:cNvSpPr>
              <a:spLocks/>
            </p:cNvSpPr>
            <p:nvPr/>
          </p:nvSpPr>
          <p:spPr bwMode="auto">
            <a:xfrm>
              <a:off x="1967" y="2170"/>
              <a:ext cx="467" cy="517"/>
            </a:xfrm>
            <a:custGeom>
              <a:avLst/>
              <a:gdLst>
                <a:gd name="T0" fmla="*/ 2053 w 91"/>
                <a:gd name="T1" fmla="*/ 2522 h 106"/>
                <a:gd name="T2" fmla="*/ 2397 w 91"/>
                <a:gd name="T3" fmla="*/ 239 h 106"/>
                <a:gd name="T4" fmla="*/ 657 w 91"/>
                <a:gd name="T5" fmla="*/ 0 h 106"/>
                <a:gd name="T6" fmla="*/ 657 w 91"/>
                <a:gd name="T7" fmla="*/ 0 h 106"/>
                <a:gd name="T8" fmla="*/ 606 w 91"/>
                <a:gd name="T9" fmla="*/ 215 h 106"/>
                <a:gd name="T10" fmla="*/ 554 w 91"/>
                <a:gd name="T11" fmla="*/ 380 h 106"/>
                <a:gd name="T12" fmla="*/ 503 w 91"/>
                <a:gd name="T13" fmla="*/ 380 h 106"/>
                <a:gd name="T14" fmla="*/ 472 w 91"/>
                <a:gd name="T15" fmla="*/ 356 h 106"/>
                <a:gd name="T16" fmla="*/ 472 w 91"/>
                <a:gd name="T17" fmla="*/ 332 h 106"/>
                <a:gd name="T18" fmla="*/ 446 w 91"/>
                <a:gd name="T19" fmla="*/ 307 h 106"/>
                <a:gd name="T20" fmla="*/ 395 w 91"/>
                <a:gd name="T21" fmla="*/ 307 h 106"/>
                <a:gd name="T22" fmla="*/ 318 w 91"/>
                <a:gd name="T23" fmla="*/ 307 h 106"/>
                <a:gd name="T24" fmla="*/ 318 w 91"/>
                <a:gd name="T25" fmla="*/ 332 h 106"/>
                <a:gd name="T26" fmla="*/ 318 w 91"/>
                <a:gd name="T27" fmla="*/ 405 h 106"/>
                <a:gd name="T28" fmla="*/ 318 w 91"/>
                <a:gd name="T29" fmla="*/ 595 h 106"/>
                <a:gd name="T30" fmla="*/ 318 w 91"/>
                <a:gd name="T31" fmla="*/ 619 h 106"/>
                <a:gd name="T32" fmla="*/ 287 w 91"/>
                <a:gd name="T33" fmla="*/ 712 h 106"/>
                <a:gd name="T34" fmla="*/ 287 w 91"/>
                <a:gd name="T35" fmla="*/ 736 h 106"/>
                <a:gd name="T36" fmla="*/ 287 w 91"/>
                <a:gd name="T37" fmla="*/ 761 h 106"/>
                <a:gd name="T38" fmla="*/ 287 w 91"/>
                <a:gd name="T39" fmla="*/ 810 h 106"/>
                <a:gd name="T40" fmla="*/ 287 w 91"/>
                <a:gd name="T41" fmla="*/ 834 h 106"/>
                <a:gd name="T42" fmla="*/ 287 w 91"/>
                <a:gd name="T43" fmla="*/ 858 h 106"/>
                <a:gd name="T44" fmla="*/ 318 w 91"/>
                <a:gd name="T45" fmla="*/ 902 h 106"/>
                <a:gd name="T46" fmla="*/ 318 w 91"/>
                <a:gd name="T47" fmla="*/ 927 h 106"/>
                <a:gd name="T48" fmla="*/ 318 w 91"/>
                <a:gd name="T49" fmla="*/ 975 h 106"/>
                <a:gd name="T50" fmla="*/ 344 w 91"/>
                <a:gd name="T51" fmla="*/ 1024 h 106"/>
                <a:gd name="T52" fmla="*/ 344 w 91"/>
                <a:gd name="T53" fmla="*/ 1024 h 106"/>
                <a:gd name="T54" fmla="*/ 369 w 91"/>
                <a:gd name="T55" fmla="*/ 1049 h 106"/>
                <a:gd name="T56" fmla="*/ 395 w 91"/>
                <a:gd name="T57" fmla="*/ 1093 h 106"/>
                <a:gd name="T58" fmla="*/ 369 w 91"/>
                <a:gd name="T59" fmla="*/ 1093 h 106"/>
                <a:gd name="T60" fmla="*/ 369 w 91"/>
                <a:gd name="T61" fmla="*/ 1093 h 106"/>
                <a:gd name="T62" fmla="*/ 318 w 91"/>
                <a:gd name="T63" fmla="*/ 1117 h 106"/>
                <a:gd name="T64" fmla="*/ 262 w 91"/>
                <a:gd name="T65" fmla="*/ 1141 h 106"/>
                <a:gd name="T66" fmla="*/ 236 w 91"/>
                <a:gd name="T67" fmla="*/ 1190 h 106"/>
                <a:gd name="T68" fmla="*/ 185 w 91"/>
                <a:gd name="T69" fmla="*/ 1307 h 106"/>
                <a:gd name="T70" fmla="*/ 133 w 91"/>
                <a:gd name="T71" fmla="*/ 1380 h 106"/>
                <a:gd name="T72" fmla="*/ 77 w 91"/>
                <a:gd name="T73" fmla="*/ 1380 h 106"/>
                <a:gd name="T74" fmla="*/ 77 w 91"/>
                <a:gd name="T75" fmla="*/ 1405 h 106"/>
                <a:gd name="T76" fmla="*/ 108 w 91"/>
                <a:gd name="T77" fmla="*/ 1429 h 106"/>
                <a:gd name="T78" fmla="*/ 77 w 91"/>
                <a:gd name="T79" fmla="*/ 1453 h 106"/>
                <a:gd name="T80" fmla="*/ 77 w 91"/>
                <a:gd name="T81" fmla="*/ 1497 h 106"/>
                <a:gd name="T82" fmla="*/ 77 w 91"/>
                <a:gd name="T83" fmla="*/ 1522 h 106"/>
                <a:gd name="T84" fmla="*/ 133 w 91"/>
                <a:gd name="T85" fmla="*/ 1571 h 106"/>
                <a:gd name="T86" fmla="*/ 159 w 91"/>
                <a:gd name="T87" fmla="*/ 1595 h 106"/>
                <a:gd name="T88" fmla="*/ 133 w 91"/>
                <a:gd name="T89" fmla="*/ 1595 h 106"/>
                <a:gd name="T90" fmla="*/ 133 w 91"/>
                <a:gd name="T91" fmla="*/ 1644 h 106"/>
                <a:gd name="T92" fmla="*/ 108 w 91"/>
                <a:gd name="T93" fmla="*/ 1663 h 106"/>
                <a:gd name="T94" fmla="*/ 77 w 91"/>
                <a:gd name="T95" fmla="*/ 1663 h 106"/>
                <a:gd name="T96" fmla="*/ 26 w 91"/>
                <a:gd name="T97" fmla="*/ 1644 h 106"/>
                <a:gd name="T98" fmla="*/ 0 w 91"/>
                <a:gd name="T99" fmla="*/ 1736 h 106"/>
                <a:gd name="T100" fmla="*/ 1288 w 91"/>
                <a:gd name="T101" fmla="*/ 2424 h 106"/>
                <a:gd name="T102" fmla="*/ 2053 w 91"/>
                <a:gd name="T103" fmla="*/ 2522 h 106"/>
                <a:gd name="T104" fmla="*/ 2053 w 91"/>
                <a:gd name="T105" fmla="*/ 2522 h 106"/>
                <a:gd name="T106" fmla="*/ 2053 w 91"/>
                <a:gd name="T107" fmla="*/ 2522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69" name="Freeform 53"/>
            <p:cNvSpPr>
              <a:spLocks/>
            </p:cNvSpPr>
            <p:nvPr/>
          </p:nvSpPr>
          <p:spPr bwMode="auto">
            <a:xfrm>
              <a:off x="3265" y="1248"/>
              <a:ext cx="455" cy="487"/>
            </a:xfrm>
            <a:custGeom>
              <a:avLst/>
              <a:gdLst>
                <a:gd name="T0" fmla="*/ 210 w 89"/>
                <a:gd name="T1" fmla="*/ 1636 h 100"/>
                <a:gd name="T2" fmla="*/ 102 w 89"/>
                <a:gd name="T3" fmla="*/ 1519 h 100"/>
                <a:gd name="T4" fmla="*/ 184 w 89"/>
                <a:gd name="T5" fmla="*/ 1422 h 100"/>
                <a:gd name="T6" fmla="*/ 184 w 89"/>
                <a:gd name="T7" fmla="*/ 1330 h 100"/>
                <a:gd name="T8" fmla="*/ 133 w 89"/>
                <a:gd name="T9" fmla="*/ 1115 h 100"/>
                <a:gd name="T10" fmla="*/ 133 w 89"/>
                <a:gd name="T11" fmla="*/ 1018 h 100"/>
                <a:gd name="T12" fmla="*/ 102 w 89"/>
                <a:gd name="T13" fmla="*/ 784 h 100"/>
                <a:gd name="T14" fmla="*/ 51 w 89"/>
                <a:gd name="T15" fmla="*/ 618 h 100"/>
                <a:gd name="T16" fmla="*/ 0 w 89"/>
                <a:gd name="T17" fmla="*/ 380 h 100"/>
                <a:gd name="T18" fmla="*/ 26 w 89"/>
                <a:gd name="T19" fmla="*/ 282 h 100"/>
                <a:gd name="T20" fmla="*/ 0 w 89"/>
                <a:gd name="T21" fmla="*/ 166 h 100"/>
                <a:gd name="T22" fmla="*/ 603 w 89"/>
                <a:gd name="T23" fmla="*/ 73 h 100"/>
                <a:gd name="T24" fmla="*/ 654 w 89"/>
                <a:gd name="T25" fmla="*/ 24 h 100"/>
                <a:gd name="T26" fmla="*/ 731 w 89"/>
                <a:gd name="T27" fmla="*/ 117 h 100"/>
                <a:gd name="T28" fmla="*/ 731 w 89"/>
                <a:gd name="T29" fmla="*/ 239 h 100"/>
                <a:gd name="T30" fmla="*/ 838 w 89"/>
                <a:gd name="T31" fmla="*/ 282 h 100"/>
                <a:gd name="T32" fmla="*/ 890 w 89"/>
                <a:gd name="T33" fmla="*/ 307 h 100"/>
                <a:gd name="T34" fmla="*/ 992 w 89"/>
                <a:gd name="T35" fmla="*/ 307 h 100"/>
                <a:gd name="T36" fmla="*/ 1017 w 89"/>
                <a:gd name="T37" fmla="*/ 331 h 100"/>
                <a:gd name="T38" fmla="*/ 1125 w 89"/>
                <a:gd name="T39" fmla="*/ 307 h 100"/>
                <a:gd name="T40" fmla="*/ 1334 w 89"/>
                <a:gd name="T41" fmla="*/ 331 h 100"/>
                <a:gd name="T42" fmla="*/ 1360 w 89"/>
                <a:gd name="T43" fmla="*/ 356 h 100"/>
                <a:gd name="T44" fmla="*/ 1385 w 89"/>
                <a:gd name="T45" fmla="*/ 356 h 100"/>
                <a:gd name="T46" fmla="*/ 1411 w 89"/>
                <a:gd name="T47" fmla="*/ 429 h 100"/>
                <a:gd name="T48" fmla="*/ 1488 w 89"/>
                <a:gd name="T49" fmla="*/ 404 h 100"/>
                <a:gd name="T50" fmla="*/ 1544 w 89"/>
                <a:gd name="T51" fmla="*/ 404 h 100"/>
                <a:gd name="T52" fmla="*/ 1621 w 89"/>
                <a:gd name="T53" fmla="*/ 453 h 100"/>
                <a:gd name="T54" fmla="*/ 1672 w 89"/>
                <a:gd name="T55" fmla="*/ 497 h 100"/>
                <a:gd name="T56" fmla="*/ 1779 w 89"/>
                <a:gd name="T57" fmla="*/ 497 h 100"/>
                <a:gd name="T58" fmla="*/ 1907 w 89"/>
                <a:gd name="T59" fmla="*/ 429 h 100"/>
                <a:gd name="T60" fmla="*/ 2117 w 89"/>
                <a:gd name="T61" fmla="*/ 472 h 100"/>
                <a:gd name="T62" fmla="*/ 2168 w 89"/>
                <a:gd name="T63" fmla="*/ 472 h 100"/>
                <a:gd name="T64" fmla="*/ 2249 w 89"/>
                <a:gd name="T65" fmla="*/ 497 h 100"/>
                <a:gd name="T66" fmla="*/ 2275 w 89"/>
                <a:gd name="T67" fmla="*/ 521 h 100"/>
                <a:gd name="T68" fmla="*/ 2117 w 89"/>
                <a:gd name="T69" fmla="*/ 594 h 100"/>
                <a:gd name="T70" fmla="*/ 2040 w 89"/>
                <a:gd name="T71" fmla="*/ 662 h 100"/>
                <a:gd name="T72" fmla="*/ 1907 w 89"/>
                <a:gd name="T73" fmla="*/ 711 h 100"/>
                <a:gd name="T74" fmla="*/ 1544 w 89"/>
                <a:gd name="T75" fmla="*/ 1042 h 100"/>
                <a:gd name="T76" fmla="*/ 1488 w 89"/>
                <a:gd name="T77" fmla="*/ 1091 h 100"/>
                <a:gd name="T78" fmla="*/ 1488 w 89"/>
                <a:gd name="T79" fmla="*/ 1330 h 100"/>
                <a:gd name="T80" fmla="*/ 1360 w 89"/>
                <a:gd name="T81" fmla="*/ 1398 h 100"/>
                <a:gd name="T82" fmla="*/ 1360 w 89"/>
                <a:gd name="T83" fmla="*/ 1446 h 100"/>
                <a:gd name="T84" fmla="*/ 1360 w 89"/>
                <a:gd name="T85" fmla="*/ 1544 h 100"/>
                <a:gd name="T86" fmla="*/ 1385 w 89"/>
                <a:gd name="T87" fmla="*/ 1636 h 100"/>
                <a:gd name="T88" fmla="*/ 1360 w 89"/>
                <a:gd name="T89" fmla="*/ 1734 h 100"/>
                <a:gd name="T90" fmla="*/ 1385 w 89"/>
                <a:gd name="T91" fmla="*/ 1875 h 100"/>
                <a:gd name="T92" fmla="*/ 1437 w 89"/>
                <a:gd name="T93" fmla="*/ 1899 h 100"/>
                <a:gd name="T94" fmla="*/ 1518 w 89"/>
                <a:gd name="T95" fmla="*/ 1919 h 100"/>
                <a:gd name="T96" fmla="*/ 1544 w 89"/>
                <a:gd name="T97" fmla="*/ 1967 h 100"/>
                <a:gd name="T98" fmla="*/ 1672 w 89"/>
                <a:gd name="T99" fmla="*/ 2065 h 100"/>
                <a:gd name="T100" fmla="*/ 1881 w 89"/>
                <a:gd name="T101" fmla="*/ 2182 h 100"/>
                <a:gd name="T102" fmla="*/ 1881 w 89"/>
                <a:gd name="T103" fmla="*/ 2255 h 100"/>
                <a:gd name="T104" fmla="*/ 210 w 89"/>
                <a:gd name="T105" fmla="*/ 2372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70" name="Freeform 54"/>
            <p:cNvSpPr>
              <a:spLocks/>
            </p:cNvSpPr>
            <p:nvPr/>
          </p:nvSpPr>
          <p:spPr bwMode="auto">
            <a:xfrm>
              <a:off x="3474" y="2604"/>
              <a:ext cx="395" cy="322"/>
            </a:xfrm>
            <a:custGeom>
              <a:avLst/>
              <a:gdLst>
                <a:gd name="T0" fmla="*/ 1077 w 77"/>
                <a:gd name="T1" fmla="*/ 24 h 66"/>
                <a:gd name="T2" fmla="*/ 1159 w 77"/>
                <a:gd name="T3" fmla="*/ 239 h 66"/>
                <a:gd name="T4" fmla="*/ 1134 w 77"/>
                <a:gd name="T5" fmla="*/ 307 h 66"/>
                <a:gd name="T6" fmla="*/ 1052 w 77"/>
                <a:gd name="T7" fmla="*/ 522 h 66"/>
                <a:gd name="T8" fmla="*/ 1683 w 77"/>
                <a:gd name="T9" fmla="*/ 785 h 66"/>
                <a:gd name="T10" fmla="*/ 1683 w 77"/>
                <a:gd name="T11" fmla="*/ 951 h 66"/>
                <a:gd name="T12" fmla="*/ 1657 w 77"/>
                <a:gd name="T13" fmla="*/ 1073 h 66"/>
                <a:gd name="T14" fmla="*/ 1529 w 77"/>
                <a:gd name="T15" fmla="*/ 1049 h 66"/>
                <a:gd name="T16" fmla="*/ 1472 w 77"/>
                <a:gd name="T17" fmla="*/ 1166 h 66"/>
                <a:gd name="T18" fmla="*/ 1631 w 77"/>
                <a:gd name="T19" fmla="*/ 1142 h 66"/>
                <a:gd name="T20" fmla="*/ 1739 w 77"/>
                <a:gd name="T21" fmla="*/ 1117 h 66"/>
                <a:gd name="T22" fmla="*/ 1683 w 77"/>
                <a:gd name="T23" fmla="*/ 1166 h 66"/>
                <a:gd name="T24" fmla="*/ 1739 w 77"/>
                <a:gd name="T25" fmla="*/ 1215 h 66"/>
                <a:gd name="T26" fmla="*/ 1867 w 77"/>
                <a:gd name="T27" fmla="*/ 1117 h 66"/>
                <a:gd name="T28" fmla="*/ 1949 w 77"/>
                <a:gd name="T29" fmla="*/ 1142 h 66"/>
                <a:gd name="T30" fmla="*/ 1919 w 77"/>
                <a:gd name="T31" fmla="*/ 1215 h 66"/>
                <a:gd name="T32" fmla="*/ 1790 w 77"/>
                <a:gd name="T33" fmla="*/ 1332 h 66"/>
                <a:gd name="T34" fmla="*/ 1867 w 77"/>
                <a:gd name="T35" fmla="*/ 1429 h 66"/>
                <a:gd name="T36" fmla="*/ 2026 w 77"/>
                <a:gd name="T37" fmla="*/ 1547 h 66"/>
                <a:gd name="T38" fmla="*/ 1867 w 77"/>
                <a:gd name="T39" fmla="*/ 1498 h 66"/>
                <a:gd name="T40" fmla="*/ 1683 w 77"/>
                <a:gd name="T41" fmla="*/ 1405 h 66"/>
                <a:gd name="T42" fmla="*/ 1606 w 77"/>
                <a:gd name="T43" fmla="*/ 1473 h 66"/>
                <a:gd name="T44" fmla="*/ 1580 w 77"/>
                <a:gd name="T45" fmla="*/ 1547 h 66"/>
                <a:gd name="T46" fmla="*/ 1498 w 77"/>
                <a:gd name="T47" fmla="*/ 1498 h 66"/>
                <a:gd name="T48" fmla="*/ 1421 w 77"/>
                <a:gd name="T49" fmla="*/ 1498 h 66"/>
                <a:gd name="T50" fmla="*/ 1288 w 77"/>
                <a:gd name="T51" fmla="*/ 1522 h 66"/>
                <a:gd name="T52" fmla="*/ 1077 w 77"/>
                <a:gd name="T53" fmla="*/ 1405 h 66"/>
                <a:gd name="T54" fmla="*/ 1000 w 77"/>
                <a:gd name="T55" fmla="*/ 1356 h 66"/>
                <a:gd name="T56" fmla="*/ 975 w 77"/>
                <a:gd name="T57" fmla="*/ 1332 h 66"/>
                <a:gd name="T58" fmla="*/ 893 w 77"/>
                <a:gd name="T59" fmla="*/ 1308 h 66"/>
                <a:gd name="T60" fmla="*/ 867 w 77"/>
                <a:gd name="T61" fmla="*/ 1283 h 66"/>
                <a:gd name="T62" fmla="*/ 816 w 77"/>
                <a:gd name="T63" fmla="*/ 1381 h 66"/>
                <a:gd name="T64" fmla="*/ 395 w 77"/>
                <a:gd name="T65" fmla="*/ 1332 h 66"/>
                <a:gd name="T66" fmla="*/ 108 w 77"/>
                <a:gd name="T67" fmla="*/ 1308 h 66"/>
                <a:gd name="T68" fmla="*/ 133 w 77"/>
                <a:gd name="T69" fmla="*/ 1264 h 66"/>
                <a:gd name="T70" fmla="*/ 159 w 77"/>
                <a:gd name="T71" fmla="*/ 1093 h 66"/>
                <a:gd name="T72" fmla="*/ 159 w 77"/>
                <a:gd name="T73" fmla="*/ 1000 h 66"/>
                <a:gd name="T74" fmla="*/ 236 w 77"/>
                <a:gd name="T75" fmla="*/ 883 h 66"/>
                <a:gd name="T76" fmla="*/ 185 w 77"/>
                <a:gd name="T77" fmla="*/ 712 h 66"/>
                <a:gd name="T78" fmla="*/ 159 w 77"/>
                <a:gd name="T79" fmla="*/ 668 h 66"/>
                <a:gd name="T80" fmla="*/ 108 w 77"/>
                <a:gd name="T81" fmla="*/ 595 h 66"/>
                <a:gd name="T82" fmla="*/ 26 w 77"/>
                <a:gd name="T83" fmla="*/ 454 h 66"/>
                <a:gd name="T84" fmla="*/ 0 w 77"/>
                <a:gd name="T85" fmla="*/ 24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71" name="Freeform 55"/>
            <p:cNvSpPr>
              <a:spLocks/>
            </p:cNvSpPr>
            <p:nvPr/>
          </p:nvSpPr>
          <p:spPr bwMode="auto">
            <a:xfrm>
              <a:off x="3633" y="1799"/>
              <a:ext cx="277" cy="463"/>
            </a:xfrm>
            <a:custGeom>
              <a:avLst/>
              <a:gdLst>
                <a:gd name="T0" fmla="*/ 236 w 54"/>
                <a:gd name="T1" fmla="*/ 49 h 95"/>
                <a:gd name="T2" fmla="*/ 318 w 54"/>
                <a:gd name="T3" fmla="*/ 117 h 95"/>
                <a:gd name="T4" fmla="*/ 395 w 54"/>
                <a:gd name="T5" fmla="*/ 190 h 95"/>
                <a:gd name="T6" fmla="*/ 395 w 54"/>
                <a:gd name="T7" fmla="*/ 283 h 95"/>
                <a:gd name="T8" fmla="*/ 369 w 54"/>
                <a:gd name="T9" fmla="*/ 356 h 95"/>
                <a:gd name="T10" fmla="*/ 287 w 54"/>
                <a:gd name="T11" fmla="*/ 453 h 95"/>
                <a:gd name="T12" fmla="*/ 236 w 54"/>
                <a:gd name="T13" fmla="*/ 473 h 95"/>
                <a:gd name="T14" fmla="*/ 133 w 54"/>
                <a:gd name="T15" fmla="*/ 497 h 95"/>
                <a:gd name="T16" fmla="*/ 108 w 54"/>
                <a:gd name="T17" fmla="*/ 570 h 95"/>
                <a:gd name="T18" fmla="*/ 159 w 54"/>
                <a:gd name="T19" fmla="*/ 643 h 95"/>
                <a:gd name="T20" fmla="*/ 108 w 54"/>
                <a:gd name="T21" fmla="*/ 809 h 95"/>
                <a:gd name="T22" fmla="*/ 26 w 54"/>
                <a:gd name="T23" fmla="*/ 853 h 95"/>
                <a:gd name="T24" fmla="*/ 0 w 54"/>
                <a:gd name="T25" fmla="*/ 926 h 95"/>
                <a:gd name="T26" fmla="*/ 0 w 54"/>
                <a:gd name="T27" fmla="*/ 975 h 95"/>
                <a:gd name="T28" fmla="*/ 26 w 54"/>
                <a:gd name="T29" fmla="*/ 1140 h 95"/>
                <a:gd name="T30" fmla="*/ 133 w 54"/>
                <a:gd name="T31" fmla="*/ 1257 h 95"/>
                <a:gd name="T32" fmla="*/ 262 w 54"/>
                <a:gd name="T33" fmla="*/ 1355 h 95"/>
                <a:gd name="T34" fmla="*/ 344 w 54"/>
                <a:gd name="T35" fmla="*/ 1521 h 95"/>
                <a:gd name="T36" fmla="*/ 395 w 54"/>
                <a:gd name="T37" fmla="*/ 1472 h 95"/>
                <a:gd name="T38" fmla="*/ 498 w 54"/>
                <a:gd name="T39" fmla="*/ 1545 h 95"/>
                <a:gd name="T40" fmla="*/ 498 w 54"/>
                <a:gd name="T41" fmla="*/ 1638 h 95"/>
                <a:gd name="T42" fmla="*/ 421 w 54"/>
                <a:gd name="T43" fmla="*/ 1735 h 95"/>
                <a:gd name="T44" fmla="*/ 498 w 54"/>
                <a:gd name="T45" fmla="*/ 1852 h 95"/>
                <a:gd name="T46" fmla="*/ 631 w 54"/>
                <a:gd name="T47" fmla="*/ 1925 h 95"/>
                <a:gd name="T48" fmla="*/ 764 w 54"/>
                <a:gd name="T49" fmla="*/ 2066 h 95"/>
                <a:gd name="T50" fmla="*/ 790 w 54"/>
                <a:gd name="T51" fmla="*/ 2115 h 95"/>
                <a:gd name="T52" fmla="*/ 764 w 54"/>
                <a:gd name="T53" fmla="*/ 2164 h 95"/>
                <a:gd name="T54" fmla="*/ 841 w 54"/>
                <a:gd name="T55" fmla="*/ 2257 h 95"/>
                <a:gd name="T56" fmla="*/ 867 w 54"/>
                <a:gd name="T57" fmla="*/ 2232 h 95"/>
                <a:gd name="T58" fmla="*/ 893 w 54"/>
                <a:gd name="T59" fmla="*/ 2183 h 95"/>
                <a:gd name="T60" fmla="*/ 1000 w 54"/>
                <a:gd name="T61" fmla="*/ 2164 h 95"/>
                <a:gd name="T62" fmla="*/ 1103 w 54"/>
                <a:gd name="T63" fmla="*/ 2208 h 95"/>
                <a:gd name="T64" fmla="*/ 1134 w 54"/>
                <a:gd name="T65" fmla="*/ 2115 h 95"/>
                <a:gd name="T66" fmla="*/ 1159 w 54"/>
                <a:gd name="T67" fmla="*/ 2066 h 95"/>
                <a:gd name="T68" fmla="*/ 1262 w 54"/>
                <a:gd name="T69" fmla="*/ 2018 h 95"/>
                <a:gd name="T70" fmla="*/ 1236 w 54"/>
                <a:gd name="T71" fmla="*/ 1974 h 95"/>
                <a:gd name="T72" fmla="*/ 1236 w 54"/>
                <a:gd name="T73" fmla="*/ 1925 h 95"/>
                <a:gd name="T74" fmla="*/ 1262 w 54"/>
                <a:gd name="T75" fmla="*/ 1901 h 95"/>
                <a:gd name="T76" fmla="*/ 1262 w 54"/>
                <a:gd name="T77" fmla="*/ 1876 h 95"/>
                <a:gd name="T78" fmla="*/ 1262 w 54"/>
                <a:gd name="T79" fmla="*/ 1735 h 95"/>
                <a:gd name="T80" fmla="*/ 1370 w 54"/>
                <a:gd name="T81" fmla="*/ 1613 h 95"/>
                <a:gd name="T82" fmla="*/ 1421 w 54"/>
                <a:gd name="T83" fmla="*/ 1521 h 95"/>
                <a:gd name="T84" fmla="*/ 1370 w 54"/>
                <a:gd name="T85" fmla="*/ 1355 h 95"/>
                <a:gd name="T86" fmla="*/ 1370 w 54"/>
                <a:gd name="T87" fmla="*/ 1282 h 95"/>
                <a:gd name="T88" fmla="*/ 1288 w 54"/>
                <a:gd name="T89" fmla="*/ 307 h 95"/>
                <a:gd name="T90" fmla="*/ 1262 w 54"/>
                <a:gd name="T91" fmla="*/ 263 h 95"/>
                <a:gd name="T92" fmla="*/ 1211 w 54"/>
                <a:gd name="T93" fmla="*/ 141 h 95"/>
                <a:gd name="T94" fmla="*/ 1159 w 54"/>
                <a:gd name="T95" fmla="*/ 73 h 95"/>
                <a:gd name="T96" fmla="*/ 1159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72" name="Freeform 56"/>
            <p:cNvSpPr>
              <a:spLocks/>
            </p:cNvSpPr>
            <p:nvPr/>
          </p:nvSpPr>
          <p:spPr bwMode="auto">
            <a:xfrm>
              <a:off x="3925" y="1506"/>
              <a:ext cx="267" cy="346"/>
            </a:xfrm>
            <a:custGeom>
              <a:avLst/>
              <a:gdLst>
                <a:gd name="T0" fmla="*/ 688 w 52"/>
                <a:gd name="T1" fmla="*/ 1613 h 71"/>
                <a:gd name="T2" fmla="*/ 1135 w 52"/>
                <a:gd name="T3" fmla="*/ 1594 h 71"/>
                <a:gd name="T4" fmla="*/ 1186 w 52"/>
                <a:gd name="T5" fmla="*/ 1472 h 71"/>
                <a:gd name="T6" fmla="*/ 1186 w 52"/>
                <a:gd name="T7" fmla="*/ 1379 h 71"/>
                <a:gd name="T8" fmla="*/ 1263 w 52"/>
                <a:gd name="T9" fmla="*/ 1306 h 71"/>
                <a:gd name="T10" fmla="*/ 1294 w 52"/>
                <a:gd name="T11" fmla="*/ 1233 h 71"/>
                <a:gd name="T12" fmla="*/ 1320 w 52"/>
                <a:gd name="T13" fmla="*/ 1189 h 71"/>
                <a:gd name="T14" fmla="*/ 1345 w 52"/>
                <a:gd name="T15" fmla="*/ 1213 h 71"/>
                <a:gd name="T16" fmla="*/ 1371 w 52"/>
                <a:gd name="T17" fmla="*/ 1189 h 71"/>
                <a:gd name="T18" fmla="*/ 1371 w 52"/>
                <a:gd name="T19" fmla="*/ 1092 h 71"/>
                <a:gd name="T20" fmla="*/ 1345 w 52"/>
                <a:gd name="T21" fmla="*/ 999 h 71"/>
                <a:gd name="T22" fmla="*/ 1237 w 52"/>
                <a:gd name="T23" fmla="*/ 663 h 71"/>
                <a:gd name="T24" fmla="*/ 1109 w 52"/>
                <a:gd name="T25" fmla="*/ 663 h 71"/>
                <a:gd name="T26" fmla="*/ 950 w 52"/>
                <a:gd name="T27" fmla="*/ 853 h 71"/>
                <a:gd name="T28" fmla="*/ 924 w 52"/>
                <a:gd name="T29" fmla="*/ 833 h 71"/>
                <a:gd name="T30" fmla="*/ 868 w 52"/>
                <a:gd name="T31" fmla="*/ 809 h 71"/>
                <a:gd name="T32" fmla="*/ 868 w 52"/>
                <a:gd name="T33" fmla="*/ 711 h 71"/>
                <a:gd name="T34" fmla="*/ 950 w 52"/>
                <a:gd name="T35" fmla="*/ 663 h 71"/>
                <a:gd name="T36" fmla="*/ 950 w 52"/>
                <a:gd name="T37" fmla="*/ 619 h 71"/>
                <a:gd name="T38" fmla="*/ 1001 w 52"/>
                <a:gd name="T39" fmla="*/ 570 h 71"/>
                <a:gd name="T40" fmla="*/ 1001 w 52"/>
                <a:gd name="T41" fmla="*/ 404 h 71"/>
                <a:gd name="T42" fmla="*/ 976 w 52"/>
                <a:gd name="T43" fmla="*/ 331 h 71"/>
                <a:gd name="T44" fmla="*/ 924 w 52"/>
                <a:gd name="T45" fmla="*/ 283 h 71"/>
                <a:gd name="T46" fmla="*/ 976 w 52"/>
                <a:gd name="T47" fmla="*/ 239 h 71"/>
                <a:gd name="T48" fmla="*/ 950 w 52"/>
                <a:gd name="T49" fmla="*/ 166 h 71"/>
                <a:gd name="T50" fmla="*/ 791 w 52"/>
                <a:gd name="T51" fmla="*/ 93 h 71"/>
                <a:gd name="T52" fmla="*/ 688 w 52"/>
                <a:gd name="T53" fmla="*/ 49 h 71"/>
                <a:gd name="T54" fmla="*/ 555 w 52"/>
                <a:gd name="T55" fmla="*/ 24 h 71"/>
                <a:gd name="T56" fmla="*/ 472 w 52"/>
                <a:gd name="T57" fmla="*/ 24 h 71"/>
                <a:gd name="T58" fmla="*/ 395 w 52"/>
                <a:gd name="T59" fmla="*/ 73 h 71"/>
                <a:gd name="T60" fmla="*/ 395 w 52"/>
                <a:gd name="T61" fmla="*/ 141 h 71"/>
                <a:gd name="T62" fmla="*/ 421 w 52"/>
                <a:gd name="T63" fmla="*/ 166 h 71"/>
                <a:gd name="T64" fmla="*/ 395 w 52"/>
                <a:gd name="T65" fmla="*/ 190 h 71"/>
                <a:gd name="T66" fmla="*/ 344 w 52"/>
                <a:gd name="T67" fmla="*/ 239 h 71"/>
                <a:gd name="T68" fmla="*/ 318 w 52"/>
                <a:gd name="T69" fmla="*/ 307 h 71"/>
                <a:gd name="T70" fmla="*/ 318 w 52"/>
                <a:gd name="T71" fmla="*/ 404 h 71"/>
                <a:gd name="T72" fmla="*/ 262 w 52"/>
                <a:gd name="T73" fmla="*/ 380 h 71"/>
                <a:gd name="T74" fmla="*/ 262 w 52"/>
                <a:gd name="T75" fmla="*/ 307 h 71"/>
                <a:gd name="T76" fmla="*/ 262 w 52"/>
                <a:gd name="T77" fmla="*/ 263 h 71"/>
                <a:gd name="T78" fmla="*/ 211 w 52"/>
                <a:gd name="T79" fmla="*/ 307 h 71"/>
                <a:gd name="T80" fmla="*/ 211 w 52"/>
                <a:gd name="T81" fmla="*/ 380 h 71"/>
                <a:gd name="T82" fmla="*/ 134 w 52"/>
                <a:gd name="T83" fmla="*/ 404 h 71"/>
                <a:gd name="T84" fmla="*/ 108 w 52"/>
                <a:gd name="T85" fmla="*/ 453 h 71"/>
                <a:gd name="T86" fmla="*/ 77 w 52"/>
                <a:gd name="T87" fmla="*/ 546 h 71"/>
                <a:gd name="T88" fmla="*/ 51 w 52"/>
                <a:gd name="T89" fmla="*/ 663 h 71"/>
                <a:gd name="T90" fmla="*/ 26 w 52"/>
                <a:gd name="T91" fmla="*/ 760 h 71"/>
                <a:gd name="T92" fmla="*/ 51 w 52"/>
                <a:gd name="T93" fmla="*/ 877 h 71"/>
                <a:gd name="T94" fmla="*/ 51 w 52"/>
                <a:gd name="T95" fmla="*/ 975 h 71"/>
                <a:gd name="T96" fmla="*/ 159 w 52"/>
                <a:gd name="T97" fmla="*/ 1189 h 71"/>
                <a:gd name="T98" fmla="*/ 185 w 52"/>
                <a:gd name="T99" fmla="*/ 1306 h 71"/>
                <a:gd name="T100" fmla="*/ 185 w 52"/>
                <a:gd name="T101" fmla="*/ 1330 h 71"/>
                <a:gd name="T102" fmla="*/ 159 w 52"/>
                <a:gd name="T103" fmla="*/ 1472 h 71"/>
                <a:gd name="T104" fmla="*/ 51 w 52"/>
                <a:gd name="T105" fmla="*/ 1637 h 71"/>
                <a:gd name="T106" fmla="*/ 0 w 52"/>
                <a:gd name="T107" fmla="*/ 1686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73" name="Freeform 57"/>
            <p:cNvSpPr>
              <a:spLocks/>
            </p:cNvSpPr>
            <p:nvPr/>
          </p:nvSpPr>
          <p:spPr bwMode="auto">
            <a:xfrm>
              <a:off x="3669" y="1384"/>
              <a:ext cx="426" cy="200"/>
            </a:xfrm>
            <a:custGeom>
              <a:avLst/>
              <a:gdLst>
                <a:gd name="T0" fmla="*/ 108 w 83"/>
                <a:gd name="T1" fmla="*/ 380 h 41"/>
                <a:gd name="T2" fmla="*/ 210 w 83"/>
                <a:gd name="T3" fmla="*/ 307 h 41"/>
                <a:gd name="T4" fmla="*/ 529 w 83"/>
                <a:gd name="T5" fmla="*/ 141 h 41"/>
                <a:gd name="T6" fmla="*/ 683 w 83"/>
                <a:gd name="T7" fmla="*/ 24 h 41"/>
                <a:gd name="T8" fmla="*/ 816 w 83"/>
                <a:gd name="T9" fmla="*/ 24 h 41"/>
                <a:gd name="T10" fmla="*/ 739 w 83"/>
                <a:gd name="T11" fmla="*/ 98 h 41"/>
                <a:gd name="T12" fmla="*/ 606 w 83"/>
                <a:gd name="T13" fmla="*/ 215 h 41"/>
                <a:gd name="T14" fmla="*/ 606 w 83"/>
                <a:gd name="T15" fmla="*/ 288 h 41"/>
                <a:gd name="T16" fmla="*/ 739 w 83"/>
                <a:gd name="T17" fmla="*/ 239 h 41"/>
                <a:gd name="T18" fmla="*/ 1027 w 83"/>
                <a:gd name="T19" fmla="*/ 356 h 41"/>
                <a:gd name="T20" fmla="*/ 1134 w 83"/>
                <a:gd name="T21" fmla="*/ 380 h 41"/>
                <a:gd name="T22" fmla="*/ 1160 w 83"/>
                <a:gd name="T23" fmla="*/ 405 h 41"/>
                <a:gd name="T24" fmla="*/ 1288 w 83"/>
                <a:gd name="T25" fmla="*/ 307 h 41"/>
                <a:gd name="T26" fmla="*/ 1683 w 83"/>
                <a:gd name="T27" fmla="*/ 190 h 41"/>
                <a:gd name="T28" fmla="*/ 1658 w 83"/>
                <a:gd name="T29" fmla="*/ 263 h 41"/>
                <a:gd name="T30" fmla="*/ 1740 w 83"/>
                <a:gd name="T31" fmla="*/ 332 h 41"/>
                <a:gd name="T32" fmla="*/ 1899 w 83"/>
                <a:gd name="T33" fmla="*/ 307 h 41"/>
                <a:gd name="T34" fmla="*/ 2002 w 83"/>
                <a:gd name="T35" fmla="*/ 429 h 41"/>
                <a:gd name="T36" fmla="*/ 2161 w 83"/>
                <a:gd name="T37" fmla="*/ 454 h 41"/>
                <a:gd name="T38" fmla="*/ 2161 w 83"/>
                <a:gd name="T39" fmla="*/ 498 h 41"/>
                <a:gd name="T40" fmla="*/ 2079 w 83"/>
                <a:gd name="T41" fmla="*/ 498 h 41"/>
                <a:gd name="T42" fmla="*/ 1976 w 83"/>
                <a:gd name="T43" fmla="*/ 498 h 41"/>
                <a:gd name="T44" fmla="*/ 1817 w 83"/>
                <a:gd name="T45" fmla="*/ 498 h 41"/>
                <a:gd name="T46" fmla="*/ 1817 w 83"/>
                <a:gd name="T47" fmla="*/ 571 h 41"/>
                <a:gd name="T48" fmla="*/ 1632 w 83"/>
                <a:gd name="T49" fmla="*/ 498 h 41"/>
                <a:gd name="T50" fmla="*/ 1504 w 83"/>
                <a:gd name="T51" fmla="*/ 546 h 41"/>
                <a:gd name="T52" fmla="*/ 1447 w 83"/>
                <a:gd name="T53" fmla="*/ 595 h 41"/>
                <a:gd name="T54" fmla="*/ 1319 w 83"/>
                <a:gd name="T55" fmla="*/ 595 h 41"/>
                <a:gd name="T56" fmla="*/ 1211 w 83"/>
                <a:gd name="T57" fmla="*/ 712 h 41"/>
                <a:gd name="T58" fmla="*/ 1237 w 83"/>
                <a:gd name="T59" fmla="*/ 668 h 41"/>
                <a:gd name="T60" fmla="*/ 1160 w 83"/>
                <a:gd name="T61" fmla="*/ 668 h 41"/>
                <a:gd name="T62" fmla="*/ 1109 w 83"/>
                <a:gd name="T63" fmla="*/ 644 h 41"/>
                <a:gd name="T64" fmla="*/ 1052 w 83"/>
                <a:gd name="T65" fmla="*/ 761 h 41"/>
                <a:gd name="T66" fmla="*/ 950 w 83"/>
                <a:gd name="T67" fmla="*/ 902 h 41"/>
                <a:gd name="T68" fmla="*/ 898 w 83"/>
                <a:gd name="T69" fmla="*/ 927 h 41"/>
                <a:gd name="T70" fmla="*/ 924 w 83"/>
                <a:gd name="T71" fmla="*/ 859 h 41"/>
                <a:gd name="T72" fmla="*/ 842 w 83"/>
                <a:gd name="T73" fmla="*/ 859 h 41"/>
                <a:gd name="T74" fmla="*/ 790 w 83"/>
                <a:gd name="T75" fmla="*/ 688 h 41"/>
                <a:gd name="T76" fmla="*/ 765 w 83"/>
                <a:gd name="T77" fmla="*/ 668 h 41"/>
                <a:gd name="T78" fmla="*/ 606 w 83"/>
                <a:gd name="T79" fmla="*/ 620 h 41"/>
                <a:gd name="T80" fmla="*/ 580 w 83"/>
                <a:gd name="T81" fmla="*/ 620 h 41"/>
                <a:gd name="T82" fmla="*/ 421 w 83"/>
                <a:gd name="T83" fmla="*/ 571 h 41"/>
                <a:gd name="T84" fmla="*/ 108 w 83"/>
                <a:gd name="T85" fmla="*/ 454 h 41"/>
                <a:gd name="T86" fmla="*/ 0 w 83"/>
                <a:gd name="T87" fmla="*/ 40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74" name="Freeform 58"/>
            <p:cNvSpPr>
              <a:spLocks/>
            </p:cNvSpPr>
            <p:nvPr/>
          </p:nvSpPr>
          <p:spPr bwMode="auto">
            <a:xfrm>
              <a:off x="3879" y="1838"/>
              <a:ext cx="206" cy="351"/>
            </a:xfrm>
            <a:custGeom>
              <a:avLst/>
              <a:gdLst>
                <a:gd name="T0" fmla="*/ 26 w 40"/>
                <a:gd name="T1" fmla="*/ 117 h 72"/>
                <a:gd name="T2" fmla="*/ 108 w 40"/>
                <a:gd name="T3" fmla="*/ 1068 h 72"/>
                <a:gd name="T4" fmla="*/ 108 w 40"/>
                <a:gd name="T5" fmla="*/ 1092 h 72"/>
                <a:gd name="T6" fmla="*/ 108 w 40"/>
                <a:gd name="T7" fmla="*/ 1116 h 72"/>
                <a:gd name="T8" fmla="*/ 108 w 40"/>
                <a:gd name="T9" fmla="*/ 1165 h 72"/>
                <a:gd name="T10" fmla="*/ 134 w 40"/>
                <a:gd name="T11" fmla="*/ 1233 h 72"/>
                <a:gd name="T12" fmla="*/ 160 w 40"/>
                <a:gd name="T13" fmla="*/ 1331 h 72"/>
                <a:gd name="T14" fmla="*/ 108 w 40"/>
                <a:gd name="T15" fmla="*/ 1404 h 72"/>
                <a:gd name="T16" fmla="*/ 108 w 40"/>
                <a:gd name="T17" fmla="*/ 1423 h 72"/>
                <a:gd name="T18" fmla="*/ 52 w 40"/>
                <a:gd name="T19" fmla="*/ 1497 h 72"/>
                <a:gd name="T20" fmla="*/ 0 w 40"/>
                <a:gd name="T21" fmla="*/ 1545 h 72"/>
                <a:gd name="T22" fmla="*/ 0 w 40"/>
                <a:gd name="T23" fmla="*/ 1618 h 72"/>
                <a:gd name="T24" fmla="*/ 0 w 40"/>
                <a:gd name="T25" fmla="*/ 1687 h 72"/>
                <a:gd name="T26" fmla="*/ 0 w 40"/>
                <a:gd name="T27" fmla="*/ 1687 h 72"/>
                <a:gd name="T28" fmla="*/ 0 w 40"/>
                <a:gd name="T29" fmla="*/ 1711 h 72"/>
                <a:gd name="T30" fmla="*/ 0 w 40"/>
                <a:gd name="T31" fmla="*/ 1711 h 72"/>
                <a:gd name="T32" fmla="*/ 26 w 40"/>
                <a:gd name="T33" fmla="*/ 1711 h 72"/>
                <a:gd name="T34" fmla="*/ 52 w 40"/>
                <a:gd name="T35" fmla="*/ 1711 h 72"/>
                <a:gd name="T36" fmla="*/ 52 w 40"/>
                <a:gd name="T37" fmla="*/ 1687 h 72"/>
                <a:gd name="T38" fmla="*/ 52 w 40"/>
                <a:gd name="T39" fmla="*/ 1662 h 72"/>
                <a:gd name="T40" fmla="*/ 134 w 40"/>
                <a:gd name="T41" fmla="*/ 1662 h 72"/>
                <a:gd name="T42" fmla="*/ 211 w 40"/>
                <a:gd name="T43" fmla="*/ 1638 h 72"/>
                <a:gd name="T44" fmla="*/ 319 w 40"/>
                <a:gd name="T45" fmla="*/ 1687 h 72"/>
                <a:gd name="T46" fmla="*/ 319 w 40"/>
                <a:gd name="T47" fmla="*/ 1687 h 72"/>
                <a:gd name="T48" fmla="*/ 345 w 40"/>
                <a:gd name="T49" fmla="*/ 1687 h 72"/>
                <a:gd name="T50" fmla="*/ 371 w 40"/>
                <a:gd name="T51" fmla="*/ 1618 h 72"/>
                <a:gd name="T52" fmla="*/ 422 w 40"/>
                <a:gd name="T53" fmla="*/ 1618 h 72"/>
                <a:gd name="T54" fmla="*/ 453 w 40"/>
                <a:gd name="T55" fmla="*/ 1638 h 72"/>
                <a:gd name="T56" fmla="*/ 479 w 40"/>
                <a:gd name="T57" fmla="*/ 1662 h 72"/>
                <a:gd name="T58" fmla="*/ 505 w 40"/>
                <a:gd name="T59" fmla="*/ 1638 h 72"/>
                <a:gd name="T60" fmla="*/ 530 w 40"/>
                <a:gd name="T61" fmla="*/ 1545 h 72"/>
                <a:gd name="T62" fmla="*/ 556 w 40"/>
                <a:gd name="T63" fmla="*/ 1521 h 72"/>
                <a:gd name="T64" fmla="*/ 582 w 40"/>
                <a:gd name="T65" fmla="*/ 1521 h 72"/>
                <a:gd name="T66" fmla="*/ 639 w 40"/>
                <a:gd name="T67" fmla="*/ 1570 h 72"/>
                <a:gd name="T68" fmla="*/ 716 w 40"/>
                <a:gd name="T69" fmla="*/ 1570 h 72"/>
                <a:gd name="T70" fmla="*/ 742 w 40"/>
                <a:gd name="T71" fmla="*/ 1497 h 72"/>
                <a:gd name="T72" fmla="*/ 875 w 40"/>
                <a:gd name="T73" fmla="*/ 1331 h 72"/>
                <a:gd name="T74" fmla="*/ 875 w 40"/>
                <a:gd name="T75" fmla="*/ 1258 h 72"/>
                <a:gd name="T76" fmla="*/ 901 w 40"/>
                <a:gd name="T77" fmla="*/ 1258 h 72"/>
                <a:gd name="T78" fmla="*/ 984 w 40"/>
                <a:gd name="T79" fmla="*/ 1258 h 72"/>
                <a:gd name="T80" fmla="*/ 1009 w 40"/>
                <a:gd name="T81" fmla="*/ 1233 h 72"/>
                <a:gd name="T82" fmla="*/ 1061 w 40"/>
                <a:gd name="T83" fmla="*/ 1214 h 72"/>
                <a:gd name="T84" fmla="*/ 1061 w 40"/>
                <a:gd name="T85" fmla="*/ 1189 h 72"/>
                <a:gd name="T86" fmla="*/ 1061 w 40"/>
                <a:gd name="T87" fmla="*/ 1116 h 72"/>
                <a:gd name="T88" fmla="*/ 1061 w 40"/>
                <a:gd name="T89" fmla="*/ 1116 h 72"/>
                <a:gd name="T90" fmla="*/ 1061 w 40"/>
                <a:gd name="T91" fmla="*/ 1068 h 72"/>
                <a:gd name="T92" fmla="*/ 927 w 40"/>
                <a:gd name="T93" fmla="*/ 24 h 72"/>
                <a:gd name="T94" fmla="*/ 927 w 40"/>
                <a:gd name="T95" fmla="*/ 0 h 72"/>
                <a:gd name="T96" fmla="*/ 237 w 40"/>
                <a:gd name="T97" fmla="*/ 73 h 72"/>
                <a:gd name="T98" fmla="*/ 211 w 40"/>
                <a:gd name="T99" fmla="*/ 97 h 72"/>
                <a:gd name="T100" fmla="*/ 160 w 40"/>
                <a:gd name="T101" fmla="*/ 117 h 72"/>
                <a:gd name="T102" fmla="*/ 134 w 40"/>
                <a:gd name="T103" fmla="*/ 141 h 72"/>
                <a:gd name="T104" fmla="*/ 77 w 40"/>
                <a:gd name="T105" fmla="*/ 141 h 72"/>
                <a:gd name="T106" fmla="*/ 26 w 40"/>
                <a:gd name="T107" fmla="*/ 117 h 72"/>
                <a:gd name="T108" fmla="*/ 26 w 40"/>
                <a:gd name="T109" fmla="*/ 117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75" name="Freeform 59"/>
            <p:cNvSpPr>
              <a:spLocks/>
            </p:cNvSpPr>
            <p:nvPr/>
          </p:nvSpPr>
          <p:spPr bwMode="auto">
            <a:xfrm>
              <a:off x="3665" y="2423"/>
              <a:ext cx="240" cy="405"/>
            </a:xfrm>
            <a:custGeom>
              <a:avLst/>
              <a:gdLst>
                <a:gd name="T0" fmla="*/ 1149 w 47"/>
                <a:gd name="T1" fmla="*/ 0 h 83"/>
                <a:gd name="T2" fmla="*/ 393 w 47"/>
                <a:gd name="T3" fmla="*/ 49 h 83"/>
                <a:gd name="T4" fmla="*/ 393 w 47"/>
                <a:gd name="T5" fmla="*/ 73 h 83"/>
                <a:gd name="T6" fmla="*/ 311 w 47"/>
                <a:gd name="T7" fmla="*/ 117 h 83"/>
                <a:gd name="T8" fmla="*/ 311 w 47"/>
                <a:gd name="T9" fmla="*/ 190 h 83"/>
                <a:gd name="T10" fmla="*/ 311 w 47"/>
                <a:gd name="T11" fmla="*/ 263 h 83"/>
                <a:gd name="T12" fmla="*/ 286 w 47"/>
                <a:gd name="T13" fmla="*/ 288 h 83"/>
                <a:gd name="T14" fmla="*/ 235 w 47"/>
                <a:gd name="T15" fmla="*/ 332 h 83"/>
                <a:gd name="T16" fmla="*/ 184 w 47"/>
                <a:gd name="T17" fmla="*/ 381 h 83"/>
                <a:gd name="T18" fmla="*/ 158 w 47"/>
                <a:gd name="T19" fmla="*/ 405 h 83"/>
                <a:gd name="T20" fmla="*/ 158 w 47"/>
                <a:gd name="T21" fmla="*/ 454 h 83"/>
                <a:gd name="T22" fmla="*/ 133 w 47"/>
                <a:gd name="T23" fmla="*/ 498 h 83"/>
                <a:gd name="T24" fmla="*/ 133 w 47"/>
                <a:gd name="T25" fmla="*/ 522 h 83"/>
                <a:gd name="T26" fmla="*/ 102 w 47"/>
                <a:gd name="T27" fmla="*/ 595 h 83"/>
                <a:gd name="T28" fmla="*/ 77 w 47"/>
                <a:gd name="T29" fmla="*/ 644 h 83"/>
                <a:gd name="T30" fmla="*/ 102 w 47"/>
                <a:gd name="T31" fmla="*/ 712 h 83"/>
                <a:gd name="T32" fmla="*/ 133 w 47"/>
                <a:gd name="T33" fmla="*/ 737 h 83"/>
                <a:gd name="T34" fmla="*/ 133 w 47"/>
                <a:gd name="T35" fmla="*/ 786 h 83"/>
                <a:gd name="T36" fmla="*/ 133 w 47"/>
                <a:gd name="T37" fmla="*/ 786 h 83"/>
                <a:gd name="T38" fmla="*/ 133 w 47"/>
                <a:gd name="T39" fmla="*/ 810 h 83"/>
                <a:gd name="T40" fmla="*/ 133 w 47"/>
                <a:gd name="T41" fmla="*/ 810 h 83"/>
                <a:gd name="T42" fmla="*/ 102 w 47"/>
                <a:gd name="T43" fmla="*/ 859 h 83"/>
                <a:gd name="T44" fmla="*/ 133 w 47"/>
                <a:gd name="T45" fmla="*/ 883 h 83"/>
                <a:gd name="T46" fmla="*/ 102 w 47"/>
                <a:gd name="T47" fmla="*/ 903 h 83"/>
                <a:gd name="T48" fmla="*/ 158 w 47"/>
                <a:gd name="T49" fmla="*/ 1000 h 83"/>
                <a:gd name="T50" fmla="*/ 158 w 47"/>
                <a:gd name="T51" fmla="*/ 1073 h 83"/>
                <a:gd name="T52" fmla="*/ 184 w 47"/>
                <a:gd name="T53" fmla="*/ 1117 h 83"/>
                <a:gd name="T54" fmla="*/ 209 w 47"/>
                <a:gd name="T55" fmla="*/ 1142 h 83"/>
                <a:gd name="T56" fmla="*/ 209 w 47"/>
                <a:gd name="T57" fmla="*/ 1166 h 83"/>
                <a:gd name="T58" fmla="*/ 158 w 47"/>
                <a:gd name="T59" fmla="*/ 1191 h 83"/>
                <a:gd name="T60" fmla="*/ 158 w 47"/>
                <a:gd name="T61" fmla="*/ 1215 h 83"/>
                <a:gd name="T62" fmla="*/ 133 w 47"/>
                <a:gd name="T63" fmla="*/ 1283 h 83"/>
                <a:gd name="T64" fmla="*/ 77 w 47"/>
                <a:gd name="T65" fmla="*/ 1405 h 83"/>
                <a:gd name="T66" fmla="*/ 0 w 47"/>
                <a:gd name="T67" fmla="*/ 1571 h 83"/>
                <a:gd name="T68" fmla="*/ 0 w 47"/>
                <a:gd name="T69" fmla="*/ 1688 h 83"/>
                <a:gd name="T70" fmla="*/ 705 w 47"/>
                <a:gd name="T71" fmla="*/ 1669 h 83"/>
                <a:gd name="T72" fmla="*/ 705 w 47"/>
                <a:gd name="T73" fmla="*/ 1688 h 83"/>
                <a:gd name="T74" fmla="*/ 679 w 47"/>
                <a:gd name="T75" fmla="*/ 1737 h 83"/>
                <a:gd name="T76" fmla="*/ 705 w 47"/>
                <a:gd name="T77" fmla="*/ 1835 h 83"/>
                <a:gd name="T78" fmla="*/ 756 w 47"/>
                <a:gd name="T79" fmla="*/ 1903 h 83"/>
                <a:gd name="T80" fmla="*/ 781 w 47"/>
                <a:gd name="T81" fmla="*/ 1976 h 83"/>
                <a:gd name="T82" fmla="*/ 832 w 47"/>
                <a:gd name="T83" fmla="*/ 1976 h 83"/>
                <a:gd name="T84" fmla="*/ 914 w 47"/>
                <a:gd name="T85" fmla="*/ 1927 h 83"/>
                <a:gd name="T86" fmla="*/ 1067 w 47"/>
                <a:gd name="T87" fmla="*/ 1879 h 83"/>
                <a:gd name="T88" fmla="*/ 1123 w 47"/>
                <a:gd name="T89" fmla="*/ 1879 h 83"/>
                <a:gd name="T90" fmla="*/ 1174 w 47"/>
                <a:gd name="T91" fmla="*/ 1859 h 83"/>
                <a:gd name="T92" fmla="*/ 1200 w 47"/>
                <a:gd name="T93" fmla="*/ 1879 h 83"/>
                <a:gd name="T94" fmla="*/ 1226 w 47"/>
                <a:gd name="T95" fmla="*/ 1903 h 83"/>
                <a:gd name="T96" fmla="*/ 1226 w 47"/>
                <a:gd name="T97" fmla="*/ 1879 h 83"/>
                <a:gd name="T98" fmla="*/ 1149 w 47"/>
                <a:gd name="T99" fmla="*/ 1283 h 83"/>
                <a:gd name="T100" fmla="*/ 1149 w 47"/>
                <a:gd name="T101" fmla="*/ 1239 h 83"/>
                <a:gd name="T102" fmla="*/ 1174 w 47"/>
                <a:gd name="T103" fmla="*/ 49 h 83"/>
                <a:gd name="T104" fmla="*/ 1149 w 47"/>
                <a:gd name="T105" fmla="*/ 0 h 83"/>
                <a:gd name="T106" fmla="*/ 1149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76" name="Freeform 60"/>
            <p:cNvSpPr>
              <a:spLocks/>
            </p:cNvSpPr>
            <p:nvPr/>
          </p:nvSpPr>
          <p:spPr bwMode="auto">
            <a:xfrm>
              <a:off x="4331" y="1721"/>
              <a:ext cx="404" cy="249"/>
            </a:xfrm>
            <a:custGeom>
              <a:avLst/>
              <a:gdLst>
                <a:gd name="T0" fmla="*/ 496 w 79"/>
                <a:gd name="T1" fmla="*/ 1167 h 51"/>
                <a:gd name="T2" fmla="*/ 1437 w 79"/>
                <a:gd name="T3" fmla="*/ 1001 h 51"/>
                <a:gd name="T4" fmla="*/ 1729 w 79"/>
                <a:gd name="T5" fmla="*/ 952 h 51"/>
                <a:gd name="T6" fmla="*/ 1754 w 79"/>
                <a:gd name="T7" fmla="*/ 952 h 51"/>
                <a:gd name="T8" fmla="*/ 1754 w 79"/>
                <a:gd name="T9" fmla="*/ 928 h 51"/>
                <a:gd name="T10" fmla="*/ 1754 w 79"/>
                <a:gd name="T11" fmla="*/ 908 h 51"/>
                <a:gd name="T12" fmla="*/ 1780 w 79"/>
                <a:gd name="T13" fmla="*/ 884 h 51"/>
                <a:gd name="T14" fmla="*/ 1831 w 79"/>
                <a:gd name="T15" fmla="*/ 884 h 51"/>
                <a:gd name="T16" fmla="*/ 1856 w 79"/>
                <a:gd name="T17" fmla="*/ 884 h 51"/>
                <a:gd name="T18" fmla="*/ 1933 w 79"/>
                <a:gd name="T19" fmla="*/ 835 h 51"/>
                <a:gd name="T20" fmla="*/ 1933 w 79"/>
                <a:gd name="T21" fmla="*/ 786 h 51"/>
                <a:gd name="T22" fmla="*/ 2015 w 79"/>
                <a:gd name="T23" fmla="*/ 737 h 51"/>
                <a:gd name="T24" fmla="*/ 2066 w 79"/>
                <a:gd name="T25" fmla="*/ 713 h 51"/>
                <a:gd name="T26" fmla="*/ 2066 w 79"/>
                <a:gd name="T27" fmla="*/ 693 h 51"/>
                <a:gd name="T28" fmla="*/ 2015 w 79"/>
                <a:gd name="T29" fmla="*/ 669 h 51"/>
                <a:gd name="T30" fmla="*/ 1989 w 79"/>
                <a:gd name="T31" fmla="*/ 644 h 51"/>
                <a:gd name="T32" fmla="*/ 1964 w 79"/>
                <a:gd name="T33" fmla="*/ 644 h 51"/>
                <a:gd name="T34" fmla="*/ 1964 w 79"/>
                <a:gd name="T35" fmla="*/ 620 h 51"/>
                <a:gd name="T36" fmla="*/ 1907 w 79"/>
                <a:gd name="T37" fmla="*/ 620 h 51"/>
                <a:gd name="T38" fmla="*/ 1907 w 79"/>
                <a:gd name="T39" fmla="*/ 571 h 51"/>
                <a:gd name="T40" fmla="*/ 1856 w 79"/>
                <a:gd name="T41" fmla="*/ 571 h 51"/>
                <a:gd name="T42" fmla="*/ 1856 w 79"/>
                <a:gd name="T43" fmla="*/ 547 h 51"/>
                <a:gd name="T44" fmla="*/ 1856 w 79"/>
                <a:gd name="T45" fmla="*/ 478 h 51"/>
                <a:gd name="T46" fmla="*/ 1882 w 79"/>
                <a:gd name="T47" fmla="*/ 478 h 51"/>
                <a:gd name="T48" fmla="*/ 1856 w 79"/>
                <a:gd name="T49" fmla="*/ 430 h 51"/>
                <a:gd name="T50" fmla="*/ 1831 w 79"/>
                <a:gd name="T51" fmla="*/ 405 h 51"/>
                <a:gd name="T52" fmla="*/ 1831 w 79"/>
                <a:gd name="T53" fmla="*/ 405 h 51"/>
                <a:gd name="T54" fmla="*/ 1856 w 79"/>
                <a:gd name="T55" fmla="*/ 381 h 51"/>
                <a:gd name="T56" fmla="*/ 1882 w 79"/>
                <a:gd name="T57" fmla="*/ 356 h 51"/>
                <a:gd name="T58" fmla="*/ 1907 w 79"/>
                <a:gd name="T59" fmla="*/ 288 h 51"/>
                <a:gd name="T60" fmla="*/ 1907 w 79"/>
                <a:gd name="T61" fmla="*/ 264 h 51"/>
                <a:gd name="T62" fmla="*/ 1933 w 79"/>
                <a:gd name="T63" fmla="*/ 239 h 51"/>
                <a:gd name="T64" fmla="*/ 1933 w 79"/>
                <a:gd name="T65" fmla="*/ 215 h 51"/>
                <a:gd name="T66" fmla="*/ 1907 w 79"/>
                <a:gd name="T67" fmla="*/ 215 h 51"/>
                <a:gd name="T68" fmla="*/ 1831 w 79"/>
                <a:gd name="T69" fmla="*/ 190 h 51"/>
                <a:gd name="T70" fmla="*/ 1831 w 79"/>
                <a:gd name="T71" fmla="*/ 190 h 51"/>
                <a:gd name="T72" fmla="*/ 1805 w 79"/>
                <a:gd name="T73" fmla="*/ 166 h 51"/>
                <a:gd name="T74" fmla="*/ 1805 w 79"/>
                <a:gd name="T75" fmla="*/ 142 h 51"/>
                <a:gd name="T76" fmla="*/ 1754 w 79"/>
                <a:gd name="T77" fmla="*/ 73 h 51"/>
                <a:gd name="T78" fmla="*/ 1729 w 79"/>
                <a:gd name="T79" fmla="*/ 73 h 51"/>
                <a:gd name="T80" fmla="*/ 1729 w 79"/>
                <a:gd name="T81" fmla="*/ 49 h 51"/>
                <a:gd name="T82" fmla="*/ 1698 w 79"/>
                <a:gd name="T83" fmla="*/ 49 h 51"/>
                <a:gd name="T84" fmla="*/ 1698 w 79"/>
                <a:gd name="T85" fmla="*/ 49 h 51"/>
                <a:gd name="T86" fmla="*/ 1698 w 79"/>
                <a:gd name="T87" fmla="*/ 24 h 51"/>
                <a:gd name="T88" fmla="*/ 1672 w 79"/>
                <a:gd name="T89" fmla="*/ 0 h 51"/>
                <a:gd name="T90" fmla="*/ 235 w 79"/>
                <a:gd name="T91" fmla="*/ 264 h 51"/>
                <a:gd name="T92" fmla="*/ 210 w 79"/>
                <a:gd name="T93" fmla="*/ 166 h 51"/>
                <a:gd name="T94" fmla="*/ 133 w 79"/>
                <a:gd name="T95" fmla="*/ 239 h 51"/>
                <a:gd name="T96" fmla="*/ 133 w 79"/>
                <a:gd name="T97" fmla="*/ 239 h 51"/>
                <a:gd name="T98" fmla="*/ 102 w 79"/>
                <a:gd name="T99" fmla="*/ 215 h 51"/>
                <a:gd name="T100" fmla="*/ 102 w 79"/>
                <a:gd name="T101" fmla="*/ 215 h 51"/>
                <a:gd name="T102" fmla="*/ 77 w 79"/>
                <a:gd name="T103" fmla="*/ 264 h 51"/>
                <a:gd name="T104" fmla="*/ 26 w 79"/>
                <a:gd name="T105" fmla="*/ 308 h 51"/>
                <a:gd name="T106" fmla="*/ 0 w 79"/>
                <a:gd name="T107" fmla="*/ 332 h 51"/>
                <a:gd name="T108" fmla="*/ 102 w 79"/>
                <a:gd name="T109" fmla="*/ 859 h 51"/>
                <a:gd name="T110" fmla="*/ 159 w 79"/>
                <a:gd name="T111" fmla="*/ 1216 h 51"/>
                <a:gd name="T112" fmla="*/ 496 w 79"/>
                <a:gd name="T113" fmla="*/ 1167 h 51"/>
                <a:gd name="T114" fmla="*/ 496 w 79"/>
                <a:gd name="T115" fmla="*/ 1167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77" name="Freeform 61"/>
            <p:cNvSpPr>
              <a:spLocks/>
            </p:cNvSpPr>
            <p:nvPr/>
          </p:nvSpPr>
          <p:spPr bwMode="auto">
            <a:xfrm>
              <a:off x="4197" y="1970"/>
              <a:ext cx="523" cy="287"/>
            </a:xfrm>
            <a:custGeom>
              <a:avLst/>
              <a:gdLst>
                <a:gd name="T0" fmla="*/ 815 w 102"/>
                <a:gd name="T1" fmla="*/ 1304 h 59"/>
                <a:gd name="T2" fmla="*/ 682 w 102"/>
                <a:gd name="T3" fmla="*/ 1323 h 59"/>
                <a:gd name="T4" fmla="*/ 579 w 102"/>
                <a:gd name="T5" fmla="*/ 1323 h 59"/>
                <a:gd name="T6" fmla="*/ 133 w 102"/>
                <a:gd name="T7" fmla="*/ 1323 h 59"/>
                <a:gd name="T8" fmla="*/ 236 w 102"/>
                <a:gd name="T9" fmla="*/ 1231 h 59"/>
                <a:gd name="T10" fmla="*/ 262 w 102"/>
                <a:gd name="T11" fmla="*/ 1158 h 59"/>
                <a:gd name="T12" fmla="*/ 497 w 102"/>
                <a:gd name="T13" fmla="*/ 949 h 59"/>
                <a:gd name="T14" fmla="*/ 554 w 102"/>
                <a:gd name="T15" fmla="*/ 1041 h 59"/>
                <a:gd name="T16" fmla="*/ 708 w 102"/>
                <a:gd name="T17" fmla="*/ 1041 h 59"/>
                <a:gd name="T18" fmla="*/ 764 w 102"/>
                <a:gd name="T19" fmla="*/ 1017 h 59"/>
                <a:gd name="T20" fmla="*/ 892 w 102"/>
                <a:gd name="T21" fmla="*/ 992 h 59"/>
                <a:gd name="T22" fmla="*/ 949 w 102"/>
                <a:gd name="T23" fmla="*/ 968 h 59"/>
                <a:gd name="T24" fmla="*/ 1102 w 102"/>
                <a:gd name="T25" fmla="*/ 851 h 59"/>
                <a:gd name="T26" fmla="*/ 1159 w 102"/>
                <a:gd name="T27" fmla="*/ 662 h 59"/>
                <a:gd name="T28" fmla="*/ 1287 w 102"/>
                <a:gd name="T29" fmla="*/ 428 h 59"/>
                <a:gd name="T30" fmla="*/ 1369 w 102"/>
                <a:gd name="T31" fmla="*/ 448 h 59"/>
                <a:gd name="T32" fmla="*/ 1446 w 102"/>
                <a:gd name="T33" fmla="*/ 282 h 59"/>
                <a:gd name="T34" fmla="*/ 1554 w 102"/>
                <a:gd name="T35" fmla="*/ 238 h 59"/>
                <a:gd name="T36" fmla="*/ 1605 w 102"/>
                <a:gd name="T37" fmla="*/ 117 h 59"/>
                <a:gd name="T38" fmla="*/ 1605 w 102"/>
                <a:gd name="T39" fmla="*/ 24 h 59"/>
                <a:gd name="T40" fmla="*/ 1789 w 102"/>
                <a:gd name="T41" fmla="*/ 92 h 59"/>
                <a:gd name="T42" fmla="*/ 1841 w 102"/>
                <a:gd name="T43" fmla="*/ 24 h 59"/>
                <a:gd name="T44" fmla="*/ 1918 w 102"/>
                <a:gd name="T45" fmla="*/ 49 h 59"/>
                <a:gd name="T46" fmla="*/ 2000 w 102"/>
                <a:gd name="T47" fmla="*/ 92 h 59"/>
                <a:gd name="T48" fmla="*/ 2102 w 102"/>
                <a:gd name="T49" fmla="*/ 190 h 59"/>
                <a:gd name="T50" fmla="*/ 2025 w 102"/>
                <a:gd name="T51" fmla="*/ 331 h 59"/>
                <a:gd name="T52" fmla="*/ 2128 w 102"/>
                <a:gd name="T53" fmla="*/ 355 h 59"/>
                <a:gd name="T54" fmla="*/ 2210 w 102"/>
                <a:gd name="T55" fmla="*/ 404 h 59"/>
                <a:gd name="T56" fmla="*/ 2287 w 102"/>
                <a:gd name="T57" fmla="*/ 428 h 59"/>
                <a:gd name="T58" fmla="*/ 2446 w 102"/>
                <a:gd name="T59" fmla="*/ 472 h 59"/>
                <a:gd name="T60" fmla="*/ 2446 w 102"/>
                <a:gd name="T61" fmla="*/ 545 h 59"/>
                <a:gd name="T62" fmla="*/ 2420 w 102"/>
                <a:gd name="T63" fmla="*/ 613 h 59"/>
                <a:gd name="T64" fmla="*/ 2497 w 102"/>
                <a:gd name="T65" fmla="*/ 686 h 59"/>
                <a:gd name="T66" fmla="*/ 2446 w 102"/>
                <a:gd name="T67" fmla="*/ 710 h 59"/>
                <a:gd name="T68" fmla="*/ 2471 w 102"/>
                <a:gd name="T69" fmla="*/ 735 h 59"/>
                <a:gd name="T70" fmla="*/ 2420 w 102"/>
                <a:gd name="T71" fmla="*/ 759 h 59"/>
                <a:gd name="T72" fmla="*/ 2471 w 102"/>
                <a:gd name="T73" fmla="*/ 783 h 59"/>
                <a:gd name="T74" fmla="*/ 2471 w 102"/>
                <a:gd name="T75" fmla="*/ 851 h 59"/>
                <a:gd name="T76" fmla="*/ 2420 w 102"/>
                <a:gd name="T77" fmla="*/ 851 h 59"/>
                <a:gd name="T78" fmla="*/ 2523 w 102"/>
                <a:gd name="T79" fmla="*/ 876 h 59"/>
                <a:gd name="T80" fmla="*/ 2630 w 102"/>
                <a:gd name="T81" fmla="*/ 851 h 59"/>
                <a:gd name="T82" fmla="*/ 2656 w 102"/>
                <a:gd name="T83" fmla="*/ 992 h 59"/>
                <a:gd name="T84" fmla="*/ 2656 w 102"/>
                <a:gd name="T85" fmla="*/ 1017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78" name="Freeform 62"/>
            <p:cNvSpPr>
              <a:spLocks/>
            </p:cNvSpPr>
            <p:nvPr/>
          </p:nvSpPr>
          <p:spPr bwMode="auto">
            <a:xfrm>
              <a:off x="4233" y="2350"/>
              <a:ext cx="353" cy="258"/>
            </a:xfrm>
            <a:custGeom>
              <a:avLst/>
              <a:gdLst>
                <a:gd name="T0" fmla="*/ 1074 w 69"/>
                <a:gd name="T1" fmla="*/ 1256 h 53"/>
                <a:gd name="T2" fmla="*/ 992 w 69"/>
                <a:gd name="T3" fmla="*/ 1232 h 53"/>
                <a:gd name="T4" fmla="*/ 967 w 69"/>
                <a:gd name="T5" fmla="*/ 1139 h 53"/>
                <a:gd name="T6" fmla="*/ 865 w 69"/>
                <a:gd name="T7" fmla="*/ 1042 h 53"/>
                <a:gd name="T8" fmla="*/ 813 w 69"/>
                <a:gd name="T9" fmla="*/ 925 h 53"/>
                <a:gd name="T10" fmla="*/ 757 w 69"/>
                <a:gd name="T11" fmla="*/ 876 h 53"/>
                <a:gd name="T12" fmla="*/ 655 w 69"/>
                <a:gd name="T13" fmla="*/ 808 h 53"/>
                <a:gd name="T14" fmla="*/ 604 w 69"/>
                <a:gd name="T15" fmla="*/ 759 h 53"/>
                <a:gd name="T16" fmla="*/ 578 w 69"/>
                <a:gd name="T17" fmla="*/ 711 h 53"/>
                <a:gd name="T18" fmla="*/ 394 w 69"/>
                <a:gd name="T19" fmla="*/ 594 h 53"/>
                <a:gd name="T20" fmla="*/ 343 w 69"/>
                <a:gd name="T21" fmla="*/ 545 h 53"/>
                <a:gd name="T22" fmla="*/ 261 w 69"/>
                <a:gd name="T23" fmla="*/ 448 h 53"/>
                <a:gd name="T24" fmla="*/ 210 w 69"/>
                <a:gd name="T25" fmla="*/ 380 h 53"/>
                <a:gd name="T26" fmla="*/ 26 w 69"/>
                <a:gd name="T27" fmla="*/ 331 h 53"/>
                <a:gd name="T28" fmla="*/ 26 w 69"/>
                <a:gd name="T29" fmla="*/ 239 h 53"/>
                <a:gd name="T30" fmla="*/ 77 w 69"/>
                <a:gd name="T31" fmla="*/ 190 h 53"/>
                <a:gd name="T32" fmla="*/ 77 w 69"/>
                <a:gd name="T33" fmla="*/ 166 h 53"/>
                <a:gd name="T34" fmla="*/ 210 w 69"/>
                <a:gd name="T35" fmla="*/ 117 h 53"/>
                <a:gd name="T36" fmla="*/ 312 w 69"/>
                <a:gd name="T37" fmla="*/ 73 h 53"/>
                <a:gd name="T38" fmla="*/ 343 w 69"/>
                <a:gd name="T39" fmla="*/ 49 h 53"/>
                <a:gd name="T40" fmla="*/ 813 w 69"/>
                <a:gd name="T41" fmla="*/ 24 h 53"/>
                <a:gd name="T42" fmla="*/ 813 w 69"/>
                <a:gd name="T43" fmla="*/ 49 h 53"/>
                <a:gd name="T44" fmla="*/ 916 w 69"/>
                <a:gd name="T45" fmla="*/ 92 h 53"/>
                <a:gd name="T46" fmla="*/ 1335 w 69"/>
                <a:gd name="T47" fmla="*/ 92 h 53"/>
                <a:gd name="T48" fmla="*/ 1780 w 69"/>
                <a:gd name="T49" fmla="*/ 404 h 53"/>
                <a:gd name="T50" fmla="*/ 1729 w 69"/>
                <a:gd name="T51" fmla="*/ 448 h 53"/>
                <a:gd name="T52" fmla="*/ 1647 w 69"/>
                <a:gd name="T53" fmla="*/ 570 h 53"/>
                <a:gd name="T54" fmla="*/ 1622 w 69"/>
                <a:gd name="T55" fmla="*/ 662 h 53"/>
                <a:gd name="T56" fmla="*/ 1622 w 69"/>
                <a:gd name="T57" fmla="*/ 711 h 53"/>
                <a:gd name="T58" fmla="*/ 1571 w 69"/>
                <a:gd name="T59" fmla="*/ 735 h 53"/>
                <a:gd name="T60" fmla="*/ 1545 w 69"/>
                <a:gd name="T61" fmla="*/ 784 h 53"/>
                <a:gd name="T62" fmla="*/ 1494 w 69"/>
                <a:gd name="T63" fmla="*/ 828 h 53"/>
                <a:gd name="T64" fmla="*/ 1386 w 69"/>
                <a:gd name="T65" fmla="*/ 925 h 53"/>
                <a:gd name="T66" fmla="*/ 1310 w 69"/>
                <a:gd name="T67" fmla="*/ 974 h 53"/>
                <a:gd name="T68" fmla="*/ 1284 w 69"/>
                <a:gd name="T69" fmla="*/ 1017 h 53"/>
                <a:gd name="T70" fmla="*/ 1202 w 69"/>
                <a:gd name="T71" fmla="*/ 1042 h 53"/>
                <a:gd name="T72" fmla="*/ 1202 w 69"/>
                <a:gd name="T73" fmla="*/ 1066 h 53"/>
                <a:gd name="T74" fmla="*/ 1177 w 69"/>
                <a:gd name="T75" fmla="*/ 1115 h 53"/>
                <a:gd name="T76" fmla="*/ 1126 w 69"/>
                <a:gd name="T77" fmla="*/ 1139 h 53"/>
                <a:gd name="T78" fmla="*/ 1126 w 69"/>
                <a:gd name="T79" fmla="*/ 1139 h 53"/>
                <a:gd name="T80" fmla="*/ 1126 w 69"/>
                <a:gd name="T81" fmla="*/ 1163 h 53"/>
                <a:gd name="T82" fmla="*/ 1151 w 69"/>
                <a:gd name="T83" fmla="*/ 1183 h 53"/>
                <a:gd name="T84" fmla="*/ 1100 w 69"/>
                <a:gd name="T85" fmla="*/ 1207 h 53"/>
                <a:gd name="T86" fmla="*/ 1074 w 69"/>
                <a:gd name="T87" fmla="*/ 1232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79" name="Freeform 63"/>
            <p:cNvSpPr>
              <a:spLocks/>
            </p:cNvSpPr>
            <p:nvPr/>
          </p:nvSpPr>
          <p:spPr bwMode="auto">
            <a:xfrm>
              <a:off x="4074" y="2384"/>
              <a:ext cx="375" cy="376"/>
            </a:xfrm>
            <a:custGeom>
              <a:avLst/>
              <a:gdLst>
                <a:gd name="T0" fmla="*/ 236 w 73"/>
                <a:gd name="T1" fmla="*/ 977 h 77"/>
                <a:gd name="T2" fmla="*/ 293 w 73"/>
                <a:gd name="T3" fmla="*/ 1050 h 77"/>
                <a:gd name="T4" fmla="*/ 344 w 73"/>
                <a:gd name="T5" fmla="*/ 1099 h 77"/>
                <a:gd name="T6" fmla="*/ 344 w 73"/>
                <a:gd name="T7" fmla="*/ 1167 h 77"/>
                <a:gd name="T8" fmla="*/ 370 w 73"/>
                <a:gd name="T9" fmla="*/ 1191 h 77"/>
                <a:gd name="T10" fmla="*/ 344 w 73"/>
                <a:gd name="T11" fmla="*/ 1314 h 77"/>
                <a:gd name="T12" fmla="*/ 318 w 73"/>
                <a:gd name="T13" fmla="*/ 1431 h 77"/>
                <a:gd name="T14" fmla="*/ 370 w 73"/>
                <a:gd name="T15" fmla="*/ 1621 h 77"/>
                <a:gd name="T16" fmla="*/ 421 w 73"/>
                <a:gd name="T17" fmla="*/ 1694 h 77"/>
                <a:gd name="T18" fmla="*/ 447 w 73"/>
                <a:gd name="T19" fmla="*/ 1763 h 77"/>
                <a:gd name="T20" fmla="*/ 473 w 73"/>
                <a:gd name="T21" fmla="*/ 1812 h 77"/>
                <a:gd name="T22" fmla="*/ 1531 w 73"/>
                <a:gd name="T23" fmla="*/ 1812 h 77"/>
                <a:gd name="T24" fmla="*/ 1582 w 73"/>
                <a:gd name="T25" fmla="*/ 1836 h 77"/>
                <a:gd name="T26" fmla="*/ 1557 w 73"/>
                <a:gd name="T27" fmla="*/ 1694 h 77"/>
                <a:gd name="T28" fmla="*/ 1582 w 73"/>
                <a:gd name="T29" fmla="*/ 1646 h 77"/>
                <a:gd name="T30" fmla="*/ 1690 w 73"/>
                <a:gd name="T31" fmla="*/ 1646 h 77"/>
                <a:gd name="T32" fmla="*/ 1767 w 73"/>
                <a:gd name="T33" fmla="*/ 1646 h 77"/>
                <a:gd name="T34" fmla="*/ 1767 w 73"/>
                <a:gd name="T35" fmla="*/ 1548 h 77"/>
                <a:gd name="T36" fmla="*/ 1767 w 73"/>
                <a:gd name="T37" fmla="*/ 1480 h 77"/>
                <a:gd name="T38" fmla="*/ 1818 w 73"/>
                <a:gd name="T39" fmla="*/ 1265 h 77"/>
                <a:gd name="T40" fmla="*/ 1875 w 73"/>
                <a:gd name="T41" fmla="*/ 1143 h 77"/>
                <a:gd name="T42" fmla="*/ 1926 w 73"/>
                <a:gd name="T43" fmla="*/ 1123 h 77"/>
                <a:gd name="T44" fmla="*/ 1926 w 73"/>
                <a:gd name="T45" fmla="*/ 1099 h 77"/>
                <a:gd name="T46" fmla="*/ 1901 w 73"/>
                <a:gd name="T47" fmla="*/ 1099 h 77"/>
                <a:gd name="T48" fmla="*/ 1818 w 73"/>
                <a:gd name="T49" fmla="*/ 1074 h 77"/>
                <a:gd name="T50" fmla="*/ 1793 w 73"/>
                <a:gd name="T51" fmla="*/ 977 h 77"/>
                <a:gd name="T52" fmla="*/ 1690 w 73"/>
                <a:gd name="T53" fmla="*/ 884 h 77"/>
                <a:gd name="T54" fmla="*/ 1634 w 73"/>
                <a:gd name="T55" fmla="*/ 762 h 77"/>
                <a:gd name="T56" fmla="*/ 1582 w 73"/>
                <a:gd name="T57" fmla="*/ 713 h 77"/>
                <a:gd name="T58" fmla="*/ 1479 w 73"/>
                <a:gd name="T59" fmla="*/ 645 h 77"/>
                <a:gd name="T60" fmla="*/ 1423 w 73"/>
                <a:gd name="T61" fmla="*/ 596 h 77"/>
                <a:gd name="T62" fmla="*/ 1397 w 73"/>
                <a:gd name="T63" fmla="*/ 547 h 77"/>
                <a:gd name="T64" fmla="*/ 1212 w 73"/>
                <a:gd name="T65" fmla="*/ 430 h 77"/>
                <a:gd name="T66" fmla="*/ 1161 w 73"/>
                <a:gd name="T67" fmla="*/ 381 h 77"/>
                <a:gd name="T68" fmla="*/ 1084 w 73"/>
                <a:gd name="T69" fmla="*/ 288 h 77"/>
                <a:gd name="T70" fmla="*/ 1027 w 73"/>
                <a:gd name="T71" fmla="*/ 215 h 77"/>
                <a:gd name="T72" fmla="*/ 842 w 73"/>
                <a:gd name="T73" fmla="*/ 166 h 77"/>
                <a:gd name="T74" fmla="*/ 842 w 73"/>
                <a:gd name="T75" fmla="*/ 73 h 77"/>
                <a:gd name="T76" fmla="*/ 899 w 73"/>
                <a:gd name="T77" fmla="*/ 24 h 77"/>
                <a:gd name="T78" fmla="*/ 899 w 73"/>
                <a:gd name="T79" fmla="*/ 0 h 77"/>
                <a:gd name="T80" fmla="*/ 0 w 73"/>
                <a:gd name="T81" fmla="*/ 117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80" name="Freeform 64"/>
            <p:cNvSpPr>
              <a:spLocks/>
            </p:cNvSpPr>
            <p:nvPr/>
          </p:nvSpPr>
          <p:spPr bwMode="auto">
            <a:xfrm>
              <a:off x="4427" y="1916"/>
              <a:ext cx="318" cy="141"/>
            </a:xfrm>
            <a:custGeom>
              <a:avLst/>
              <a:gdLst>
                <a:gd name="T0" fmla="*/ 949 w 62"/>
                <a:gd name="T1" fmla="*/ 49 h 29"/>
                <a:gd name="T2" fmla="*/ 51 w 62"/>
                <a:gd name="T3" fmla="*/ 404 h 29"/>
                <a:gd name="T4" fmla="*/ 108 w 62"/>
                <a:gd name="T5" fmla="*/ 379 h 29"/>
                <a:gd name="T6" fmla="*/ 210 w 62"/>
                <a:gd name="T7" fmla="*/ 306 h 29"/>
                <a:gd name="T8" fmla="*/ 262 w 62"/>
                <a:gd name="T9" fmla="*/ 258 h 29"/>
                <a:gd name="T10" fmla="*/ 287 w 62"/>
                <a:gd name="T11" fmla="*/ 238 h 29"/>
                <a:gd name="T12" fmla="*/ 369 w 62"/>
                <a:gd name="T13" fmla="*/ 214 h 29"/>
                <a:gd name="T14" fmla="*/ 498 w 62"/>
                <a:gd name="T15" fmla="*/ 165 h 29"/>
                <a:gd name="T16" fmla="*/ 554 w 62"/>
                <a:gd name="T17" fmla="*/ 190 h 29"/>
                <a:gd name="T18" fmla="*/ 605 w 62"/>
                <a:gd name="T19" fmla="*/ 190 h 29"/>
                <a:gd name="T20" fmla="*/ 657 w 62"/>
                <a:gd name="T21" fmla="*/ 282 h 29"/>
                <a:gd name="T22" fmla="*/ 708 w 62"/>
                <a:gd name="T23" fmla="*/ 282 h 29"/>
                <a:gd name="T24" fmla="*/ 708 w 62"/>
                <a:gd name="T25" fmla="*/ 331 h 29"/>
                <a:gd name="T26" fmla="*/ 816 w 62"/>
                <a:gd name="T27" fmla="*/ 355 h 29"/>
                <a:gd name="T28" fmla="*/ 892 w 62"/>
                <a:gd name="T29" fmla="*/ 404 h 29"/>
                <a:gd name="T30" fmla="*/ 923 w 62"/>
                <a:gd name="T31" fmla="*/ 447 h 29"/>
                <a:gd name="T32" fmla="*/ 841 w 62"/>
                <a:gd name="T33" fmla="*/ 593 h 29"/>
                <a:gd name="T34" fmla="*/ 923 w 62"/>
                <a:gd name="T35" fmla="*/ 637 h 29"/>
                <a:gd name="T36" fmla="*/ 1000 w 62"/>
                <a:gd name="T37" fmla="*/ 661 h 29"/>
                <a:gd name="T38" fmla="*/ 1026 w 62"/>
                <a:gd name="T39" fmla="*/ 661 h 29"/>
                <a:gd name="T40" fmla="*/ 1103 w 62"/>
                <a:gd name="T41" fmla="*/ 637 h 29"/>
                <a:gd name="T42" fmla="*/ 1210 w 62"/>
                <a:gd name="T43" fmla="*/ 686 h 29"/>
                <a:gd name="T44" fmla="*/ 1236 w 62"/>
                <a:gd name="T45" fmla="*/ 661 h 29"/>
                <a:gd name="T46" fmla="*/ 1185 w 62"/>
                <a:gd name="T47" fmla="*/ 613 h 29"/>
                <a:gd name="T48" fmla="*/ 1159 w 62"/>
                <a:gd name="T49" fmla="*/ 593 h 29"/>
                <a:gd name="T50" fmla="*/ 1185 w 62"/>
                <a:gd name="T51" fmla="*/ 569 h 29"/>
                <a:gd name="T52" fmla="*/ 1159 w 62"/>
                <a:gd name="T53" fmla="*/ 545 h 29"/>
                <a:gd name="T54" fmla="*/ 1077 w 62"/>
                <a:gd name="T55" fmla="*/ 447 h 29"/>
                <a:gd name="T56" fmla="*/ 1077 w 62"/>
                <a:gd name="T57" fmla="*/ 379 h 29"/>
                <a:gd name="T58" fmla="*/ 1077 w 62"/>
                <a:gd name="T59" fmla="*/ 282 h 29"/>
                <a:gd name="T60" fmla="*/ 1077 w 62"/>
                <a:gd name="T61" fmla="*/ 238 h 29"/>
                <a:gd name="T62" fmla="*/ 1077 w 62"/>
                <a:gd name="T63" fmla="*/ 214 h 29"/>
                <a:gd name="T64" fmla="*/ 1159 w 62"/>
                <a:gd name="T65" fmla="*/ 141 h 29"/>
                <a:gd name="T66" fmla="*/ 1185 w 62"/>
                <a:gd name="T67" fmla="*/ 92 h 29"/>
                <a:gd name="T68" fmla="*/ 1236 w 62"/>
                <a:gd name="T69" fmla="*/ 92 h 29"/>
                <a:gd name="T70" fmla="*/ 1185 w 62"/>
                <a:gd name="T71" fmla="*/ 190 h 29"/>
                <a:gd name="T72" fmla="*/ 1159 w 62"/>
                <a:gd name="T73" fmla="*/ 238 h 29"/>
                <a:gd name="T74" fmla="*/ 1210 w 62"/>
                <a:gd name="T75" fmla="*/ 282 h 29"/>
                <a:gd name="T76" fmla="*/ 1210 w 62"/>
                <a:gd name="T77" fmla="*/ 379 h 29"/>
                <a:gd name="T78" fmla="*/ 1185 w 62"/>
                <a:gd name="T79" fmla="*/ 428 h 29"/>
                <a:gd name="T80" fmla="*/ 1210 w 62"/>
                <a:gd name="T81" fmla="*/ 447 h 29"/>
                <a:gd name="T82" fmla="*/ 1210 w 62"/>
                <a:gd name="T83" fmla="*/ 496 h 29"/>
                <a:gd name="T84" fmla="*/ 1236 w 62"/>
                <a:gd name="T85" fmla="*/ 569 h 29"/>
                <a:gd name="T86" fmla="*/ 1313 w 62"/>
                <a:gd name="T87" fmla="*/ 593 h 29"/>
                <a:gd name="T88" fmla="*/ 1369 w 62"/>
                <a:gd name="T89" fmla="*/ 569 h 29"/>
                <a:gd name="T90" fmla="*/ 1369 w 62"/>
                <a:gd name="T91" fmla="*/ 613 h 29"/>
                <a:gd name="T92" fmla="*/ 1395 w 62"/>
                <a:gd name="T93" fmla="*/ 661 h 29"/>
                <a:gd name="T94" fmla="*/ 1446 w 62"/>
                <a:gd name="T95" fmla="*/ 686 h 29"/>
                <a:gd name="T96" fmla="*/ 1472 w 62"/>
                <a:gd name="T97" fmla="*/ 661 h 29"/>
                <a:gd name="T98" fmla="*/ 1605 w 62"/>
                <a:gd name="T99" fmla="*/ 613 h 29"/>
                <a:gd name="T100" fmla="*/ 1631 w 62"/>
                <a:gd name="T101" fmla="*/ 447 h 29"/>
                <a:gd name="T102" fmla="*/ 1421 w 62"/>
                <a:gd name="T103" fmla="*/ 496 h 29"/>
                <a:gd name="T104" fmla="*/ 1236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81" name="Freeform 65"/>
            <p:cNvSpPr>
              <a:spLocks/>
            </p:cNvSpPr>
            <p:nvPr/>
          </p:nvSpPr>
          <p:spPr bwMode="auto">
            <a:xfrm>
              <a:off x="4669" y="1901"/>
              <a:ext cx="76" cy="117"/>
            </a:xfrm>
            <a:custGeom>
              <a:avLst/>
              <a:gdLst>
                <a:gd name="T0" fmla="*/ 385 w 15"/>
                <a:gd name="T1" fmla="*/ 522 h 24"/>
                <a:gd name="T2" fmla="*/ 385 w 15"/>
                <a:gd name="T3" fmla="*/ 478 h 24"/>
                <a:gd name="T4" fmla="*/ 360 w 15"/>
                <a:gd name="T5" fmla="*/ 429 h 24"/>
                <a:gd name="T6" fmla="*/ 309 w 15"/>
                <a:gd name="T7" fmla="*/ 380 h 24"/>
                <a:gd name="T8" fmla="*/ 258 w 15"/>
                <a:gd name="T9" fmla="*/ 356 h 24"/>
                <a:gd name="T10" fmla="*/ 233 w 15"/>
                <a:gd name="T11" fmla="*/ 332 h 24"/>
                <a:gd name="T12" fmla="*/ 233 w 15"/>
                <a:gd name="T13" fmla="*/ 283 h 24"/>
                <a:gd name="T14" fmla="*/ 177 w 15"/>
                <a:gd name="T15" fmla="*/ 215 h 24"/>
                <a:gd name="T16" fmla="*/ 152 w 15"/>
                <a:gd name="T17" fmla="*/ 190 h 24"/>
                <a:gd name="T18" fmla="*/ 127 w 15"/>
                <a:gd name="T19" fmla="*/ 141 h 24"/>
                <a:gd name="T20" fmla="*/ 101 w 15"/>
                <a:gd name="T21" fmla="*/ 117 h 24"/>
                <a:gd name="T22" fmla="*/ 101 w 15"/>
                <a:gd name="T23" fmla="*/ 98 h 24"/>
                <a:gd name="T24" fmla="*/ 101 w 15"/>
                <a:gd name="T25" fmla="*/ 98 h 24"/>
                <a:gd name="T26" fmla="*/ 101 w 15"/>
                <a:gd name="T27" fmla="*/ 73 h 24"/>
                <a:gd name="T28" fmla="*/ 127 w 15"/>
                <a:gd name="T29" fmla="*/ 0 h 24"/>
                <a:gd name="T30" fmla="*/ 101 w 15"/>
                <a:gd name="T31" fmla="*/ 0 h 24"/>
                <a:gd name="T32" fmla="*/ 51 w 15"/>
                <a:gd name="T33" fmla="*/ 0 h 24"/>
                <a:gd name="T34" fmla="*/ 25 w 15"/>
                <a:gd name="T35" fmla="*/ 24 h 24"/>
                <a:gd name="T36" fmla="*/ 25 w 15"/>
                <a:gd name="T37" fmla="*/ 49 h 24"/>
                <a:gd name="T38" fmla="*/ 25 w 15"/>
                <a:gd name="T39" fmla="*/ 73 h 24"/>
                <a:gd name="T40" fmla="*/ 0 w 15"/>
                <a:gd name="T41" fmla="*/ 73 h 24"/>
                <a:gd name="T42" fmla="*/ 177 w 15"/>
                <a:gd name="T43" fmla="*/ 570 h 24"/>
                <a:gd name="T44" fmla="*/ 385 w 15"/>
                <a:gd name="T45" fmla="*/ 522 h 24"/>
                <a:gd name="T46" fmla="*/ 385 w 15"/>
                <a:gd name="T47" fmla="*/ 522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82" name="Freeform 66"/>
            <p:cNvSpPr>
              <a:spLocks/>
            </p:cNvSpPr>
            <p:nvPr/>
          </p:nvSpPr>
          <p:spPr bwMode="auto">
            <a:xfrm>
              <a:off x="4689" y="1765"/>
              <a:ext cx="98" cy="205"/>
            </a:xfrm>
            <a:custGeom>
              <a:avLst/>
              <a:gdLst>
                <a:gd name="T0" fmla="*/ 0 w 19"/>
                <a:gd name="T1" fmla="*/ 737 h 42"/>
                <a:gd name="T2" fmla="*/ 0 w 19"/>
                <a:gd name="T3" fmla="*/ 761 h 42"/>
                <a:gd name="T4" fmla="*/ 52 w 19"/>
                <a:gd name="T5" fmla="*/ 810 h 42"/>
                <a:gd name="T6" fmla="*/ 160 w 19"/>
                <a:gd name="T7" fmla="*/ 883 h 42"/>
                <a:gd name="T8" fmla="*/ 237 w 19"/>
                <a:gd name="T9" fmla="*/ 903 h 42"/>
                <a:gd name="T10" fmla="*/ 268 w 19"/>
                <a:gd name="T11" fmla="*/ 952 h 42"/>
                <a:gd name="T12" fmla="*/ 294 w 19"/>
                <a:gd name="T13" fmla="*/ 1001 h 42"/>
                <a:gd name="T14" fmla="*/ 346 w 19"/>
                <a:gd name="T15" fmla="*/ 927 h 42"/>
                <a:gd name="T16" fmla="*/ 371 w 19"/>
                <a:gd name="T17" fmla="*/ 835 h 42"/>
                <a:gd name="T18" fmla="*/ 454 w 19"/>
                <a:gd name="T19" fmla="*/ 713 h 42"/>
                <a:gd name="T20" fmla="*/ 505 w 19"/>
                <a:gd name="T21" fmla="*/ 620 h 42"/>
                <a:gd name="T22" fmla="*/ 480 w 19"/>
                <a:gd name="T23" fmla="*/ 454 h 42"/>
                <a:gd name="T24" fmla="*/ 454 w 19"/>
                <a:gd name="T25" fmla="*/ 307 h 42"/>
                <a:gd name="T26" fmla="*/ 371 w 19"/>
                <a:gd name="T27" fmla="*/ 332 h 42"/>
                <a:gd name="T28" fmla="*/ 346 w 19"/>
                <a:gd name="T29" fmla="*/ 332 h 42"/>
                <a:gd name="T30" fmla="*/ 320 w 19"/>
                <a:gd name="T31" fmla="*/ 332 h 42"/>
                <a:gd name="T32" fmla="*/ 346 w 19"/>
                <a:gd name="T33" fmla="*/ 264 h 42"/>
                <a:gd name="T34" fmla="*/ 371 w 19"/>
                <a:gd name="T35" fmla="*/ 264 h 42"/>
                <a:gd name="T36" fmla="*/ 397 w 19"/>
                <a:gd name="T37" fmla="*/ 190 h 42"/>
                <a:gd name="T38" fmla="*/ 428 w 19"/>
                <a:gd name="T39" fmla="*/ 142 h 42"/>
                <a:gd name="T40" fmla="*/ 108 w 19"/>
                <a:gd name="T41" fmla="*/ 0 h 42"/>
                <a:gd name="T42" fmla="*/ 77 w 19"/>
                <a:gd name="T43" fmla="*/ 49 h 42"/>
                <a:gd name="T44" fmla="*/ 52 w 19"/>
                <a:gd name="T45" fmla="*/ 142 h 42"/>
                <a:gd name="T46" fmla="*/ 0 w 19"/>
                <a:gd name="T47" fmla="*/ 190 h 42"/>
                <a:gd name="T48" fmla="*/ 26 w 19"/>
                <a:gd name="T49" fmla="*/ 215 h 42"/>
                <a:gd name="T50" fmla="*/ 26 w 19"/>
                <a:gd name="T51" fmla="*/ 264 h 42"/>
                <a:gd name="T52" fmla="*/ 26 w 19"/>
                <a:gd name="T53" fmla="*/ 356 h 42"/>
                <a:gd name="T54" fmla="*/ 77 w 19"/>
                <a:gd name="T55" fmla="*/ 405 h 42"/>
                <a:gd name="T56" fmla="*/ 134 w 19"/>
                <a:gd name="T57" fmla="*/ 430 h 42"/>
                <a:gd name="T58" fmla="*/ 186 w 19"/>
                <a:gd name="T59" fmla="*/ 454 h 42"/>
                <a:gd name="T60" fmla="*/ 237 w 19"/>
                <a:gd name="T61" fmla="*/ 503 h 42"/>
                <a:gd name="T62" fmla="*/ 108 w 19"/>
                <a:gd name="T63" fmla="*/ 571 h 42"/>
                <a:gd name="T64" fmla="*/ 26 w 19"/>
                <a:gd name="T65" fmla="*/ 669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chemeClr val="bg1"/>
            </a:solidFill>
            <a:ln w="12700" cmpd="sng">
              <a:solidFill>
                <a:schemeClr val="tx1"/>
              </a:solidFill>
              <a:prstDash val="solid"/>
              <a:round/>
              <a:headEnd/>
              <a:tailEnd/>
            </a:ln>
          </p:spPr>
          <p:txBody>
            <a:bodyPr/>
            <a:lstStyle/>
            <a:p>
              <a:endParaRPr lang="en-US"/>
            </a:p>
          </p:txBody>
        </p:sp>
        <p:sp>
          <p:nvSpPr>
            <p:cNvPr id="32983" name="Freeform 67"/>
            <p:cNvSpPr>
              <a:spLocks/>
            </p:cNvSpPr>
            <p:nvPr/>
          </p:nvSpPr>
          <p:spPr bwMode="auto">
            <a:xfrm>
              <a:off x="4776" y="1672"/>
              <a:ext cx="118" cy="107"/>
            </a:xfrm>
            <a:custGeom>
              <a:avLst/>
              <a:gdLst>
                <a:gd name="T0" fmla="*/ 0 w 23"/>
                <a:gd name="T1" fmla="*/ 92 h 22"/>
                <a:gd name="T2" fmla="*/ 210 w 23"/>
                <a:gd name="T3" fmla="*/ 49 h 22"/>
                <a:gd name="T4" fmla="*/ 210 w 23"/>
                <a:gd name="T5" fmla="*/ 73 h 22"/>
                <a:gd name="T6" fmla="*/ 236 w 23"/>
                <a:gd name="T7" fmla="*/ 73 h 22"/>
                <a:gd name="T8" fmla="*/ 236 w 23"/>
                <a:gd name="T9" fmla="*/ 73 h 22"/>
                <a:gd name="T10" fmla="*/ 528 w 23"/>
                <a:gd name="T11" fmla="*/ 0 h 22"/>
                <a:gd name="T12" fmla="*/ 605 w 23"/>
                <a:gd name="T13" fmla="*/ 214 h 22"/>
                <a:gd name="T14" fmla="*/ 605 w 23"/>
                <a:gd name="T15" fmla="*/ 238 h 22"/>
                <a:gd name="T16" fmla="*/ 580 w 23"/>
                <a:gd name="T17" fmla="*/ 238 h 22"/>
                <a:gd name="T18" fmla="*/ 605 w 23"/>
                <a:gd name="T19" fmla="*/ 263 h 22"/>
                <a:gd name="T20" fmla="*/ 605 w 23"/>
                <a:gd name="T21" fmla="*/ 263 h 22"/>
                <a:gd name="T22" fmla="*/ 554 w 23"/>
                <a:gd name="T23" fmla="*/ 282 h 22"/>
                <a:gd name="T24" fmla="*/ 446 w 23"/>
                <a:gd name="T25" fmla="*/ 306 h 22"/>
                <a:gd name="T26" fmla="*/ 421 w 23"/>
                <a:gd name="T27" fmla="*/ 306 h 22"/>
                <a:gd name="T28" fmla="*/ 421 w 23"/>
                <a:gd name="T29" fmla="*/ 306 h 22"/>
                <a:gd name="T30" fmla="*/ 421 w 23"/>
                <a:gd name="T31" fmla="*/ 331 h 22"/>
                <a:gd name="T32" fmla="*/ 421 w 23"/>
                <a:gd name="T33" fmla="*/ 331 h 22"/>
                <a:gd name="T34" fmla="*/ 344 w 23"/>
                <a:gd name="T35" fmla="*/ 355 h 22"/>
                <a:gd name="T36" fmla="*/ 262 w 23"/>
                <a:gd name="T37" fmla="*/ 379 h 22"/>
                <a:gd name="T38" fmla="*/ 262 w 23"/>
                <a:gd name="T39" fmla="*/ 379 h 22"/>
                <a:gd name="T40" fmla="*/ 210 w 23"/>
                <a:gd name="T41" fmla="*/ 428 h 22"/>
                <a:gd name="T42" fmla="*/ 77 w 23"/>
                <a:gd name="T43" fmla="*/ 496 h 22"/>
                <a:gd name="T44" fmla="*/ 51 w 23"/>
                <a:gd name="T45" fmla="*/ 520 h 22"/>
                <a:gd name="T46" fmla="*/ 0 w 23"/>
                <a:gd name="T47" fmla="*/ 496 h 22"/>
                <a:gd name="T48" fmla="*/ 51 w 23"/>
                <a:gd name="T49" fmla="*/ 447 h 22"/>
                <a:gd name="T50" fmla="*/ 51 w 23"/>
                <a:gd name="T51" fmla="*/ 428 h 22"/>
                <a:gd name="T52" fmla="*/ 51 w 23"/>
                <a:gd name="T53" fmla="*/ 404 h 22"/>
                <a:gd name="T54" fmla="*/ 0 w 23"/>
                <a:gd name="T55" fmla="*/ 92 h 22"/>
                <a:gd name="T56" fmla="*/ 0 w 23"/>
                <a:gd name="T57" fmla="*/ 92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84" name="Freeform 68"/>
            <p:cNvSpPr>
              <a:spLocks/>
            </p:cNvSpPr>
            <p:nvPr/>
          </p:nvSpPr>
          <p:spPr bwMode="auto">
            <a:xfrm>
              <a:off x="4771" y="1589"/>
              <a:ext cx="232" cy="112"/>
            </a:xfrm>
            <a:custGeom>
              <a:avLst/>
              <a:gdLst>
                <a:gd name="T0" fmla="*/ 268 w 45"/>
                <a:gd name="T1" fmla="*/ 166 h 23"/>
                <a:gd name="T2" fmla="*/ 639 w 45"/>
                <a:gd name="T3" fmla="*/ 73 h 23"/>
                <a:gd name="T4" fmla="*/ 665 w 45"/>
                <a:gd name="T5" fmla="*/ 73 h 23"/>
                <a:gd name="T6" fmla="*/ 665 w 45"/>
                <a:gd name="T7" fmla="*/ 49 h 23"/>
                <a:gd name="T8" fmla="*/ 717 w 45"/>
                <a:gd name="T9" fmla="*/ 0 h 23"/>
                <a:gd name="T10" fmla="*/ 773 w 45"/>
                <a:gd name="T11" fmla="*/ 0 h 23"/>
                <a:gd name="T12" fmla="*/ 825 w 45"/>
                <a:gd name="T13" fmla="*/ 73 h 23"/>
                <a:gd name="T14" fmla="*/ 851 w 45"/>
                <a:gd name="T15" fmla="*/ 117 h 23"/>
                <a:gd name="T16" fmla="*/ 799 w 45"/>
                <a:gd name="T17" fmla="*/ 166 h 23"/>
                <a:gd name="T18" fmla="*/ 773 w 45"/>
                <a:gd name="T19" fmla="*/ 239 h 23"/>
                <a:gd name="T20" fmla="*/ 876 w 45"/>
                <a:gd name="T21" fmla="*/ 239 h 23"/>
                <a:gd name="T22" fmla="*/ 959 w 45"/>
                <a:gd name="T23" fmla="*/ 355 h 23"/>
                <a:gd name="T24" fmla="*/ 1088 w 45"/>
                <a:gd name="T25" fmla="*/ 380 h 23"/>
                <a:gd name="T26" fmla="*/ 1145 w 45"/>
                <a:gd name="T27" fmla="*/ 331 h 23"/>
                <a:gd name="T28" fmla="*/ 1119 w 45"/>
                <a:gd name="T29" fmla="*/ 282 h 23"/>
                <a:gd name="T30" fmla="*/ 1062 w 45"/>
                <a:gd name="T31" fmla="*/ 239 h 23"/>
                <a:gd name="T32" fmla="*/ 1119 w 45"/>
                <a:gd name="T33" fmla="*/ 263 h 23"/>
                <a:gd name="T34" fmla="*/ 1196 w 45"/>
                <a:gd name="T35" fmla="*/ 380 h 23"/>
                <a:gd name="T36" fmla="*/ 1170 w 45"/>
                <a:gd name="T37" fmla="*/ 404 h 23"/>
                <a:gd name="T38" fmla="*/ 1062 w 45"/>
                <a:gd name="T39" fmla="*/ 453 h 23"/>
                <a:gd name="T40" fmla="*/ 985 w 45"/>
                <a:gd name="T41" fmla="*/ 497 h 23"/>
                <a:gd name="T42" fmla="*/ 985 w 45"/>
                <a:gd name="T43" fmla="*/ 472 h 23"/>
                <a:gd name="T44" fmla="*/ 959 w 45"/>
                <a:gd name="T45" fmla="*/ 429 h 23"/>
                <a:gd name="T46" fmla="*/ 902 w 45"/>
                <a:gd name="T47" fmla="*/ 521 h 23"/>
                <a:gd name="T48" fmla="*/ 851 w 45"/>
                <a:gd name="T49" fmla="*/ 521 h 23"/>
                <a:gd name="T50" fmla="*/ 851 w 45"/>
                <a:gd name="T51" fmla="*/ 497 h 23"/>
                <a:gd name="T52" fmla="*/ 799 w 45"/>
                <a:gd name="T53" fmla="*/ 472 h 23"/>
                <a:gd name="T54" fmla="*/ 742 w 45"/>
                <a:gd name="T55" fmla="*/ 453 h 23"/>
                <a:gd name="T56" fmla="*/ 717 w 45"/>
                <a:gd name="T57" fmla="*/ 404 h 23"/>
                <a:gd name="T58" fmla="*/ 557 w 45"/>
                <a:gd name="T59" fmla="*/ 404 h 23"/>
                <a:gd name="T60" fmla="*/ 268 w 45"/>
                <a:gd name="T61" fmla="*/ 472 h 23"/>
                <a:gd name="T62" fmla="*/ 237 w 45"/>
                <a:gd name="T63" fmla="*/ 453 h 23"/>
                <a:gd name="T64" fmla="*/ 0 w 45"/>
                <a:gd name="T65" fmla="*/ 497 h 23"/>
                <a:gd name="T66" fmla="*/ 0 w 45"/>
                <a:gd name="T67" fmla="*/ 214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AAC8F5"/>
            </a:solidFill>
            <a:ln w="12700" cmpd="sng">
              <a:solidFill>
                <a:schemeClr val="tx1"/>
              </a:solidFill>
              <a:prstDash val="solid"/>
              <a:round/>
              <a:headEnd/>
              <a:tailEnd/>
            </a:ln>
          </p:spPr>
          <p:txBody>
            <a:bodyPr/>
            <a:lstStyle/>
            <a:p>
              <a:endParaRPr lang="en-US"/>
            </a:p>
          </p:txBody>
        </p:sp>
        <p:sp>
          <p:nvSpPr>
            <p:cNvPr id="32985" name="Freeform 69"/>
            <p:cNvSpPr>
              <a:spLocks/>
            </p:cNvSpPr>
            <p:nvPr/>
          </p:nvSpPr>
          <p:spPr bwMode="auto">
            <a:xfrm>
              <a:off x="4879" y="1662"/>
              <a:ext cx="61" cy="64"/>
            </a:xfrm>
            <a:custGeom>
              <a:avLst/>
              <a:gdLst>
                <a:gd name="T0" fmla="*/ 0 w 12"/>
                <a:gd name="T1" fmla="*/ 49 h 13"/>
                <a:gd name="T2" fmla="*/ 76 w 12"/>
                <a:gd name="T3" fmla="*/ 266 h 13"/>
                <a:gd name="T4" fmla="*/ 76 w 12"/>
                <a:gd name="T5" fmla="*/ 290 h 13"/>
                <a:gd name="T6" fmla="*/ 51 w 12"/>
                <a:gd name="T7" fmla="*/ 290 h 13"/>
                <a:gd name="T8" fmla="*/ 76 w 12"/>
                <a:gd name="T9" fmla="*/ 315 h 13"/>
                <a:gd name="T10" fmla="*/ 76 w 12"/>
                <a:gd name="T11" fmla="*/ 315 h 13"/>
                <a:gd name="T12" fmla="*/ 76 w 12"/>
                <a:gd name="T13" fmla="*/ 315 h 13"/>
                <a:gd name="T14" fmla="*/ 158 w 12"/>
                <a:gd name="T15" fmla="*/ 290 h 13"/>
                <a:gd name="T16" fmla="*/ 183 w 12"/>
                <a:gd name="T17" fmla="*/ 266 h 13"/>
                <a:gd name="T18" fmla="*/ 183 w 12"/>
                <a:gd name="T19" fmla="*/ 241 h 13"/>
                <a:gd name="T20" fmla="*/ 183 w 12"/>
                <a:gd name="T21" fmla="*/ 217 h 13"/>
                <a:gd name="T22" fmla="*/ 183 w 12"/>
                <a:gd name="T23" fmla="*/ 167 h 13"/>
                <a:gd name="T24" fmla="*/ 208 w 12"/>
                <a:gd name="T25" fmla="*/ 148 h 13"/>
                <a:gd name="T26" fmla="*/ 208 w 12"/>
                <a:gd name="T27" fmla="*/ 167 h 13"/>
                <a:gd name="T28" fmla="*/ 208 w 12"/>
                <a:gd name="T29" fmla="*/ 192 h 13"/>
                <a:gd name="T30" fmla="*/ 208 w 12"/>
                <a:gd name="T31" fmla="*/ 241 h 13"/>
                <a:gd name="T32" fmla="*/ 234 w 12"/>
                <a:gd name="T33" fmla="*/ 241 h 13"/>
                <a:gd name="T34" fmla="*/ 234 w 12"/>
                <a:gd name="T35" fmla="*/ 241 h 13"/>
                <a:gd name="T36" fmla="*/ 234 w 12"/>
                <a:gd name="T37" fmla="*/ 217 h 13"/>
                <a:gd name="T38" fmla="*/ 259 w 12"/>
                <a:gd name="T39" fmla="*/ 217 h 13"/>
                <a:gd name="T40" fmla="*/ 285 w 12"/>
                <a:gd name="T41" fmla="*/ 192 h 13"/>
                <a:gd name="T42" fmla="*/ 310 w 12"/>
                <a:gd name="T43" fmla="*/ 192 h 13"/>
                <a:gd name="T44" fmla="*/ 310 w 12"/>
                <a:gd name="T45" fmla="*/ 192 h 13"/>
                <a:gd name="T46" fmla="*/ 285 w 12"/>
                <a:gd name="T47" fmla="*/ 167 h 13"/>
                <a:gd name="T48" fmla="*/ 285 w 12"/>
                <a:gd name="T49" fmla="*/ 148 h 13"/>
                <a:gd name="T50" fmla="*/ 285 w 12"/>
                <a:gd name="T51" fmla="*/ 148 h 13"/>
                <a:gd name="T52" fmla="*/ 259 w 12"/>
                <a:gd name="T53" fmla="*/ 148 h 13"/>
                <a:gd name="T54" fmla="*/ 234 w 12"/>
                <a:gd name="T55" fmla="*/ 123 h 13"/>
                <a:gd name="T56" fmla="*/ 234 w 12"/>
                <a:gd name="T57" fmla="*/ 123 h 13"/>
                <a:gd name="T58" fmla="*/ 183 w 12"/>
                <a:gd name="T59" fmla="*/ 98 h 13"/>
                <a:gd name="T60" fmla="*/ 158 w 12"/>
                <a:gd name="T61" fmla="*/ 49 h 13"/>
                <a:gd name="T62" fmla="*/ 158 w 12"/>
                <a:gd name="T63" fmla="*/ 49 h 13"/>
                <a:gd name="T64" fmla="*/ 127 w 12"/>
                <a:gd name="T65" fmla="*/ 0 h 13"/>
                <a:gd name="T66" fmla="*/ 0 w 12"/>
                <a:gd name="T67" fmla="*/ 49 h 13"/>
                <a:gd name="T68" fmla="*/ 0 w 12"/>
                <a:gd name="T69" fmla="*/ 49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86" name="Freeform 70"/>
            <p:cNvSpPr>
              <a:spLocks/>
            </p:cNvSpPr>
            <p:nvPr/>
          </p:nvSpPr>
          <p:spPr bwMode="auto">
            <a:xfrm>
              <a:off x="4812" y="1394"/>
              <a:ext cx="108" cy="229"/>
            </a:xfrm>
            <a:custGeom>
              <a:avLst/>
              <a:gdLst>
                <a:gd name="T0" fmla="*/ 555 w 21"/>
                <a:gd name="T1" fmla="*/ 950 h 47"/>
                <a:gd name="T2" fmla="*/ 530 w 21"/>
                <a:gd name="T3" fmla="*/ 950 h 47"/>
                <a:gd name="T4" fmla="*/ 504 w 21"/>
                <a:gd name="T5" fmla="*/ 950 h 47"/>
                <a:gd name="T6" fmla="*/ 478 w 21"/>
                <a:gd name="T7" fmla="*/ 999 h 47"/>
                <a:gd name="T8" fmla="*/ 447 w 21"/>
                <a:gd name="T9" fmla="*/ 999 h 47"/>
                <a:gd name="T10" fmla="*/ 447 w 21"/>
                <a:gd name="T11" fmla="*/ 1023 h 47"/>
                <a:gd name="T12" fmla="*/ 447 w 21"/>
                <a:gd name="T13" fmla="*/ 1023 h 47"/>
                <a:gd name="T14" fmla="*/ 447 w 21"/>
                <a:gd name="T15" fmla="*/ 1023 h 47"/>
                <a:gd name="T16" fmla="*/ 422 w 21"/>
                <a:gd name="T17" fmla="*/ 1023 h 47"/>
                <a:gd name="T18" fmla="*/ 422 w 21"/>
                <a:gd name="T19" fmla="*/ 1043 h 47"/>
                <a:gd name="T20" fmla="*/ 51 w 21"/>
                <a:gd name="T21" fmla="*/ 1116 h 47"/>
                <a:gd name="T22" fmla="*/ 26 w 21"/>
                <a:gd name="T23" fmla="*/ 1091 h 47"/>
                <a:gd name="T24" fmla="*/ 0 w 21"/>
                <a:gd name="T25" fmla="*/ 1067 h 47"/>
                <a:gd name="T26" fmla="*/ 0 w 21"/>
                <a:gd name="T27" fmla="*/ 1043 h 47"/>
                <a:gd name="T28" fmla="*/ 26 w 21"/>
                <a:gd name="T29" fmla="*/ 1023 h 47"/>
                <a:gd name="T30" fmla="*/ 0 w 21"/>
                <a:gd name="T31" fmla="*/ 974 h 47"/>
                <a:gd name="T32" fmla="*/ 0 w 21"/>
                <a:gd name="T33" fmla="*/ 809 h 47"/>
                <a:gd name="T34" fmla="*/ 0 w 21"/>
                <a:gd name="T35" fmla="*/ 760 h 47"/>
                <a:gd name="T36" fmla="*/ 26 w 21"/>
                <a:gd name="T37" fmla="*/ 663 h 47"/>
                <a:gd name="T38" fmla="*/ 26 w 21"/>
                <a:gd name="T39" fmla="*/ 619 h 47"/>
                <a:gd name="T40" fmla="*/ 26 w 21"/>
                <a:gd name="T41" fmla="*/ 570 h 47"/>
                <a:gd name="T42" fmla="*/ 26 w 21"/>
                <a:gd name="T43" fmla="*/ 521 h 47"/>
                <a:gd name="T44" fmla="*/ 26 w 21"/>
                <a:gd name="T45" fmla="*/ 497 h 47"/>
                <a:gd name="T46" fmla="*/ 26 w 21"/>
                <a:gd name="T47" fmla="*/ 473 h 47"/>
                <a:gd name="T48" fmla="*/ 108 w 21"/>
                <a:gd name="T49" fmla="*/ 429 h 47"/>
                <a:gd name="T50" fmla="*/ 134 w 21"/>
                <a:gd name="T51" fmla="*/ 331 h 47"/>
                <a:gd name="T52" fmla="*/ 108 w 21"/>
                <a:gd name="T53" fmla="*/ 283 h 47"/>
                <a:gd name="T54" fmla="*/ 108 w 21"/>
                <a:gd name="T55" fmla="*/ 239 h 47"/>
                <a:gd name="T56" fmla="*/ 108 w 21"/>
                <a:gd name="T57" fmla="*/ 239 h 47"/>
                <a:gd name="T58" fmla="*/ 108 w 21"/>
                <a:gd name="T59" fmla="*/ 214 h 47"/>
                <a:gd name="T60" fmla="*/ 77 w 21"/>
                <a:gd name="T61" fmla="*/ 166 h 47"/>
                <a:gd name="T62" fmla="*/ 108 w 21"/>
                <a:gd name="T63" fmla="*/ 93 h 47"/>
                <a:gd name="T64" fmla="*/ 77 w 21"/>
                <a:gd name="T65" fmla="*/ 73 h 47"/>
                <a:gd name="T66" fmla="*/ 77 w 21"/>
                <a:gd name="T67" fmla="*/ 49 h 47"/>
                <a:gd name="T68" fmla="*/ 108 w 21"/>
                <a:gd name="T69" fmla="*/ 49 h 47"/>
                <a:gd name="T70" fmla="*/ 134 w 21"/>
                <a:gd name="T71" fmla="*/ 24 h 47"/>
                <a:gd name="T72" fmla="*/ 159 w 21"/>
                <a:gd name="T73" fmla="*/ 24 h 47"/>
                <a:gd name="T74" fmla="*/ 159 w 21"/>
                <a:gd name="T75" fmla="*/ 24 h 47"/>
                <a:gd name="T76" fmla="*/ 185 w 21"/>
                <a:gd name="T77" fmla="*/ 0 h 47"/>
                <a:gd name="T78" fmla="*/ 447 w 21"/>
                <a:gd name="T79" fmla="*/ 687 h 47"/>
                <a:gd name="T80" fmla="*/ 447 w 21"/>
                <a:gd name="T81" fmla="*/ 711 h 47"/>
                <a:gd name="T82" fmla="*/ 447 w 21"/>
                <a:gd name="T83" fmla="*/ 736 h 47"/>
                <a:gd name="T84" fmla="*/ 447 w 21"/>
                <a:gd name="T85" fmla="*/ 736 h 47"/>
                <a:gd name="T86" fmla="*/ 504 w 21"/>
                <a:gd name="T87" fmla="*/ 784 h 47"/>
                <a:gd name="T88" fmla="*/ 530 w 21"/>
                <a:gd name="T89" fmla="*/ 784 h 47"/>
                <a:gd name="T90" fmla="*/ 530 w 21"/>
                <a:gd name="T91" fmla="*/ 809 h 47"/>
                <a:gd name="T92" fmla="*/ 530 w 21"/>
                <a:gd name="T93" fmla="*/ 833 h 47"/>
                <a:gd name="T94" fmla="*/ 555 w 21"/>
                <a:gd name="T95" fmla="*/ 877 h 47"/>
                <a:gd name="T96" fmla="*/ 555 w 21"/>
                <a:gd name="T97" fmla="*/ 901 h 47"/>
                <a:gd name="T98" fmla="*/ 555 w 21"/>
                <a:gd name="T99" fmla="*/ 926 h 47"/>
                <a:gd name="T100" fmla="*/ 555 w 21"/>
                <a:gd name="T101" fmla="*/ 950 h 47"/>
                <a:gd name="T102" fmla="*/ 555 w 21"/>
                <a:gd name="T103" fmla="*/ 950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987" name="Freeform 71"/>
            <p:cNvSpPr>
              <a:spLocks/>
            </p:cNvSpPr>
            <p:nvPr/>
          </p:nvSpPr>
          <p:spPr bwMode="auto">
            <a:xfrm>
              <a:off x="4848" y="1189"/>
              <a:ext cx="251" cy="385"/>
            </a:xfrm>
            <a:custGeom>
              <a:avLst/>
              <a:gdLst>
                <a:gd name="T0" fmla="*/ 261 w 49"/>
                <a:gd name="T1" fmla="*/ 1686 h 79"/>
                <a:gd name="T2" fmla="*/ 261 w 49"/>
                <a:gd name="T3" fmla="*/ 1735 h 79"/>
                <a:gd name="T4" fmla="*/ 312 w 49"/>
                <a:gd name="T5" fmla="*/ 1784 h 79"/>
                <a:gd name="T6" fmla="*/ 343 w 49"/>
                <a:gd name="T7" fmla="*/ 1803 h 79"/>
                <a:gd name="T8" fmla="*/ 369 w 49"/>
                <a:gd name="T9" fmla="*/ 1876 h 79"/>
                <a:gd name="T10" fmla="*/ 394 w 49"/>
                <a:gd name="T11" fmla="*/ 1828 h 79"/>
                <a:gd name="T12" fmla="*/ 420 w 49"/>
                <a:gd name="T13" fmla="*/ 1735 h 79"/>
                <a:gd name="T14" fmla="*/ 471 w 49"/>
                <a:gd name="T15" fmla="*/ 1613 h 79"/>
                <a:gd name="T16" fmla="*/ 471 w 49"/>
                <a:gd name="T17" fmla="*/ 1594 h 79"/>
                <a:gd name="T18" fmla="*/ 522 w 49"/>
                <a:gd name="T19" fmla="*/ 1496 h 79"/>
                <a:gd name="T20" fmla="*/ 553 w 49"/>
                <a:gd name="T21" fmla="*/ 1521 h 79"/>
                <a:gd name="T22" fmla="*/ 579 w 49"/>
                <a:gd name="T23" fmla="*/ 1521 h 79"/>
                <a:gd name="T24" fmla="*/ 579 w 49"/>
                <a:gd name="T25" fmla="*/ 1472 h 79"/>
                <a:gd name="T26" fmla="*/ 681 w 49"/>
                <a:gd name="T27" fmla="*/ 1447 h 79"/>
                <a:gd name="T28" fmla="*/ 681 w 49"/>
                <a:gd name="T29" fmla="*/ 1404 h 79"/>
                <a:gd name="T30" fmla="*/ 733 w 49"/>
                <a:gd name="T31" fmla="*/ 1379 h 79"/>
                <a:gd name="T32" fmla="*/ 763 w 49"/>
                <a:gd name="T33" fmla="*/ 1330 h 79"/>
                <a:gd name="T34" fmla="*/ 814 w 49"/>
                <a:gd name="T35" fmla="*/ 1233 h 79"/>
                <a:gd name="T36" fmla="*/ 814 w 49"/>
                <a:gd name="T37" fmla="*/ 1213 h 79"/>
                <a:gd name="T38" fmla="*/ 891 w 49"/>
                <a:gd name="T39" fmla="*/ 1213 h 79"/>
                <a:gd name="T40" fmla="*/ 917 w 49"/>
                <a:gd name="T41" fmla="*/ 1165 h 79"/>
                <a:gd name="T42" fmla="*/ 973 w 49"/>
                <a:gd name="T43" fmla="*/ 1116 h 79"/>
                <a:gd name="T44" fmla="*/ 1050 w 49"/>
                <a:gd name="T45" fmla="*/ 1140 h 79"/>
                <a:gd name="T46" fmla="*/ 1127 w 49"/>
                <a:gd name="T47" fmla="*/ 1043 h 79"/>
                <a:gd name="T48" fmla="*/ 1209 w 49"/>
                <a:gd name="T49" fmla="*/ 975 h 79"/>
                <a:gd name="T50" fmla="*/ 1260 w 49"/>
                <a:gd name="T51" fmla="*/ 950 h 79"/>
                <a:gd name="T52" fmla="*/ 1286 w 49"/>
                <a:gd name="T53" fmla="*/ 902 h 79"/>
                <a:gd name="T54" fmla="*/ 1260 w 49"/>
                <a:gd name="T55" fmla="*/ 877 h 79"/>
                <a:gd name="T56" fmla="*/ 1235 w 49"/>
                <a:gd name="T57" fmla="*/ 853 h 79"/>
                <a:gd name="T58" fmla="*/ 1260 w 49"/>
                <a:gd name="T59" fmla="*/ 833 h 79"/>
                <a:gd name="T60" fmla="*/ 1235 w 49"/>
                <a:gd name="T61" fmla="*/ 760 h 79"/>
                <a:gd name="T62" fmla="*/ 1183 w 49"/>
                <a:gd name="T63" fmla="*/ 736 h 79"/>
                <a:gd name="T64" fmla="*/ 1127 w 49"/>
                <a:gd name="T65" fmla="*/ 760 h 79"/>
                <a:gd name="T66" fmla="*/ 1076 w 49"/>
                <a:gd name="T67" fmla="*/ 663 h 79"/>
                <a:gd name="T68" fmla="*/ 1076 w 49"/>
                <a:gd name="T69" fmla="*/ 619 h 79"/>
                <a:gd name="T70" fmla="*/ 1050 w 49"/>
                <a:gd name="T71" fmla="*/ 619 h 79"/>
                <a:gd name="T72" fmla="*/ 999 w 49"/>
                <a:gd name="T73" fmla="*/ 619 h 79"/>
                <a:gd name="T74" fmla="*/ 943 w 49"/>
                <a:gd name="T75" fmla="*/ 595 h 79"/>
                <a:gd name="T76" fmla="*/ 917 w 49"/>
                <a:gd name="T77" fmla="*/ 521 h 79"/>
                <a:gd name="T78" fmla="*/ 630 w 49"/>
                <a:gd name="T79" fmla="*/ 0 h 79"/>
                <a:gd name="T80" fmla="*/ 579 w 49"/>
                <a:gd name="T81" fmla="*/ 0 h 79"/>
                <a:gd name="T82" fmla="*/ 553 w 49"/>
                <a:gd name="T83" fmla="*/ 49 h 79"/>
                <a:gd name="T84" fmla="*/ 471 w 49"/>
                <a:gd name="T85" fmla="*/ 49 h 79"/>
                <a:gd name="T86" fmla="*/ 394 w 49"/>
                <a:gd name="T87" fmla="*/ 117 h 79"/>
                <a:gd name="T88" fmla="*/ 369 w 49"/>
                <a:gd name="T89" fmla="*/ 49 h 79"/>
                <a:gd name="T90" fmla="*/ 343 w 49"/>
                <a:gd name="T91" fmla="*/ 24 h 79"/>
                <a:gd name="T92" fmla="*/ 159 w 49"/>
                <a:gd name="T93" fmla="*/ 380 h 79"/>
                <a:gd name="T94" fmla="*/ 184 w 49"/>
                <a:gd name="T95" fmla="*/ 453 h 79"/>
                <a:gd name="T96" fmla="*/ 184 w 49"/>
                <a:gd name="T97" fmla="*/ 521 h 79"/>
                <a:gd name="T98" fmla="*/ 133 w 49"/>
                <a:gd name="T99" fmla="*/ 570 h 79"/>
                <a:gd name="T100" fmla="*/ 159 w 49"/>
                <a:gd name="T101" fmla="*/ 760 h 79"/>
                <a:gd name="T102" fmla="*/ 102 w 49"/>
                <a:gd name="T103" fmla="*/ 853 h 79"/>
                <a:gd name="T104" fmla="*/ 102 w 49"/>
                <a:gd name="T105" fmla="*/ 926 h 79"/>
                <a:gd name="T106" fmla="*/ 77 w 49"/>
                <a:gd name="T107" fmla="*/ 950 h 79"/>
                <a:gd name="T108" fmla="*/ 77 w 49"/>
                <a:gd name="T109" fmla="*/ 999 h 79"/>
                <a:gd name="T110" fmla="*/ 26 w 49"/>
                <a:gd name="T111" fmla="*/ 975 h 79"/>
                <a:gd name="T112" fmla="*/ 0 w 49"/>
                <a:gd name="T113" fmla="*/ 999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6987EB"/>
            </a:solidFill>
            <a:ln w="12700" cmpd="sng">
              <a:solidFill>
                <a:schemeClr val="tx1"/>
              </a:solidFill>
              <a:prstDash val="solid"/>
              <a:round/>
              <a:headEnd/>
              <a:tailEnd/>
            </a:ln>
          </p:spPr>
          <p:txBody>
            <a:bodyPr/>
            <a:lstStyle/>
            <a:p>
              <a:endParaRPr lang="en-US"/>
            </a:p>
          </p:txBody>
        </p:sp>
        <p:grpSp>
          <p:nvGrpSpPr>
            <p:cNvPr id="4" name="Group 72"/>
            <p:cNvGrpSpPr>
              <a:grpSpLocks/>
            </p:cNvGrpSpPr>
            <p:nvPr/>
          </p:nvGrpSpPr>
          <p:grpSpPr bwMode="auto">
            <a:xfrm>
              <a:off x="2038" y="2920"/>
              <a:ext cx="609" cy="371"/>
              <a:chOff x="1991" y="3321"/>
              <a:chExt cx="361" cy="231"/>
            </a:xfrm>
          </p:grpSpPr>
          <p:sp>
            <p:nvSpPr>
              <p:cNvPr id="32989" name="Freeform 73"/>
              <p:cNvSpPr>
                <a:spLocks/>
              </p:cNvSpPr>
              <p:nvPr/>
            </p:nvSpPr>
            <p:spPr bwMode="auto">
              <a:xfrm>
                <a:off x="2274" y="3459"/>
                <a:ext cx="78" cy="93"/>
              </a:xfrm>
              <a:custGeom>
                <a:avLst/>
                <a:gdLst>
                  <a:gd name="T0" fmla="*/ 0 w 16"/>
                  <a:gd name="T1" fmla="*/ 166 h 19"/>
                  <a:gd name="T2" fmla="*/ 24 w 16"/>
                  <a:gd name="T3" fmla="*/ 313 h 19"/>
                  <a:gd name="T4" fmla="*/ 24 w 16"/>
                  <a:gd name="T5" fmla="*/ 382 h 19"/>
                  <a:gd name="T6" fmla="*/ 141 w 16"/>
                  <a:gd name="T7" fmla="*/ 455 h 19"/>
                  <a:gd name="T8" fmla="*/ 190 w 16"/>
                  <a:gd name="T9" fmla="*/ 382 h 19"/>
                  <a:gd name="T10" fmla="*/ 380 w 16"/>
                  <a:gd name="T11" fmla="*/ 264 h 19"/>
                  <a:gd name="T12" fmla="*/ 307 w 16"/>
                  <a:gd name="T13" fmla="*/ 117 h 19"/>
                  <a:gd name="T14" fmla="*/ 73 w 16"/>
                  <a:gd name="T15" fmla="*/ 0 h 19"/>
                  <a:gd name="T16" fmla="*/ 73 w 16"/>
                  <a:gd name="T17" fmla="*/ 117 h 19"/>
                  <a:gd name="T18" fmla="*/ 0 w 16"/>
                  <a:gd name="T19" fmla="*/ 166 h 19"/>
                  <a:gd name="T20" fmla="*/ 0 w 16"/>
                  <a:gd name="T21" fmla="*/ 166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rgbClr val="6487EB"/>
              </a:solidFill>
              <a:ln w="12700" cmpd="sng">
                <a:solidFill>
                  <a:schemeClr val="tx1"/>
                </a:solidFill>
                <a:prstDash val="solid"/>
                <a:round/>
                <a:headEnd/>
                <a:tailEnd/>
              </a:ln>
            </p:spPr>
            <p:txBody>
              <a:bodyPr/>
              <a:lstStyle/>
              <a:p>
                <a:endParaRPr lang="en-US"/>
              </a:p>
            </p:txBody>
          </p:sp>
          <p:sp>
            <p:nvSpPr>
              <p:cNvPr id="32990" name="Freeform 74"/>
              <p:cNvSpPr>
                <a:spLocks/>
              </p:cNvSpPr>
              <p:nvPr/>
            </p:nvSpPr>
            <p:spPr bwMode="auto">
              <a:xfrm>
                <a:off x="2235" y="3409"/>
                <a:ext cx="44" cy="29"/>
              </a:xfrm>
              <a:custGeom>
                <a:avLst/>
                <a:gdLst>
                  <a:gd name="T0" fmla="*/ 73 w 9"/>
                  <a:gd name="T1" fmla="*/ 140 h 6"/>
                  <a:gd name="T2" fmla="*/ 191 w 9"/>
                  <a:gd name="T3" fmla="*/ 140 h 6"/>
                  <a:gd name="T4" fmla="*/ 215 w 9"/>
                  <a:gd name="T5" fmla="*/ 72 h 6"/>
                  <a:gd name="T6" fmla="*/ 117 w 9"/>
                  <a:gd name="T7" fmla="*/ 48 h 6"/>
                  <a:gd name="T8" fmla="*/ 73 w 9"/>
                  <a:gd name="T9" fmla="*/ 48 h 6"/>
                  <a:gd name="T10" fmla="*/ 49 w 9"/>
                  <a:gd name="T11" fmla="*/ 0 h 6"/>
                  <a:gd name="T12" fmla="*/ 0 w 9"/>
                  <a:gd name="T13" fmla="*/ 48 h 6"/>
                  <a:gd name="T14" fmla="*/ 49 w 9"/>
                  <a:gd name="T15" fmla="*/ 116 h 6"/>
                  <a:gd name="T16" fmla="*/ 73 w 9"/>
                  <a:gd name="T17" fmla="*/ 140 h 6"/>
                  <a:gd name="T18" fmla="*/ 73 w 9"/>
                  <a:gd name="T19" fmla="*/ 14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6487EB"/>
              </a:solidFill>
              <a:ln w="12700" cmpd="sng">
                <a:solidFill>
                  <a:schemeClr val="tx1"/>
                </a:solidFill>
                <a:prstDash val="solid"/>
                <a:round/>
                <a:headEnd/>
                <a:tailEnd/>
              </a:ln>
            </p:spPr>
            <p:txBody>
              <a:bodyPr/>
              <a:lstStyle/>
              <a:p>
                <a:endParaRPr lang="en-US"/>
              </a:p>
            </p:txBody>
          </p:sp>
          <p:sp>
            <p:nvSpPr>
              <p:cNvPr id="32991" name="Freeform 75"/>
              <p:cNvSpPr>
                <a:spLocks/>
              </p:cNvSpPr>
              <p:nvPr/>
            </p:nvSpPr>
            <p:spPr bwMode="auto">
              <a:xfrm>
                <a:off x="2225" y="3438"/>
                <a:ext cx="20" cy="10"/>
              </a:xfrm>
              <a:custGeom>
                <a:avLst/>
                <a:gdLst>
                  <a:gd name="T0" fmla="*/ 0 w 4"/>
                  <a:gd name="T1" fmla="*/ 50 h 2"/>
                  <a:gd name="T2" fmla="*/ 100 w 4"/>
                  <a:gd name="T3" fmla="*/ 0 h 2"/>
                  <a:gd name="T4" fmla="*/ 100 w 4"/>
                  <a:gd name="T5" fmla="*/ 50 h 2"/>
                  <a:gd name="T6" fmla="*/ 0 w 4"/>
                  <a:gd name="T7" fmla="*/ 50 h 2"/>
                  <a:gd name="T8" fmla="*/ 0 w 4"/>
                  <a:gd name="T9" fmla="*/ 5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6487EB"/>
              </a:solidFill>
              <a:ln w="12700" cmpd="sng">
                <a:solidFill>
                  <a:schemeClr val="tx1"/>
                </a:solidFill>
                <a:prstDash val="solid"/>
                <a:round/>
                <a:headEnd/>
                <a:tailEnd/>
              </a:ln>
            </p:spPr>
            <p:txBody>
              <a:bodyPr/>
              <a:lstStyle/>
              <a:p>
                <a:endParaRPr lang="en-US"/>
              </a:p>
            </p:txBody>
          </p:sp>
          <p:sp>
            <p:nvSpPr>
              <p:cNvPr id="32992" name="Freeform 76"/>
              <p:cNvSpPr>
                <a:spLocks/>
              </p:cNvSpPr>
              <p:nvPr/>
            </p:nvSpPr>
            <p:spPr bwMode="auto">
              <a:xfrm>
                <a:off x="2211" y="3419"/>
                <a:ext cx="19" cy="14"/>
              </a:xfrm>
              <a:custGeom>
                <a:avLst/>
                <a:gdLst>
                  <a:gd name="T0" fmla="*/ 47 w 4"/>
                  <a:gd name="T1" fmla="*/ 0 h 3"/>
                  <a:gd name="T2" fmla="*/ 47 w 4"/>
                  <a:gd name="T3" fmla="*/ 0 h 3"/>
                  <a:gd name="T4" fmla="*/ 66 w 4"/>
                  <a:gd name="T5" fmla="*/ 0 h 3"/>
                  <a:gd name="T6" fmla="*/ 66 w 4"/>
                  <a:gd name="T7" fmla="*/ 0 h 3"/>
                  <a:gd name="T8" fmla="*/ 66 w 4"/>
                  <a:gd name="T9" fmla="*/ 0 h 3"/>
                  <a:gd name="T10" fmla="*/ 66 w 4"/>
                  <a:gd name="T11" fmla="*/ 23 h 3"/>
                  <a:gd name="T12" fmla="*/ 66 w 4"/>
                  <a:gd name="T13" fmla="*/ 23 h 3"/>
                  <a:gd name="T14" fmla="*/ 66 w 4"/>
                  <a:gd name="T15" fmla="*/ 23 h 3"/>
                  <a:gd name="T16" fmla="*/ 90 w 4"/>
                  <a:gd name="T17" fmla="*/ 23 h 3"/>
                  <a:gd name="T18" fmla="*/ 66 w 4"/>
                  <a:gd name="T19" fmla="*/ 42 h 3"/>
                  <a:gd name="T20" fmla="*/ 66 w 4"/>
                  <a:gd name="T21" fmla="*/ 42 h 3"/>
                  <a:gd name="T22" fmla="*/ 66 w 4"/>
                  <a:gd name="T23" fmla="*/ 42 h 3"/>
                  <a:gd name="T24" fmla="*/ 66 w 4"/>
                  <a:gd name="T25" fmla="*/ 65 h 3"/>
                  <a:gd name="T26" fmla="*/ 66 w 4"/>
                  <a:gd name="T27" fmla="*/ 65 h 3"/>
                  <a:gd name="T28" fmla="*/ 66 w 4"/>
                  <a:gd name="T29" fmla="*/ 65 h 3"/>
                  <a:gd name="T30" fmla="*/ 47 w 4"/>
                  <a:gd name="T31" fmla="*/ 65 h 3"/>
                  <a:gd name="T32" fmla="*/ 47 w 4"/>
                  <a:gd name="T33" fmla="*/ 65 h 3"/>
                  <a:gd name="T34" fmla="*/ 47 w 4"/>
                  <a:gd name="T35" fmla="*/ 65 h 3"/>
                  <a:gd name="T36" fmla="*/ 24 w 4"/>
                  <a:gd name="T37" fmla="*/ 65 h 3"/>
                  <a:gd name="T38" fmla="*/ 24 w 4"/>
                  <a:gd name="T39" fmla="*/ 65 h 3"/>
                  <a:gd name="T40" fmla="*/ 24 w 4"/>
                  <a:gd name="T41" fmla="*/ 65 h 3"/>
                  <a:gd name="T42" fmla="*/ 24 w 4"/>
                  <a:gd name="T43" fmla="*/ 42 h 3"/>
                  <a:gd name="T44" fmla="*/ 0 w 4"/>
                  <a:gd name="T45" fmla="*/ 42 h 3"/>
                  <a:gd name="T46" fmla="*/ 0 w 4"/>
                  <a:gd name="T47" fmla="*/ 42 h 3"/>
                  <a:gd name="T48" fmla="*/ 0 w 4"/>
                  <a:gd name="T49" fmla="*/ 23 h 3"/>
                  <a:gd name="T50" fmla="*/ 0 w 4"/>
                  <a:gd name="T51" fmla="*/ 23 h 3"/>
                  <a:gd name="T52" fmla="*/ 0 w 4"/>
                  <a:gd name="T53" fmla="*/ 23 h 3"/>
                  <a:gd name="T54" fmla="*/ 24 w 4"/>
                  <a:gd name="T55" fmla="*/ 23 h 3"/>
                  <a:gd name="T56" fmla="*/ 24 w 4"/>
                  <a:gd name="T57" fmla="*/ 0 h 3"/>
                  <a:gd name="T58" fmla="*/ 24 w 4"/>
                  <a:gd name="T59" fmla="*/ 0 h 3"/>
                  <a:gd name="T60" fmla="*/ 24 w 4"/>
                  <a:gd name="T61" fmla="*/ 0 h 3"/>
                  <a:gd name="T62" fmla="*/ 47 w 4"/>
                  <a:gd name="T63" fmla="*/ 0 h 3"/>
                  <a:gd name="T64" fmla="*/ 47 w 4"/>
                  <a:gd name="T65" fmla="*/ 0 h 3"/>
                  <a:gd name="T66" fmla="*/ 47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6487EB"/>
              </a:solidFill>
              <a:ln w="12700" cmpd="sng">
                <a:solidFill>
                  <a:schemeClr val="tx1"/>
                </a:solidFill>
                <a:prstDash val="solid"/>
                <a:round/>
                <a:headEnd/>
                <a:tailEnd/>
              </a:ln>
            </p:spPr>
            <p:txBody>
              <a:bodyPr/>
              <a:lstStyle/>
              <a:p>
                <a:endParaRPr lang="en-US"/>
              </a:p>
            </p:txBody>
          </p:sp>
          <p:sp>
            <p:nvSpPr>
              <p:cNvPr id="32993" name="Freeform 77"/>
              <p:cNvSpPr>
                <a:spLocks/>
              </p:cNvSpPr>
              <p:nvPr/>
            </p:nvSpPr>
            <p:spPr bwMode="auto">
              <a:xfrm>
                <a:off x="2186" y="3394"/>
                <a:ext cx="39" cy="15"/>
              </a:xfrm>
              <a:custGeom>
                <a:avLst/>
                <a:gdLst>
                  <a:gd name="T0" fmla="*/ 0 w 8"/>
                  <a:gd name="T1" fmla="*/ 75 h 3"/>
                  <a:gd name="T2" fmla="*/ 166 w 8"/>
                  <a:gd name="T3" fmla="*/ 75 h 3"/>
                  <a:gd name="T4" fmla="*/ 190 w 8"/>
                  <a:gd name="T5" fmla="*/ 0 h 3"/>
                  <a:gd name="T6" fmla="*/ 49 w 8"/>
                  <a:gd name="T7" fmla="*/ 0 h 3"/>
                  <a:gd name="T8" fmla="*/ 0 w 8"/>
                  <a:gd name="T9" fmla="*/ 75 h 3"/>
                  <a:gd name="T10" fmla="*/ 0 w 8"/>
                  <a:gd name="T11" fmla="*/ 75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6487EB"/>
              </a:solidFill>
              <a:ln w="12700" cmpd="sng">
                <a:solidFill>
                  <a:schemeClr val="tx1"/>
                </a:solidFill>
                <a:prstDash val="solid"/>
                <a:round/>
                <a:headEnd/>
                <a:tailEnd/>
              </a:ln>
            </p:spPr>
            <p:txBody>
              <a:bodyPr/>
              <a:lstStyle/>
              <a:p>
                <a:endParaRPr lang="en-US"/>
              </a:p>
            </p:txBody>
          </p:sp>
          <p:sp>
            <p:nvSpPr>
              <p:cNvPr id="32994" name="Freeform 78"/>
              <p:cNvSpPr>
                <a:spLocks/>
              </p:cNvSpPr>
              <p:nvPr/>
            </p:nvSpPr>
            <p:spPr bwMode="auto">
              <a:xfrm>
                <a:off x="2026" y="3321"/>
                <a:ext cx="38" cy="24"/>
              </a:xfrm>
              <a:custGeom>
                <a:avLst/>
                <a:gdLst>
                  <a:gd name="T0" fmla="*/ 0 w 8"/>
                  <a:gd name="T1" fmla="*/ 91 h 5"/>
                  <a:gd name="T2" fmla="*/ 66 w 8"/>
                  <a:gd name="T3" fmla="*/ 115 h 5"/>
                  <a:gd name="T4" fmla="*/ 133 w 8"/>
                  <a:gd name="T5" fmla="*/ 115 h 5"/>
                  <a:gd name="T6" fmla="*/ 180 w 8"/>
                  <a:gd name="T7" fmla="*/ 48 h 5"/>
                  <a:gd name="T8" fmla="*/ 114 w 8"/>
                  <a:gd name="T9" fmla="*/ 0 h 5"/>
                  <a:gd name="T10" fmla="*/ 24 w 8"/>
                  <a:gd name="T11" fmla="*/ 48 h 5"/>
                  <a:gd name="T12" fmla="*/ 0 w 8"/>
                  <a:gd name="T13" fmla="*/ 91 h 5"/>
                  <a:gd name="T14" fmla="*/ 0 w 8"/>
                  <a:gd name="T15" fmla="*/ 9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6487EB"/>
              </a:solidFill>
              <a:ln w="12700" cmpd="sng">
                <a:solidFill>
                  <a:schemeClr val="tx1"/>
                </a:solidFill>
                <a:prstDash val="solid"/>
                <a:round/>
                <a:headEnd/>
                <a:tailEnd/>
              </a:ln>
            </p:spPr>
            <p:txBody>
              <a:bodyPr/>
              <a:lstStyle/>
              <a:p>
                <a:endParaRPr lang="en-US"/>
              </a:p>
            </p:txBody>
          </p:sp>
          <p:sp>
            <p:nvSpPr>
              <p:cNvPr id="32995" name="Freeform 79"/>
              <p:cNvSpPr>
                <a:spLocks/>
              </p:cNvSpPr>
              <p:nvPr/>
            </p:nvSpPr>
            <p:spPr bwMode="auto">
              <a:xfrm>
                <a:off x="1991" y="3321"/>
                <a:ext cx="20" cy="24"/>
              </a:xfrm>
              <a:custGeom>
                <a:avLst/>
                <a:gdLst>
                  <a:gd name="T0" fmla="*/ 0 w 4"/>
                  <a:gd name="T1" fmla="*/ 115 h 5"/>
                  <a:gd name="T2" fmla="*/ 100 w 4"/>
                  <a:gd name="T3" fmla="*/ 48 h 5"/>
                  <a:gd name="T4" fmla="*/ 100 w 4"/>
                  <a:gd name="T5" fmla="*/ 0 h 5"/>
                  <a:gd name="T6" fmla="*/ 0 w 4"/>
                  <a:gd name="T7" fmla="*/ 91 h 5"/>
                  <a:gd name="T8" fmla="*/ 0 w 4"/>
                  <a:gd name="T9" fmla="*/ 115 h 5"/>
                  <a:gd name="T10" fmla="*/ 0 w 4"/>
                  <a:gd name="T11" fmla="*/ 11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6487EB"/>
              </a:solidFill>
              <a:ln w="12700" cmpd="sng">
                <a:solidFill>
                  <a:schemeClr val="tx1"/>
                </a:solidFill>
                <a:prstDash val="solid"/>
                <a:round/>
                <a:headEnd/>
                <a:tailEnd/>
              </a:ln>
            </p:spPr>
            <p:txBody>
              <a:bodyPr/>
              <a:lstStyle/>
              <a:p>
                <a:endParaRPr lang="en-US"/>
              </a:p>
            </p:txBody>
          </p:sp>
          <p:sp>
            <p:nvSpPr>
              <p:cNvPr id="32996" name="Freeform 80"/>
              <p:cNvSpPr>
                <a:spLocks/>
              </p:cNvSpPr>
              <p:nvPr/>
            </p:nvSpPr>
            <p:spPr bwMode="auto">
              <a:xfrm>
                <a:off x="2128" y="3360"/>
                <a:ext cx="39" cy="34"/>
              </a:xfrm>
              <a:custGeom>
                <a:avLst/>
                <a:gdLst>
                  <a:gd name="T0" fmla="*/ 73 w 8"/>
                  <a:gd name="T1" fmla="*/ 165 h 7"/>
                  <a:gd name="T2" fmla="*/ 190 w 8"/>
                  <a:gd name="T3" fmla="*/ 165 h 7"/>
                  <a:gd name="T4" fmla="*/ 190 w 8"/>
                  <a:gd name="T5" fmla="*/ 92 h 7"/>
                  <a:gd name="T6" fmla="*/ 97 w 8"/>
                  <a:gd name="T7" fmla="*/ 0 h 7"/>
                  <a:gd name="T8" fmla="*/ 0 w 8"/>
                  <a:gd name="T9" fmla="*/ 49 h 7"/>
                  <a:gd name="T10" fmla="*/ 73 w 8"/>
                  <a:gd name="T11" fmla="*/ 165 h 7"/>
                  <a:gd name="T12" fmla="*/ 73 w 8"/>
                  <a:gd name="T13" fmla="*/ 165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6487EB"/>
              </a:solidFill>
              <a:ln w="12700" cmpd="sng">
                <a:solidFill>
                  <a:schemeClr val="tx1"/>
                </a:solidFill>
                <a:prstDash val="solid"/>
                <a:round/>
                <a:headEnd/>
                <a:tailEnd/>
              </a:ln>
            </p:spPr>
            <p:txBody>
              <a:bodyPr/>
              <a:lstStyle/>
              <a:p>
                <a:endParaRPr lang="en-US"/>
              </a:p>
            </p:txBody>
          </p:sp>
        </p:grpSp>
      </p:grpSp>
      <p:sp>
        <p:nvSpPr>
          <p:cNvPr id="32775" name="Text Box 81"/>
          <p:cNvSpPr txBox="1">
            <a:spLocks noChangeArrowheads="1"/>
          </p:cNvSpPr>
          <p:nvPr/>
        </p:nvSpPr>
        <p:spPr bwMode="auto">
          <a:xfrm>
            <a:off x="1934635" y="1390650"/>
            <a:ext cx="664407" cy="288541"/>
          </a:xfrm>
          <a:prstGeom prst="rect">
            <a:avLst/>
          </a:prstGeom>
          <a:noFill/>
          <a:ln w="9525">
            <a:noFill/>
            <a:miter lim="800000"/>
            <a:headEnd/>
            <a:tailEnd/>
          </a:ln>
        </p:spPr>
        <p:txBody>
          <a:bodyPr wrap="none" lIns="86493" tIns="43247" rIns="86493" bIns="43247">
            <a:spAutoFit/>
          </a:bodyPr>
          <a:lstStyle/>
          <a:p>
            <a:pPr eaLnBrk="0" hangingPunct="0"/>
            <a:r>
              <a:rPr lang="en-US" sz="1300" b="1" dirty="0">
                <a:solidFill>
                  <a:srgbClr val="000000"/>
                </a:solidFill>
                <a:latin typeface="Verdana" pitchFamily="34" charset="0"/>
              </a:rPr>
              <a:t>1990</a:t>
            </a:r>
          </a:p>
        </p:txBody>
      </p:sp>
      <p:sp>
        <p:nvSpPr>
          <p:cNvPr id="32776" name="Text Box 82"/>
          <p:cNvSpPr txBox="1">
            <a:spLocks noChangeArrowheads="1"/>
          </p:cNvSpPr>
          <p:nvPr/>
        </p:nvSpPr>
        <p:spPr bwMode="auto">
          <a:xfrm>
            <a:off x="654756" y="5894388"/>
            <a:ext cx="7239000" cy="287393"/>
          </a:xfrm>
          <a:prstGeom prst="rect">
            <a:avLst/>
          </a:prstGeom>
          <a:noFill/>
          <a:ln w="9525">
            <a:noFill/>
            <a:miter lim="800000"/>
            <a:headEnd/>
            <a:tailEnd/>
          </a:ln>
        </p:spPr>
        <p:txBody>
          <a:bodyPr lIns="86493" tIns="43247" rIns="86493" bIns="43247">
            <a:spAutoFit/>
          </a:bodyPr>
          <a:lstStyle/>
          <a:p>
            <a:pPr eaLnBrk="0" hangingPunct="0"/>
            <a:r>
              <a:rPr lang="en-US" sz="1300" b="1" dirty="0">
                <a:solidFill>
                  <a:srgbClr val="000000"/>
                </a:solidFill>
                <a:latin typeface="Arial Narrow" pitchFamily="34" charset="0"/>
              </a:rPr>
              <a:t>No Data          &lt;10%           10%–14%	    15%–19%           20%–24%          25%–29%           ≥30%</a:t>
            </a:r>
            <a:r>
              <a:rPr lang="en-US" sz="1300" dirty="0">
                <a:solidFill>
                  <a:srgbClr val="000000"/>
                </a:solidFill>
                <a:latin typeface="Arial Narrow" pitchFamily="34" charset="0"/>
              </a:rPr>
              <a:t>  </a:t>
            </a:r>
          </a:p>
        </p:txBody>
      </p:sp>
      <p:sp>
        <p:nvSpPr>
          <p:cNvPr id="32777" name="Rectangle 83"/>
          <p:cNvSpPr>
            <a:spLocks noChangeArrowheads="1"/>
          </p:cNvSpPr>
          <p:nvPr/>
        </p:nvSpPr>
        <p:spPr bwMode="auto">
          <a:xfrm>
            <a:off x="489657" y="5956301"/>
            <a:ext cx="207433" cy="234950"/>
          </a:xfrm>
          <a:prstGeom prst="rect">
            <a:avLst/>
          </a:prstGeom>
          <a:solidFill>
            <a:schemeClr val="bg1"/>
          </a:solidFill>
          <a:ln w="9525">
            <a:solidFill>
              <a:schemeClr val="tx1"/>
            </a:solidFill>
            <a:miter lim="800000"/>
            <a:headEnd/>
            <a:tailEnd/>
          </a:ln>
        </p:spPr>
        <p:txBody>
          <a:bodyPr wrap="none" lIns="86493" tIns="43247" rIns="86493" bIns="43247" anchor="ctr"/>
          <a:lstStyle/>
          <a:p>
            <a:pPr eaLnBrk="0" hangingPunct="0"/>
            <a:endParaRPr lang="en-US">
              <a:solidFill>
                <a:srgbClr val="000000"/>
              </a:solidFill>
            </a:endParaRPr>
          </a:p>
        </p:txBody>
      </p:sp>
      <p:sp>
        <p:nvSpPr>
          <p:cNvPr id="32778" name="Rectangle 84"/>
          <p:cNvSpPr>
            <a:spLocks noChangeArrowheads="1"/>
          </p:cNvSpPr>
          <p:nvPr/>
        </p:nvSpPr>
        <p:spPr bwMode="auto">
          <a:xfrm>
            <a:off x="1347612" y="5953125"/>
            <a:ext cx="208845" cy="234950"/>
          </a:xfrm>
          <a:prstGeom prst="rect">
            <a:avLst/>
          </a:prstGeom>
          <a:solidFill>
            <a:srgbClr val="99CCFF"/>
          </a:solidFill>
          <a:ln w="9525">
            <a:solidFill>
              <a:schemeClr val="tx1"/>
            </a:solidFill>
            <a:miter lim="800000"/>
            <a:headEnd/>
            <a:tailEnd/>
          </a:ln>
        </p:spPr>
        <p:txBody>
          <a:bodyPr wrap="none" lIns="86493" tIns="43247" rIns="86493" bIns="43247" anchor="ctr"/>
          <a:lstStyle/>
          <a:p>
            <a:pPr eaLnBrk="0" hangingPunct="0"/>
            <a:endParaRPr lang="en-US">
              <a:solidFill>
                <a:srgbClr val="000000"/>
              </a:solidFill>
            </a:endParaRPr>
          </a:p>
        </p:txBody>
      </p:sp>
      <p:sp>
        <p:nvSpPr>
          <p:cNvPr id="32779" name="Rectangle 85"/>
          <p:cNvSpPr>
            <a:spLocks noChangeArrowheads="1"/>
          </p:cNvSpPr>
          <p:nvPr/>
        </p:nvSpPr>
        <p:spPr bwMode="auto">
          <a:xfrm>
            <a:off x="2148733" y="5951538"/>
            <a:ext cx="208845" cy="234950"/>
          </a:xfrm>
          <a:prstGeom prst="rect">
            <a:avLst/>
          </a:prstGeom>
          <a:solidFill>
            <a:srgbClr val="6699FF"/>
          </a:solidFill>
          <a:ln w="9525">
            <a:solidFill>
              <a:schemeClr val="tx1"/>
            </a:solidFill>
            <a:miter lim="800000"/>
            <a:headEnd/>
            <a:tailEnd/>
          </a:ln>
        </p:spPr>
        <p:txBody>
          <a:bodyPr wrap="none" lIns="86493" tIns="43247" rIns="86493" bIns="43247" anchor="ctr"/>
          <a:lstStyle/>
          <a:p>
            <a:pPr algn="ctr" eaLnBrk="0" hangingPunct="0"/>
            <a:endParaRPr lang="en-US">
              <a:solidFill>
                <a:srgbClr val="000000"/>
              </a:solidFill>
            </a:endParaRPr>
          </a:p>
        </p:txBody>
      </p:sp>
      <p:sp>
        <p:nvSpPr>
          <p:cNvPr id="32780" name="Rectangle 86"/>
          <p:cNvSpPr>
            <a:spLocks noChangeArrowheads="1"/>
          </p:cNvSpPr>
          <p:nvPr/>
        </p:nvSpPr>
        <p:spPr bwMode="auto">
          <a:xfrm>
            <a:off x="3229253" y="5961063"/>
            <a:ext cx="210255" cy="234950"/>
          </a:xfrm>
          <a:prstGeom prst="rect">
            <a:avLst/>
          </a:prstGeom>
          <a:solidFill>
            <a:srgbClr val="0000A0"/>
          </a:solidFill>
          <a:ln w="9525">
            <a:solidFill>
              <a:schemeClr val="tx1"/>
            </a:solidFill>
            <a:miter lim="800000"/>
            <a:headEnd/>
            <a:tailEnd/>
          </a:ln>
        </p:spPr>
        <p:txBody>
          <a:bodyPr wrap="none" lIns="86493" tIns="43247" rIns="86493" bIns="43247" anchor="ctr"/>
          <a:lstStyle/>
          <a:p>
            <a:pPr eaLnBrk="0" hangingPunct="0"/>
            <a:endParaRPr lang="en-US">
              <a:solidFill>
                <a:srgbClr val="000000"/>
              </a:solidFill>
            </a:endParaRPr>
          </a:p>
        </p:txBody>
      </p:sp>
      <p:sp>
        <p:nvSpPr>
          <p:cNvPr id="32781" name="Rectangle 87"/>
          <p:cNvSpPr>
            <a:spLocks noChangeArrowheads="1"/>
          </p:cNvSpPr>
          <p:nvPr/>
        </p:nvSpPr>
        <p:spPr bwMode="auto">
          <a:xfrm>
            <a:off x="5321217" y="5962190"/>
            <a:ext cx="207433" cy="234950"/>
          </a:xfrm>
          <a:prstGeom prst="rect">
            <a:avLst/>
          </a:prstGeom>
          <a:solidFill>
            <a:srgbClr val="ED4213"/>
          </a:solidFill>
          <a:ln w="9525">
            <a:solidFill>
              <a:schemeClr val="tx1"/>
            </a:solidFill>
            <a:miter lim="800000"/>
            <a:headEnd/>
            <a:tailEnd/>
          </a:ln>
        </p:spPr>
        <p:txBody>
          <a:bodyPr wrap="none" lIns="86493" tIns="43247" rIns="86493" bIns="43247" anchor="ctr"/>
          <a:lstStyle/>
          <a:p>
            <a:pPr eaLnBrk="0" hangingPunct="0"/>
            <a:endParaRPr lang="en-US">
              <a:solidFill>
                <a:srgbClr val="000000"/>
              </a:solidFill>
            </a:endParaRPr>
          </a:p>
        </p:txBody>
      </p:sp>
      <p:sp>
        <p:nvSpPr>
          <p:cNvPr id="32782" name="Rectangle 88"/>
          <p:cNvSpPr>
            <a:spLocks noChangeArrowheads="1"/>
          </p:cNvSpPr>
          <p:nvPr/>
        </p:nvSpPr>
        <p:spPr bwMode="auto">
          <a:xfrm>
            <a:off x="4247881" y="5959016"/>
            <a:ext cx="208845" cy="234950"/>
          </a:xfrm>
          <a:prstGeom prst="rect">
            <a:avLst/>
          </a:prstGeom>
          <a:solidFill>
            <a:srgbClr val="FFC66D"/>
          </a:solidFill>
          <a:ln w="9525">
            <a:solidFill>
              <a:schemeClr val="tx1"/>
            </a:solidFill>
            <a:miter lim="800000"/>
            <a:headEnd/>
            <a:tailEnd/>
          </a:ln>
        </p:spPr>
        <p:txBody>
          <a:bodyPr wrap="none" lIns="86493" tIns="43247" rIns="86493" bIns="43247" anchor="ctr"/>
          <a:lstStyle/>
          <a:p>
            <a:pPr eaLnBrk="0" hangingPunct="0"/>
            <a:endParaRPr lang="en-US">
              <a:solidFill>
                <a:srgbClr val="000000"/>
              </a:solidFill>
            </a:endParaRPr>
          </a:p>
        </p:txBody>
      </p:sp>
      <p:sp>
        <p:nvSpPr>
          <p:cNvPr id="32783" name="Rectangle 89"/>
          <p:cNvSpPr>
            <a:spLocks noChangeArrowheads="1"/>
          </p:cNvSpPr>
          <p:nvPr/>
        </p:nvSpPr>
        <p:spPr bwMode="auto">
          <a:xfrm>
            <a:off x="451296" y="5878973"/>
            <a:ext cx="6641975" cy="350838"/>
          </a:xfrm>
          <a:prstGeom prst="rect">
            <a:avLst/>
          </a:prstGeom>
          <a:noFill/>
          <a:ln w="9525">
            <a:solidFill>
              <a:schemeClr val="tx1"/>
            </a:solidFill>
            <a:miter lim="800000"/>
            <a:headEnd/>
            <a:tailEnd/>
          </a:ln>
        </p:spPr>
        <p:txBody>
          <a:bodyPr wrap="none" lIns="86493" tIns="43247" rIns="86493" bIns="43247" anchor="ctr"/>
          <a:lstStyle/>
          <a:p>
            <a:pPr eaLnBrk="0" hangingPunct="0"/>
            <a:endParaRPr lang="en-US">
              <a:solidFill>
                <a:srgbClr val="000000"/>
              </a:solidFill>
            </a:endParaRPr>
          </a:p>
        </p:txBody>
      </p:sp>
      <p:sp>
        <p:nvSpPr>
          <p:cNvPr id="32784" name="Rectangle 90" descr="20%"/>
          <p:cNvSpPr>
            <a:spLocks noChangeArrowheads="1"/>
          </p:cNvSpPr>
          <p:nvPr/>
        </p:nvSpPr>
        <p:spPr bwMode="auto">
          <a:xfrm>
            <a:off x="6354019" y="5973097"/>
            <a:ext cx="177410" cy="224043"/>
          </a:xfrm>
          <a:prstGeom prst="rect">
            <a:avLst/>
          </a:prstGeom>
          <a:pattFill prst="pct20">
            <a:fgClr>
              <a:schemeClr val="tx2"/>
            </a:fgClr>
            <a:bgClr>
              <a:srgbClr val="AA1202"/>
            </a:bgClr>
          </a:pattFill>
          <a:ln w="9525">
            <a:solidFill>
              <a:schemeClr val="tx1"/>
            </a:solidFill>
            <a:miter lim="800000"/>
            <a:headEnd/>
            <a:tailEnd/>
          </a:ln>
        </p:spPr>
        <p:txBody>
          <a:bodyPr wrap="none" lIns="86493" tIns="43247" rIns="86493" bIns="43247" anchor="ctr"/>
          <a:lstStyle/>
          <a:p>
            <a:pPr eaLnBrk="0" hangingPunct="0"/>
            <a:endParaRPr lang="en-US">
              <a:solidFill>
                <a:srgbClr val="000000"/>
              </a:solidFill>
            </a:endParaRPr>
          </a:p>
        </p:txBody>
      </p:sp>
      <p:grpSp>
        <p:nvGrpSpPr>
          <p:cNvPr id="5" name="Group 319"/>
          <p:cNvGrpSpPr>
            <a:grpSpLocks/>
          </p:cNvGrpSpPr>
          <p:nvPr/>
        </p:nvGrpSpPr>
        <p:grpSpPr bwMode="auto">
          <a:xfrm>
            <a:off x="2713568" y="3511551"/>
            <a:ext cx="3316111" cy="1920875"/>
            <a:chOff x="1155700" y="1709738"/>
            <a:chExt cx="6940550" cy="3567112"/>
          </a:xfrm>
        </p:grpSpPr>
        <p:sp>
          <p:nvSpPr>
            <p:cNvPr id="32863" name="Freeform 2"/>
            <p:cNvSpPr>
              <a:spLocks/>
            </p:cNvSpPr>
            <p:nvPr/>
          </p:nvSpPr>
          <p:spPr bwMode="auto">
            <a:xfrm>
              <a:off x="7697788" y="1887538"/>
              <a:ext cx="398462" cy="611187"/>
            </a:xfrm>
            <a:custGeom>
              <a:avLst/>
              <a:gdLst>
                <a:gd name="T0" fmla="*/ 661276199 w 49"/>
                <a:gd name="T1" fmla="*/ 2147483647 h 79"/>
                <a:gd name="T2" fmla="*/ 661276199 w 49"/>
                <a:gd name="T3" fmla="*/ 2147483647 h 79"/>
                <a:gd name="T4" fmla="*/ 793533014 w 49"/>
                <a:gd name="T5" fmla="*/ 2147483647 h 79"/>
                <a:gd name="T6" fmla="*/ 859653290 w 49"/>
                <a:gd name="T7" fmla="*/ 2147483647 h 79"/>
                <a:gd name="T8" fmla="*/ 925781698 w 49"/>
                <a:gd name="T9" fmla="*/ 2147483647 h 79"/>
                <a:gd name="T10" fmla="*/ 991910105 w 49"/>
                <a:gd name="T11" fmla="*/ 2147483647 h 79"/>
                <a:gd name="T12" fmla="*/ 1058038513 w 49"/>
                <a:gd name="T13" fmla="*/ 2147483647 h 79"/>
                <a:gd name="T14" fmla="*/ 1190295582 w 49"/>
                <a:gd name="T15" fmla="*/ 2147483647 h 79"/>
                <a:gd name="T16" fmla="*/ 1190295582 w 49"/>
                <a:gd name="T17" fmla="*/ 2147483647 h 79"/>
                <a:gd name="T18" fmla="*/ 1322552398 w 49"/>
                <a:gd name="T19" fmla="*/ 2147483647 h 79"/>
                <a:gd name="T20" fmla="*/ 1388672673 w 49"/>
                <a:gd name="T21" fmla="*/ 2147483647 h 79"/>
                <a:gd name="T22" fmla="*/ 1454801081 w 49"/>
                <a:gd name="T23" fmla="*/ 2147483647 h 79"/>
                <a:gd name="T24" fmla="*/ 1454801081 w 49"/>
                <a:gd name="T25" fmla="*/ 2147483647 h 79"/>
                <a:gd name="T26" fmla="*/ 1719314712 w 49"/>
                <a:gd name="T27" fmla="*/ 2147483647 h 79"/>
                <a:gd name="T28" fmla="*/ 1719314712 w 49"/>
                <a:gd name="T29" fmla="*/ 2147483647 h 79"/>
                <a:gd name="T30" fmla="*/ 1851571527 w 49"/>
                <a:gd name="T31" fmla="*/ 2147483647 h 79"/>
                <a:gd name="T32" fmla="*/ 1917691803 w 49"/>
                <a:gd name="T33" fmla="*/ 2147483647 h 79"/>
                <a:gd name="T34" fmla="*/ 2049948618 w 49"/>
                <a:gd name="T35" fmla="*/ 2147483647 h 79"/>
                <a:gd name="T36" fmla="*/ 2049948618 w 49"/>
                <a:gd name="T37" fmla="*/ 2147483647 h 79"/>
                <a:gd name="T38" fmla="*/ 2147483647 w 49"/>
                <a:gd name="T39" fmla="*/ 2147483647 h 79"/>
                <a:gd name="T40" fmla="*/ 2147483647 w 49"/>
                <a:gd name="T41" fmla="*/ 2147483647 h 79"/>
                <a:gd name="T42" fmla="*/ 2147483647 w 49"/>
                <a:gd name="T43" fmla="*/ 2147483647 h 79"/>
                <a:gd name="T44" fmla="*/ 2147483647 w 49"/>
                <a:gd name="T45" fmla="*/ 2147483647 h 79"/>
                <a:gd name="T46" fmla="*/ 2147483647 w 49"/>
                <a:gd name="T47" fmla="*/ 2147483647 h 79"/>
                <a:gd name="T48" fmla="*/ 2147483647 w 49"/>
                <a:gd name="T49" fmla="*/ 2147483647 h 79"/>
                <a:gd name="T50" fmla="*/ 2147483647 w 49"/>
                <a:gd name="T51" fmla="*/ 2147483647 h 79"/>
                <a:gd name="T52" fmla="*/ 2147483647 w 49"/>
                <a:gd name="T53" fmla="*/ 2147483647 h 79"/>
                <a:gd name="T54" fmla="*/ 2147483647 w 49"/>
                <a:gd name="T55" fmla="*/ 2147483647 h 79"/>
                <a:gd name="T56" fmla="*/ 2147483647 w 49"/>
                <a:gd name="T57" fmla="*/ 2147483647 h 79"/>
                <a:gd name="T58" fmla="*/ 2147483647 w 49"/>
                <a:gd name="T59" fmla="*/ 2094893888 h 79"/>
                <a:gd name="T60" fmla="*/ 2147483647 w 49"/>
                <a:gd name="T61" fmla="*/ 1915328280 h 79"/>
                <a:gd name="T62" fmla="*/ 2147483647 w 49"/>
                <a:gd name="T63" fmla="*/ 1855478397 h 79"/>
                <a:gd name="T64" fmla="*/ 2147483647 w 49"/>
                <a:gd name="T65" fmla="*/ 1915328280 h 79"/>
                <a:gd name="T66" fmla="*/ 2147483647 w 49"/>
                <a:gd name="T67" fmla="*/ 1675913273 h 79"/>
                <a:gd name="T68" fmla="*/ 2147483647 w 49"/>
                <a:gd name="T69" fmla="*/ 1556205769 h 79"/>
                <a:gd name="T70" fmla="*/ 2147483647 w 49"/>
                <a:gd name="T71" fmla="*/ 1556205769 h 79"/>
                <a:gd name="T72" fmla="*/ 2147483647 w 49"/>
                <a:gd name="T73" fmla="*/ 1556205769 h 79"/>
                <a:gd name="T74" fmla="*/ 2147483647 w 49"/>
                <a:gd name="T75" fmla="*/ 1496355885 h 79"/>
                <a:gd name="T76" fmla="*/ 2147483647 w 49"/>
                <a:gd name="T77" fmla="*/ 1316790762 h 79"/>
                <a:gd name="T78" fmla="*/ 1587057896 w 49"/>
                <a:gd name="T79" fmla="*/ 0 h 79"/>
                <a:gd name="T80" fmla="*/ 1454801081 w 49"/>
                <a:gd name="T81" fmla="*/ 0 h 79"/>
                <a:gd name="T82" fmla="*/ 1388672673 w 49"/>
                <a:gd name="T83" fmla="*/ 119707534 h 79"/>
                <a:gd name="T84" fmla="*/ 1190295582 w 49"/>
                <a:gd name="T85" fmla="*/ 119707534 h 79"/>
                <a:gd name="T86" fmla="*/ 991910105 w 49"/>
                <a:gd name="T87" fmla="*/ 299272749 h 79"/>
                <a:gd name="T88" fmla="*/ 925781698 w 49"/>
                <a:gd name="T89" fmla="*/ 119707534 h 79"/>
                <a:gd name="T90" fmla="*/ 859653290 w 49"/>
                <a:gd name="T91" fmla="*/ 59857635 h 79"/>
                <a:gd name="T92" fmla="*/ 396762441 w 49"/>
                <a:gd name="T93" fmla="*/ 957668008 h 79"/>
                <a:gd name="T94" fmla="*/ 462890849 w 49"/>
                <a:gd name="T95" fmla="*/ 1137225638 h 79"/>
                <a:gd name="T96" fmla="*/ 462890849 w 49"/>
                <a:gd name="T97" fmla="*/ 1316790762 h 79"/>
                <a:gd name="T98" fmla="*/ 330634033 w 49"/>
                <a:gd name="T99" fmla="*/ 1436498265 h 79"/>
                <a:gd name="T100" fmla="*/ 396762441 w 49"/>
                <a:gd name="T101" fmla="*/ 1915328280 h 79"/>
                <a:gd name="T102" fmla="*/ 264513694 w 49"/>
                <a:gd name="T103" fmla="*/ 2147483647 h 79"/>
                <a:gd name="T104" fmla="*/ 264513694 w 49"/>
                <a:gd name="T105" fmla="*/ 2147483647 h 79"/>
                <a:gd name="T106" fmla="*/ 198385286 w 49"/>
                <a:gd name="T107" fmla="*/ 2147483647 h 79"/>
                <a:gd name="T108" fmla="*/ 198385286 w 49"/>
                <a:gd name="T109" fmla="*/ 2147483647 h 79"/>
                <a:gd name="T110" fmla="*/ 66128424 w 49"/>
                <a:gd name="T111" fmla="*/ 2147483647 h 79"/>
                <a:gd name="T112" fmla="*/ 0 w 49"/>
                <a:gd name="T113" fmla="*/ 2147483647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64" name="Freeform 3"/>
            <p:cNvSpPr>
              <a:spLocks/>
            </p:cNvSpPr>
            <p:nvPr/>
          </p:nvSpPr>
          <p:spPr bwMode="auto">
            <a:xfrm>
              <a:off x="2636838" y="1709738"/>
              <a:ext cx="730250" cy="511175"/>
            </a:xfrm>
            <a:custGeom>
              <a:avLst/>
              <a:gdLst>
                <a:gd name="T0" fmla="*/ 65836088 w 90"/>
                <a:gd name="T1" fmla="*/ 2147483647 h 66"/>
                <a:gd name="T2" fmla="*/ 0 w 90"/>
                <a:gd name="T3" fmla="*/ 2147483647 h 66"/>
                <a:gd name="T4" fmla="*/ 65836088 w 90"/>
                <a:gd name="T5" fmla="*/ 2147483647 h 66"/>
                <a:gd name="T6" fmla="*/ 65836088 w 90"/>
                <a:gd name="T7" fmla="*/ 2099519644 h 66"/>
                <a:gd name="T8" fmla="*/ 65836088 w 90"/>
                <a:gd name="T9" fmla="*/ 2099519644 h 66"/>
                <a:gd name="T10" fmla="*/ 131672176 w 90"/>
                <a:gd name="T11" fmla="*/ 2147483647 h 66"/>
                <a:gd name="T12" fmla="*/ 65836088 w 90"/>
                <a:gd name="T13" fmla="*/ 2147483647 h 66"/>
                <a:gd name="T14" fmla="*/ 197508280 w 90"/>
                <a:gd name="T15" fmla="*/ 2147483647 h 66"/>
                <a:gd name="T16" fmla="*/ 197508280 w 90"/>
                <a:gd name="T17" fmla="*/ 2099519644 h 66"/>
                <a:gd name="T18" fmla="*/ 197508280 w 90"/>
                <a:gd name="T19" fmla="*/ 1979547991 h 66"/>
                <a:gd name="T20" fmla="*/ 131672176 w 90"/>
                <a:gd name="T21" fmla="*/ 1799583494 h 66"/>
                <a:gd name="T22" fmla="*/ 197508280 w 90"/>
                <a:gd name="T23" fmla="*/ 1799583494 h 66"/>
                <a:gd name="T24" fmla="*/ 329172373 w 90"/>
                <a:gd name="T25" fmla="*/ 1739597910 h 66"/>
                <a:gd name="T26" fmla="*/ 263344352 w 90"/>
                <a:gd name="T27" fmla="*/ 1679612326 h 66"/>
                <a:gd name="T28" fmla="*/ 197508280 w 90"/>
                <a:gd name="T29" fmla="*/ 1739597910 h 66"/>
                <a:gd name="T30" fmla="*/ 197508280 w 90"/>
                <a:gd name="T31" fmla="*/ 1499655574 h 66"/>
                <a:gd name="T32" fmla="*/ 197508280 w 90"/>
                <a:gd name="T33" fmla="*/ 1319698822 h 66"/>
                <a:gd name="T34" fmla="*/ 197508280 w 90"/>
                <a:gd name="T35" fmla="*/ 1019763157 h 66"/>
                <a:gd name="T36" fmla="*/ 131672176 w 90"/>
                <a:gd name="T37" fmla="*/ 659849411 h 66"/>
                <a:gd name="T38" fmla="*/ 131672176 w 90"/>
                <a:gd name="T39" fmla="*/ 359913625 h 66"/>
                <a:gd name="T40" fmla="*/ 724188933 w 90"/>
                <a:gd name="T41" fmla="*/ 539878243 h 66"/>
                <a:gd name="T42" fmla="*/ 1250869650 w 90"/>
                <a:gd name="T43" fmla="*/ 779820579 h 66"/>
                <a:gd name="T44" fmla="*/ 1514205824 w 90"/>
                <a:gd name="T45" fmla="*/ 839806163 h 66"/>
                <a:gd name="T46" fmla="*/ 1580041896 w 90"/>
                <a:gd name="T47" fmla="*/ 899791747 h 66"/>
                <a:gd name="T48" fmla="*/ 1580041896 w 90"/>
                <a:gd name="T49" fmla="*/ 1199727654 h 66"/>
                <a:gd name="T50" fmla="*/ 1448377866 w 90"/>
                <a:gd name="T51" fmla="*/ 1379684406 h 66"/>
                <a:gd name="T52" fmla="*/ 1448377866 w 90"/>
                <a:gd name="T53" fmla="*/ 1499655574 h 66"/>
                <a:gd name="T54" fmla="*/ 1448377866 w 90"/>
                <a:gd name="T55" fmla="*/ 1619626742 h 66"/>
                <a:gd name="T56" fmla="*/ 1514205824 w 90"/>
                <a:gd name="T57" fmla="*/ 1679612326 h 66"/>
                <a:gd name="T58" fmla="*/ 1645877968 w 90"/>
                <a:gd name="T59" fmla="*/ 1439669990 h 66"/>
                <a:gd name="T60" fmla="*/ 1777550113 w 90"/>
                <a:gd name="T61" fmla="*/ 1259713238 h 66"/>
                <a:gd name="T62" fmla="*/ 1909222257 w 90"/>
                <a:gd name="T63" fmla="*/ 1079748741 h 66"/>
                <a:gd name="T64" fmla="*/ 1711714041 w 90"/>
                <a:gd name="T65" fmla="*/ 599863827 h 66"/>
                <a:gd name="T66" fmla="*/ 1777550113 w 90"/>
                <a:gd name="T67" fmla="*/ 539878243 h 66"/>
                <a:gd name="T68" fmla="*/ 1909222257 w 90"/>
                <a:gd name="T69" fmla="*/ 419906954 h 66"/>
                <a:gd name="T70" fmla="*/ 1777550113 w 90"/>
                <a:gd name="T71" fmla="*/ 299928041 h 66"/>
                <a:gd name="T72" fmla="*/ 1777550113 w 90"/>
                <a:gd name="T73" fmla="*/ 0 h 66"/>
                <a:gd name="T74" fmla="*/ 2147483647 w 90"/>
                <a:gd name="T75" fmla="*/ 539878243 h 66"/>
                <a:gd name="T76" fmla="*/ 2147483647 w 90"/>
                <a:gd name="T77" fmla="*/ 959777331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1975058329 w 90"/>
                <a:gd name="T105" fmla="*/ 2147483647 h 66"/>
                <a:gd name="T106" fmla="*/ 1580041896 w 90"/>
                <a:gd name="T107" fmla="*/ 2147483647 h 66"/>
                <a:gd name="T108" fmla="*/ 1250869650 w 90"/>
                <a:gd name="T109" fmla="*/ 2147483647 h 66"/>
                <a:gd name="T110" fmla="*/ 790025005 w 90"/>
                <a:gd name="T111" fmla="*/ 2147483647 h 66"/>
                <a:gd name="T112" fmla="*/ 724188933 w 90"/>
                <a:gd name="T113" fmla="*/ 2147483647 h 66"/>
                <a:gd name="T114" fmla="*/ 724188933 w 90"/>
                <a:gd name="T115" fmla="*/ 2147483647 h 66"/>
                <a:gd name="T116" fmla="*/ 460844518 w 90"/>
                <a:gd name="T117" fmla="*/ 2147483647 h 66"/>
                <a:gd name="T118" fmla="*/ 395008446 w 90"/>
                <a:gd name="T119" fmla="*/ 2147483647 h 66"/>
                <a:gd name="T120" fmla="*/ 197508280 w 90"/>
                <a:gd name="T121" fmla="*/ 2147483647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65" name="Freeform 4"/>
            <p:cNvSpPr>
              <a:spLocks/>
            </p:cNvSpPr>
            <p:nvPr/>
          </p:nvSpPr>
          <p:spPr bwMode="auto">
            <a:xfrm>
              <a:off x="3157538" y="1833563"/>
              <a:ext cx="658812" cy="1006475"/>
            </a:xfrm>
            <a:custGeom>
              <a:avLst/>
              <a:gdLst>
                <a:gd name="T0" fmla="*/ 463071587 w 81"/>
                <a:gd name="T1" fmla="*/ 2147483647 h 130"/>
                <a:gd name="T2" fmla="*/ 529229301 w 81"/>
                <a:gd name="T3" fmla="*/ 2147483647 h 130"/>
                <a:gd name="T4" fmla="*/ 595379008 w 81"/>
                <a:gd name="T5" fmla="*/ 2147483647 h 130"/>
                <a:gd name="T6" fmla="*/ 595379008 w 81"/>
                <a:gd name="T7" fmla="*/ 2147483647 h 130"/>
                <a:gd name="T8" fmla="*/ 396922007 w 81"/>
                <a:gd name="T9" fmla="*/ 2147483647 h 130"/>
                <a:gd name="T10" fmla="*/ 661536721 w 81"/>
                <a:gd name="T11" fmla="*/ 2147483647 h 130"/>
                <a:gd name="T12" fmla="*/ 859993595 w 81"/>
                <a:gd name="T13" fmla="*/ 2147483647 h 130"/>
                <a:gd name="T14" fmla="*/ 926151308 w 81"/>
                <a:gd name="T15" fmla="*/ 2147483647 h 130"/>
                <a:gd name="T16" fmla="*/ 1323073442 w 81"/>
                <a:gd name="T17" fmla="*/ 2147483647 h 130"/>
                <a:gd name="T18" fmla="*/ 1124608436 w 81"/>
                <a:gd name="T19" fmla="*/ 2147483647 h 130"/>
                <a:gd name="T20" fmla="*/ 1058458601 w 81"/>
                <a:gd name="T21" fmla="*/ 2147483647 h 130"/>
                <a:gd name="T22" fmla="*/ 1058458601 w 81"/>
                <a:gd name="T23" fmla="*/ 2147483647 h 130"/>
                <a:gd name="T24" fmla="*/ 1058458601 w 81"/>
                <a:gd name="T25" fmla="*/ 2147483647 h 130"/>
                <a:gd name="T26" fmla="*/ 1058458601 w 81"/>
                <a:gd name="T27" fmla="*/ 2147483647 h 130"/>
                <a:gd name="T28" fmla="*/ 1719995323 w 81"/>
                <a:gd name="T29" fmla="*/ 0 h 130"/>
                <a:gd name="T30" fmla="*/ 2147483647 w 81"/>
                <a:gd name="T31" fmla="*/ 1138865122 h 130"/>
                <a:gd name="T32" fmla="*/ 2147483647 w 81"/>
                <a:gd name="T33" fmla="*/ 1558448869 h 130"/>
                <a:gd name="T34" fmla="*/ 2147483647 w 81"/>
                <a:gd name="T35" fmla="*/ 1738267156 h 130"/>
                <a:gd name="T36" fmla="*/ 2147483647 w 81"/>
                <a:gd name="T37" fmla="*/ 1858153756 h 130"/>
                <a:gd name="T38" fmla="*/ 2147483647 w 81"/>
                <a:gd name="T39" fmla="*/ 2147483647 h 130"/>
                <a:gd name="T40" fmla="*/ 2147483647 w 81"/>
                <a:gd name="T41" fmla="*/ 2147483647 h 130"/>
                <a:gd name="T42" fmla="*/ 2147483647 w 81"/>
                <a:gd name="T43" fmla="*/ 2147483647 h 130"/>
                <a:gd name="T44" fmla="*/ 2147483647 w 81"/>
                <a:gd name="T45" fmla="*/ 2147483647 h 130"/>
                <a:gd name="T46" fmla="*/ 2147483647 w 81"/>
                <a:gd name="T47" fmla="*/ 2147483647 h 130"/>
                <a:gd name="T48" fmla="*/ 2147483647 w 81"/>
                <a:gd name="T49" fmla="*/ 2147483647 h 130"/>
                <a:gd name="T50" fmla="*/ 2147483647 w 81"/>
                <a:gd name="T51" fmla="*/ 2147483647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66" name="Freeform 5"/>
            <p:cNvSpPr>
              <a:spLocks/>
            </p:cNvSpPr>
            <p:nvPr/>
          </p:nvSpPr>
          <p:spPr bwMode="auto">
            <a:xfrm>
              <a:off x="3435350" y="1857375"/>
              <a:ext cx="1120775" cy="673100"/>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147483647 w 138"/>
                <a:gd name="T11" fmla="*/ 2147483647 h 87"/>
                <a:gd name="T12" fmla="*/ 2110711275 w 138"/>
                <a:gd name="T13" fmla="*/ 2147483647 h 87"/>
                <a:gd name="T14" fmla="*/ 1912829603 w 138"/>
                <a:gd name="T15" fmla="*/ 2147483647 h 87"/>
                <a:gd name="T16" fmla="*/ 1714947930 w 138"/>
                <a:gd name="T17" fmla="*/ 2147483647 h 87"/>
                <a:gd name="T18" fmla="*/ 1583029522 w 138"/>
                <a:gd name="T19" fmla="*/ 2147483647 h 87"/>
                <a:gd name="T20" fmla="*/ 1517074379 w 138"/>
                <a:gd name="T21" fmla="*/ 2147483647 h 87"/>
                <a:gd name="T22" fmla="*/ 1517074379 w 138"/>
                <a:gd name="T23" fmla="*/ 2147483647 h 87"/>
                <a:gd name="T24" fmla="*/ 1319192707 w 138"/>
                <a:gd name="T25" fmla="*/ 2147483647 h 87"/>
                <a:gd name="T26" fmla="*/ 1319192707 w 138"/>
                <a:gd name="T27" fmla="*/ 2147483647 h 87"/>
                <a:gd name="T28" fmla="*/ 1187274299 w 138"/>
                <a:gd name="T29" fmla="*/ 2147483647 h 87"/>
                <a:gd name="T30" fmla="*/ 1187274299 w 138"/>
                <a:gd name="T31" fmla="*/ 2147483647 h 87"/>
                <a:gd name="T32" fmla="*/ 1121311034 w 138"/>
                <a:gd name="T33" fmla="*/ 2147483647 h 87"/>
                <a:gd name="T34" fmla="*/ 1055355638 w 138"/>
                <a:gd name="T35" fmla="*/ 2147483647 h 87"/>
                <a:gd name="T36" fmla="*/ 989392373 w 138"/>
                <a:gd name="T37" fmla="*/ 2147483647 h 87"/>
                <a:gd name="T38" fmla="*/ 725555557 w 138"/>
                <a:gd name="T39" fmla="*/ 2147483647 h 87"/>
                <a:gd name="T40" fmla="*/ 593637150 w 138"/>
                <a:gd name="T41" fmla="*/ 2147483647 h 87"/>
                <a:gd name="T42" fmla="*/ 593637150 w 138"/>
                <a:gd name="T43" fmla="*/ 2147483647 h 87"/>
                <a:gd name="T44" fmla="*/ 725555557 w 138"/>
                <a:gd name="T45" fmla="*/ 2147483647 h 87"/>
                <a:gd name="T46" fmla="*/ 725555557 w 138"/>
                <a:gd name="T47" fmla="*/ 2147483647 h 87"/>
                <a:gd name="T48" fmla="*/ 791518822 w 138"/>
                <a:gd name="T49" fmla="*/ 2147483647 h 87"/>
                <a:gd name="T50" fmla="*/ 923437230 w 138"/>
                <a:gd name="T51" fmla="*/ 2147483647 h 87"/>
                <a:gd name="T52" fmla="*/ 725555557 w 138"/>
                <a:gd name="T53" fmla="*/ 2147483647 h 87"/>
                <a:gd name="T54" fmla="*/ 527673758 w 138"/>
                <a:gd name="T55" fmla="*/ 2147483647 h 87"/>
                <a:gd name="T56" fmla="*/ 395755350 w 138"/>
                <a:gd name="T57" fmla="*/ 1855589534 h 87"/>
                <a:gd name="T58" fmla="*/ 131918440 w 138"/>
                <a:gd name="T59" fmla="*/ 1616159437 h 87"/>
                <a:gd name="T60" fmla="*/ 131918440 w 138"/>
                <a:gd name="T61" fmla="*/ 1496448257 h 87"/>
                <a:gd name="T62" fmla="*/ 131918440 w 138"/>
                <a:gd name="T63" fmla="*/ 1197158703 h 87"/>
                <a:gd name="T64" fmla="*/ 197881736 w 138"/>
                <a:gd name="T65" fmla="*/ 0 h 87"/>
                <a:gd name="T66" fmla="*/ 2147483647 w 138"/>
                <a:gd name="T67" fmla="*/ 478860314 h 87"/>
                <a:gd name="T68" fmla="*/ 2147483647 w 138"/>
                <a:gd name="T69" fmla="*/ 1137299244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67" name="Freeform 6"/>
            <p:cNvSpPr>
              <a:spLocks/>
            </p:cNvSpPr>
            <p:nvPr/>
          </p:nvSpPr>
          <p:spPr bwMode="auto">
            <a:xfrm>
              <a:off x="4514850" y="2003425"/>
              <a:ext cx="723900" cy="427038"/>
            </a:xfrm>
            <a:custGeom>
              <a:avLst/>
              <a:gdLst>
                <a:gd name="T0" fmla="*/ 0 w 89"/>
                <a:gd name="T1" fmla="*/ 2147483647 h 55"/>
                <a:gd name="T2" fmla="*/ 330789779 w 89"/>
                <a:gd name="T3" fmla="*/ 0 h 55"/>
                <a:gd name="T4" fmla="*/ 2147483647 w 89"/>
                <a:gd name="T5" fmla="*/ 180854486 h 55"/>
                <a:gd name="T6" fmla="*/ 2147483647 w 89"/>
                <a:gd name="T7" fmla="*/ 241136706 h 55"/>
                <a:gd name="T8" fmla="*/ 2147483647 w 89"/>
                <a:gd name="T9" fmla="*/ 301426751 h 55"/>
                <a:gd name="T10" fmla="*/ 2147483647 w 89"/>
                <a:gd name="T11" fmla="*/ 542563518 h 55"/>
                <a:gd name="T12" fmla="*/ 2147483647 w 89"/>
                <a:gd name="T13" fmla="*/ 602845738 h 55"/>
                <a:gd name="T14" fmla="*/ 2147483647 w 89"/>
                <a:gd name="T15" fmla="*/ 783700163 h 55"/>
                <a:gd name="T16" fmla="*/ 2147483647 w 89"/>
                <a:gd name="T17" fmla="*/ 1085127035 h 55"/>
                <a:gd name="T18" fmla="*/ 2147483647 w 89"/>
                <a:gd name="T19" fmla="*/ 1386553665 h 55"/>
                <a:gd name="T20" fmla="*/ 2147483647 w 89"/>
                <a:gd name="T21" fmla="*/ 1507118105 h 55"/>
                <a:gd name="T22" fmla="*/ 2147483647 w 89"/>
                <a:gd name="T23" fmla="*/ 1808544735 h 55"/>
                <a:gd name="T24" fmla="*/ 2147483647 w 89"/>
                <a:gd name="T25" fmla="*/ 2147483647 h 55"/>
                <a:gd name="T26" fmla="*/ 2147483647 w 89"/>
                <a:gd name="T27" fmla="*/ 2147483647 h 55"/>
                <a:gd name="T28" fmla="*/ 2147483647 w 89"/>
                <a:gd name="T29" fmla="*/ 2147483647 h 55"/>
                <a:gd name="T30" fmla="*/ 2147483647 w 89"/>
                <a:gd name="T31" fmla="*/ 2147483647 h 55"/>
                <a:gd name="T32" fmla="*/ 2147483647 w 89"/>
                <a:gd name="T33" fmla="*/ 2147483647 h 55"/>
                <a:gd name="T34" fmla="*/ 2147483647 w 89"/>
                <a:gd name="T35" fmla="*/ 2147483647 h 55"/>
                <a:gd name="T36" fmla="*/ 2147483647 w 89"/>
                <a:gd name="T37" fmla="*/ 2147483647 h 55"/>
                <a:gd name="T38" fmla="*/ 0 w 89"/>
                <a:gd name="T39" fmla="*/ 2147483647 h 55"/>
                <a:gd name="T40" fmla="*/ 0 w 89"/>
                <a:gd name="T41" fmla="*/ 2147483647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68" name="Freeform 7"/>
            <p:cNvSpPr>
              <a:spLocks/>
            </p:cNvSpPr>
            <p:nvPr/>
          </p:nvSpPr>
          <p:spPr bwMode="auto">
            <a:xfrm>
              <a:off x="4483100" y="2398713"/>
              <a:ext cx="766763" cy="495300"/>
            </a:xfrm>
            <a:custGeom>
              <a:avLst/>
              <a:gdLst>
                <a:gd name="T0" fmla="*/ 0 w 94"/>
                <a:gd name="T1" fmla="*/ 2147483647 h 64"/>
                <a:gd name="T2" fmla="*/ 199611248 w 94"/>
                <a:gd name="T3" fmla="*/ 1018182017 h 64"/>
                <a:gd name="T4" fmla="*/ 266148309 w 94"/>
                <a:gd name="T5" fmla="*/ 0 h 64"/>
                <a:gd name="T6" fmla="*/ 2147483647 w 94"/>
                <a:gd name="T7" fmla="*/ 239570365 h 64"/>
                <a:gd name="T8" fmla="*/ 2147483647 w 94"/>
                <a:gd name="T9" fmla="*/ 359355578 h 64"/>
                <a:gd name="T10" fmla="*/ 2147483647 w 94"/>
                <a:gd name="T11" fmla="*/ 419248154 h 64"/>
                <a:gd name="T12" fmla="*/ 2147483647 w 94"/>
                <a:gd name="T13" fmla="*/ 598933742 h 64"/>
                <a:gd name="T14" fmla="*/ 2147483647 w 94"/>
                <a:gd name="T15" fmla="*/ 658826318 h 64"/>
                <a:gd name="T16" fmla="*/ 2147483647 w 94"/>
                <a:gd name="T17" fmla="*/ 898396623 h 64"/>
                <a:gd name="T18" fmla="*/ 2147483647 w 94"/>
                <a:gd name="T19" fmla="*/ 2147483647 h 64"/>
                <a:gd name="T20" fmla="*/ 2147483647 w 94"/>
                <a:gd name="T21" fmla="*/ 2147483647 h 64"/>
                <a:gd name="T22" fmla="*/ 2147483647 w 94"/>
                <a:gd name="T23" fmla="*/ 2147483647 h 64"/>
                <a:gd name="T24" fmla="*/ 2147483647 w 94"/>
                <a:gd name="T25" fmla="*/ 2147483647 h 64"/>
                <a:gd name="T26" fmla="*/ 2147483647 w 94"/>
                <a:gd name="T27" fmla="*/ 2147483647 h 64"/>
                <a:gd name="T28" fmla="*/ 2147483647 w 94"/>
                <a:gd name="T29" fmla="*/ 2147483647 h 64"/>
                <a:gd name="T30" fmla="*/ 2147483647 w 94"/>
                <a:gd name="T31" fmla="*/ 2147483647 h 64"/>
                <a:gd name="T32" fmla="*/ 2147483647 w 94"/>
                <a:gd name="T33" fmla="*/ 2147483647 h 64"/>
                <a:gd name="T34" fmla="*/ 2147483647 w 94"/>
                <a:gd name="T35" fmla="*/ 2147483647 h 64"/>
                <a:gd name="T36" fmla="*/ 2147483647 w 94"/>
                <a:gd name="T37" fmla="*/ 2147483647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7483647 h 64"/>
                <a:gd name="T52" fmla="*/ 2147483647 w 94"/>
                <a:gd name="T53" fmla="*/ 2147483647 h 64"/>
                <a:gd name="T54" fmla="*/ 2147483647 w 94"/>
                <a:gd name="T55" fmla="*/ 2147483647 h 64"/>
                <a:gd name="T56" fmla="*/ 2147483647 w 94"/>
                <a:gd name="T57" fmla="*/ 2147483647 h 64"/>
                <a:gd name="T58" fmla="*/ 2147483647 w 94"/>
                <a:gd name="T59" fmla="*/ 2147483647 h 64"/>
                <a:gd name="T60" fmla="*/ 2147483647 w 94"/>
                <a:gd name="T61" fmla="*/ 2147483647 h 64"/>
                <a:gd name="T62" fmla="*/ 2147483647 w 94"/>
                <a:gd name="T63" fmla="*/ 2147483647 h 64"/>
                <a:gd name="T64" fmla="*/ 2147483647 w 94"/>
                <a:gd name="T65" fmla="*/ 2147483647 h 64"/>
                <a:gd name="T66" fmla="*/ 2147483647 w 94"/>
                <a:gd name="T67" fmla="*/ 2147483647 h 64"/>
                <a:gd name="T68" fmla="*/ 2147483647 w 94"/>
                <a:gd name="T69" fmla="*/ 2147483647 h 64"/>
                <a:gd name="T70" fmla="*/ 0 w 94"/>
                <a:gd name="T71" fmla="*/ 2147483647 h 64"/>
                <a:gd name="T72" fmla="*/ 0 w 94"/>
                <a:gd name="T73" fmla="*/ 2147483647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69" name="Freeform 8"/>
            <p:cNvSpPr>
              <a:spLocks/>
            </p:cNvSpPr>
            <p:nvPr/>
          </p:nvSpPr>
          <p:spPr bwMode="auto">
            <a:xfrm>
              <a:off x="4637088" y="3203575"/>
              <a:ext cx="812800" cy="411163"/>
            </a:xfrm>
            <a:custGeom>
              <a:avLst/>
              <a:gdLst>
                <a:gd name="T0" fmla="*/ 198193155 w 100"/>
                <a:gd name="T1" fmla="*/ 0 h 53"/>
                <a:gd name="T2" fmla="*/ 2147483647 w 100"/>
                <a:gd name="T3" fmla="*/ 120369903 h 53"/>
                <a:gd name="T4" fmla="*/ 2147483647 w 100"/>
                <a:gd name="T5" fmla="*/ 361101983 h 53"/>
                <a:gd name="T6" fmla="*/ 2147483647 w 100"/>
                <a:gd name="T7" fmla="*/ 481464098 h 53"/>
                <a:gd name="T8" fmla="*/ 2147483647 w 100"/>
                <a:gd name="T9" fmla="*/ 601834092 h 53"/>
                <a:gd name="T10" fmla="*/ 2147483647 w 100"/>
                <a:gd name="T11" fmla="*/ 722203965 h 53"/>
                <a:gd name="T12" fmla="*/ 2147483647 w 100"/>
                <a:gd name="T13" fmla="*/ 722203965 h 53"/>
                <a:gd name="T14" fmla="*/ 2147483647 w 100"/>
                <a:gd name="T15" fmla="*/ 902751017 h 53"/>
                <a:gd name="T16" fmla="*/ 2147483647 w 100"/>
                <a:gd name="T17" fmla="*/ 962935953 h 53"/>
                <a:gd name="T18" fmla="*/ 2147483647 w 100"/>
                <a:gd name="T19" fmla="*/ 962935953 h 53"/>
                <a:gd name="T20" fmla="*/ 2147483647 w 100"/>
                <a:gd name="T21" fmla="*/ 1023113375 h 53"/>
                <a:gd name="T22" fmla="*/ 2147483647 w 100"/>
                <a:gd name="T23" fmla="*/ 2147483647 h 53"/>
                <a:gd name="T24" fmla="*/ 0 w 100"/>
                <a:gd name="T25" fmla="*/ 2147483647 h 53"/>
                <a:gd name="T26" fmla="*/ 198193155 w 100"/>
                <a:gd name="T27" fmla="*/ 0 h 53"/>
                <a:gd name="T28" fmla="*/ 198193155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70" name="Freeform 9"/>
            <p:cNvSpPr>
              <a:spLocks/>
            </p:cNvSpPr>
            <p:nvPr/>
          </p:nvSpPr>
          <p:spPr bwMode="auto">
            <a:xfrm>
              <a:off x="5232400" y="2740025"/>
              <a:ext cx="666750" cy="417513"/>
            </a:xfrm>
            <a:custGeom>
              <a:avLst/>
              <a:gdLst>
                <a:gd name="T0" fmla="*/ 2147483647 w 82"/>
                <a:gd name="T1" fmla="*/ 0 h 54"/>
                <a:gd name="T2" fmla="*/ 2147483647 w 82"/>
                <a:gd name="T3" fmla="*/ 239118966 h 54"/>
                <a:gd name="T4" fmla="*/ 2147483647 w 82"/>
                <a:gd name="T5" fmla="*/ 358674613 h 54"/>
                <a:gd name="T6" fmla="*/ 2147483647 w 82"/>
                <a:gd name="T7" fmla="*/ 777130886 h 54"/>
                <a:gd name="T8" fmla="*/ 2147483647 w 82"/>
                <a:gd name="T9" fmla="*/ 956475864 h 54"/>
                <a:gd name="T10" fmla="*/ 2147483647 w 82"/>
                <a:gd name="T11" fmla="*/ 1076031693 h 54"/>
                <a:gd name="T12" fmla="*/ 2147483647 w 82"/>
                <a:gd name="T13" fmla="*/ 1255368939 h 54"/>
                <a:gd name="T14" fmla="*/ 2147483647 w 82"/>
                <a:gd name="T15" fmla="*/ 1554269504 h 54"/>
                <a:gd name="T16" fmla="*/ 2147483647 w 82"/>
                <a:gd name="T17" fmla="*/ 1733606750 h 54"/>
                <a:gd name="T18" fmla="*/ 2147483647 w 82"/>
                <a:gd name="T19" fmla="*/ 1853162337 h 54"/>
                <a:gd name="T20" fmla="*/ 2147483647 w 82"/>
                <a:gd name="T21" fmla="*/ 2032507798 h 54"/>
                <a:gd name="T22" fmla="*/ 2147483647 w 82"/>
                <a:gd name="T23" fmla="*/ 2092281726 h 54"/>
                <a:gd name="T24" fmla="*/ 2147483647 w 82"/>
                <a:gd name="T25" fmla="*/ 2147483647 h 54"/>
                <a:gd name="T26" fmla="*/ 2147483647 w 82"/>
                <a:gd name="T27" fmla="*/ 2147483647 h 54"/>
                <a:gd name="T28" fmla="*/ 2147483647 w 82"/>
                <a:gd name="T29" fmla="*/ 2147483647 h 54"/>
                <a:gd name="T30" fmla="*/ 2147483647 w 82"/>
                <a:gd name="T31" fmla="*/ 2147483647 h 54"/>
                <a:gd name="T32" fmla="*/ 2147483647 w 82"/>
                <a:gd name="T33" fmla="*/ 2147483647 h 54"/>
                <a:gd name="T34" fmla="*/ 2147483647 w 82"/>
                <a:gd name="T35" fmla="*/ 2147483647 h 54"/>
                <a:gd name="T36" fmla="*/ 727261611 w 82"/>
                <a:gd name="T37" fmla="*/ 2147483647 h 54"/>
                <a:gd name="T38" fmla="*/ 727261611 w 82"/>
                <a:gd name="T39" fmla="*/ 2147483647 h 54"/>
                <a:gd name="T40" fmla="*/ 595033752 w 82"/>
                <a:gd name="T41" fmla="*/ 2147483647 h 54"/>
                <a:gd name="T42" fmla="*/ 661147682 w 82"/>
                <a:gd name="T43" fmla="*/ 2147483647 h 54"/>
                <a:gd name="T44" fmla="*/ 528919695 w 82"/>
                <a:gd name="T45" fmla="*/ 2147483647 h 54"/>
                <a:gd name="T46" fmla="*/ 528919695 w 82"/>
                <a:gd name="T47" fmla="*/ 2147483647 h 54"/>
                <a:gd name="T48" fmla="*/ 396691836 w 82"/>
                <a:gd name="T49" fmla="*/ 1972725656 h 54"/>
                <a:gd name="T50" fmla="*/ 330569775 w 82"/>
                <a:gd name="T51" fmla="*/ 1853162337 h 54"/>
                <a:gd name="T52" fmla="*/ 198341853 w 82"/>
                <a:gd name="T53" fmla="*/ 1554269504 h 54"/>
                <a:gd name="T54" fmla="*/ 264455782 w 82"/>
                <a:gd name="T55" fmla="*/ 1374932257 h 54"/>
                <a:gd name="T56" fmla="*/ 132227891 w 82"/>
                <a:gd name="T57" fmla="*/ 1195587280 h 54"/>
                <a:gd name="T58" fmla="*/ 132227891 w 82"/>
                <a:gd name="T59" fmla="*/ 1076031693 h 54"/>
                <a:gd name="T60" fmla="*/ 132227891 w 82"/>
                <a:gd name="T61" fmla="*/ 717356958 h 54"/>
                <a:gd name="T62" fmla="*/ 132227891 w 82"/>
                <a:gd name="T63" fmla="*/ 597793640 h 54"/>
                <a:gd name="T64" fmla="*/ 66113946 w 82"/>
                <a:gd name="T65" fmla="*/ 358674613 h 54"/>
                <a:gd name="T66" fmla="*/ 66113946 w 82"/>
                <a:gd name="T67" fmla="*/ 179337307 h 54"/>
                <a:gd name="T68" fmla="*/ 132227891 w 82"/>
                <a:gd name="T69" fmla="*/ 119555617 h 54"/>
                <a:gd name="T70" fmla="*/ 132227891 w 82"/>
                <a:gd name="T71" fmla="*/ 119555617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71" name="Freeform 10"/>
            <p:cNvSpPr>
              <a:spLocks/>
            </p:cNvSpPr>
            <p:nvPr/>
          </p:nvSpPr>
          <p:spPr bwMode="auto">
            <a:xfrm>
              <a:off x="5597525" y="2282825"/>
              <a:ext cx="577850" cy="588963"/>
            </a:xfrm>
            <a:custGeom>
              <a:avLst/>
              <a:gdLst>
                <a:gd name="T0" fmla="*/ 1920927719 w 71"/>
                <a:gd name="T1" fmla="*/ 2147483647 h 76"/>
                <a:gd name="T2" fmla="*/ 1589738424 w 71"/>
                <a:gd name="T3" fmla="*/ 2147483647 h 76"/>
                <a:gd name="T4" fmla="*/ 1457256195 w 71"/>
                <a:gd name="T5" fmla="*/ 2147483647 h 76"/>
                <a:gd name="T6" fmla="*/ 1523497309 w 71"/>
                <a:gd name="T7" fmla="*/ 2147483647 h 76"/>
                <a:gd name="T8" fmla="*/ 1391015080 w 71"/>
                <a:gd name="T9" fmla="*/ 2147483647 h 76"/>
                <a:gd name="T10" fmla="*/ 1391015080 w 71"/>
                <a:gd name="T11" fmla="*/ 2147483647 h 76"/>
                <a:gd name="T12" fmla="*/ 1126058761 w 71"/>
                <a:gd name="T13" fmla="*/ 2147483647 h 76"/>
                <a:gd name="T14" fmla="*/ 794869212 w 71"/>
                <a:gd name="T15" fmla="*/ 2147483647 h 76"/>
                <a:gd name="T16" fmla="*/ 529912766 w 71"/>
                <a:gd name="T17" fmla="*/ 2147483647 h 76"/>
                <a:gd name="T18" fmla="*/ 463671651 w 71"/>
                <a:gd name="T19" fmla="*/ 2147483647 h 76"/>
                <a:gd name="T20" fmla="*/ 198715268 w 71"/>
                <a:gd name="T21" fmla="*/ 2147483647 h 76"/>
                <a:gd name="T22" fmla="*/ 66241130 w 71"/>
                <a:gd name="T23" fmla="*/ 2147483647 h 76"/>
                <a:gd name="T24" fmla="*/ 132474122 w 71"/>
                <a:gd name="T25" fmla="*/ 1861704030 h 76"/>
                <a:gd name="T26" fmla="*/ 198715268 w 71"/>
                <a:gd name="T27" fmla="*/ 1681535671 h 76"/>
                <a:gd name="T28" fmla="*/ 0 w 71"/>
                <a:gd name="T29" fmla="*/ 1501375062 h 76"/>
                <a:gd name="T30" fmla="*/ 66241130 w 71"/>
                <a:gd name="T31" fmla="*/ 1321206703 h 76"/>
                <a:gd name="T32" fmla="*/ 331197561 w 71"/>
                <a:gd name="T33" fmla="*/ 1020936437 h 76"/>
                <a:gd name="T34" fmla="*/ 463671651 w 71"/>
                <a:gd name="T35" fmla="*/ 960877492 h 76"/>
                <a:gd name="T36" fmla="*/ 463671651 w 71"/>
                <a:gd name="T37" fmla="*/ 360329090 h 76"/>
                <a:gd name="T38" fmla="*/ 596154007 w 71"/>
                <a:gd name="T39" fmla="*/ 300278136 h 76"/>
                <a:gd name="T40" fmla="*/ 861110326 w 71"/>
                <a:gd name="T41" fmla="*/ 300278136 h 76"/>
                <a:gd name="T42" fmla="*/ 1457256195 w 71"/>
                <a:gd name="T43" fmla="*/ 60058718 h 76"/>
                <a:gd name="T44" fmla="*/ 1589738424 w 71"/>
                <a:gd name="T45" fmla="*/ 60058718 h 76"/>
                <a:gd name="T46" fmla="*/ 1523497309 w 71"/>
                <a:gd name="T47" fmla="*/ 180168420 h 76"/>
                <a:gd name="T48" fmla="*/ 1457256195 w 71"/>
                <a:gd name="T49" fmla="*/ 360329090 h 76"/>
                <a:gd name="T50" fmla="*/ 1722212514 w 71"/>
                <a:gd name="T51" fmla="*/ 300278136 h 76"/>
                <a:gd name="T52" fmla="*/ 1854686604 w 71"/>
                <a:gd name="T53" fmla="*/ 360329090 h 76"/>
                <a:gd name="T54" fmla="*/ 2053409948 w 71"/>
                <a:gd name="T55" fmla="*/ 480438746 h 76"/>
                <a:gd name="T56" fmla="*/ 2119642924 w 71"/>
                <a:gd name="T57" fmla="*/ 600548523 h 76"/>
                <a:gd name="T58" fmla="*/ 2147483647 w 71"/>
                <a:gd name="T59" fmla="*/ 780716882 h 76"/>
                <a:gd name="T60" fmla="*/ 2147483647 w 71"/>
                <a:gd name="T61" fmla="*/ 900826538 h 76"/>
                <a:gd name="T62" fmla="*/ 2147483647 w 71"/>
                <a:gd name="T63" fmla="*/ 900826538 h 76"/>
                <a:gd name="T64" fmla="*/ 2147483647 w 71"/>
                <a:gd name="T65" fmla="*/ 900826538 h 76"/>
                <a:gd name="T66" fmla="*/ 2147483647 w 71"/>
                <a:gd name="T67" fmla="*/ 960877492 h 76"/>
                <a:gd name="T68" fmla="*/ 2147483647 w 71"/>
                <a:gd name="T69" fmla="*/ 1020936437 h 76"/>
                <a:gd name="T70" fmla="*/ 2147483647 w 71"/>
                <a:gd name="T71" fmla="*/ 1080987390 h 76"/>
                <a:gd name="T72" fmla="*/ 2147483647 w 71"/>
                <a:gd name="T73" fmla="*/ 1261155749 h 76"/>
                <a:gd name="T74" fmla="*/ 2147483647 w 71"/>
                <a:gd name="T75" fmla="*/ 1501375062 h 76"/>
                <a:gd name="T76" fmla="*/ 2147483647 w 71"/>
                <a:gd name="T77" fmla="*/ 1501375062 h 76"/>
                <a:gd name="T78" fmla="*/ 2147483647 w 71"/>
                <a:gd name="T79" fmla="*/ 1621484718 h 76"/>
                <a:gd name="T80" fmla="*/ 2147483647 w 71"/>
                <a:gd name="T81" fmla="*/ 1801645327 h 76"/>
                <a:gd name="T82" fmla="*/ 2147483647 w 71"/>
                <a:gd name="T83" fmla="*/ 1981813686 h 76"/>
                <a:gd name="T84" fmla="*/ 2147483647 w 71"/>
                <a:gd name="T85" fmla="*/ 2147483647 h 76"/>
                <a:gd name="T86" fmla="*/ 2147483647 w 71"/>
                <a:gd name="T87" fmla="*/ 2147483647 h 76"/>
                <a:gd name="T88" fmla="*/ 2147483647 w 71"/>
                <a:gd name="T89" fmla="*/ 2101923827 h 76"/>
                <a:gd name="T90" fmla="*/ 2147483647 w 71"/>
                <a:gd name="T91" fmla="*/ 1981813686 h 76"/>
                <a:gd name="T92" fmla="*/ 2147483647 w 71"/>
                <a:gd name="T93" fmla="*/ 1861704030 h 76"/>
                <a:gd name="T94" fmla="*/ 2147483647 w 71"/>
                <a:gd name="T95" fmla="*/ 1681535671 h 76"/>
                <a:gd name="T96" fmla="*/ 2147483647 w 71"/>
                <a:gd name="T97" fmla="*/ 1621484718 h 76"/>
                <a:gd name="T98" fmla="*/ 2147483647 w 71"/>
                <a:gd name="T99" fmla="*/ 1501375062 h 76"/>
                <a:gd name="T100" fmla="*/ 2147483647 w 71"/>
                <a:gd name="T101" fmla="*/ 1561426015 h 76"/>
                <a:gd name="T102" fmla="*/ 2147483647 w 71"/>
                <a:gd name="T103" fmla="*/ 1981813686 h 76"/>
                <a:gd name="T104" fmla="*/ 2147483647 w 71"/>
                <a:gd name="T105" fmla="*/ 2101923827 h 76"/>
                <a:gd name="T106" fmla="*/ 2147483647 w 71"/>
                <a:gd name="T107" fmla="*/ 2147483647 h 76"/>
                <a:gd name="T108" fmla="*/ 2147483647 w 71"/>
                <a:gd name="T109" fmla="*/ 2147483647 h 76"/>
                <a:gd name="T110" fmla="*/ 2147483647 w 71"/>
                <a:gd name="T111" fmla="*/ 2147483647 h 76"/>
                <a:gd name="T112" fmla="*/ 2147483647 w 71"/>
                <a:gd name="T113" fmla="*/ 2147483647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1987168833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72" name="Freeform 11"/>
            <p:cNvSpPr>
              <a:spLocks/>
            </p:cNvSpPr>
            <p:nvPr/>
          </p:nvSpPr>
          <p:spPr bwMode="auto">
            <a:xfrm>
              <a:off x="6445250" y="2840038"/>
              <a:ext cx="461963" cy="487362"/>
            </a:xfrm>
            <a:custGeom>
              <a:avLst/>
              <a:gdLst>
                <a:gd name="T0" fmla="*/ 328423313 w 57"/>
                <a:gd name="T1" fmla="*/ 2147483647 h 63"/>
                <a:gd name="T2" fmla="*/ 525478846 w 57"/>
                <a:gd name="T3" fmla="*/ 2147483647 h 63"/>
                <a:gd name="T4" fmla="*/ 656846627 w 57"/>
                <a:gd name="T5" fmla="*/ 2147483647 h 63"/>
                <a:gd name="T6" fmla="*/ 853902159 w 57"/>
                <a:gd name="T7" fmla="*/ 2147483647 h 63"/>
                <a:gd name="T8" fmla="*/ 1182325599 w 57"/>
                <a:gd name="T9" fmla="*/ 2147483647 h 63"/>
                <a:gd name="T10" fmla="*/ 1445069011 w 57"/>
                <a:gd name="T11" fmla="*/ 2147483647 h 63"/>
                <a:gd name="T12" fmla="*/ 1642116440 w 57"/>
                <a:gd name="T13" fmla="*/ 2147483647 h 63"/>
                <a:gd name="T14" fmla="*/ 1839171973 w 57"/>
                <a:gd name="T15" fmla="*/ 2147483647 h 63"/>
                <a:gd name="T16" fmla="*/ 1904859852 w 57"/>
                <a:gd name="T17" fmla="*/ 2147483647 h 63"/>
                <a:gd name="T18" fmla="*/ 2036227505 w 57"/>
                <a:gd name="T19" fmla="*/ 2147483647 h 63"/>
                <a:gd name="T20" fmla="*/ 2147483647 w 57"/>
                <a:gd name="T21" fmla="*/ 2147483647 h 63"/>
                <a:gd name="T22" fmla="*/ 2147483647 w 57"/>
                <a:gd name="T23" fmla="*/ 2147483647 h 63"/>
                <a:gd name="T24" fmla="*/ 2147483647 w 57"/>
                <a:gd name="T25" fmla="*/ 2147483647 h 63"/>
                <a:gd name="T26" fmla="*/ 2147483647 w 57"/>
                <a:gd name="T27" fmla="*/ 2147483647 h 63"/>
                <a:gd name="T28" fmla="*/ 2147483647 w 57"/>
                <a:gd name="T29" fmla="*/ 2147483647 h 63"/>
                <a:gd name="T30" fmla="*/ 2147483647 w 57"/>
                <a:gd name="T31" fmla="*/ 2147483647 h 63"/>
                <a:gd name="T32" fmla="*/ 2147483647 w 57"/>
                <a:gd name="T33" fmla="*/ 2147483647 h 63"/>
                <a:gd name="T34" fmla="*/ 2147483647 w 57"/>
                <a:gd name="T35" fmla="*/ 2147483647 h 63"/>
                <a:gd name="T36" fmla="*/ 2147483647 w 57"/>
                <a:gd name="T37" fmla="*/ 2147483647 h 63"/>
                <a:gd name="T38" fmla="*/ 2147483647 w 57"/>
                <a:gd name="T39" fmla="*/ 2147483647 h 63"/>
                <a:gd name="T40" fmla="*/ 2147483647 w 57"/>
                <a:gd name="T41" fmla="*/ 2147483647 h 63"/>
                <a:gd name="T42" fmla="*/ 2147483647 w 57"/>
                <a:gd name="T43" fmla="*/ 2147483647 h 63"/>
                <a:gd name="T44" fmla="*/ 2147483647 w 57"/>
                <a:gd name="T45" fmla="*/ 2147483647 h 63"/>
                <a:gd name="T46" fmla="*/ 2147483647 w 57"/>
                <a:gd name="T47" fmla="*/ 2034705881 h 63"/>
                <a:gd name="T48" fmla="*/ 2147483647 w 57"/>
                <a:gd name="T49" fmla="*/ 1555953575 h 63"/>
                <a:gd name="T50" fmla="*/ 2147483647 w 57"/>
                <a:gd name="T51" fmla="*/ 1376418741 h 63"/>
                <a:gd name="T52" fmla="*/ 2147483647 w 57"/>
                <a:gd name="T53" fmla="*/ 1316573796 h 63"/>
                <a:gd name="T54" fmla="*/ 2147483647 w 57"/>
                <a:gd name="T55" fmla="*/ 179534895 h 63"/>
                <a:gd name="T56" fmla="*/ 2147483647 w 57"/>
                <a:gd name="T57" fmla="*/ 359062053 h 63"/>
                <a:gd name="T58" fmla="*/ 2147483647 w 57"/>
                <a:gd name="T59" fmla="*/ 598441953 h 63"/>
                <a:gd name="T60" fmla="*/ 2147483647 w 57"/>
                <a:gd name="T61" fmla="*/ 598441953 h 63"/>
                <a:gd name="T62" fmla="*/ 1970539626 w 57"/>
                <a:gd name="T63" fmla="*/ 777976788 h 63"/>
                <a:gd name="T64" fmla="*/ 1773492198 w 57"/>
                <a:gd name="T65" fmla="*/ 718131843 h 63"/>
                <a:gd name="T66" fmla="*/ 1642116440 w 57"/>
                <a:gd name="T67" fmla="*/ 718131843 h 63"/>
                <a:gd name="T68" fmla="*/ 1642116440 w 57"/>
                <a:gd name="T69" fmla="*/ 658286898 h 63"/>
                <a:gd name="T70" fmla="*/ 1248013478 w 57"/>
                <a:gd name="T71" fmla="*/ 538597009 h 63"/>
                <a:gd name="T72" fmla="*/ 1116637720 w 57"/>
                <a:gd name="T73" fmla="*/ 598441953 h 63"/>
                <a:gd name="T74" fmla="*/ 0 w 57"/>
                <a:gd name="T75" fmla="*/ 658286898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73" name="Freeform 12"/>
            <p:cNvSpPr>
              <a:spLocks/>
            </p:cNvSpPr>
            <p:nvPr/>
          </p:nvSpPr>
          <p:spPr bwMode="auto">
            <a:xfrm>
              <a:off x="6289675" y="4311650"/>
              <a:ext cx="1003300" cy="719138"/>
            </a:xfrm>
            <a:custGeom>
              <a:avLst/>
              <a:gdLst>
                <a:gd name="T0" fmla="*/ 0 w 123"/>
                <a:gd name="T1" fmla="*/ 478350457 h 93"/>
                <a:gd name="T2" fmla="*/ 0 w 123"/>
                <a:gd name="T3" fmla="*/ 597943961 h 93"/>
                <a:gd name="T4" fmla="*/ 133071838 w 123"/>
                <a:gd name="T5" fmla="*/ 717529612 h 93"/>
                <a:gd name="T6" fmla="*/ 199607773 w 123"/>
                <a:gd name="T7" fmla="*/ 896911954 h 93"/>
                <a:gd name="T8" fmla="*/ 266143676 w 123"/>
                <a:gd name="T9" fmla="*/ 1016497846 h 93"/>
                <a:gd name="T10" fmla="*/ 199607773 w 123"/>
                <a:gd name="T11" fmla="*/ 1136091230 h 93"/>
                <a:gd name="T12" fmla="*/ 465743292 w 123"/>
                <a:gd name="T13" fmla="*/ 1076294538 h 93"/>
                <a:gd name="T14" fmla="*/ 598815225 w 123"/>
                <a:gd name="T15" fmla="*/ 896911954 h 93"/>
                <a:gd name="T16" fmla="*/ 665351128 w 123"/>
                <a:gd name="T17" fmla="*/ 896911954 h 93"/>
                <a:gd name="T18" fmla="*/ 598815225 w 123"/>
                <a:gd name="T19" fmla="*/ 1016497846 h 93"/>
                <a:gd name="T20" fmla="*/ 1264166353 w 123"/>
                <a:gd name="T21" fmla="*/ 837115262 h 93"/>
                <a:gd name="T22" fmla="*/ 1264166353 w 123"/>
                <a:gd name="T23" fmla="*/ 956708646 h 93"/>
                <a:gd name="T24" fmla="*/ 1663381771 w 123"/>
                <a:gd name="T25" fmla="*/ 1016497846 h 93"/>
                <a:gd name="T26" fmla="*/ 1929517226 w 123"/>
                <a:gd name="T27" fmla="*/ 1076294538 h 93"/>
                <a:gd name="T28" fmla="*/ 2062589032 w 123"/>
                <a:gd name="T29" fmla="*/ 1136091230 h 93"/>
                <a:gd name="T30" fmla="*/ 2062589032 w 123"/>
                <a:gd name="T31" fmla="*/ 1195880189 h 93"/>
                <a:gd name="T32" fmla="*/ 2147483647 w 123"/>
                <a:gd name="T33" fmla="*/ 1435059223 h 93"/>
                <a:gd name="T34" fmla="*/ 2147483647 w 123"/>
                <a:gd name="T35" fmla="*/ 1494855915 h 93"/>
                <a:gd name="T36" fmla="*/ 2147483647 w 123"/>
                <a:gd name="T37" fmla="*/ 1554644874 h 93"/>
                <a:gd name="T38" fmla="*/ 2147483647 w 123"/>
                <a:gd name="T39" fmla="*/ 1435059223 h 93"/>
                <a:gd name="T40" fmla="*/ 2147483647 w 123"/>
                <a:gd name="T41" fmla="*/ 1255676881 h 93"/>
                <a:gd name="T42" fmla="*/ 2147483647 w 123"/>
                <a:gd name="T43" fmla="*/ 1076294538 h 93"/>
                <a:gd name="T44" fmla="*/ 2147483647 w 123"/>
                <a:gd name="T45" fmla="*/ 1255676881 h 93"/>
                <a:gd name="T46" fmla="*/ 2147483647 w 123"/>
                <a:gd name="T47" fmla="*/ 1674238257 h 93"/>
                <a:gd name="T48" fmla="*/ 2147483647 w 123"/>
                <a:gd name="T49" fmla="*/ 1793823908 h 93"/>
                <a:gd name="T50" fmla="*/ 2147483647 w 123"/>
                <a:gd name="T51" fmla="*/ 2147483647 h 93"/>
                <a:gd name="T52" fmla="*/ 2147483647 w 123"/>
                <a:gd name="T53" fmla="*/ 2147483647 h 93"/>
                <a:gd name="T54" fmla="*/ 2147483647 w 123"/>
                <a:gd name="T55" fmla="*/ 2147483647 h 93"/>
                <a:gd name="T56" fmla="*/ 2147483647 w 123"/>
                <a:gd name="T57" fmla="*/ 2147483647 h 93"/>
                <a:gd name="T58" fmla="*/ 2147483647 w 123"/>
                <a:gd name="T59" fmla="*/ 2147483647 h 93"/>
                <a:gd name="T60" fmla="*/ 2147483647 w 123"/>
                <a:gd name="T61" fmla="*/ 2147483647 h 93"/>
                <a:gd name="T62" fmla="*/ 2147483647 w 123"/>
                <a:gd name="T63" fmla="*/ 2147483647 h 93"/>
                <a:gd name="T64" fmla="*/ 2147483647 w 123"/>
                <a:gd name="T65" fmla="*/ 2147483647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2147483647 h 93"/>
                <a:gd name="T96" fmla="*/ 2147483647 w 123"/>
                <a:gd name="T97" fmla="*/ 2147483647 h 93"/>
                <a:gd name="T98" fmla="*/ 2147483647 w 123"/>
                <a:gd name="T99" fmla="*/ 2147483647 h 93"/>
                <a:gd name="T100" fmla="*/ 2147483647 w 123"/>
                <a:gd name="T101" fmla="*/ 1734027216 h 93"/>
                <a:gd name="T102" fmla="*/ 2147483647 w 123"/>
                <a:gd name="T103" fmla="*/ 1435059223 h 93"/>
                <a:gd name="T104" fmla="*/ 2147483647 w 123"/>
                <a:gd name="T105" fmla="*/ 478350457 h 93"/>
                <a:gd name="T106" fmla="*/ 2147483647 w 123"/>
                <a:gd name="T107" fmla="*/ 358764806 h 93"/>
                <a:gd name="T108" fmla="*/ 2147483647 w 123"/>
                <a:gd name="T109" fmla="*/ 59796707 h 93"/>
                <a:gd name="T110" fmla="*/ 2147483647 w 123"/>
                <a:gd name="T111" fmla="*/ 59796707 h 93"/>
                <a:gd name="T112" fmla="*/ 2147483647 w 123"/>
                <a:gd name="T113" fmla="*/ 418561497 h 93"/>
                <a:gd name="T114" fmla="*/ 2147483647 w 123"/>
                <a:gd name="T115" fmla="*/ 478350457 h 93"/>
                <a:gd name="T116" fmla="*/ 2147483647 w 123"/>
                <a:gd name="T117" fmla="*/ 418561497 h 93"/>
                <a:gd name="T118" fmla="*/ 2147483647 w 123"/>
                <a:gd name="T119" fmla="*/ 179382403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74" name="Freeform 13"/>
            <p:cNvSpPr>
              <a:spLocks/>
            </p:cNvSpPr>
            <p:nvPr/>
          </p:nvSpPr>
          <p:spPr bwMode="auto">
            <a:xfrm>
              <a:off x="2368550" y="2562225"/>
              <a:ext cx="877888" cy="1423988"/>
            </a:xfrm>
            <a:custGeom>
              <a:avLst/>
              <a:gdLst>
                <a:gd name="T0" fmla="*/ 2147483647 w 108"/>
                <a:gd name="T1" fmla="*/ 2147483647 h 184"/>
                <a:gd name="T2" fmla="*/ 2147483647 w 108"/>
                <a:gd name="T3" fmla="*/ 2147483647 h 184"/>
                <a:gd name="T4" fmla="*/ 2147483647 w 108"/>
                <a:gd name="T5" fmla="*/ 2147483647 h 184"/>
                <a:gd name="T6" fmla="*/ 2147483647 w 108"/>
                <a:gd name="T7" fmla="*/ 2147483647 h 184"/>
                <a:gd name="T8" fmla="*/ 2147483647 w 108"/>
                <a:gd name="T9" fmla="*/ 2147483647 h 184"/>
                <a:gd name="T10" fmla="*/ 2147483647 w 108"/>
                <a:gd name="T11" fmla="*/ 2147483647 h 184"/>
                <a:gd name="T12" fmla="*/ 2147483647 w 108"/>
                <a:gd name="T13" fmla="*/ 2147483647 h 184"/>
                <a:gd name="T14" fmla="*/ 2147483647 w 108"/>
                <a:gd name="T15" fmla="*/ 2147483647 h 184"/>
                <a:gd name="T16" fmla="*/ 2147483647 w 108"/>
                <a:gd name="T17" fmla="*/ 2147483647 h 184"/>
                <a:gd name="T18" fmla="*/ 1453628182 w 108"/>
                <a:gd name="T19" fmla="*/ 2147483647 h 184"/>
                <a:gd name="T20" fmla="*/ 1453628182 w 108"/>
                <a:gd name="T21" fmla="*/ 2147483647 h 184"/>
                <a:gd name="T22" fmla="*/ 1519705493 w 108"/>
                <a:gd name="T23" fmla="*/ 2147483647 h 184"/>
                <a:gd name="T24" fmla="*/ 1387550872 w 108"/>
                <a:gd name="T25" fmla="*/ 2147483647 h 184"/>
                <a:gd name="T26" fmla="*/ 1453628182 w 108"/>
                <a:gd name="T27" fmla="*/ 2147483647 h 184"/>
                <a:gd name="T28" fmla="*/ 1057188451 w 108"/>
                <a:gd name="T29" fmla="*/ 2147483647 h 184"/>
                <a:gd name="T30" fmla="*/ 792887337 w 108"/>
                <a:gd name="T31" fmla="*/ 2147483647 h 184"/>
                <a:gd name="T32" fmla="*/ 925033830 w 108"/>
                <a:gd name="T33" fmla="*/ 2147483647 h 184"/>
                <a:gd name="T34" fmla="*/ 925033830 w 108"/>
                <a:gd name="T35" fmla="*/ 2147483647 h 184"/>
                <a:gd name="T36" fmla="*/ 594663534 w 108"/>
                <a:gd name="T37" fmla="*/ 2147483647 h 184"/>
                <a:gd name="T38" fmla="*/ 594663534 w 108"/>
                <a:gd name="T39" fmla="*/ 2147483647 h 184"/>
                <a:gd name="T40" fmla="*/ 726818155 w 108"/>
                <a:gd name="T41" fmla="*/ 2147483647 h 184"/>
                <a:gd name="T42" fmla="*/ 792887337 w 108"/>
                <a:gd name="T43" fmla="*/ 2147483647 h 184"/>
                <a:gd name="T44" fmla="*/ 991111140 w 108"/>
                <a:gd name="T45" fmla="*/ 2147483647 h 184"/>
                <a:gd name="T46" fmla="*/ 925033830 w 108"/>
                <a:gd name="T47" fmla="*/ 2147483647 h 184"/>
                <a:gd name="T48" fmla="*/ 792887337 w 108"/>
                <a:gd name="T49" fmla="*/ 2147483647 h 184"/>
                <a:gd name="T50" fmla="*/ 462516915 w 108"/>
                <a:gd name="T51" fmla="*/ 2147483647 h 184"/>
                <a:gd name="T52" fmla="*/ 396447733 w 108"/>
                <a:gd name="T53" fmla="*/ 2147483647 h 184"/>
                <a:gd name="T54" fmla="*/ 66077326 w 108"/>
                <a:gd name="T55" fmla="*/ 2147483647 h 184"/>
                <a:gd name="T56" fmla="*/ 66077326 w 108"/>
                <a:gd name="T57" fmla="*/ 2147483647 h 184"/>
                <a:gd name="T58" fmla="*/ 264293048 w 108"/>
                <a:gd name="T59" fmla="*/ 2147483647 h 184"/>
                <a:gd name="T60" fmla="*/ 132146524 w 108"/>
                <a:gd name="T61" fmla="*/ 1916579349 h 184"/>
                <a:gd name="T62" fmla="*/ 0 w 108"/>
                <a:gd name="T63" fmla="*/ 1677008926 h 184"/>
                <a:gd name="T64" fmla="*/ 0 w 108"/>
                <a:gd name="T65" fmla="*/ 1437438502 h 184"/>
                <a:gd name="T66" fmla="*/ 396447733 w 108"/>
                <a:gd name="T67" fmla="*/ 898397069 h 184"/>
                <a:gd name="T68" fmla="*/ 594663534 w 108"/>
                <a:gd name="T69" fmla="*/ 598934039 h 184"/>
                <a:gd name="T70" fmla="*/ 594663534 w 108"/>
                <a:gd name="T71" fmla="*/ 59892621 h 184"/>
                <a:gd name="T72" fmla="*/ 2147483647 w 108"/>
                <a:gd name="T73" fmla="*/ 2147483647 h 184"/>
                <a:gd name="T74" fmla="*/ 2147483647 w 108"/>
                <a:gd name="T75" fmla="*/ 2147483647 h 184"/>
                <a:gd name="T76" fmla="*/ 2147483647 w 108"/>
                <a:gd name="T77" fmla="*/ 2147483647 h 184"/>
                <a:gd name="T78" fmla="*/ 2147483647 w 108"/>
                <a:gd name="T79" fmla="*/ 2147483647 h 184"/>
                <a:gd name="T80" fmla="*/ 2147483647 w 108"/>
                <a:gd name="T81" fmla="*/ 2147483647 h 184"/>
                <a:gd name="T82" fmla="*/ 2147483647 w 108"/>
                <a:gd name="T83" fmla="*/ 2147483647 h 184"/>
                <a:gd name="T84" fmla="*/ 2147483647 w 108"/>
                <a:gd name="T85" fmla="*/ 2147483647 h 184"/>
                <a:gd name="T86" fmla="*/ 2147483647 w 108"/>
                <a:gd name="T87" fmla="*/ 2147483647 h 184"/>
                <a:gd name="T88" fmla="*/ 2147483647 w 108"/>
                <a:gd name="T89" fmla="*/ 2147483647 h 184"/>
                <a:gd name="T90" fmla="*/ 2147483647 w 108"/>
                <a:gd name="T91" fmla="*/ 2147483647 h 184"/>
                <a:gd name="T92" fmla="*/ 2147483647 w 108"/>
                <a:gd name="T93" fmla="*/ 214748364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75" name="Freeform 14"/>
            <p:cNvSpPr>
              <a:spLocks/>
            </p:cNvSpPr>
            <p:nvPr/>
          </p:nvSpPr>
          <p:spPr bwMode="auto">
            <a:xfrm>
              <a:off x="3741738" y="2452688"/>
              <a:ext cx="766762" cy="604837"/>
            </a:xfrm>
            <a:custGeom>
              <a:avLst/>
              <a:gdLst>
                <a:gd name="T0" fmla="*/ 2147483647 w 94"/>
                <a:gd name="T1" fmla="*/ 2147483647 h 78"/>
                <a:gd name="T2" fmla="*/ 2147483647 w 94"/>
                <a:gd name="T3" fmla="*/ 2147483647 h 78"/>
                <a:gd name="T4" fmla="*/ 2147483647 w 94"/>
                <a:gd name="T5" fmla="*/ 601293283 h 78"/>
                <a:gd name="T6" fmla="*/ 665370000 w 94"/>
                <a:gd name="T7" fmla="*/ 0 h 78"/>
                <a:gd name="T8" fmla="*/ 598833025 w 94"/>
                <a:gd name="T9" fmla="*/ 481039206 h 78"/>
                <a:gd name="T10" fmla="*/ 199610987 w 94"/>
                <a:gd name="T11" fmla="*/ 2147483647 h 78"/>
                <a:gd name="T12" fmla="*/ 133073981 w 94"/>
                <a:gd name="T13" fmla="*/ 2147483647 h 78"/>
                <a:gd name="T14" fmla="*/ 0 w 94"/>
                <a:gd name="T15" fmla="*/ 2147483647 h 78"/>
                <a:gd name="T16" fmla="*/ 1663433029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76" name="Freeform 15"/>
            <p:cNvSpPr>
              <a:spLocks/>
            </p:cNvSpPr>
            <p:nvPr/>
          </p:nvSpPr>
          <p:spPr bwMode="auto">
            <a:xfrm>
              <a:off x="3865563" y="3003550"/>
              <a:ext cx="804862" cy="595313"/>
            </a:xfrm>
            <a:custGeom>
              <a:avLst/>
              <a:gdLst>
                <a:gd name="T0" fmla="*/ 0 w 99"/>
                <a:gd name="T1" fmla="*/ 2147483647 h 77"/>
                <a:gd name="T2" fmla="*/ 660954351 w 99"/>
                <a:gd name="T3" fmla="*/ 0 h 77"/>
                <a:gd name="T4" fmla="*/ 2147483647 w 99"/>
                <a:gd name="T5" fmla="*/ 418412218 h 77"/>
                <a:gd name="T6" fmla="*/ 2147483647 w 99"/>
                <a:gd name="T7" fmla="*/ 537961966 h 77"/>
                <a:gd name="T8" fmla="*/ 2147483647 w 99"/>
                <a:gd name="T9" fmla="*/ 1554114707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77" name="Freeform 16"/>
            <p:cNvSpPr>
              <a:spLocks/>
            </p:cNvSpPr>
            <p:nvPr/>
          </p:nvSpPr>
          <p:spPr bwMode="auto">
            <a:xfrm>
              <a:off x="3759200" y="3521075"/>
              <a:ext cx="771525" cy="758825"/>
            </a:xfrm>
            <a:custGeom>
              <a:avLst/>
              <a:gdLst>
                <a:gd name="T0" fmla="*/ 857424135 w 95"/>
                <a:gd name="T1" fmla="*/ 0 h 98"/>
                <a:gd name="T2" fmla="*/ 0 w 95"/>
                <a:gd name="T3" fmla="*/ 2147483647 h 98"/>
                <a:gd name="T4" fmla="*/ 0 w 95"/>
                <a:gd name="T5" fmla="*/ 2147483647 h 98"/>
                <a:gd name="T6" fmla="*/ 791470951 w 95"/>
                <a:gd name="T7" fmla="*/ 2147483647 h 98"/>
                <a:gd name="T8" fmla="*/ 857424135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1079204160 h 98"/>
                <a:gd name="T28" fmla="*/ 2147483647 w 95"/>
                <a:gd name="T29" fmla="*/ 1079204160 h 98"/>
                <a:gd name="T30" fmla="*/ 2147483647 w 95"/>
                <a:gd name="T31" fmla="*/ 539602080 h 98"/>
                <a:gd name="T32" fmla="*/ 857424135 w 95"/>
                <a:gd name="T33" fmla="*/ 0 h 98"/>
                <a:gd name="T34" fmla="*/ 857424135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78" name="Freeform 17"/>
            <p:cNvSpPr>
              <a:spLocks/>
            </p:cNvSpPr>
            <p:nvPr/>
          </p:nvSpPr>
          <p:spPr bwMode="auto">
            <a:xfrm>
              <a:off x="4052888" y="3660775"/>
              <a:ext cx="1536700" cy="1425575"/>
            </a:xfrm>
            <a:custGeom>
              <a:avLst/>
              <a:gdLst>
                <a:gd name="T0" fmla="*/ 2147483647 w 189"/>
                <a:gd name="T1" fmla="*/ 2147483647 h 184"/>
                <a:gd name="T2" fmla="*/ 2147483647 w 189"/>
                <a:gd name="T3" fmla="*/ 2147483647 h 184"/>
                <a:gd name="T4" fmla="*/ 2147483647 w 189"/>
                <a:gd name="T5" fmla="*/ 2147483647 h 184"/>
                <a:gd name="T6" fmla="*/ 2147483647 w 189"/>
                <a:gd name="T7" fmla="*/ 2147483647 h 184"/>
                <a:gd name="T8" fmla="*/ 2147483647 w 189"/>
                <a:gd name="T9" fmla="*/ 2147483647 h 184"/>
                <a:gd name="T10" fmla="*/ 2147483647 w 189"/>
                <a:gd name="T11" fmla="*/ 2147483647 h 184"/>
                <a:gd name="T12" fmla="*/ 2147483647 w 189"/>
                <a:gd name="T13" fmla="*/ 2147483647 h 184"/>
                <a:gd name="T14" fmla="*/ 2147483647 w 189"/>
                <a:gd name="T15" fmla="*/ 2147483647 h 184"/>
                <a:gd name="T16" fmla="*/ 2147483647 w 189"/>
                <a:gd name="T17" fmla="*/ 2147483647 h 184"/>
                <a:gd name="T18" fmla="*/ 2147483647 w 189"/>
                <a:gd name="T19" fmla="*/ 2147483647 h 184"/>
                <a:gd name="T20" fmla="*/ 2147483647 w 189"/>
                <a:gd name="T21" fmla="*/ 2147483647 h 184"/>
                <a:gd name="T22" fmla="*/ 2147483647 w 189"/>
                <a:gd name="T23" fmla="*/ 2147483647 h 184"/>
                <a:gd name="T24" fmla="*/ 2147483647 w 189"/>
                <a:gd name="T25" fmla="*/ 2147483647 h 184"/>
                <a:gd name="T26" fmla="*/ 2147483647 w 189"/>
                <a:gd name="T27" fmla="*/ 2147483647 h 184"/>
                <a:gd name="T28" fmla="*/ 2147483647 w 189"/>
                <a:gd name="T29" fmla="*/ 2147483647 h 184"/>
                <a:gd name="T30" fmla="*/ 2147483647 w 189"/>
                <a:gd name="T31" fmla="*/ 0 h 184"/>
                <a:gd name="T32" fmla="*/ 0 w 189"/>
                <a:gd name="T33" fmla="*/ 2147483647 h 184"/>
                <a:gd name="T34" fmla="*/ 66110617 w 189"/>
                <a:gd name="T35" fmla="*/ 2147483647 h 184"/>
                <a:gd name="T36" fmla="*/ 330536873 w 189"/>
                <a:gd name="T37" fmla="*/ 2147483647 h 184"/>
                <a:gd name="T38" fmla="*/ 1520487426 w 189"/>
                <a:gd name="T39" fmla="*/ 2147483647 h 184"/>
                <a:gd name="T40" fmla="*/ 1652700498 w 189"/>
                <a:gd name="T41" fmla="*/ 2147483647 h 184"/>
                <a:gd name="T42" fmla="*/ 2147483647 w 189"/>
                <a:gd name="T43" fmla="*/ 2147483647 h 184"/>
                <a:gd name="T44" fmla="*/ 2147483647 w 189"/>
                <a:gd name="T45" fmla="*/ 2147483647 h 184"/>
                <a:gd name="T46" fmla="*/ 2147483647 w 189"/>
                <a:gd name="T47" fmla="*/ 2147483647 h 184"/>
                <a:gd name="T48" fmla="*/ 2147483647 w 189"/>
                <a:gd name="T49" fmla="*/ 2147483647 h 184"/>
                <a:gd name="T50" fmla="*/ 2147483647 w 189"/>
                <a:gd name="T51" fmla="*/ 2147483647 h 184"/>
                <a:gd name="T52" fmla="*/ 2147483647 w 189"/>
                <a:gd name="T53" fmla="*/ 2147483647 h 184"/>
                <a:gd name="T54" fmla="*/ 2147483647 w 189"/>
                <a:gd name="T55" fmla="*/ 2147483647 h 184"/>
                <a:gd name="T56" fmla="*/ 2147483647 w 189"/>
                <a:gd name="T57" fmla="*/ 2147483647 h 184"/>
                <a:gd name="T58" fmla="*/ 2147483647 w 189"/>
                <a:gd name="T59" fmla="*/ 2147483647 h 184"/>
                <a:gd name="T60" fmla="*/ 2147483647 w 189"/>
                <a:gd name="T61" fmla="*/ 2147483647 h 184"/>
                <a:gd name="T62" fmla="*/ 2147483647 w 189"/>
                <a:gd name="T63" fmla="*/ 2147483647 h 184"/>
                <a:gd name="T64" fmla="*/ 2147483647 w 189"/>
                <a:gd name="T65" fmla="*/ 2147483647 h 184"/>
                <a:gd name="T66" fmla="*/ 2147483647 w 189"/>
                <a:gd name="T67" fmla="*/ 2147483647 h 184"/>
                <a:gd name="T68" fmla="*/ 2147483647 w 189"/>
                <a:gd name="T69" fmla="*/ 2147483647 h 184"/>
                <a:gd name="T70" fmla="*/ 2147483647 w 189"/>
                <a:gd name="T71" fmla="*/ 2147483647 h 184"/>
                <a:gd name="T72" fmla="*/ 2147483647 w 189"/>
                <a:gd name="T73" fmla="*/ 2147483647 h 184"/>
                <a:gd name="T74" fmla="*/ 2147483647 w 189"/>
                <a:gd name="T75" fmla="*/ 2147483647 h 184"/>
                <a:gd name="T76" fmla="*/ 2147483647 w 189"/>
                <a:gd name="T77" fmla="*/ 2147483647 h 184"/>
                <a:gd name="T78" fmla="*/ 2147483647 w 189"/>
                <a:gd name="T79" fmla="*/ 2147483647 h 184"/>
                <a:gd name="T80" fmla="*/ 2147483647 w 189"/>
                <a:gd name="T81" fmla="*/ 2147483647 h 184"/>
                <a:gd name="T82" fmla="*/ 2147483647 w 189"/>
                <a:gd name="T83" fmla="*/ 2147483647 h 184"/>
                <a:gd name="T84" fmla="*/ 2147483647 w 189"/>
                <a:gd name="T85" fmla="*/ 2147483647 h 184"/>
                <a:gd name="T86" fmla="*/ 2147483647 w 189"/>
                <a:gd name="T87" fmla="*/ 2147483647 h 184"/>
                <a:gd name="T88" fmla="*/ 2147483647 w 189"/>
                <a:gd name="T89" fmla="*/ 2147483647 h 184"/>
                <a:gd name="T90" fmla="*/ 2147483647 w 189"/>
                <a:gd name="T91" fmla="*/ 2147483647 h 184"/>
                <a:gd name="T92" fmla="*/ 2147483647 w 189"/>
                <a:gd name="T93" fmla="*/ 2147483647 h 184"/>
                <a:gd name="T94" fmla="*/ 2147483647 w 189"/>
                <a:gd name="T95" fmla="*/ 2147483647 h 184"/>
                <a:gd name="T96" fmla="*/ 2147483647 w 189"/>
                <a:gd name="T97" fmla="*/ 2147483647 h 184"/>
                <a:gd name="T98" fmla="*/ 2147483647 w 189"/>
                <a:gd name="T99" fmla="*/ 2147483647 h 184"/>
                <a:gd name="T100" fmla="*/ 2147483647 w 189"/>
                <a:gd name="T101" fmla="*/ 2147483647 h 184"/>
                <a:gd name="T102" fmla="*/ 2147483647 w 189"/>
                <a:gd name="T103" fmla="*/ 2147483647 h 184"/>
                <a:gd name="T104" fmla="*/ 2147483647 w 189"/>
                <a:gd name="T105" fmla="*/ 2147483647 h 184"/>
                <a:gd name="T106" fmla="*/ 2147483647 w 189"/>
                <a:gd name="T107" fmla="*/ 2147483647 h 184"/>
                <a:gd name="T108" fmla="*/ 2147483647 w 189"/>
                <a:gd name="T109" fmla="*/ 2147483647 h 184"/>
                <a:gd name="T110" fmla="*/ 2147483647 w 189"/>
                <a:gd name="T111" fmla="*/ 2147483647 h 184"/>
                <a:gd name="T112" fmla="*/ 2147483647 w 189"/>
                <a:gd name="T113" fmla="*/ 2147483647 h 184"/>
                <a:gd name="T114" fmla="*/ 2147483647 w 189"/>
                <a:gd name="T115" fmla="*/ 2147483647 h 184"/>
                <a:gd name="T116" fmla="*/ 2147483647 w 189"/>
                <a:gd name="T117" fmla="*/ 2147483647 h 184"/>
                <a:gd name="T118" fmla="*/ 2147483647 w 189"/>
                <a:gd name="T119" fmla="*/ 2147483647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pattFill prst="pct20">
              <a:fgClr>
                <a:schemeClr val="tx2"/>
              </a:fgClr>
              <a:bgClr>
                <a:srgbClr val="AA1202"/>
              </a:bgClr>
            </a:pattFill>
            <a:ln w="9525">
              <a:solidFill>
                <a:schemeClr val="tx1"/>
              </a:solidFill>
              <a:miter lim="800000"/>
              <a:headEnd/>
              <a:tailEnd/>
            </a:ln>
          </p:spPr>
          <p:txBody>
            <a:bodyPr wrap="none" anchor="ctr"/>
            <a:lstStyle/>
            <a:p>
              <a:endParaRPr lang="en-US"/>
            </a:p>
          </p:txBody>
        </p:sp>
        <p:sp>
          <p:nvSpPr>
            <p:cNvPr id="32879" name="Freeform 18"/>
            <p:cNvSpPr>
              <a:spLocks/>
            </p:cNvSpPr>
            <p:nvPr/>
          </p:nvSpPr>
          <p:spPr bwMode="auto">
            <a:xfrm>
              <a:off x="6942138" y="2306638"/>
              <a:ext cx="828675" cy="60325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2147483647 h 78"/>
                <a:gd name="T40" fmla="*/ 2147483647 w 102"/>
                <a:gd name="T41" fmla="*/ 2033687399 h 78"/>
                <a:gd name="T42" fmla="*/ 2147483647 w 102"/>
                <a:gd name="T43" fmla="*/ 1495356107 h 78"/>
                <a:gd name="T44" fmla="*/ 2147483647 w 102"/>
                <a:gd name="T45" fmla="*/ 1435541572 h 78"/>
                <a:gd name="T46" fmla="*/ 2147483647 w 102"/>
                <a:gd name="T47" fmla="*/ 1256097969 h 78"/>
                <a:gd name="T48" fmla="*/ 2147483647 w 102"/>
                <a:gd name="T49" fmla="*/ 717774653 h 78"/>
                <a:gd name="T50" fmla="*/ 2147483647 w 102"/>
                <a:gd name="T51" fmla="*/ 179443663 h 78"/>
                <a:gd name="T52" fmla="*/ 2147483647 w 102"/>
                <a:gd name="T53" fmla="*/ 0 h 78"/>
                <a:gd name="T54" fmla="*/ 2147483647 w 102"/>
                <a:gd name="T55" fmla="*/ 239258198 h 78"/>
                <a:gd name="T56" fmla="*/ 2147483647 w 102"/>
                <a:gd name="T57" fmla="*/ 837403722 h 78"/>
                <a:gd name="T58" fmla="*/ 2147483647 w 102"/>
                <a:gd name="T59" fmla="*/ 1076662101 h 78"/>
                <a:gd name="T60" fmla="*/ 2147483647 w 102"/>
                <a:gd name="T61" fmla="*/ 1375727038 h 78"/>
                <a:gd name="T62" fmla="*/ 2147483647 w 102"/>
                <a:gd name="T63" fmla="*/ 1495356107 h 78"/>
                <a:gd name="T64" fmla="*/ 2147483647 w 102"/>
                <a:gd name="T65" fmla="*/ 1614985175 h 78"/>
                <a:gd name="T66" fmla="*/ 2147483647 w 102"/>
                <a:gd name="T67" fmla="*/ 1914057847 h 78"/>
                <a:gd name="T68" fmla="*/ 1980110704 w 102"/>
                <a:gd name="T69" fmla="*/ 2147483647 h 78"/>
                <a:gd name="T70" fmla="*/ 1254069757 w 102"/>
                <a:gd name="T71" fmla="*/ 2147483647 h 78"/>
                <a:gd name="T72" fmla="*/ 594030063 w 102"/>
                <a:gd name="T73" fmla="*/ 2147483647 h 78"/>
                <a:gd name="T74" fmla="*/ 396025416 w 102"/>
                <a:gd name="T75" fmla="*/ 2147483647 h 78"/>
                <a:gd name="T76" fmla="*/ 594030063 w 102"/>
                <a:gd name="T77" fmla="*/ 2147483647 h 78"/>
                <a:gd name="T78" fmla="*/ 132011169 w 102"/>
                <a:gd name="T79" fmla="*/ 2147483647 h 78"/>
                <a:gd name="T80" fmla="*/ 2147483647 w 102"/>
                <a:gd name="T81" fmla="*/ 2147483647 h 78"/>
                <a:gd name="T82" fmla="*/ 2147483647 w 102"/>
                <a:gd name="T83" fmla="*/ 2147483647 h 78"/>
                <a:gd name="T84" fmla="*/ 2147483647 w 102"/>
                <a:gd name="T85" fmla="*/ 214748364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80" name="Freeform 19"/>
            <p:cNvSpPr>
              <a:spLocks/>
            </p:cNvSpPr>
            <p:nvPr/>
          </p:nvSpPr>
          <p:spPr bwMode="auto">
            <a:xfrm>
              <a:off x="7494588" y="2266950"/>
              <a:ext cx="187325" cy="325438"/>
            </a:xfrm>
            <a:custGeom>
              <a:avLst/>
              <a:gdLst>
                <a:gd name="T0" fmla="*/ 0 w 23"/>
                <a:gd name="T1" fmla="*/ 300201070 h 42"/>
                <a:gd name="T2" fmla="*/ 66337478 w 23"/>
                <a:gd name="T3" fmla="*/ 420279900 h 42"/>
                <a:gd name="T4" fmla="*/ 0 w 23"/>
                <a:gd name="T5" fmla="*/ 480315440 h 42"/>
                <a:gd name="T6" fmla="*/ 66337478 w 23"/>
                <a:gd name="T7" fmla="*/ 480315440 h 42"/>
                <a:gd name="T8" fmla="*/ 66337478 w 23"/>
                <a:gd name="T9" fmla="*/ 540358851 h 42"/>
                <a:gd name="T10" fmla="*/ 199004304 w 23"/>
                <a:gd name="T11" fmla="*/ 840552051 h 42"/>
                <a:gd name="T12" fmla="*/ 265333621 w 23"/>
                <a:gd name="T13" fmla="*/ 1020674412 h 42"/>
                <a:gd name="T14" fmla="*/ 199004304 w 23"/>
                <a:gd name="T15" fmla="*/ 1140753242 h 42"/>
                <a:gd name="T16" fmla="*/ 199004304 w 23"/>
                <a:gd name="T17" fmla="*/ 1260832072 h 42"/>
                <a:gd name="T18" fmla="*/ 331671147 w 23"/>
                <a:gd name="T19" fmla="*/ 1561033021 h 42"/>
                <a:gd name="T20" fmla="*/ 331671147 w 23"/>
                <a:gd name="T21" fmla="*/ 1681111851 h 42"/>
                <a:gd name="T22" fmla="*/ 331671147 w 23"/>
                <a:gd name="T23" fmla="*/ 1741147391 h 42"/>
                <a:gd name="T24" fmla="*/ 398000464 w 23"/>
                <a:gd name="T25" fmla="*/ 1741147391 h 42"/>
                <a:gd name="T26" fmla="*/ 331671147 w 23"/>
                <a:gd name="T27" fmla="*/ 1681111851 h 42"/>
                <a:gd name="T28" fmla="*/ 398000464 w 23"/>
                <a:gd name="T29" fmla="*/ 1681111851 h 42"/>
                <a:gd name="T30" fmla="*/ 464337925 w 23"/>
                <a:gd name="T31" fmla="*/ 1801190681 h 42"/>
                <a:gd name="T32" fmla="*/ 530675387 w 23"/>
                <a:gd name="T33" fmla="*/ 2041348825 h 42"/>
                <a:gd name="T34" fmla="*/ 530675387 w 23"/>
                <a:gd name="T35" fmla="*/ 2147483647 h 42"/>
                <a:gd name="T36" fmla="*/ 597004831 w 23"/>
                <a:gd name="T37" fmla="*/ 2147483647 h 42"/>
                <a:gd name="T38" fmla="*/ 663342293 w 23"/>
                <a:gd name="T39" fmla="*/ 2147483647 h 42"/>
                <a:gd name="T40" fmla="*/ 1326676442 w 23"/>
                <a:gd name="T41" fmla="*/ 2147483647 h 42"/>
                <a:gd name="T42" fmla="*/ 1260347125 w 23"/>
                <a:gd name="T43" fmla="*/ 2147483647 h 42"/>
                <a:gd name="T44" fmla="*/ 1194009663 w 23"/>
                <a:gd name="T45" fmla="*/ 2147483647 h 42"/>
                <a:gd name="T46" fmla="*/ 1194009663 w 23"/>
                <a:gd name="T47" fmla="*/ 2147483647 h 42"/>
                <a:gd name="T48" fmla="*/ 1260347125 w 23"/>
                <a:gd name="T49" fmla="*/ 2147483647 h 42"/>
                <a:gd name="T50" fmla="*/ 1194009663 w 23"/>
                <a:gd name="T51" fmla="*/ 2041348825 h 42"/>
                <a:gd name="T52" fmla="*/ 1194009663 w 23"/>
                <a:gd name="T53" fmla="*/ 1621068562 h 42"/>
                <a:gd name="T54" fmla="*/ 1194009663 w 23"/>
                <a:gd name="T55" fmla="*/ 1500989732 h 42"/>
                <a:gd name="T56" fmla="*/ 1260347125 w 23"/>
                <a:gd name="T57" fmla="*/ 1260832072 h 42"/>
                <a:gd name="T58" fmla="*/ 1260347125 w 23"/>
                <a:gd name="T59" fmla="*/ 1140753242 h 42"/>
                <a:gd name="T60" fmla="*/ 1260347125 w 23"/>
                <a:gd name="T61" fmla="*/ 1020674412 h 42"/>
                <a:gd name="T62" fmla="*/ 1260347125 w 23"/>
                <a:gd name="T63" fmla="*/ 900595340 h 42"/>
                <a:gd name="T64" fmla="*/ 1260347125 w 23"/>
                <a:gd name="T65" fmla="*/ 840552051 h 42"/>
                <a:gd name="T66" fmla="*/ 1260347125 w 23"/>
                <a:gd name="T67" fmla="*/ 780516510 h 42"/>
                <a:gd name="T68" fmla="*/ 1459343221 w 23"/>
                <a:gd name="T69" fmla="*/ 660437681 h 42"/>
                <a:gd name="T70" fmla="*/ 1525680682 w 23"/>
                <a:gd name="T71" fmla="*/ 420279900 h 42"/>
                <a:gd name="T72" fmla="*/ 1459343221 w 23"/>
                <a:gd name="T73" fmla="*/ 300201070 h 42"/>
                <a:gd name="T74" fmla="*/ 1459343221 w 23"/>
                <a:gd name="T75" fmla="*/ 180122180 h 42"/>
                <a:gd name="T76" fmla="*/ 1459343221 w 23"/>
                <a:gd name="T77" fmla="*/ 180122180 h 42"/>
                <a:gd name="T78" fmla="*/ 1459343221 w 23"/>
                <a:gd name="T79" fmla="*/ 120078860 h 42"/>
                <a:gd name="T80" fmla="*/ 1393013903 w 23"/>
                <a:gd name="T81" fmla="*/ 0 h 42"/>
                <a:gd name="T82" fmla="*/ 0 w 23"/>
                <a:gd name="T83" fmla="*/ 300201070 h 42"/>
                <a:gd name="T84" fmla="*/ 0 w 23"/>
                <a:gd name="T85" fmla="*/ 300201070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81" name="Freeform 20"/>
            <p:cNvSpPr>
              <a:spLocks/>
            </p:cNvSpPr>
            <p:nvPr/>
          </p:nvSpPr>
          <p:spPr bwMode="auto">
            <a:xfrm>
              <a:off x="3327400" y="2794000"/>
              <a:ext cx="619125" cy="727075"/>
            </a:xfrm>
            <a:custGeom>
              <a:avLst/>
              <a:gdLst>
                <a:gd name="T0" fmla="*/ 2147483647 w 76"/>
                <a:gd name="T1" fmla="*/ 2147483647 h 94"/>
                <a:gd name="T2" fmla="*/ 2147483647 w 76"/>
                <a:gd name="T3" fmla="*/ 1615351768 h 94"/>
                <a:gd name="T4" fmla="*/ 2147483647 w 76"/>
                <a:gd name="T5" fmla="*/ 1376035883 h 94"/>
                <a:gd name="T6" fmla="*/ 2147483647 w 76"/>
                <a:gd name="T7" fmla="*/ 358966214 h 94"/>
                <a:gd name="T8" fmla="*/ 1061815496 w 76"/>
                <a:gd name="T9" fmla="*/ 0 h 94"/>
                <a:gd name="T10" fmla="*/ 0 w 76"/>
                <a:gd name="T11" fmla="*/ 2147483647 h 94"/>
                <a:gd name="T12" fmla="*/ 0 w 76"/>
                <a:gd name="T13" fmla="*/ 2147483647 h 94"/>
                <a:gd name="T14" fmla="*/ 2147483647 w 76"/>
                <a:gd name="T15" fmla="*/ 2147483647 h 94"/>
                <a:gd name="T16" fmla="*/ 2147483647 w 76"/>
                <a:gd name="T17" fmla="*/ 2147483647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82" name="Freeform 21"/>
            <p:cNvSpPr>
              <a:spLocks/>
            </p:cNvSpPr>
            <p:nvPr/>
          </p:nvSpPr>
          <p:spPr bwMode="auto">
            <a:xfrm>
              <a:off x="2439988" y="2035175"/>
              <a:ext cx="881062" cy="696913"/>
            </a:xfrm>
            <a:custGeom>
              <a:avLst/>
              <a:gdLst>
                <a:gd name="T0" fmla="*/ 0 w 108"/>
                <a:gd name="T1" fmla="*/ 2147483647 h 90"/>
                <a:gd name="T2" fmla="*/ 0 w 108"/>
                <a:gd name="T3" fmla="*/ 2147483647 h 90"/>
                <a:gd name="T4" fmla="*/ 66552810 w 108"/>
                <a:gd name="T5" fmla="*/ 2147483647 h 90"/>
                <a:gd name="T6" fmla="*/ 133105620 w 108"/>
                <a:gd name="T7" fmla="*/ 2147483647 h 90"/>
                <a:gd name="T8" fmla="*/ 199658446 w 108"/>
                <a:gd name="T9" fmla="*/ 2147483647 h 90"/>
                <a:gd name="T10" fmla="*/ 332764098 w 108"/>
                <a:gd name="T11" fmla="*/ 2147483647 h 90"/>
                <a:gd name="T12" fmla="*/ 332764098 w 108"/>
                <a:gd name="T13" fmla="*/ 2147483647 h 90"/>
                <a:gd name="T14" fmla="*/ 665528196 w 108"/>
                <a:gd name="T15" fmla="*/ 2147483647 h 90"/>
                <a:gd name="T16" fmla="*/ 1064844961 w 108"/>
                <a:gd name="T17" fmla="*/ 1379113409 h 90"/>
                <a:gd name="T18" fmla="*/ 1331056392 w 108"/>
                <a:gd name="T19" fmla="*/ 779497168 h 90"/>
                <a:gd name="T20" fmla="*/ 1597267569 w 108"/>
                <a:gd name="T21" fmla="*/ 179880988 h 90"/>
                <a:gd name="T22" fmla="*/ 1597267569 w 108"/>
                <a:gd name="T23" fmla="*/ 0 h 90"/>
                <a:gd name="T24" fmla="*/ 1796925951 w 108"/>
                <a:gd name="T25" fmla="*/ 0 h 90"/>
                <a:gd name="T26" fmla="*/ 1996576175 w 108"/>
                <a:gd name="T27" fmla="*/ 59957743 h 90"/>
                <a:gd name="T28" fmla="*/ 2063128970 w 108"/>
                <a:gd name="T29" fmla="*/ 119923230 h 90"/>
                <a:gd name="T30" fmla="*/ 2147483647 w 108"/>
                <a:gd name="T31" fmla="*/ 299804248 h 90"/>
                <a:gd name="T32" fmla="*/ 2147483647 w 108"/>
                <a:gd name="T33" fmla="*/ 479692920 h 90"/>
                <a:gd name="T34" fmla="*/ 2147483647 w 108"/>
                <a:gd name="T35" fmla="*/ 839462640 h 90"/>
                <a:gd name="T36" fmla="*/ 2147483647 w 108"/>
                <a:gd name="T37" fmla="*/ 959385839 h 90"/>
                <a:gd name="T38" fmla="*/ 2147483647 w 108"/>
                <a:gd name="T39" fmla="*/ 959385839 h 90"/>
                <a:gd name="T40" fmla="*/ 2147483647 w 108"/>
                <a:gd name="T41" fmla="*/ 1079309281 h 90"/>
                <a:gd name="T42" fmla="*/ 2147483647 w 108"/>
                <a:gd name="T43" fmla="*/ 1079309281 h 90"/>
                <a:gd name="T44" fmla="*/ 2147483647 w 108"/>
                <a:gd name="T45" fmla="*/ 1139267009 h 90"/>
                <a:gd name="T46" fmla="*/ 2147483647 w 108"/>
                <a:gd name="T47" fmla="*/ 1079309281 h 90"/>
                <a:gd name="T48" fmla="*/ 2147483647 w 108"/>
                <a:gd name="T49" fmla="*/ 1139267009 h 90"/>
                <a:gd name="T50" fmla="*/ 2147483647 w 108"/>
                <a:gd name="T51" fmla="*/ 1079309281 h 90"/>
                <a:gd name="T52" fmla="*/ 2147483647 w 108"/>
                <a:gd name="T53" fmla="*/ 1139267009 h 90"/>
                <a:gd name="T54" fmla="*/ 2147483647 w 108"/>
                <a:gd name="T55" fmla="*/ 1139267009 h 90"/>
                <a:gd name="T56" fmla="*/ 2147483647 w 108"/>
                <a:gd name="T57" fmla="*/ 1439071137 h 90"/>
                <a:gd name="T58" fmla="*/ 2147483647 w 108"/>
                <a:gd name="T59" fmla="*/ 1618959808 h 90"/>
                <a:gd name="T60" fmla="*/ 2147483647 w 108"/>
                <a:gd name="T61" fmla="*/ 1678917536 h 90"/>
                <a:gd name="T62" fmla="*/ 2147483647 w 108"/>
                <a:gd name="T63" fmla="*/ 2147483647 h 90"/>
                <a:gd name="T64" fmla="*/ 2147483647 w 108"/>
                <a:gd name="T65" fmla="*/ 2147483647 h 90"/>
                <a:gd name="T66" fmla="*/ 2147483647 w 108"/>
                <a:gd name="T67" fmla="*/ 2147483647 h 90"/>
                <a:gd name="T68" fmla="*/ 2147483647 w 108"/>
                <a:gd name="T69" fmla="*/ 2147483647 h 90"/>
                <a:gd name="T70" fmla="*/ 2147483647 w 108"/>
                <a:gd name="T71" fmla="*/ 2147483647 h 90"/>
                <a:gd name="T72" fmla="*/ 2147483647 w 108"/>
                <a:gd name="T73" fmla="*/ 2147483647 h 90"/>
                <a:gd name="T74" fmla="*/ 2147483647 w 108"/>
                <a:gd name="T75" fmla="*/ 2147483647 h 90"/>
                <a:gd name="T76" fmla="*/ 2147483647 w 108"/>
                <a:gd name="T77" fmla="*/ 2147483647 h 90"/>
                <a:gd name="T78" fmla="*/ 2147483647 w 108"/>
                <a:gd name="T79" fmla="*/ 2147483647 h 90"/>
                <a:gd name="T80" fmla="*/ 66552810 w 108"/>
                <a:gd name="T81" fmla="*/ 2147483647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83" name="Freeform 22"/>
            <p:cNvSpPr>
              <a:spLocks/>
            </p:cNvSpPr>
            <p:nvPr/>
          </p:nvSpPr>
          <p:spPr bwMode="auto">
            <a:xfrm>
              <a:off x="2759075" y="2662238"/>
              <a:ext cx="698500" cy="1030287"/>
            </a:xfrm>
            <a:custGeom>
              <a:avLst/>
              <a:gdLst>
                <a:gd name="T0" fmla="*/ 857587386 w 86"/>
                <a:gd name="T1" fmla="*/ 0 h 133"/>
                <a:gd name="T2" fmla="*/ 0 w 86"/>
                <a:gd name="T3" fmla="*/ 214748364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1020146823 h 133"/>
                <a:gd name="T38" fmla="*/ 2147483647 w 86"/>
                <a:gd name="T39" fmla="*/ 540079538 h 133"/>
                <a:gd name="T40" fmla="*/ 857587386 w 86"/>
                <a:gd name="T41" fmla="*/ 0 h 133"/>
                <a:gd name="T42" fmla="*/ 857587386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84" name="Freeform 23"/>
            <p:cNvSpPr>
              <a:spLocks/>
            </p:cNvSpPr>
            <p:nvPr/>
          </p:nvSpPr>
          <p:spPr bwMode="auto">
            <a:xfrm>
              <a:off x="3124200" y="3444875"/>
              <a:ext cx="741363" cy="820738"/>
            </a:xfrm>
            <a:custGeom>
              <a:avLst/>
              <a:gdLst>
                <a:gd name="T0" fmla="*/ 2147483647 w 91"/>
                <a:gd name="T1" fmla="*/ 2147483647 h 106"/>
                <a:gd name="T2" fmla="*/ 2147483647 w 91"/>
                <a:gd name="T3" fmla="*/ 599510464 h 106"/>
                <a:gd name="T4" fmla="*/ 1659276256 w 91"/>
                <a:gd name="T5" fmla="*/ 0 h 106"/>
                <a:gd name="T6" fmla="*/ 1659276256 w 91"/>
                <a:gd name="T7" fmla="*/ 0 h 106"/>
                <a:gd name="T8" fmla="*/ 1526531589 w 91"/>
                <a:gd name="T9" fmla="*/ 539557894 h 106"/>
                <a:gd name="T10" fmla="*/ 1393795069 w 91"/>
                <a:gd name="T11" fmla="*/ 959218146 h 106"/>
                <a:gd name="T12" fmla="*/ 1261050402 w 91"/>
                <a:gd name="T13" fmla="*/ 959218146 h 106"/>
                <a:gd name="T14" fmla="*/ 1194678069 w 91"/>
                <a:gd name="T15" fmla="*/ 899265575 h 106"/>
                <a:gd name="T16" fmla="*/ 1194678069 w 91"/>
                <a:gd name="T17" fmla="*/ 839313005 h 106"/>
                <a:gd name="T18" fmla="*/ 1128305736 w 91"/>
                <a:gd name="T19" fmla="*/ 779368177 h 106"/>
                <a:gd name="T20" fmla="*/ 995568961 w 91"/>
                <a:gd name="T21" fmla="*/ 779368177 h 106"/>
                <a:gd name="T22" fmla="*/ 796451961 w 91"/>
                <a:gd name="T23" fmla="*/ 779368177 h 106"/>
                <a:gd name="T24" fmla="*/ 796451961 w 91"/>
                <a:gd name="T25" fmla="*/ 839313005 h 106"/>
                <a:gd name="T26" fmla="*/ 796451961 w 91"/>
                <a:gd name="T27" fmla="*/ 1019170959 h 106"/>
                <a:gd name="T28" fmla="*/ 796451961 w 91"/>
                <a:gd name="T29" fmla="*/ 1498776040 h 106"/>
                <a:gd name="T30" fmla="*/ 796451961 w 91"/>
                <a:gd name="T31" fmla="*/ 1558728611 h 106"/>
                <a:gd name="T32" fmla="*/ 730079628 w 91"/>
                <a:gd name="T33" fmla="*/ 1798531151 h 106"/>
                <a:gd name="T34" fmla="*/ 730079628 w 91"/>
                <a:gd name="T35" fmla="*/ 1858483722 h 106"/>
                <a:gd name="T36" fmla="*/ 730079628 w 91"/>
                <a:gd name="T37" fmla="*/ 1918436293 h 106"/>
                <a:gd name="T38" fmla="*/ 730079628 w 91"/>
                <a:gd name="T39" fmla="*/ 2038341918 h 106"/>
                <a:gd name="T40" fmla="*/ 730079628 w 91"/>
                <a:gd name="T41" fmla="*/ 2098286746 h 106"/>
                <a:gd name="T42" fmla="*/ 730079628 w 91"/>
                <a:gd name="T43" fmla="*/ 2147483647 h 106"/>
                <a:gd name="T44" fmla="*/ 796451961 w 91"/>
                <a:gd name="T45" fmla="*/ 2147483647 h 106"/>
                <a:gd name="T46" fmla="*/ 796451961 w 91"/>
                <a:gd name="T47" fmla="*/ 2147483647 h 106"/>
                <a:gd name="T48" fmla="*/ 796451961 w 91"/>
                <a:gd name="T49" fmla="*/ 2147483647 h 106"/>
                <a:gd name="T50" fmla="*/ 862824295 w 91"/>
                <a:gd name="T51" fmla="*/ 2147483647 h 106"/>
                <a:gd name="T52" fmla="*/ 862824295 w 91"/>
                <a:gd name="T53" fmla="*/ 2147483647 h 106"/>
                <a:gd name="T54" fmla="*/ 929196628 w 91"/>
                <a:gd name="T55" fmla="*/ 2147483647 h 106"/>
                <a:gd name="T56" fmla="*/ 995568961 w 91"/>
                <a:gd name="T57" fmla="*/ 2147483647 h 106"/>
                <a:gd name="T58" fmla="*/ 929196628 w 91"/>
                <a:gd name="T59" fmla="*/ 2147483647 h 106"/>
                <a:gd name="T60" fmla="*/ 929196628 w 91"/>
                <a:gd name="T61" fmla="*/ 2147483647 h 106"/>
                <a:gd name="T62" fmla="*/ 796451961 w 91"/>
                <a:gd name="T63" fmla="*/ 2147483647 h 106"/>
                <a:gd name="T64" fmla="*/ 663707294 w 91"/>
                <a:gd name="T65" fmla="*/ 2147483647 h 106"/>
                <a:gd name="T66" fmla="*/ 597343108 w 91"/>
                <a:gd name="T67" fmla="*/ 2147483647 h 106"/>
                <a:gd name="T68" fmla="*/ 464598314 w 91"/>
                <a:gd name="T69" fmla="*/ 2147483647 h 106"/>
                <a:gd name="T70" fmla="*/ 331853647 w 91"/>
                <a:gd name="T71" fmla="*/ 2147483647 h 106"/>
                <a:gd name="T72" fmla="*/ 199117064 w 91"/>
                <a:gd name="T73" fmla="*/ 2147483647 h 106"/>
                <a:gd name="T74" fmla="*/ 199117064 w 91"/>
                <a:gd name="T75" fmla="*/ 2147483647 h 106"/>
                <a:gd name="T76" fmla="*/ 265481250 w 91"/>
                <a:gd name="T77" fmla="*/ 2147483647 h 106"/>
                <a:gd name="T78" fmla="*/ 199117064 w 91"/>
                <a:gd name="T79" fmla="*/ 2147483647 h 106"/>
                <a:gd name="T80" fmla="*/ 199117064 w 91"/>
                <a:gd name="T81" fmla="*/ 2147483647 h 106"/>
                <a:gd name="T82" fmla="*/ 199117064 w 91"/>
                <a:gd name="T83" fmla="*/ 2147483647 h 106"/>
                <a:gd name="T84" fmla="*/ 331853647 w 91"/>
                <a:gd name="T85" fmla="*/ 2147483647 h 106"/>
                <a:gd name="T86" fmla="*/ 398225981 w 91"/>
                <a:gd name="T87" fmla="*/ 2147483647 h 106"/>
                <a:gd name="T88" fmla="*/ 331853647 w 91"/>
                <a:gd name="T89" fmla="*/ 2147483647 h 106"/>
                <a:gd name="T90" fmla="*/ 331853647 w 91"/>
                <a:gd name="T91" fmla="*/ 2147483647 h 106"/>
                <a:gd name="T92" fmla="*/ 265481250 w 91"/>
                <a:gd name="T93" fmla="*/ 2147483647 h 106"/>
                <a:gd name="T94" fmla="*/ 199117064 w 91"/>
                <a:gd name="T95" fmla="*/ 2147483647 h 106"/>
                <a:gd name="T96" fmla="*/ 66372349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85" name="Freeform 24"/>
            <p:cNvSpPr>
              <a:spLocks/>
            </p:cNvSpPr>
            <p:nvPr/>
          </p:nvSpPr>
          <p:spPr bwMode="auto">
            <a:xfrm>
              <a:off x="5183188" y="1981200"/>
              <a:ext cx="723900" cy="773113"/>
            </a:xfrm>
            <a:custGeom>
              <a:avLst/>
              <a:gdLst>
                <a:gd name="T0" fmla="*/ 529260316 w 89"/>
                <a:gd name="T1" fmla="*/ 2147483647 h 100"/>
                <a:gd name="T2" fmla="*/ 264630158 w 89"/>
                <a:gd name="T3" fmla="*/ 2147483647 h 100"/>
                <a:gd name="T4" fmla="*/ 463100759 w 89"/>
                <a:gd name="T5" fmla="*/ 2147483647 h 100"/>
                <a:gd name="T6" fmla="*/ 463100759 w 89"/>
                <a:gd name="T7" fmla="*/ 2147483647 h 100"/>
                <a:gd name="T8" fmla="*/ 330789779 w 89"/>
                <a:gd name="T9" fmla="*/ 2147483647 h 100"/>
                <a:gd name="T10" fmla="*/ 330789779 w 89"/>
                <a:gd name="T11" fmla="*/ 2147483647 h 100"/>
                <a:gd name="T12" fmla="*/ 264630158 w 89"/>
                <a:gd name="T13" fmla="*/ 1972419885 h 100"/>
                <a:gd name="T14" fmla="*/ 132311012 w 89"/>
                <a:gd name="T15" fmla="*/ 1554026719 h 100"/>
                <a:gd name="T16" fmla="*/ 0 w 89"/>
                <a:gd name="T17" fmla="*/ 956325268 h 100"/>
                <a:gd name="T18" fmla="*/ 66159573 w 89"/>
                <a:gd name="T19" fmla="*/ 717247877 h 100"/>
                <a:gd name="T20" fmla="*/ 0 w 89"/>
                <a:gd name="T21" fmla="*/ 418393286 h 100"/>
                <a:gd name="T22" fmla="*/ 1521613385 w 89"/>
                <a:gd name="T23" fmla="*/ 179308104 h 100"/>
                <a:gd name="T24" fmla="*/ 1653932500 w 89"/>
                <a:gd name="T25" fmla="*/ 59769363 h 100"/>
                <a:gd name="T26" fmla="*/ 1852403037 w 89"/>
                <a:gd name="T27" fmla="*/ 298854591 h 100"/>
                <a:gd name="T28" fmla="*/ 1852403037 w 89"/>
                <a:gd name="T29" fmla="*/ 597701451 h 100"/>
                <a:gd name="T30" fmla="*/ 2117033132 w 89"/>
                <a:gd name="T31" fmla="*/ 717247877 h 100"/>
                <a:gd name="T32" fmla="*/ 2147483647 w 89"/>
                <a:gd name="T33" fmla="*/ 777017225 h 100"/>
                <a:gd name="T34" fmla="*/ 2147483647 w 89"/>
                <a:gd name="T35" fmla="*/ 777017225 h 100"/>
                <a:gd name="T36" fmla="*/ 2147483647 w 89"/>
                <a:gd name="T37" fmla="*/ 836786573 h 100"/>
                <a:gd name="T38" fmla="*/ 2147483647 w 89"/>
                <a:gd name="T39" fmla="*/ 777017225 h 100"/>
                <a:gd name="T40" fmla="*/ 2147483647 w 89"/>
                <a:gd name="T41" fmla="*/ 836786573 h 100"/>
                <a:gd name="T42" fmla="*/ 2147483647 w 89"/>
                <a:gd name="T43" fmla="*/ 896555921 h 100"/>
                <a:gd name="T44" fmla="*/ 2147483647 w 89"/>
                <a:gd name="T45" fmla="*/ 896555921 h 100"/>
                <a:gd name="T46" fmla="*/ 2147483647 w 89"/>
                <a:gd name="T47" fmla="*/ 1075864206 h 100"/>
                <a:gd name="T48" fmla="*/ 2147483647 w 89"/>
                <a:gd name="T49" fmla="*/ 1016094858 h 100"/>
                <a:gd name="T50" fmla="*/ 2147483647 w 89"/>
                <a:gd name="T51" fmla="*/ 1016094858 h 100"/>
                <a:gd name="T52" fmla="*/ 2147483647 w 89"/>
                <a:gd name="T53" fmla="*/ 1135633553 h 100"/>
                <a:gd name="T54" fmla="*/ 2147483647 w 89"/>
                <a:gd name="T55" fmla="*/ 1255179980 h 100"/>
                <a:gd name="T56" fmla="*/ 2147483647 w 89"/>
                <a:gd name="T57" fmla="*/ 1255179980 h 100"/>
                <a:gd name="T58" fmla="*/ 2147483647 w 89"/>
                <a:gd name="T59" fmla="*/ 1075864206 h 100"/>
                <a:gd name="T60" fmla="*/ 2147483647 w 89"/>
                <a:gd name="T61" fmla="*/ 1195410632 h 100"/>
                <a:gd name="T62" fmla="*/ 2147483647 w 89"/>
                <a:gd name="T63" fmla="*/ 1195410632 h 100"/>
                <a:gd name="T64" fmla="*/ 2147483647 w 89"/>
                <a:gd name="T65" fmla="*/ 1255179980 h 100"/>
                <a:gd name="T66" fmla="*/ 2147483647 w 89"/>
                <a:gd name="T67" fmla="*/ 1314949328 h 100"/>
                <a:gd name="T68" fmla="*/ 2147483647 w 89"/>
                <a:gd name="T69" fmla="*/ 1494257371 h 100"/>
                <a:gd name="T70" fmla="*/ 2147483647 w 89"/>
                <a:gd name="T71" fmla="*/ 1673573146 h 100"/>
                <a:gd name="T72" fmla="*/ 2147483647 w 89"/>
                <a:gd name="T73" fmla="*/ 1793111841 h 100"/>
                <a:gd name="T74" fmla="*/ 2147483647 w 89"/>
                <a:gd name="T75" fmla="*/ 2147483647 h 100"/>
                <a:gd name="T76" fmla="*/ 2147483647 w 89"/>
                <a:gd name="T77" fmla="*/ 2147483647 h 100"/>
                <a:gd name="T78" fmla="*/ 2147483647 w 89"/>
                <a:gd name="T79" fmla="*/ 2147483647 h 100"/>
                <a:gd name="T80" fmla="*/ 2147483647 w 89"/>
                <a:gd name="T81" fmla="*/ 2147483647 h 100"/>
                <a:gd name="T82" fmla="*/ 2147483647 w 89"/>
                <a:gd name="T83" fmla="*/ 2147483647 h 100"/>
                <a:gd name="T84" fmla="*/ 2147483647 w 89"/>
                <a:gd name="T85" fmla="*/ 2147483647 h 100"/>
                <a:gd name="T86" fmla="*/ 2147483647 w 89"/>
                <a:gd name="T87" fmla="*/ 2147483647 h 100"/>
                <a:gd name="T88" fmla="*/ 2147483647 w 89"/>
                <a:gd name="T89" fmla="*/ 2147483647 h 100"/>
                <a:gd name="T90" fmla="*/ 2147483647 w 89"/>
                <a:gd name="T91" fmla="*/ 2147483647 h 100"/>
                <a:gd name="T92" fmla="*/ 2147483647 w 89"/>
                <a:gd name="T93" fmla="*/ 2147483647 h 100"/>
                <a:gd name="T94" fmla="*/ 2147483647 w 89"/>
                <a:gd name="T95" fmla="*/ 2147483647 h 100"/>
                <a:gd name="T96" fmla="*/ 2147483647 w 89"/>
                <a:gd name="T97" fmla="*/ 2147483647 h 100"/>
                <a:gd name="T98" fmla="*/ 2147483647 w 89"/>
                <a:gd name="T99" fmla="*/ 2147483647 h 100"/>
                <a:gd name="T100" fmla="*/ 2147483647 w 89"/>
                <a:gd name="T101" fmla="*/ 2147483647 h 100"/>
                <a:gd name="T102" fmla="*/ 2147483647 w 89"/>
                <a:gd name="T103" fmla="*/ 2147483647 h 100"/>
                <a:gd name="T104" fmla="*/ 529260316 w 89"/>
                <a:gd name="T105" fmla="*/ 214748364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886" name="Freeform 25"/>
            <p:cNvSpPr>
              <a:spLocks/>
            </p:cNvSpPr>
            <p:nvPr/>
          </p:nvSpPr>
          <p:spPr bwMode="auto">
            <a:xfrm>
              <a:off x="5768975" y="2855913"/>
              <a:ext cx="439738" cy="735012"/>
            </a:xfrm>
            <a:custGeom>
              <a:avLst/>
              <a:gdLst>
                <a:gd name="T0" fmla="*/ 596822271 w 54"/>
                <a:gd name="T1" fmla="*/ 119721841 h 95"/>
                <a:gd name="T2" fmla="*/ 795762944 w 54"/>
                <a:gd name="T3" fmla="*/ 299304648 h 95"/>
                <a:gd name="T4" fmla="*/ 994695473 w 54"/>
                <a:gd name="T5" fmla="*/ 478887364 h 95"/>
                <a:gd name="T6" fmla="*/ 994695473 w 54"/>
                <a:gd name="T7" fmla="*/ 718331107 h 95"/>
                <a:gd name="T8" fmla="*/ 928384630 w 54"/>
                <a:gd name="T9" fmla="*/ 897913823 h 95"/>
                <a:gd name="T10" fmla="*/ 729443957 w 54"/>
                <a:gd name="T11" fmla="*/ 1137349950 h 95"/>
                <a:gd name="T12" fmla="*/ 596822271 w 54"/>
                <a:gd name="T13" fmla="*/ 1197210855 h 95"/>
                <a:gd name="T14" fmla="*/ 331562486 w 54"/>
                <a:gd name="T15" fmla="*/ 1257071761 h 95"/>
                <a:gd name="T16" fmla="*/ 265251579 w 54"/>
                <a:gd name="T17" fmla="*/ 1436654477 h 95"/>
                <a:gd name="T18" fmla="*/ 397881472 w 54"/>
                <a:gd name="T19" fmla="*/ 1616237194 h 95"/>
                <a:gd name="T20" fmla="*/ 265251579 w 54"/>
                <a:gd name="T21" fmla="*/ 2035264015 h 95"/>
                <a:gd name="T22" fmla="*/ 66310859 w 54"/>
                <a:gd name="T23" fmla="*/ 2147483647 h 95"/>
                <a:gd name="T24" fmla="*/ 0 w 54"/>
                <a:gd name="T25" fmla="*/ 2147483647 h 95"/>
                <a:gd name="T26" fmla="*/ 0 w 54"/>
                <a:gd name="T27" fmla="*/ 2147483647 h 95"/>
                <a:gd name="T28" fmla="*/ 66310859 w 54"/>
                <a:gd name="T29" fmla="*/ 2147483647 h 95"/>
                <a:gd name="T30" fmla="*/ 331562486 w 54"/>
                <a:gd name="T31" fmla="*/ 2147483647 h 95"/>
                <a:gd name="T32" fmla="*/ 663133114 w 54"/>
                <a:gd name="T33" fmla="*/ 2147483647 h 95"/>
                <a:gd name="T34" fmla="*/ 862073787 w 54"/>
                <a:gd name="T35" fmla="*/ 2147483647 h 95"/>
                <a:gd name="T36" fmla="*/ 994695473 w 54"/>
                <a:gd name="T37" fmla="*/ 2147483647 h 95"/>
                <a:gd name="T38" fmla="*/ 1259955386 w 54"/>
                <a:gd name="T39" fmla="*/ 2147483647 h 95"/>
                <a:gd name="T40" fmla="*/ 1259955386 w 54"/>
                <a:gd name="T41" fmla="*/ 2147483647 h 95"/>
                <a:gd name="T42" fmla="*/ 1061014459 w 54"/>
                <a:gd name="T43" fmla="*/ 2147483647 h 95"/>
                <a:gd name="T44" fmla="*/ 1259955386 w 54"/>
                <a:gd name="T45" fmla="*/ 2147483647 h 95"/>
                <a:gd name="T46" fmla="*/ 1591517744 w 54"/>
                <a:gd name="T47" fmla="*/ 2147483647 h 95"/>
                <a:gd name="T48" fmla="*/ 1923088246 w 54"/>
                <a:gd name="T49" fmla="*/ 2147483647 h 95"/>
                <a:gd name="T50" fmla="*/ 1989399089 w 54"/>
                <a:gd name="T51" fmla="*/ 2147483647 h 95"/>
                <a:gd name="T52" fmla="*/ 1923088246 w 54"/>
                <a:gd name="T53" fmla="*/ 2147483647 h 95"/>
                <a:gd name="T54" fmla="*/ 2122028918 w 54"/>
                <a:gd name="T55" fmla="*/ 2147483647 h 95"/>
                <a:gd name="T56" fmla="*/ 2147483647 w 54"/>
                <a:gd name="T57" fmla="*/ 2147483647 h 95"/>
                <a:gd name="T58" fmla="*/ 2147483647 w 54"/>
                <a:gd name="T59" fmla="*/ 2147483647 h 95"/>
                <a:gd name="T60" fmla="*/ 2147483647 w 54"/>
                <a:gd name="T61" fmla="*/ 2147483647 h 95"/>
                <a:gd name="T62" fmla="*/ 2147483647 w 54"/>
                <a:gd name="T63" fmla="*/ 2147483647 h 95"/>
                <a:gd name="T64" fmla="*/ 2147483647 w 54"/>
                <a:gd name="T65" fmla="*/ 2147483647 h 95"/>
                <a:gd name="T66" fmla="*/ 2147483647 w 54"/>
                <a:gd name="T67" fmla="*/ 2147483647 h 95"/>
                <a:gd name="T68" fmla="*/ 2147483647 w 54"/>
                <a:gd name="T69" fmla="*/ 2147483647 h 95"/>
                <a:gd name="T70" fmla="*/ 2147483647 w 54"/>
                <a:gd name="T71" fmla="*/ 2147483647 h 95"/>
                <a:gd name="T72" fmla="*/ 2147483647 w 54"/>
                <a:gd name="T73" fmla="*/ 2147483647 h 95"/>
                <a:gd name="T74" fmla="*/ 2147483647 w 54"/>
                <a:gd name="T75" fmla="*/ 2147483647 h 95"/>
                <a:gd name="T76" fmla="*/ 2147483647 w 54"/>
                <a:gd name="T77" fmla="*/ 2147483647 h 95"/>
                <a:gd name="T78" fmla="*/ 2147483647 w 54"/>
                <a:gd name="T79" fmla="*/ 2147483647 h 95"/>
                <a:gd name="T80" fmla="*/ 2147483647 w 54"/>
                <a:gd name="T81" fmla="*/ 2147483647 h 95"/>
                <a:gd name="T82" fmla="*/ 2147483647 w 54"/>
                <a:gd name="T83" fmla="*/ 2147483647 h 95"/>
                <a:gd name="T84" fmla="*/ 2147483647 w 54"/>
                <a:gd name="T85" fmla="*/ 2147483647 h 95"/>
                <a:gd name="T86" fmla="*/ 2147483647 w 54"/>
                <a:gd name="T87" fmla="*/ 2147483647 h 95"/>
                <a:gd name="T88" fmla="*/ 2147483647 w 54"/>
                <a:gd name="T89" fmla="*/ 778192013 h 95"/>
                <a:gd name="T90" fmla="*/ 2147483647 w 54"/>
                <a:gd name="T91" fmla="*/ 658470202 h 95"/>
                <a:gd name="T92" fmla="*/ 2147483647 w 54"/>
                <a:gd name="T93" fmla="*/ 359165554 h 95"/>
                <a:gd name="T94" fmla="*/ 2147483647 w 54"/>
                <a:gd name="T95" fmla="*/ 179582777 h 95"/>
                <a:gd name="T96" fmla="*/ 2147483647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87" name="Freeform 26" descr="75%"/>
            <p:cNvSpPr>
              <a:spLocks/>
            </p:cNvSpPr>
            <p:nvPr/>
          </p:nvSpPr>
          <p:spPr bwMode="auto">
            <a:xfrm>
              <a:off x="6737350" y="3009900"/>
              <a:ext cx="498475" cy="465138"/>
            </a:xfrm>
            <a:custGeom>
              <a:avLst/>
              <a:gdLst>
                <a:gd name="T0" fmla="*/ 1335537277 w 61"/>
                <a:gd name="T1" fmla="*/ 0 h 60"/>
                <a:gd name="T2" fmla="*/ 1335537277 w 61"/>
                <a:gd name="T3" fmla="*/ 180295256 h 60"/>
                <a:gd name="T4" fmla="*/ 1402316567 w 61"/>
                <a:gd name="T5" fmla="*/ 300494697 h 60"/>
                <a:gd name="T6" fmla="*/ 1268766159 w 61"/>
                <a:gd name="T7" fmla="*/ 781276838 h 60"/>
                <a:gd name="T8" fmla="*/ 1268766159 w 61"/>
                <a:gd name="T9" fmla="*/ 901476219 h 60"/>
                <a:gd name="T10" fmla="*/ 1201986869 w 61"/>
                <a:gd name="T11" fmla="*/ 1141867470 h 60"/>
                <a:gd name="T12" fmla="*/ 1001656916 w 61"/>
                <a:gd name="T13" fmla="*/ 1322162666 h 60"/>
                <a:gd name="T14" fmla="*/ 868098337 w 61"/>
                <a:gd name="T15" fmla="*/ 1382258480 h 60"/>
                <a:gd name="T16" fmla="*/ 734547929 w 61"/>
                <a:gd name="T17" fmla="*/ 1442354294 h 60"/>
                <a:gd name="T18" fmla="*/ 667768639 w 61"/>
                <a:gd name="T19" fmla="*/ 1562553675 h 60"/>
                <a:gd name="T20" fmla="*/ 600997521 w 61"/>
                <a:gd name="T21" fmla="*/ 1802944685 h 60"/>
                <a:gd name="T22" fmla="*/ 400659523 w 61"/>
                <a:gd name="T23" fmla="*/ 1802944685 h 60"/>
                <a:gd name="T24" fmla="*/ 267109052 w 61"/>
                <a:gd name="T25" fmla="*/ 2043336179 h 60"/>
                <a:gd name="T26" fmla="*/ 267109052 w 61"/>
                <a:gd name="T27" fmla="*/ 2147483647 h 60"/>
                <a:gd name="T28" fmla="*/ 133550440 w 61"/>
                <a:gd name="T29" fmla="*/ 2147483647 h 60"/>
                <a:gd name="T30" fmla="*/ 0 w 61"/>
                <a:gd name="T31" fmla="*/ 2147483647 h 60"/>
                <a:gd name="T32" fmla="*/ 0 w 61"/>
                <a:gd name="T33" fmla="*/ 2147483647 h 60"/>
                <a:gd name="T34" fmla="*/ 200329762 w 61"/>
                <a:gd name="T35" fmla="*/ 2147483647 h 60"/>
                <a:gd name="T36" fmla="*/ 400659523 w 61"/>
                <a:gd name="T37" fmla="*/ 2147483647 h 60"/>
                <a:gd name="T38" fmla="*/ 534218103 w 61"/>
                <a:gd name="T39" fmla="*/ 2147483647 h 60"/>
                <a:gd name="T40" fmla="*/ 534218103 w 61"/>
                <a:gd name="T41" fmla="*/ 2147483647 h 60"/>
                <a:gd name="T42" fmla="*/ 667768639 w 61"/>
                <a:gd name="T43" fmla="*/ 2147483647 h 60"/>
                <a:gd name="T44" fmla="*/ 667768639 w 61"/>
                <a:gd name="T45" fmla="*/ 2147483647 h 60"/>
                <a:gd name="T46" fmla="*/ 1001656916 w 61"/>
                <a:gd name="T47" fmla="*/ 2147483647 h 60"/>
                <a:gd name="T48" fmla="*/ 1201986869 w 61"/>
                <a:gd name="T49" fmla="*/ 2147483647 h 60"/>
                <a:gd name="T50" fmla="*/ 1268766159 w 61"/>
                <a:gd name="T51" fmla="*/ 2147483647 h 60"/>
                <a:gd name="T52" fmla="*/ 1402316567 w 61"/>
                <a:gd name="T53" fmla="*/ 2147483647 h 60"/>
                <a:gd name="T54" fmla="*/ 1669425555 w 61"/>
                <a:gd name="T55" fmla="*/ 2147483647 h 60"/>
                <a:gd name="T56" fmla="*/ 1736204845 w 61"/>
                <a:gd name="T57" fmla="*/ 2147483647 h 60"/>
                <a:gd name="T58" fmla="*/ 2003313833 w 61"/>
                <a:gd name="T59" fmla="*/ 2147483647 h 60"/>
                <a:gd name="T60" fmla="*/ 2147483647 w 61"/>
                <a:gd name="T61" fmla="*/ 2147483647 h 60"/>
                <a:gd name="T62" fmla="*/ 2147483647 w 61"/>
                <a:gd name="T63" fmla="*/ 2147483647 h 60"/>
                <a:gd name="T64" fmla="*/ 2147483647 w 61"/>
                <a:gd name="T65" fmla="*/ 1923144066 h 60"/>
                <a:gd name="T66" fmla="*/ 2147483647 w 61"/>
                <a:gd name="T67" fmla="*/ 1983239880 h 60"/>
                <a:gd name="T68" fmla="*/ 2147483647 w 61"/>
                <a:gd name="T69" fmla="*/ 2103439745 h 60"/>
                <a:gd name="T70" fmla="*/ 2147483647 w 61"/>
                <a:gd name="T71" fmla="*/ 1923144066 h 60"/>
                <a:gd name="T72" fmla="*/ 2147483647 w 61"/>
                <a:gd name="T73" fmla="*/ 1622649489 h 60"/>
                <a:gd name="T74" fmla="*/ 2147483647 w 61"/>
                <a:gd name="T75" fmla="*/ 1502457861 h 60"/>
                <a:gd name="T76" fmla="*/ 2147483647 w 61"/>
                <a:gd name="T77" fmla="*/ 1382258480 h 60"/>
                <a:gd name="T78" fmla="*/ 2147483647 w 61"/>
                <a:gd name="T79" fmla="*/ 1201963285 h 60"/>
                <a:gd name="T80" fmla="*/ 2147483647 w 61"/>
                <a:gd name="T81" fmla="*/ 1141867470 h 60"/>
                <a:gd name="T82" fmla="*/ 2147483647 w 61"/>
                <a:gd name="T83" fmla="*/ 901476219 h 60"/>
                <a:gd name="T84" fmla="*/ 2147483647 w 61"/>
                <a:gd name="T85" fmla="*/ 1141867470 h 60"/>
                <a:gd name="T86" fmla="*/ 2147483647 w 61"/>
                <a:gd name="T87" fmla="*/ 1141867470 h 60"/>
                <a:gd name="T88" fmla="*/ 2147483647 w 61"/>
                <a:gd name="T89" fmla="*/ 781276838 h 60"/>
                <a:gd name="T90" fmla="*/ 2147483647 w 61"/>
                <a:gd name="T91" fmla="*/ 661077457 h 60"/>
                <a:gd name="T92" fmla="*/ 2147483647 w 61"/>
                <a:gd name="T93" fmla="*/ 661077457 h 60"/>
                <a:gd name="T94" fmla="*/ 2147483647 w 61"/>
                <a:gd name="T95" fmla="*/ 721181023 h 60"/>
                <a:gd name="T96" fmla="*/ 2147483647 w 61"/>
                <a:gd name="T97" fmla="*/ 841372652 h 60"/>
                <a:gd name="T98" fmla="*/ 2147483647 w 61"/>
                <a:gd name="T99" fmla="*/ 781276838 h 60"/>
                <a:gd name="T100" fmla="*/ 2147483647 w 61"/>
                <a:gd name="T101" fmla="*/ 901476219 h 60"/>
                <a:gd name="T102" fmla="*/ 2147483647 w 61"/>
                <a:gd name="T103" fmla="*/ 1021668089 h 60"/>
                <a:gd name="T104" fmla="*/ 2147483647 w 61"/>
                <a:gd name="T105" fmla="*/ 1201963285 h 60"/>
                <a:gd name="T106" fmla="*/ 2147483647 w 61"/>
                <a:gd name="T107" fmla="*/ 781276838 h 60"/>
                <a:gd name="T108" fmla="*/ 1402316567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pattFill prst="pct75">
              <a:fgClr>
                <a:srgbClr val="AA1202"/>
              </a:fgClr>
              <a:bgClr>
                <a:schemeClr val="tx1"/>
              </a:bgClr>
            </a:pattFill>
            <a:ln w="12700" cmpd="sng">
              <a:solidFill>
                <a:schemeClr val="tx1"/>
              </a:solidFill>
              <a:prstDash val="solid"/>
              <a:round/>
              <a:headEnd/>
              <a:tailEnd/>
            </a:ln>
          </p:spPr>
          <p:txBody>
            <a:bodyPr/>
            <a:lstStyle/>
            <a:p>
              <a:endParaRPr lang="en-US"/>
            </a:p>
          </p:txBody>
        </p:sp>
        <p:sp>
          <p:nvSpPr>
            <p:cNvPr id="32888" name="Freeform 27" descr="20%"/>
            <p:cNvSpPr>
              <a:spLocks/>
            </p:cNvSpPr>
            <p:nvPr/>
          </p:nvSpPr>
          <p:spPr bwMode="auto">
            <a:xfrm>
              <a:off x="5516563" y="4133850"/>
              <a:ext cx="625475" cy="511175"/>
            </a:xfrm>
            <a:custGeom>
              <a:avLst/>
              <a:gdLst>
                <a:gd name="T0" fmla="*/ 2147483647 w 77"/>
                <a:gd name="T1" fmla="*/ 59985599 h 66"/>
                <a:gd name="T2" fmla="*/ 2147483647 w 77"/>
                <a:gd name="T3" fmla="*/ 599863827 h 66"/>
                <a:gd name="T4" fmla="*/ 2147483647 w 77"/>
                <a:gd name="T5" fmla="*/ 779820579 h 66"/>
                <a:gd name="T6" fmla="*/ 2147483647 w 77"/>
                <a:gd name="T7" fmla="*/ 1319698822 h 66"/>
                <a:gd name="T8" fmla="*/ 2147483647 w 77"/>
                <a:gd name="T9" fmla="*/ 1979547991 h 66"/>
                <a:gd name="T10" fmla="*/ 2147483647 w 77"/>
                <a:gd name="T11" fmla="*/ 2147483647 h 66"/>
                <a:gd name="T12" fmla="*/ 2147483647 w 77"/>
                <a:gd name="T13" fmla="*/ 2147483647 h 66"/>
                <a:gd name="T14" fmla="*/ 2147483647 w 77"/>
                <a:gd name="T15" fmla="*/ 2147483647 h 66"/>
                <a:gd name="T16" fmla="*/ 2147483647 w 77"/>
                <a:gd name="T17" fmla="*/ 2147483647 h 66"/>
                <a:gd name="T18" fmla="*/ 2147483647 w 77"/>
                <a:gd name="T19" fmla="*/ 2147483647 h 66"/>
                <a:gd name="T20" fmla="*/ 2147483647 w 77"/>
                <a:gd name="T21" fmla="*/ 2147483647 h 66"/>
                <a:gd name="T22" fmla="*/ 2147483647 w 77"/>
                <a:gd name="T23" fmla="*/ 2147483647 h 66"/>
                <a:gd name="T24" fmla="*/ 2147483647 w 77"/>
                <a:gd name="T25" fmla="*/ 2147483647 h 66"/>
                <a:gd name="T26" fmla="*/ 2147483647 w 77"/>
                <a:gd name="T27" fmla="*/ 2147483647 h 66"/>
                <a:gd name="T28" fmla="*/ 2147483647 w 77"/>
                <a:gd name="T29" fmla="*/ 2147483647 h 66"/>
                <a:gd name="T30" fmla="*/ 2147483647 w 77"/>
                <a:gd name="T31" fmla="*/ 2147483647 h 66"/>
                <a:gd name="T32" fmla="*/ 2147483647 w 77"/>
                <a:gd name="T33" fmla="*/ 2147483647 h 66"/>
                <a:gd name="T34" fmla="*/ 2147483647 w 77"/>
                <a:gd name="T35" fmla="*/ 2147483647 h 66"/>
                <a:gd name="T36" fmla="*/ 2147483647 w 77"/>
                <a:gd name="T37" fmla="*/ 2147483647 h 66"/>
                <a:gd name="T38" fmla="*/ 2147483647 w 77"/>
                <a:gd name="T39" fmla="*/ 2147483647 h 66"/>
                <a:gd name="T40" fmla="*/ 2147483647 w 77"/>
                <a:gd name="T41" fmla="*/ 2147483647 h 66"/>
                <a:gd name="T42" fmla="*/ 2147483647 w 77"/>
                <a:gd name="T43" fmla="*/ 2147483647 h 66"/>
                <a:gd name="T44" fmla="*/ 2147483647 w 77"/>
                <a:gd name="T45" fmla="*/ 2147483647 h 66"/>
                <a:gd name="T46" fmla="*/ 2147483647 w 77"/>
                <a:gd name="T47" fmla="*/ 2147483647 h 66"/>
                <a:gd name="T48" fmla="*/ 2147483647 w 77"/>
                <a:gd name="T49" fmla="*/ 2147483647 h 66"/>
                <a:gd name="T50" fmla="*/ 2147483647 w 77"/>
                <a:gd name="T51" fmla="*/ 2147483647 h 66"/>
                <a:gd name="T52" fmla="*/ 2147483647 w 77"/>
                <a:gd name="T53" fmla="*/ 2147483647 h 66"/>
                <a:gd name="T54" fmla="*/ 2147483647 w 77"/>
                <a:gd name="T55" fmla="*/ 2147483647 h 66"/>
                <a:gd name="T56" fmla="*/ 2147483647 w 77"/>
                <a:gd name="T57" fmla="*/ 2147483647 h 66"/>
                <a:gd name="T58" fmla="*/ 2147483647 w 77"/>
                <a:gd name="T59" fmla="*/ 2147483647 h 66"/>
                <a:gd name="T60" fmla="*/ 2147483647 w 77"/>
                <a:gd name="T61" fmla="*/ 2147483647 h 66"/>
                <a:gd name="T62" fmla="*/ 2045506023 w 77"/>
                <a:gd name="T63" fmla="*/ 2147483647 h 66"/>
                <a:gd name="T64" fmla="*/ 989761249 w 77"/>
                <a:gd name="T65" fmla="*/ 2147483647 h 66"/>
                <a:gd name="T66" fmla="*/ 263934163 w 77"/>
                <a:gd name="T67" fmla="*/ 2147483647 h 66"/>
                <a:gd name="T68" fmla="*/ 329917751 w 77"/>
                <a:gd name="T69" fmla="*/ 2147483647 h 66"/>
                <a:gd name="T70" fmla="*/ 395901276 w 77"/>
                <a:gd name="T71" fmla="*/ 2147483647 h 66"/>
                <a:gd name="T72" fmla="*/ 395901276 w 77"/>
                <a:gd name="T73" fmla="*/ 2147483647 h 66"/>
                <a:gd name="T74" fmla="*/ 593851977 w 77"/>
                <a:gd name="T75" fmla="*/ 2147483647 h 66"/>
                <a:gd name="T76" fmla="*/ 461884801 w 77"/>
                <a:gd name="T77" fmla="*/ 1799583494 h 66"/>
                <a:gd name="T78" fmla="*/ 395901276 w 77"/>
                <a:gd name="T79" fmla="*/ 1679612326 h 66"/>
                <a:gd name="T80" fmla="*/ 263934163 w 77"/>
                <a:gd name="T81" fmla="*/ 1499655574 h 66"/>
                <a:gd name="T82" fmla="*/ 65983541 w 77"/>
                <a:gd name="T83" fmla="*/ 1139734325 h 66"/>
                <a:gd name="T84" fmla="*/ 0 w 77"/>
                <a:gd name="T85" fmla="*/ 59985599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32889" name="Freeform 28" descr="20%"/>
            <p:cNvSpPr>
              <a:spLocks/>
            </p:cNvSpPr>
            <p:nvPr/>
          </p:nvSpPr>
          <p:spPr bwMode="auto">
            <a:xfrm>
              <a:off x="5818188" y="3846513"/>
              <a:ext cx="381000" cy="642937"/>
            </a:xfrm>
            <a:custGeom>
              <a:avLst/>
              <a:gdLst>
                <a:gd name="T0" fmla="*/ 2147483647 w 47"/>
                <a:gd name="T1" fmla="*/ 0 h 83"/>
                <a:gd name="T2" fmla="*/ 985703678 w 47"/>
                <a:gd name="T3" fmla="*/ 120004564 h 83"/>
                <a:gd name="T4" fmla="*/ 985703678 w 47"/>
                <a:gd name="T5" fmla="*/ 180014608 h 83"/>
                <a:gd name="T6" fmla="*/ 788564614 w 47"/>
                <a:gd name="T7" fmla="*/ 300019203 h 83"/>
                <a:gd name="T8" fmla="*/ 788564614 w 47"/>
                <a:gd name="T9" fmla="*/ 480033750 h 83"/>
                <a:gd name="T10" fmla="*/ 788564614 w 47"/>
                <a:gd name="T11" fmla="*/ 660048419 h 83"/>
                <a:gd name="T12" fmla="*/ 722846189 w 47"/>
                <a:gd name="T13" fmla="*/ 720050686 h 83"/>
                <a:gd name="T14" fmla="*/ 591417444 w 47"/>
                <a:gd name="T15" fmla="*/ 840055220 h 83"/>
                <a:gd name="T16" fmla="*/ 459996679 w 47"/>
                <a:gd name="T17" fmla="*/ 960067501 h 83"/>
                <a:gd name="T18" fmla="*/ 394278254 w 47"/>
                <a:gd name="T19" fmla="*/ 1020070010 h 83"/>
                <a:gd name="T20" fmla="*/ 394278254 w 47"/>
                <a:gd name="T21" fmla="*/ 1140074544 h 83"/>
                <a:gd name="T22" fmla="*/ 328567935 w 47"/>
                <a:gd name="T23" fmla="*/ 1260086825 h 83"/>
                <a:gd name="T24" fmla="*/ 328567935 w 47"/>
                <a:gd name="T25" fmla="*/ 1320089092 h 83"/>
                <a:gd name="T26" fmla="*/ 262857552 w 47"/>
                <a:gd name="T27" fmla="*/ 1500103639 h 83"/>
                <a:gd name="T28" fmla="*/ 197139127 w 47"/>
                <a:gd name="T29" fmla="*/ 1620108174 h 83"/>
                <a:gd name="T30" fmla="*/ 262857552 w 47"/>
                <a:gd name="T31" fmla="*/ 1800122721 h 83"/>
                <a:gd name="T32" fmla="*/ 328567935 w 47"/>
                <a:gd name="T33" fmla="*/ 1860124988 h 83"/>
                <a:gd name="T34" fmla="*/ 328567935 w 47"/>
                <a:gd name="T35" fmla="*/ 1980137269 h 83"/>
                <a:gd name="T36" fmla="*/ 328567935 w 47"/>
                <a:gd name="T37" fmla="*/ 1980137269 h 83"/>
                <a:gd name="T38" fmla="*/ 328567935 w 47"/>
                <a:gd name="T39" fmla="*/ 2040140020 h 83"/>
                <a:gd name="T40" fmla="*/ 328567935 w 47"/>
                <a:gd name="T41" fmla="*/ 2040140020 h 83"/>
                <a:gd name="T42" fmla="*/ 262857552 w 47"/>
                <a:gd name="T43" fmla="*/ 2147483647 h 83"/>
                <a:gd name="T44" fmla="*/ 328567935 w 47"/>
                <a:gd name="T45" fmla="*/ 2147483647 h 83"/>
                <a:gd name="T46" fmla="*/ 262857552 w 47"/>
                <a:gd name="T47" fmla="*/ 2147483647 h 83"/>
                <a:gd name="T48" fmla="*/ 394278254 w 47"/>
                <a:gd name="T49" fmla="*/ 2147483647 h 83"/>
                <a:gd name="T50" fmla="*/ 394278254 w 47"/>
                <a:gd name="T51" fmla="*/ 2147483647 h 83"/>
                <a:gd name="T52" fmla="*/ 459996679 w 47"/>
                <a:gd name="T53" fmla="*/ 2147483647 h 83"/>
                <a:gd name="T54" fmla="*/ 525706999 w 47"/>
                <a:gd name="T55" fmla="*/ 2147483647 h 83"/>
                <a:gd name="T56" fmla="*/ 525706999 w 47"/>
                <a:gd name="T57" fmla="*/ 2147483647 h 83"/>
                <a:gd name="T58" fmla="*/ 394278254 w 47"/>
                <a:gd name="T59" fmla="*/ 2147483647 h 83"/>
                <a:gd name="T60" fmla="*/ 394278254 w 47"/>
                <a:gd name="T61" fmla="*/ 2147483647 h 83"/>
                <a:gd name="T62" fmla="*/ 328567935 w 47"/>
                <a:gd name="T63" fmla="*/ 2147483647 h 83"/>
                <a:gd name="T64" fmla="*/ 197139127 w 47"/>
                <a:gd name="T65" fmla="*/ 2147483647 h 83"/>
                <a:gd name="T66" fmla="*/ 0 w 47"/>
                <a:gd name="T67" fmla="*/ 2147483647 h 83"/>
                <a:gd name="T68" fmla="*/ 0 w 47"/>
                <a:gd name="T69" fmla="*/ 2147483647 h 83"/>
                <a:gd name="T70" fmla="*/ 1774260186 w 47"/>
                <a:gd name="T71" fmla="*/ 2147483647 h 83"/>
                <a:gd name="T72" fmla="*/ 1774260186 w 47"/>
                <a:gd name="T73" fmla="*/ 2147483647 h 83"/>
                <a:gd name="T74" fmla="*/ 1708549867 w 47"/>
                <a:gd name="T75" fmla="*/ 2147483647 h 83"/>
                <a:gd name="T76" fmla="*/ 1774260186 w 47"/>
                <a:gd name="T77" fmla="*/ 2147483647 h 83"/>
                <a:gd name="T78" fmla="*/ 1905688931 w 47"/>
                <a:gd name="T79" fmla="*/ 2147483647 h 83"/>
                <a:gd name="T80" fmla="*/ 1971399250 w 47"/>
                <a:gd name="T81" fmla="*/ 2147483647 h 83"/>
                <a:gd name="T82" fmla="*/ 2102827994 w 47"/>
                <a:gd name="T83" fmla="*/ 2147483647 h 83"/>
                <a:gd name="T84" fmla="*/ 2147483647 w 47"/>
                <a:gd name="T85" fmla="*/ 2147483647 h 83"/>
                <a:gd name="T86" fmla="*/ 2147483647 w 47"/>
                <a:gd name="T87" fmla="*/ 2147483647 h 83"/>
                <a:gd name="T88" fmla="*/ 2147483647 w 47"/>
                <a:gd name="T89" fmla="*/ 2147483647 h 83"/>
                <a:gd name="T90" fmla="*/ 2147483647 w 47"/>
                <a:gd name="T91" fmla="*/ 2147483647 h 83"/>
                <a:gd name="T92" fmla="*/ 2147483647 w 47"/>
                <a:gd name="T93" fmla="*/ 2147483647 h 83"/>
                <a:gd name="T94" fmla="*/ 2147483647 w 47"/>
                <a:gd name="T95" fmla="*/ 2147483647 h 83"/>
                <a:gd name="T96" fmla="*/ 2147483647 w 47"/>
                <a:gd name="T97" fmla="*/ 2147483647 h 83"/>
                <a:gd name="T98" fmla="*/ 2147483647 w 47"/>
                <a:gd name="T99" fmla="*/ 2147483647 h 83"/>
                <a:gd name="T100" fmla="*/ 2147483647 w 47"/>
                <a:gd name="T101" fmla="*/ 2147483647 h 83"/>
                <a:gd name="T102" fmla="*/ 2147483647 w 47"/>
                <a:gd name="T103" fmla="*/ 120004564 h 83"/>
                <a:gd name="T104" fmla="*/ 2147483647 w 47"/>
                <a:gd name="T105" fmla="*/ 0 h 83"/>
                <a:gd name="T106" fmla="*/ 2147483647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pattFill prst="pct20">
              <a:fgClr>
                <a:schemeClr val="tx2"/>
              </a:fgClr>
              <a:bgClr>
                <a:srgbClr val="AA1202"/>
              </a:bgClr>
            </a:pattFill>
            <a:ln w="12700" cmpd="sng">
              <a:solidFill>
                <a:schemeClr val="tx1"/>
              </a:solidFill>
              <a:prstDash val="solid"/>
              <a:round/>
              <a:headEnd/>
              <a:tailEnd/>
            </a:ln>
          </p:spPr>
          <p:txBody>
            <a:bodyPr/>
            <a:lstStyle/>
            <a:p>
              <a:endParaRPr lang="en-US"/>
            </a:p>
          </p:txBody>
        </p:sp>
        <p:sp>
          <p:nvSpPr>
            <p:cNvPr id="32890" name="Freeform 29"/>
            <p:cNvSpPr>
              <a:spLocks/>
            </p:cNvSpPr>
            <p:nvPr/>
          </p:nvSpPr>
          <p:spPr bwMode="auto">
            <a:xfrm>
              <a:off x="6878638" y="2732088"/>
              <a:ext cx="639762" cy="395287"/>
            </a:xfrm>
            <a:custGeom>
              <a:avLst/>
              <a:gdLst>
                <a:gd name="T0" fmla="*/ 1246053944 w 79"/>
                <a:gd name="T1" fmla="*/ 2147483647 h 51"/>
                <a:gd name="T2" fmla="*/ 2147483647 w 79"/>
                <a:gd name="T3" fmla="*/ 2147483647 h 51"/>
                <a:gd name="T4" fmla="*/ 2147483647 w 79"/>
                <a:gd name="T5" fmla="*/ 2147483647 h 51"/>
                <a:gd name="T6" fmla="*/ 2147483647 w 79"/>
                <a:gd name="T7" fmla="*/ 2147483647 h 51"/>
                <a:gd name="T8" fmla="*/ 2147483647 w 79"/>
                <a:gd name="T9" fmla="*/ 2147483647 h 51"/>
                <a:gd name="T10" fmla="*/ 2147483647 w 79"/>
                <a:gd name="T11" fmla="*/ 2147483647 h 51"/>
                <a:gd name="T12" fmla="*/ 2147483647 w 79"/>
                <a:gd name="T13" fmla="*/ 2147483647 h 51"/>
                <a:gd name="T14" fmla="*/ 2147483647 w 79"/>
                <a:gd name="T15" fmla="*/ 2147483647 h 51"/>
                <a:gd name="T16" fmla="*/ 2147483647 w 79"/>
                <a:gd name="T17" fmla="*/ 2147483647 h 51"/>
                <a:gd name="T18" fmla="*/ 2147483647 w 79"/>
                <a:gd name="T19" fmla="*/ 2102578397 h 51"/>
                <a:gd name="T20" fmla="*/ 2147483647 w 79"/>
                <a:gd name="T21" fmla="*/ 1982433953 h 51"/>
                <a:gd name="T22" fmla="*/ 2147483647 w 79"/>
                <a:gd name="T23" fmla="*/ 1862282242 h 51"/>
                <a:gd name="T24" fmla="*/ 2147483647 w 79"/>
                <a:gd name="T25" fmla="*/ 1802214138 h 51"/>
                <a:gd name="T26" fmla="*/ 2147483647 w 79"/>
                <a:gd name="T27" fmla="*/ 1742138282 h 51"/>
                <a:gd name="T28" fmla="*/ 2147483647 w 79"/>
                <a:gd name="T29" fmla="*/ 1682062427 h 51"/>
                <a:gd name="T30" fmla="*/ 2147483647 w 79"/>
                <a:gd name="T31" fmla="*/ 1621994322 h 51"/>
                <a:gd name="T32" fmla="*/ 2147483647 w 79"/>
                <a:gd name="T33" fmla="*/ 1621994322 h 51"/>
                <a:gd name="T34" fmla="*/ 2147483647 w 79"/>
                <a:gd name="T35" fmla="*/ 1561918467 h 51"/>
                <a:gd name="T36" fmla="*/ 2147483647 w 79"/>
                <a:gd name="T37" fmla="*/ 1561918467 h 51"/>
                <a:gd name="T38" fmla="*/ 2147483647 w 79"/>
                <a:gd name="T39" fmla="*/ 1441766757 h 51"/>
                <a:gd name="T40" fmla="*/ 2147483647 w 79"/>
                <a:gd name="T41" fmla="*/ 1441766757 h 51"/>
                <a:gd name="T42" fmla="*/ 2147483647 w 79"/>
                <a:gd name="T43" fmla="*/ 1381698652 h 51"/>
                <a:gd name="T44" fmla="*/ 2147483647 w 79"/>
                <a:gd name="T45" fmla="*/ 1201478837 h 51"/>
                <a:gd name="T46" fmla="*/ 2147483647 w 79"/>
                <a:gd name="T47" fmla="*/ 1201478837 h 51"/>
                <a:gd name="T48" fmla="*/ 2147483647 w 79"/>
                <a:gd name="T49" fmla="*/ 1081327126 h 51"/>
                <a:gd name="T50" fmla="*/ 2147483647 w 79"/>
                <a:gd name="T51" fmla="*/ 1021251271 h 51"/>
                <a:gd name="T52" fmla="*/ 2147483647 w 79"/>
                <a:gd name="T53" fmla="*/ 1021251271 h 51"/>
                <a:gd name="T54" fmla="*/ 2147483647 w 79"/>
                <a:gd name="T55" fmla="*/ 961182924 h 51"/>
                <a:gd name="T56" fmla="*/ 2147483647 w 79"/>
                <a:gd name="T57" fmla="*/ 901107069 h 51"/>
                <a:gd name="T58" fmla="*/ 2147483647 w 79"/>
                <a:gd name="T59" fmla="*/ 720887254 h 51"/>
                <a:gd name="T60" fmla="*/ 2147483647 w 79"/>
                <a:gd name="T61" fmla="*/ 660811398 h 51"/>
                <a:gd name="T62" fmla="*/ 2147483647 w 79"/>
                <a:gd name="T63" fmla="*/ 600735543 h 51"/>
                <a:gd name="T64" fmla="*/ 2147483647 w 79"/>
                <a:gd name="T65" fmla="*/ 540667438 h 51"/>
                <a:gd name="T66" fmla="*/ 2147483647 w 79"/>
                <a:gd name="T67" fmla="*/ 540667438 h 51"/>
                <a:gd name="T68" fmla="*/ 2147483647 w 79"/>
                <a:gd name="T69" fmla="*/ 480591462 h 51"/>
                <a:gd name="T70" fmla="*/ 2147483647 w 79"/>
                <a:gd name="T71" fmla="*/ 480591462 h 51"/>
                <a:gd name="T72" fmla="*/ 2147483647 w 79"/>
                <a:gd name="T73" fmla="*/ 420515607 h 51"/>
                <a:gd name="T74" fmla="*/ 2147483647 w 79"/>
                <a:gd name="T75" fmla="*/ 360439751 h 51"/>
                <a:gd name="T76" fmla="*/ 2147483647 w 79"/>
                <a:gd name="T77" fmla="*/ 180219876 h 51"/>
                <a:gd name="T78" fmla="*/ 2147483647 w 79"/>
                <a:gd name="T79" fmla="*/ 180219876 h 51"/>
                <a:gd name="T80" fmla="*/ 2147483647 w 79"/>
                <a:gd name="T81" fmla="*/ 120143990 h 51"/>
                <a:gd name="T82" fmla="*/ 2147483647 w 79"/>
                <a:gd name="T83" fmla="*/ 120143990 h 51"/>
                <a:gd name="T84" fmla="*/ 2147483647 w 79"/>
                <a:gd name="T85" fmla="*/ 120143990 h 51"/>
                <a:gd name="T86" fmla="*/ 2147483647 w 79"/>
                <a:gd name="T87" fmla="*/ 60075870 h 51"/>
                <a:gd name="T88" fmla="*/ 2147483647 w 79"/>
                <a:gd name="T89" fmla="*/ 0 h 51"/>
                <a:gd name="T90" fmla="*/ 590233109 w 79"/>
                <a:gd name="T91" fmla="*/ 660811398 h 51"/>
                <a:gd name="T92" fmla="*/ 524653353 w 79"/>
                <a:gd name="T93" fmla="*/ 420515607 h 51"/>
                <a:gd name="T94" fmla="*/ 327906369 w 79"/>
                <a:gd name="T95" fmla="*/ 600735543 h 51"/>
                <a:gd name="T96" fmla="*/ 327906369 w 79"/>
                <a:gd name="T97" fmla="*/ 600735543 h 51"/>
                <a:gd name="T98" fmla="*/ 262326677 w 79"/>
                <a:gd name="T99" fmla="*/ 540667438 h 51"/>
                <a:gd name="T100" fmla="*/ 262326677 w 79"/>
                <a:gd name="T101" fmla="*/ 540667438 h 51"/>
                <a:gd name="T102" fmla="*/ 196747048 w 79"/>
                <a:gd name="T103" fmla="*/ 660811398 h 51"/>
                <a:gd name="T104" fmla="*/ 65579645 w 79"/>
                <a:gd name="T105" fmla="*/ 780955358 h 51"/>
                <a:gd name="T106" fmla="*/ 0 w 79"/>
                <a:gd name="T107" fmla="*/ 841031214 h 51"/>
                <a:gd name="T108" fmla="*/ 262326677 w 79"/>
                <a:gd name="T109" fmla="*/ 2147483647 h 51"/>
                <a:gd name="T110" fmla="*/ 393494096 w 79"/>
                <a:gd name="T111" fmla="*/ 2147483647 h 51"/>
                <a:gd name="T112" fmla="*/ 1246053944 w 79"/>
                <a:gd name="T113" fmla="*/ 2147483647 h 51"/>
                <a:gd name="T114" fmla="*/ 1246053944 w 79"/>
                <a:gd name="T115" fmla="*/ 2147483647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91" name="Freeform 30"/>
            <p:cNvSpPr>
              <a:spLocks/>
            </p:cNvSpPr>
            <p:nvPr/>
          </p:nvSpPr>
          <p:spPr bwMode="auto">
            <a:xfrm>
              <a:off x="6664325" y="3127375"/>
              <a:ext cx="830263" cy="455613"/>
            </a:xfrm>
            <a:custGeom>
              <a:avLst/>
              <a:gdLst>
                <a:gd name="T0" fmla="*/ 2053964738 w 102"/>
                <a:gd name="T1" fmla="*/ 2147483647 h 59"/>
                <a:gd name="T2" fmla="*/ 1722681761 w 102"/>
                <a:gd name="T3" fmla="*/ 2147483647 h 59"/>
                <a:gd name="T4" fmla="*/ 1457648867 w 102"/>
                <a:gd name="T5" fmla="*/ 2147483647 h 59"/>
                <a:gd name="T6" fmla="*/ 331283105 w 102"/>
                <a:gd name="T7" fmla="*/ 2147483647 h 59"/>
                <a:gd name="T8" fmla="*/ 596316126 w 102"/>
                <a:gd name="T9" fmla="*/ 2147483647 h 59"/>
                <a:gd name="T10" fmla="*/ 662566210 w 102"/>
                <a:gd name="T11" fmla="*/ 2147483647 h 59"/>
                <a:gd name="T12" fmla="*/ 1258882336 w 102"/>
                <a:gd name="T13" fmla="*/ 2147483647 h 59"/>
                <a:gd name="T14" fmla="*/ 1391398783 w 102"/>
                <a:gd name="T15" fmla="*/ 2147483647 h 59"/>
                <a:gd name="T16" fmla="*/ 1788931844 w 102"/>
                <a:gd name="T17" fmla="*/ 2147483647 h 59"/>
                <a:gd name="T18" fmla="*/ 1921448291 w 102"/>
                <a:gd name="T19" fmla="*/ 2147483647 h 59"/>
                <a:gd name="T20" fmla="*/ 2147483647 w 102"/>
                <a:gd name="T21" fmla="*/ 2147483647 h 59"/>
                <a:gd name="T22" fmla="*/ 2147483647 w 102"/>
                <a:gd name="T23" fmla="*/ 2147483647 h 59"/>
                <a:gd name="T24" fmla="*/ 2147483647 w 102"/>
                <a:gd name="T25" fmla="*/ 2146794810 h 59"/>
                <a:gd name="T26" fmla="*/ 2147483647 w 102"/>
                <a:gd name="T27" fmla="*/ 1669729029 h 59"/>
                <a:gd name="T28" fmla="*/ 2147483647 w 102"/>
                <a:gd name="T29" fmla="*/ 1073401266 h 59"/>
                <a:gd name="T30" fmla="*/ 2147483647 w 102"/>
                <a:gd name="T31" fmla="*/ 1133032498 h 59"/>
                <a:gd name="T32" fmla="*/ 2147483647 w 102"/>
                <a:gd name="T33" fmla="*/ 715598190 h 59"/>
                <a:gd name="T34" fmla="*/ 2147483647 w 102"/>
                <a:gd name="T35" fmla="*/ 596335726 h 59"/>
                <a:gd name="T36" fmla="*/ 2147483647 w 102"/>
                <a:gd name="T37" fmla="*/ 298164002 h 59"/>
                <a:gd name="T38" fmla="*/ 2147483647 w 102"/>
                <a:gd name="T39" fmla="*/ 59631247 h 59"/>
                <a:gd name="T40" fmla="*/ 2147483647 w 102"/>
                <a:gd name="T41" fmla="*/ 238532710 h 59"/>
                <a:gd name="T42" fmla="*/ 2147483647 w 102"/>
                <a:gd name="T43" fmla="*/ 59631247 h 59"/>
                <a:gd name="T44" fmla="*/ 2147483647 w 102"/>
                <a:gd name="T45" fmla="*/ 119270216 h 59"/>
                <a:gd name="T46" fmla="*/ 2147483647 w 102"/>
                <a:gd name="T47" fmla="*/ 238532710 h 59"/>
                <a:gd name="T48" fmla="*/ 2147483647 w 102"/>
                <a:gd name="T49" fmla="*/ 477065420 h 59"/>
                <a:gd name="T50" fmla="*/ 2147483647 w 102"/>
                <a:gd name="T51" fmla="*/ 834868376 h 59"/>
                <a:gd name="T52" fmla="*/ 2147483647 w 102"/>
                <a:gd name="T53" fmla="*/ 894499607 h 59"/>
                <a:gd name="T54" fmla="*/ 2147483647 w 102"/>
                <a:gd name="T55" fmla="*/ 1013762312 h 59"/>
                <a:gd name="T56" fmla="*/ 2147483647 w 102"/>
                <a:gd name="T57" fmla="*/ 1073401266 h 59"/>
                <a:gd name="T58" fmla="*/ 2147483647 w 102"/>
                <a:gd name="T59" fmla="*/ 1192663730 h 59"/>
                <a:gd name="T60" fmla="*/ 2147483647 w 102"/>
                <a:gd name="T61" fmla="*/ 1371565148 h 59"/>
                <a:gd name="T62" fmla="*/ 2147483647 w 102"/>
                <a:gd name="T63" fmla="*/ 1550466565 h 59"/>
                <a:gd name="T64" fmla="*/ 2147483647 w 102"/>
                <a:gd name="T65" fmla="*/ 1729360261 h 59"/>
                <a:gd name="T66" fmla="*/ 2147483647 w 102"/>
                <a:gd name="T67" fmla="*/ 1788999215 h 59"/>
                <a:gd name="T68" fmla="*/ 2147483647 w 102"/>
                <a:gd name="T69" fmla="*/ 1848630446 h 59"/>
                <a:gd name="T70" fmla="*/ 2147483647 w 102"/>
                <a:gd name="T71" fmla="*/ 1908261678 h 59"/>
                <a:gd name="T72" fmla="*/ 2147483647 w 102"/>
                <a:gd name="T73" fmla="*/ 1967892910 h 59"/>
                <a:gd name="T74" fmla="*/ 2147483647 w 102"/>
                <a:gd name="T75" fmla="*/ 2146794810 h 59"/>
                <a:gd name="T76" fmla="*/ 2147483647 w 102"/>
                <a:gd name="T77" fmla="*/ 2146794810 h 59"/>
                <a:gd name="T78" fmla="*/ 2147483647 w 102"/>
                <a:gd name="T79" fmla="*/ 2147483647 h 59"/>
                <a:gd name="T80" fmla="*/ 2147483647 w 102"/>
                <a:gd name="T81" fmla="*/ 2146794810 h 59"/>
                <a:gd name="T82" fmla="*/ 2147483647 w 102"/>
                <a:gd name="T83" fmla="*/ 2147483647 h 59"/>
                <a:gd name="T84" fmla="*/ 2147483647 w 102"/>
                <a:gd name="T85" fmla="*/ 2147483647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92" name="Freeform 31"/>
            <p:cNvSpPr>
              <a:spLocks/>
            </p:cNvSpPr>
            <p:nvPr/>
          </p:nvSpPr>
          <p:spPr bwMode="auto">
            <a:xfrm>
              <a:off x="4457700" y="2794000"/>
              <a:ext cx="906463" cy="425450"/>
            </a:xfrm>
            <a:custGeom>
              <a:avLst/>
              <a:gdLst>
                <a:gd name="T0" fmla="*/ 0 w 111"/>
                <a:gd name="T1" fmla="*/ 2034463625 h 55"/>
                <a:gd name="T2" fmla="*/ 200067009 w 111"/>
                <a:gd name="T3" fmla="*/ 0 h 55"/>
                <a:gd name="T4" fmla="*/ 2147483647 w 111"/>
                <a:gd name="T5" fmla="*/ 179508969 h 55"/>
                <a:gd name="T6" fmla="*/ 2147483647 w 111"/>
                <a:gd name="T7" fmla="*/ 359025673 h 55"/>
                <a:gd name="T8" fmla="*/ 2147483647 w 111"/>
                <a:gd name="T9" fmla="*/ 359025673 h 55"/>
                <a:gd name="T10" fmla="*/ 2147483647 w 111"/>
                <a:gd name="T11" fmla="*/ 299184213 h 55"/>
                <a:gd name="T12" fmla="*/ 2147483647 w 111"/>
                <a:gd name="T13" fmla="*/ 359025673 h 55"/>
                <a:gd name="T14" fmla="*/ 2147483647 w 111"/>
                <a:gd name="T15" fmla="*/ 538534702 h 55"/>
                <a:gd name="T16" fmla="*/ 2147483647 w 111"/>
                <a:gd name="T17" fmla="*/ 538534702 h 55"/>
                <a:gd name="T18" fmla="*/ 2147483647 w 111"/>
                <a:gd name="T19" fmla="*/ 538534702 h 55"/>
                <a:gd name="T20" fmla="*/ 2147483647 w 111"/>
                <a:gd name="T21" fmla="*/ 418859397 h 55"/>
                <a:gd name="T22" fmla="*/ 2147483647 w 111"/>
                <a:gd name="T23" fmla="*/ 418859397 h 55"/>
                <a:gd name="T24" fmla="*/ 2147483647 w 111"/>
                <a:gd name="T25" fmla="*/ 478700857 h 55"/>
                <a:gd name="T26" fmla="*/ 2147483647 w 111"/>
                <a:gd name="T27" fmla="*/ 658209886 h 55"/>
                <a:gd name="T28" fmla="*/ 2147483647 w 111"/>
                <a:gd name="T29" fmla="*/ 777885070 h 55"/>
                <a:gd name="T30" fmla="*/ 2147483647 w 111"/>
                <a:gd name="T31" fmla="*/ 897560255 h 55"/>
                <a:gd name="T32" fmla="*/ 2147483647 w 111"/>
                <a:gd name="T33" fmla="*/ 957393979 h 55"/>
                <a:gd name="T34" fmla="*/ 2147483647 w 111"/>
                <a:gd name="T35" fmla="*/ 1017235680 h 55"/>
                <a:gd name="T36" fmla="*/ 2147483647 w 111"/>
                <a:gd name="T37" fmla="*/ 1136910864 h 55"/>
                <a:gd name="T38" fmla="*/ 2147483647 w 111"/>
                <a:gd name="T39" fmla="*/ 1256586048 h 55"/>
                <a:gd name="T40" fmla="*/ 2147483647 w 111"/>
                <a:gd name="T41" fmla="*/ 1436094957 h 55"/>
                <a:gd name="T42" fmla="*/ 2147483647 w 111"/>
                <a:gd name="T43" fmla="*/ 1495928681 h 55"/>
                <a:gd name="T44" fmla="*/ 2147483647 w 111"/>
                <a:gd name="T45" fmla="*/ 1555770141 h 55"/>
                <a:gd name="T46" fmla="*/ 2147483647 w 111"/>
                <a:gd name="T47" fmla="*/ 1675445325 h 55"/>
                <a:gd name="T48" fmla="*/ 2147483647 w 111"/>
                <a:gd name="T49" fmla="*/ 1735279049 h 55"/>
                <a:gd name="T50" fmla="*/ 2147483647 w 111"/>
                <a:gd name="T51" fmla="*/ 1795120509 h 55"/>
                <a:gd name="T52" fmla="*/ 2147483647 w 111"/>
                <a:gd name="T53" fmla="*/ 1914795693 h 55"/>
                <a:gd name="T54" fmla="*/ 2147483647 w 111"/>
                <a:gd name="T55" fmla="*/ 2034463625 h 55"/>
                <a:gd name="T56" fmla="*/ 2147483647 w 111"/>
                <a:gd name="T57" fmla="*/ 2094305085 h 55"/>
                <a:gd name="T58" fmla="*/ 2147483647 w 111"/>
                <a:gd name="T59" fmla="*/ 2147483647 h 55"/>
                <a:gd name="T60" fmla="*/ 2147483647 w 111"/>
                <a:gd name="T61" fmla="*/ 2147483647 h 55"/>
                <a:gd name="T62" fmla="*/ 2147483647 w 111"/>
                <a:gd name="T63" fmla="*/ 2147483647 h 55"/>
                <a:gd name="T64" fmla="*/ 2147483647 w 111"/>
                <a:gd name="T65" fmla="*/ 2147483647 h 55"/>
                <a:gd name="T66" fmla="*/ 2147483647 w 111"/>
                <a:gd name="T67" fmla="*/ 2147483647 h 55"/>
                <a:gd name="T68" fmla="*/ 2147483647 w 111"/>
                <a:gd name="T69" fmla="*/ 2147483647 h 55"/>
                <a:gd name="T70" fmla="*/ 2147483647 w 111"/>
                <a:gd name="T71" fmla="*/ 2147483647 h 55"/>
                <a:gd name="T72" fmla="*/ 2147483647 w 111"/>
                <a:gd name="T73" fmla="*/ 2147483647 h 55"/>
                <a:gd name="T74" fmla="*/ 2147483647 w 111"/>
                <a:gd name="T75" fmla="*/ 2147483647 h 55"/>
                <a:gd name="T76" fmla="*/ 2147483647 w 111"/>
                <a:gd name="T77" fmla="*/ 2147483647 h 55"/>
                <a:gd name="T78" fmla="*/ 2147483647 w 111"/>
                <a:gd name="T79" fmla="*/ 2147483647 h 55"/>
                <a:gd name="T80" fmla="*/ 2147483647 w 111"/>
                <a:gd name="T81" fmla="*/ 2147483647 h 55"/>
                <a:gd name="T82" fmla="*/ 2147483647 w 111"/>
                <a:gd name="T83" fmla="*/ 2147483647 h 55"/>
                <a:gd name="T84" fmla="*/ 2147483647 w 111"/>
                <a:gd name="T85" fmla="*/ 2147483647 h 55"/>
                <a:gd name="T86" fmla="*/ 1667222333 w 111"/>
                <a:gd name="T87" fmla="*/ 2147483647 h 55"/>
                <a:gd name="T88" fmla="*/ 1733916759 w 111"/>
                <a:gd name="T89" fmla="*/ 2147483647 h 55"/>
                <a:gd name="T90" fmla="*/ 0 w 111"/>
                <a:gd name="T91" fmla="*/ 2034463625 h 55"/>
                <a:gd name="T92" fmla="*/ 0 w 111"/>
                <a:gd name="T93" fmla="*/ 2034463625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93" name="Freeform 32"/>
            <p:cNvSpPr>
              <a:spLocks/>
            </p:cNvSpPr>
            <p:nvPr/>
          </p:nvSpPr>
          <p:spPr bwMode="auto">
            <a:xfrm>
              <a:off x="4522788" y="3590925"/>
              <a:ext cx="944562" cy="465138"/>
            </a:xfrm>
            <a:custGeom>
              <a:avLst/>
              <a:gdLst>
                <a:gd name="T0" fmla="*/ 928268316 w 116"/>
                <a:gd name="T1" fmla="*/ 60095829 h 60"/>
                <a:gd name="T2" fmla="*/ 0 w 116"/>
                <a:gd name="T3" fmla="*/ 540885828 h 60"/>
                <a:gd name="T4" fmla="*/ 2147483647 w 116"/>
                <a:gd name="T5" fmla="*/ 2147483647 h 60"/>
                <a:gd name="T6" fmla="*/ 2147483647 w 116"/>
                <a:gd name="T7" fmla="*/ 2147483647 h 60"/>
                <a:gd name="T8" fmla="*/ 2147483647 w 116"/>
                <a:gd name="T9" fmla="*/ 2147483647 h 60"/>
                <a:gd name="T10" fmla="*/ 2147483647 w 116"/>
                <a:gd name="T11" fmla="*/ 2147483647 h 60"/>
                <a:gd name="T12" fmla="*/ 2147483647 w 116"/>
                <a:gd name="T13" fmla="*/ 2147483647 h 60"/>
                <a:gd name="T14" fmla="*/ 2147483647 w 116"/>
                <a:gd name="T15" fmla="*/ 2147483647 h 60"/>
                <a:gd name="T16" fmla="*/ 2147483647 w 116"/>
                <a:gd name="T17" fmla="*/ 2147483647 h 60"/>
                <a:gd name="T18" fmla="*/ 2147483647 w 116"/>
                <a:gd name="T19" fmla="*/ 2147483647 h 60"/>
                <a:gd name="T20" fmla="*/ 2147483647 w 116"/>
                <a:gd name="T21" fmla="*/ 2147483647 h 60"/>
                <a:gd name="T22" fmla="*/ 2147483647 w 116"/>
                <a:gd name="T23" fmla="*/ 2147483647 h 60"/>
                <a:gd name="T24" fmla="*/ 2147483647 w 116"/>
                <a:gd name="T25" fmla="*/ 2147483647 h 60"/>
                <a:gd name="T26" fmla="*/ 2147483647 w 116"/>
                <a:gd name="T27" fmla="*/ 2147483647 h 60"/>
                <a:gd name="T28" fmla="*/ 2147483647 w 116"/>
                <a:gd name="T29" fmla="*/ 2147483647 h 60"/>
                <a:gd name="T30" fmla="*/ 2147483647 w 116"/>
                <a:gd name="T31" fmla="*/ 2147483647 h 60"/>
                <a:gd name="T32" fmla="*/ 2147483647 w 116"/>
                <a:gd name="T33" fmla="*/ 2147483647 h 60"/>
                <a:gd name="T34" fmla="*/ 2147483647 w 116"/>
                <a:gd name="T35" fmla="*/ 2147483647 h 60"/>
                <a:gd name="T36" fmla="*/ 2147483647 w 116"/>
                <a:gd name="T37" fmla="*/ 2147483647 h 60"/>
                <a:gd name="T38" fmla="*/ 2147483647 w 116"/>
                <a:gd name="T39" fmla="*/ 2147483647 h 60"/>
                <a:gd name="T40" fmla="*/ 2147483647 w 116"/>
                <a:gd name="T41" fmla="*/ 2147483647 h 60"/>
                <a:gd name="T42" fmla="*/ 2147483647 w 116"/>
                <a:gd name="T43" fmla="*/ 2147483647 h 60"/>
                <a:gd name="T44" fmla="*/ 2147483647 w 116"/>
                <a:gd name="T45" fmla="*/ 2147483647 h 60"/>
                <a:gd name="T46" fmla="*/ 2147483647 w 116"/>
                <a:gd name="T47" fmla="*/ 2147483647 h 60"/>
                <a:gd name="T48" fmla="*/ 2147483647 w 116"/>
                <a:gd name="T49" fmla="*/ 2147483647 h 60"/>
                <a:gd name="T50" fmla="*/ 2147483647 w 116"/>
                <a:gd name="T51" fmla="*/ 2147483647 h 60"/>
                <a:gd name="T52" fmla="*/ 2147483647 w 116"/>
                <a:gd name="T53" fmla="*/ 2147483647 h 60"/>
                <a:gd name="T54" fmla="*/ 2147483647 w 116"/>
                <a:gd name="T55" fmla="*/ 2147483647 h 60"/>
                <a:gd name="T56" fmla="*/ 2147483647 w 116"/>
                <a:gd name="T57" fmla="*/ 2147483647 h 60"/>
                <a:gd name="T58" fmla="*/ 2147483647 w 116"/>
                <a:gd name="T59" fmla="*/ 2147483647 h 60"/>
                <a:gd name="T60" fmla="*/ 2147483647 w 116"/>
                <a:gd name="T61" fmla="*/ 2147483647 h 60"/>
                <a:gd name="T62" fmla="*/ 2147483647 w 116"/>
                <a:gd name="T63" fmla="*/ 2147483647 h 60"/>
                <a:gd name="T64" fmla="*/ 2147483647 w 116"/>
                <a:gd name="T65" fmla="*/ 2147483647 h 60"/>
                <a:gd name="T66" fmla="*/ 2147483647 w 116"/>
                <a:gd name="T67" fmla="*/ 1863040499 h 60"/>
                <a:gd name="T68" fmla="*/ 2147483647 w 116"/>
                <a:gd name="T69" fmla="*/ 180295256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pattFill prst="pct75">
              <a:fgClr>
                <a:srgbClr val="AA1202"/>
              </a:fgClr>
              <a:bgClr>
                <a:schemeClr val="tx1"/>
              </a:bgClr>
            </a:pattFill>
            <a:ln w="12700" cmpd="sng">
              <a:solidFill>
                <a:schemeClr val="tx1"/>
              </a:solidFill>
              <a:prstDash val="solid"/>
              <a:round/>
              <a:headEnd/>
              <a:tailEnd/>
            </a:ln>
          </p:spPr>
          <p:txBody>
            <a:bodyPr/>
            <a:lstStyle/>
            <a:p>
              <a:endParaRPr lang="en-US"/>
            </a:p>
          </p:txBody>
        </p:sp>
        <p:sp>
          <p:nvSpPr>
            <p:cNvPr id="32894" name="Freeform 33" descr="20%"/>
            <p:cNvSpPr>
              <a:spLocks/>
            </p:cNvSpPr>
            <p:nvPr/>
          </p:nvSpPr>
          <p:spPr bwMode="auto">
            <a:xfrm>
              <a:off x="5322888" y="3127375"/>
              <a:ext cx="730250" cy="60325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2147483647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147483647 h 78"/>
                <a:gd name="T28" fmla="*/ 2147483647 w 90"/>
                <a:gd name="T29" fmla="*/ 2147483647 h 78"/>
                <a:gd name="T30" fmla="*/ 2147483647 w 90"/>
                <a:gd name="T31" fmla="*/ 2147483647 h 78"/>
                <a:gd name="T32" fmla="*/ 2147483647 w 90"/>
                <a:gd name="T33" fmla="*/ 2147483647 h 78"/>
                <a:gd name="T34" fmla="*/ 2147483647 w 90"/>
                <a:gd name="T35" fmla="*/ 2147483647 h 78"/>
                <a:gd name="T36" fmla="*/ 2147483647 w 90"/>
                <a:gd name="T37" fmla="*/ 2147483647 h 78"/>
                <a:gd name="T38" fmla="*/ 2147483647 w 90"/>
                <a:gd name="T39" fmla="*/ 2033687399 h 78"/>
                <a:gd name="T40" fmla="*/ 2147483647 w 90"/>
                <a:gd name="T41" fmla="*/ 1794428778 h 78"/>
                <a:gd name="T42" fmla="*/ 2147483647 w 90"/>
                <a:gd name="T43" fmla="*/ 1614985175 h 78"/>
                <a:gd name="T44" fmla="*/ 2147483647 w 90"/>
                <a:gd name="T45" fmla="*/ 1734614244 h 78"/>
                <a:gd name="T46" fmla="*/ 2147483647 w 90"/>
                <a:gd name="T47" fmla="*/ 1315912504 h 78"/>
                <a:gd name="T48" fmla="*/ 2147483647 w 90"/>
                <a:gd name="T49" fmla="*/ 1076662101 h 78"/>
                <a:gd name="T50" fmla="*/ 2147483647 w 90"/>
                <a:gd name="T51" fmla="*/ 777589187 h 78"/>
                <a:gd name="T52" fmla="*/ 2147483647 w 90"/>
                <a:gd name="T53" fmla="*/ 358887327 h 78"/>
                <a:gd name="T54" fmla="*/ 2147483647 w 90"/>
                <a:gd name="T55" fmla="*/ 239258198 h 78"/>
                <a:gd name="T56" fmla="*/ 0 w 90"/>
                <a:gd name="T57" fmla="*/ 119629099 h 78"/>
                <a:gd name="T58" fmla="*/ 131672176 w 90"/>
                <a:gd name="T59" fmla="*/ 299072792 h 78"/>
                <a:gd name="T60" fmla="*/ 329172373 w 90"/>
                <a:gd name="T61" fmla="*/ 538331050 h 78"/>
                <a:gd name="T62" fmla="*/ 329172373 w 90"/>
                <a:gd name="T63" fmla="*/ 657960119 h 78"/>
                <a:gd name="T64" fmla="*/ 724188933 w 90"/>
                <a:gd name="T65" fmla="*/ 957032790 h 78"/>
                <a:gd name="T66" fmla="*/ 592516789 w 90"/>
                <a:gd name="T67" fmla="*/ 1196283435 h 78"/>
                <a:gd name="T68" fmla="*/ 724188933 w 90"/>
                <a:gd name="T69" fmla="*/ 1315912504 h 78"/>
                <a:gd name="T70" fmla="*/ 855861077 w 90"/>
                <a:gd name="T71" fmla="*/ 1555170641 h 78"/>
                <a:gd name="T72" fmla="*/ 987525108 w 90"/>
                <a:gd name="T73" fmla="*/ 1614985175 h 78"/>
                <a:gd name="T74" fmla="*/ 1053361180 w 90"/>
                <a:gd name="T75" fmla="*/ 2147483647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32895" name="Freeform 34" descr="20%"/>
            <p:cNvSpPr>
              <a:spLocks/>
            </p:cNvSpPr>
            <p:nvPr/>
          </p:nvSpPr>
          <p:spPr bwMode="auto">
            <a:xfrm>
              <a:off x="6011863" y="3265488"/>
              <a:ext cx="809625" cy="395287"/>
            </a:xfrm>
            <a:custGeom>
              <a:avLst/>
              <a:gdLst>
                <a:gd name="T0" fmla="*/ 1337606913 w 99"/>
                <a:gd name="T1" fmla="*/ 2147483647 h 51"/>
                <a:gd name="T2" fmla="*/ 1270727002 w 99"/>
                <a:gd name="T3" fmla="*/ 2147483647 h 51"/>
                <a:gd name="T4" fmla="*/ 1471366736 w 99"/>
                <a:gd name="T5" fmla="*/ 2147483647 h 51"/>
                <a:gd name="T6" fmla="*/ 2147483647 w 99"/>
                <a:gd name="T7" fmla="*/ 2147483647 h 51"/>
                <a:gd name="T8" fmla="*/ 2147483647 w 99"/>
                <a:gd name="T9" fmla="*/ 2147483647 h 51"/>
                <a:gd name="T10" fmla="*/ 2147483647 w 99"/>
                <a:gd name="T11" fmla="*/ 2102578397 h 51"/>
                <a:gd name="T12" fmla="*/ 2147483647 w 99"/>
                <a:gd name="T13" fmla="*/ 1982433953 h 51"/>
                <a:gd name="T14" fmla="*/ 2147483647 w 99"/>
                <a:gd name="T15" fmla="*/ 1862282242 h 51"/>
                <a:gd name="T16" fmla="*/ 2147483647 w 99"/>
                <a:gd name="T17" fmla="*/ 1381698652 h 51"/>
                <a:gd name="T18" fmla="*/ 2147483647 w 99"/>
                <a:gd name="T19" fmla="*/ 1321622797 h 51"/>
                <a:gd name="T20" fmla="*/ 2147483647 w 99"/>
                <a:gd name="T21" fmla="*/ 1261546941 h 51"/>
                <a:gd name="T22" fmla="*/ 2147483647 w 99"/>
                <a:gd name="T23" fmla="*/ 1201478837 h 51"/>
                <a:gd name="T24" fmla="*/ 2147483647 w 99"/>
                <a:gd name="T25" fmla="*/ 1201478837 h 51"/>
                <a:gd name="T26" fmla="*/ 2147483647 w 99"/>
                <a:gd name="T27" fmla="*/ 841031214 h 51"/>
                <a:gd name="T28" fmla="*/ 2147483647 w 99"/>
                <a:gd name="T29" fmla="*/ 720887254 h 51"/>
                <a:gd name="T30" fmla="*/ 2147483647 w 99"/>
                <a:gd name="T31" fmla="*/ 480591462 h 51"/>
                <a:gd name="T32" fmla="*/ 2147483647 w 99"/>
                <a:gd name="T33" fmla="*/ 420515607 h 51"/>
                <a:gd name="T34" fmla="*/ 2147483647 w 99"/>
                <a:gd name="T35" fmla="*/ 240295731 h 51"/>
                <a:gd name="T36" fmla="*/ 2147483647 w 99"/>
                <a:gd name="T37" fmla="*/ 240295731 h 51"/>
                <a:gd name="T38" fmla="*/ 2147483647 w 99"/>
                <a:gd name="T39" fmla="*/ 360439751 h 51"/>
                <a:gd name="T40" fmla="*/ 2147483647 w 99"/>
                <a:gd name="T41" fmla="*/ 360439751 h 51"/>
                <a:gd name="T42" fmla="*/ 2147483647 w 99"/>
                <a:gd name="T43" fmla="*/ 360439751 h 51"/>
                <a:gd name="T44" fmla="*/ 2147483647 w 99"/>
                <a:gd name="T45" fmla="*/ 300371647 h 51"/>
                <a:gd name="T46" fmla="*/ 2147483647 w 99"/>
                <a:gd name="T47" fmla="*/ 240295731 h 51"/>
                <a:gd name="T48" fmla="*/ 2147483647 w 99"/>
                <a:gd name="T49" fmla="*/ 0 h 51"/>
                <a:gd name="T50" fmla="*/ 2147483647 w 99"/>
                <a:gd name="T51" fmla="*/ 60075870 h 51"/>
                <a:gd name="T52" fmla="*/ 2147483647 w 99"/>
                <a:gd name="T53" fmla="*/ 0 h 51"/>
                <a:gd name="T54" fmla="*/ 2147483647 w 99"/>
                <a:gd name="T55" fmla="*/ 120143990 h 51"/>
                <a:gd name="T56" fmla="*/ 2147483647 w 99"/>
                <a:gd name="T57" fmla="*/ 360439751 h 51"/>
                <a:gd name="T58" fmla="*/ 2147483647 w 99"/>
                <a:gd name="T59" fmla="*/ 480591462 h 51"/>
                <a:gd name="T60" fmla="*/ 2147483647 w 99"/>
                <a:gd name="T61" fmla="*/ 480591462 h 51"/>
                <a:gd name="T62" fmla="*/ 2147483647 w 99"/>
                <a:gd name="T63" fmla="*/ 1081327126 h 51"/>
                <a:gd name="T64" fmla="*/ 2147483647 w 99"/>
                <a:gd name="T65" fmla="*/ 1261546941 h 51"/>
                <a:gd name="T66" fmla="*/ 2147483647 w 99"/>
                <a:gd name="T67" fmla="*/ 1141402982 h 51"/>
                <a:gd name="T68" fmla="*/ 2147483647 w 99"/>
                <a:gd name="T69" fmla="*/ 1441766757 h 51"/>
                <a:gd name="T70" fmla="*/ 2147483647 w 99"/>
                <a:gd name="T71" fmla="*/ 1441766757 h 51"/>
                <a:gd name="T72" fmla="*/ 2140165848 w 99"/>
                <a:gd name="T73" fmla="*/ 1381698652 h 51"/>
                <a:gd name="T74" fmla="*/ 2006406025 w 99"/>
                <a:gd name="T75" fmla="*/ 1561918467 h 51"/>
                <a:gd name="T76" fmla="*/ 1738886380 w 99"/>
                <a:gd name="T77" fmla="*/ 1441766757 h 51"/>
                <a:gd name="T78" fmla="*/ 1337606913 w 99"/>
                <a:gd name="T79" fmla="*/ 1501842612 h 51"/>
                <a:gd name="T80" fmla="*/ 1337606913 w 99"/>
                <a:gd name="T81" fmla="*/ 1621994322 h 51"/>
                <a:gd name="T82" fmla="*/ 1203847091 w 99"/>
                <a:gd name="T83" fmla="*/ 1621994322 h 51"/>
                <a:gd name="T84" fmla="*/ 1203847091 w 99"/>
                <a:gd name="T85" fmla="*/ 1621994322 h 51"/>
                <a:gd name="T86" fmla="*/ 1136967180 w 99"/>
                <a:gd name="T87" fmla="*/ 1802214138 h 51"/>
                <a:gd name="T88" fmla="*/ 1136967180 w 99"/>
                <a:gd name="T89" fmla="*/ 1802214138 h 51"/>
                <a:gd name="T90" fmla="*/ 1203847091 w 99"/>
                <a:gd name="T91" fmla="*/ 1982433953 h 51"/>
                <a:gd name="T92" fmla="*/ 802559190 w 99"/>
                <a:gd name="T93" fmla="*/ 2042510293 h 51"/>
                <a:gd name="T94" fmla="*/ 869439101 w 99"/>
                <a:gd name="T95" fmla="*/ 2147483647 h 51"/>
                <a:gd name="T96" fmla="*/ 668799368 w 99"/>
                <a:gd name="T97" fmla="*/ 2147483647 h 51"/>
                <a:gd name="T98" fmla="*/ 401279595 w 99"/>
                <a:gd name="T99" fmla="*/ 2147483647 h 51"/>
                <a:gd name="T100" fmla="*/ 267519709 w 99"/>
                <a:gd name="T101" fmla="*/ 2147483647 h 51"/>
                <a:gd name="T102" fmla="*/ 267519709 w 99"/>
                <a:gd name="T103" fmla="*/ 2147483647 h 51"/>
                <a:gd name="T104" fmla="*/ 334399684 w 99"/>
                <a:gd name="T105" fmla="*/ 2147483647 h 51"/>
                <a:gd name="T106" fmla="*/ 200639797 w 99"/>
                <a:gd name="T107" fmla="*/ 2147483647 h 51"/>
                <a:gd name="T108" fmla="*/ 66879927 w 99"/>
                <a:gd name="T109" fmla="*/ 2147483647 h 51"/>
                <a:gd name="T110" fmla="*/ 0 w 99"/>
                <a:gd name="T111" fmla="*/ 2147483647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32896" name="Freeform 35" descr="20%"/>
            <p:cNvSpPr>
              <a:spLocks/>
            </p:cNvSpPr>
            <p:nvPr/>
          </p:nvSpPr>
          <p:spPr bwMode="auto">
            <a:xfrm>
              <a:off x="5940425" y="3560763"/>
              <a:ext cx="901700" cy="301625"/>
            </a:xfrm>
            <a:custGeom>
              <a:avLst/>
              <a:gdLst>
                <a:gd name="T0" fmla="*/ 2147483647 w 111"/>
                <a:gd name="T1" fmla="*/ 0 h 39"/>
                <a:gd name="T2" fmla="*/ 2147483647 w 111"/>
                <a:gd name="T3" fmla="*/ 179443663 h 39"/>
                <a:gd name="T4" fmla="*/ 2147483647 w 111"/>
                <a:gd name="T5" fmla="*/ 239258198 h 39"/>
                <a:gd name="T6" fmla="*/ 2045689172 w 111"/>
                <a:gd name="T7" fmla="*/ 538331050 h 39"/>
                <a:gd name="T8" fmla="*/ 2045689172 w 111"/>
                <a:gd name="T9" fmla="*/ 478516395 h 39"/>
                <a:gd name="T10" fmla="*/ 1847721398 w 111"/>
                <a:gd name="T11" fmla="*/ 538331050 h 39"/>
                <a:gd name="T12" fmla="*/ 1913707948 w 111"/>
                <a:gd name="T13" fmla="*/ 598145585 h 39"/>
                <a:gd name="T14" fmla="*/ 1913707948 w 111"/>
                <a:gd name="T15" fmla="*/ 657960119 h 39"/>
                <a:gd name="T16" fmla="*/ 593911700 w 111"/>
                <a:gd name="T17" fmla="*/ 777589187 h 39"/>
                <a:gd name="T18" fmla="*/ 527916900 w 111"/>
                <a:gd name="T19" fmla="*/ 897218256 h 39"/>
                <a:gd name="T20" fmla="*/ 461930349 w 111"/>
                <a:gd name="T21" fmla="*/ 1076662101 h 39"/>
                <a:gd name="T22" fmla="*/ 527916900 w 111"/>
                <a:gd name="T23" fmla="*/ 1136476635 h 39"/>
                <a:gd name="T24" fmla="*/ 461930349 w 111"/>
                <a:gd name="T25" fmla="*/ 1315912504 h 39"/>
                <a:gd name="T26" fmla="*/ 461930349 w 111"/>
                <a:gd name="T27" fmla="*/ 1315912504 h 39"/>
                <a:gd name="T28" fmla="*/ 461930349 w 111"/>
                <a:gd name="T29" fmla="*/ 1375727038 h 39"/>
                <a:gd name="T30" fmla="*/ 395943799 w 111"/>
                <a:gd name="T31" fmla="*/ 1495356107 h 39"/>
                <a:gd name="T32" fmla="*/ 329949125 w 111"/>
                <a:gd name="T33" fmla="*/ 1555170641 h 39"/>
                <a:gd name="T34" fmla="*/ 263962512 w 111"/>
                <a:gd name="T35" fmla="*/ 1794428778 h 39"/>
                <a:gd name="T36" fmla="*/ 131981256 w 111"/>
                <a:gd name="T37" fmla="*/ 1914057847 h 39"/>
                <a:gd name="T38" fmla="*/ 131981256 w 111"/>
                <a:gd name="T39" fmla="*/ 2093501933 h 39"/>
                <a:gd name="T40" fmla="*/ 131981256 w 111"/>
                <a:gd name="T41" fmla="*/ 2147483647 h 39"/>
                <a:gd name="T42" fmla="*/ 131981256 w 111"/>
                <a:gd name="T43" fmla="*/ 2147483647 h 39"/>
                <a:gd name="T44" fmla="*/ 0 w 111"/>
                <a:gd name="T45" fmla="*/ 2147483647 h 39"/>
                <a:gd name="T46" fmla="*/ 1913707948 w 111"/>
                <a:gd name="T47" fmla="*/ 2147483647 h 39"/>
                <a:gd name="T48" fmla="*/ 2147483647 w 111"/>
                <a:gd name="T49" fmla="*/ 2033687399 h 39"/>
                <a:gd name="T50" fmla="*/ 2147483647 w 111"/>
                <a:gd name="T51" fmla="*/ 1914057847 h 39"/>
                <a:gd name="T52" fmla="*/ 2147483647 w 111"/>
                <a:gd name="T53" fmla="*/ 1674799710 h 39"/>
                <a:gd name="T54" fmla="*/ 2147483647 w 111"/>
                <a:gd name="T55" fmla="*/ 1674799710 h 39"/>
                <a:gd name="T56" fmla="*/ 2147483647 w 111"/>
                <a:gd name="T57" fmla="*/ 1674799710 h 39"/>
                <a:gd name="T58" fmla="*/ 2147483647 w 111"/>
                <a:gd name="T59" fmla="*/ 1614985175 h 39"/>
                <a:gd name="T60" fmla="*/ 2147483647 w 111"/>
                <a:gd name="T61" fmla="*/ 1555170641 h 39"/>
                <a:gd name="T62" fmla="*/ 2147483647 w 111"/>
                <a:gd name="T63" fmla="*/ 1495356107 h 39"/>
                <a:gd name="T64" fmla="*/ 2147483647 w 111"/>
                <a:gd name="T65" fmla="*/ 1435541572 h 39"/>
                <a:gd name="T66" fmla="*/ 2147483647 w 111"/>
                <a:gd name="T67" fmla="*/ 1375727038 h 39"/>
                <a:gd name="T68" fmla="*/ 2147483647 w 111"/>
                <a:gd name="T69" fmla="*/ 1315912504 h 39"/>
                <a:gd name="T70" fmla="*/ 2147483647 w 111"/>
                <a:gd name="T71" fmla="*/ 1256097969 h 39"/>
                <a:gd name="T72" fmla="*/ 2147483647 w 111"/>
                <a:gd name="T73" fmla="*/ 1076662101 h 39"/>
                <a:gd name="T74" fmla="*/ 2147483647 w 111"/>
                <a:gd name="T75" fmla="*/ 1076662101 h 39"/>
                <a:gd name="T76" fmla="*/ 2147483647 w 111"/>
                <a:gd name="T77" fmla="*/ 957032790 h 39"/>
                <a:gd name="T78" fmla="*/ 2147483647 w 111"/>
                <a:gd name="T79" fmla="*/ 837403722 h 39"/>
                <a:gd name="T80" fmla="*/ 2147483647 w 111"/>
                <a:gd name="T81" fmla="*/ 837403722 h 39"/>
                <a:gd name="T82" fmla="*/ 2147483647 w 111"/>
                <a:gd name="T83" fmla="*/ 837403722 h 39"/>
                <a:gd name="T84" fmla="*/ 2147483647 w 111"/>
                <a:gd name="T85" fmla="*/ 837403722 h 39"/>
                <a:gd name="T86" fmla="*/ 2147483647 w 111"/>
                <a:gd name="T87" fmla="*/ 777589187 h 39"/>
                <a:gd name="T88" fmla="*/ 2147483647 w 111"/>
                <a:gd name="T89" fmla="*/ 717774653 h 39"/>
                <a:gd name="T90" fmla="*/ 2147483647 w 111"/>
                <a:gd name="T91" fmla="*/ 717774653 h 39"/>
                <a:gd name="T92" fmla="*/ 2147483647 w 111"/>
                <a:gd name="T93" fmla="*/ 777589187 h 39"/>
                <a:gd name="T94" fmla="*/ 2147483647 w 111"/>
                <a:gd name="T95" fmla="*/ 717774653 h 39"/>
                <a:gd name="T96" fmla="*/ 2147483647 w 111"/>
                <a:gd name="T97" fmla="*/ 717774653 h 39"/>
                <a:gd name="T98" fmla="*/ 2147483647 w 111"/>
                <a:gd name="T99" fmla="*/ 598145585 h 39"/>
                <a:gd name="T100" fmla="*/ 2147483647 w 111"/>
                <a:gd name="T101" fmla="*/ 598145585 h 39"/>
                <a:gd name="T102" fmla="*/ 2147483647 w 111"/>
                <a:gd name="T103" fmla="*/ 598145585 h 39"/>
                <a:gd name="T104" fmla="*/ 2147483647 w 111"/>
                <a:gd name="T105" fmla="*/ 358887327 h 39"/>
                <a:gd name="T106" fmla="*/ 2147483647 w 111"/>
                <a:gd name="T107" fmla="*/ 299072792 h 39"/>
                <a:gd name="T108" fmla="*/ 2147483647 w 111"/>
                <a:gd name="T109" fmla="*/ 239258198 h 39"/>
                <a:gd name="T110" fmla="*/ 2147483647 w 111"/>
                <a:gd name="T111" fmla="*/ 179443663 h 39"/>
                <a:gd name="T112" fmla="*/ 2147483647 w 111"/>
                <a:gd name="T113" fmla="*/ 59814549 h 39"/>
                <a:gd name="T114" fmla="*/ 2147483647 w 111"/>
                <a:gd name="T115" fmla="*/ 0 h 39"/>
                <a:gd name="T116" fmla="*/ 214748364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32897" name="Freeform 36" descr="20%"/>
            <p:cNvSpPr>
              <a:spLocks/>
            </p:cNvSpPr>
            <p:nvPr/>
          </p:nvSpPr>
          <p:spPr bwMode="auto">
            <a:xfrm>
              <a:off x="6175375" y="3824288"/>
              <a:ext cx="423863" cy="641350"/>
            </a:xfrm>
            <a:custGeom>
              <a:avLst/>
              <a:gdLst>
                <a:gd name="T0" fmla="*/ 0 w 52"/>
                <a:gd name="T1" fmla="*/ 179122095 h 83"/>
                <a:gd name="T2" fmla="*/ 66440522 w 52"/>
                <a:gd name="T3" fmla="*/ 298544572 h 83"/>
                <a:gd name="T4" fmla="*/ 0 w 52"/>
                <a:gd name="T5" fmla="*/ 2147483647 h 83"/>
                <a:gd name="T6" fmla="*/ 0 w 52"/>
                <a:gd name="T7" fmla="*/ 2147483647 h 83"/>
                <a:gd name="T8" fmla="*/ 199329732 w 52"/>
                <a:gd name="T9" fmla="*/ 2147483647 h 83"/>
                <a:gd name="T10" fmla="*/ 265770238 w 52"/>
                <a:gd name="T11" fmla="*/ 2147483647 h 83"/>
                <a:gd name="T12" fmla="*/ 332210807 w 52"/>
                <a:gd name="T13" fmla="*/ 2147483647 h 83"/>
                <a:gd name="T14" fmla="*/ 465091819 w 52"/>
                <a:gd name="T15" fmla="*/ 2147483647 h 83"/>
                <a:gd name="T16" fmla="*/ 531540476 w 52"/>
                <a:gd name="T17" fmla="*/ 2147483647 h 83"/>
                <a:gd name="T18" fmla="*/ 531540476 w 52"/>
                <a:gd name="T19" fmla="*/ 2147483647 h 83"/>
                <a:gd name="T20" fmla="*/ 597981109 w 52"/>
                <a:gd name="T21" fmla="*/ 2147483647 h 83"/>
                <a:gd name="T22" fmla="*/ 664421615 w 52"/>
                <a:gd name="T23" fmla="*/ 2147483647 h 83"/>
                <a:gd name="T24" fmla="*/ 664421615 w 52"/>
                <a:gd name="T25" fmla="*/ 2147483647 h 83"/>
                <a:gd name="T26" fmla="*/ 730862120 w 52"/>
                <a:gd name="T27" fmla="*/ 2147483647 h 83"/>
                <a:gd name="T28" fmla="*/ 863751283 w 52"/>
                <a:gd name="T29" fmla="*/ 2147483647 h 83"/>
                <a:gd name="T30" fmla="*/ 930191789 w 52"/>
                <a:gd name="T31" fmla="*/ 2147483647 h 83"/>
                <a:gd name="T32" fmla="*/ 996632295 w 52"/>
                <a:gd name="T33" fmla="*/ 2147483647 h 83"/>
                <a:gd name="T34" fmla="*/ 1129521712 w 52"/>
                <a:gd name="T35" fmla="*/ 2147483647 h 83"/>
                <a:gd name="T36" fmla="*/ 1129521712 w 52"/>
                <a:gd name="T37" fmla="*/ 2147483647 h 83"/>
                <a:gd name="T38" fmla="*/ 1195962218 w 52"/>
                <a:gd name="T39" fmla="*/ 2147483647 h 83"/>
                <a:gd name="T40" fmla="*/ 1195962218 w 52"/>
                <a:gd name="T41" fmla="*/ 2147483647 h 83"/>
                <a:gd name="T42" fmla="*/ 1195962218 w 52"/>
                <a:gd name="T43" fmla="*/ 2147483647 h 83"/>
                <a:gd name="T44" fmla="*/ 1129521712 w 52"/>
                <a:gd name="T45" fmla="*/ 2147483647 h 83"/>
                <a:gd name="T46" fmla="*/ 1129521712 w 52"/>
                <a:gd name="T47" fmla="*/ 2147483647 h 83"/>
                <a:gd name="T48" fmla="*/ 1195962218 w 52"/>
                <a:gd name="T49" fmla="*/ 2147483647 h 83"/>
                <a:gd name="T50" fmla="*/ 1195962218 w 52"/>
                <a:gd name="T51" fmla="*/ 2147483647 h 83"/>
                <a:gd name="T52" fmla="*/ 1063072800 w 52"/>
                <a:gd name="T53" fmla="*/ 2147483647 h 83"/>
                <a:gd name="T54" fmla="*/ 1063072800 w 52"/>
                <a:gd name="T55" fmla="*/ 2147483647 h 83"/>
                <a:gd name="T56" fmla="*/ 996632295 w 52"/>
                <a:gd name="T57" fmla="*/ 2147483647 h 83"/>
                <a:gd name="T58" fmla="*/ 930191789 w 52"/>
                <a:gd name="T59" fmla="*/ 2147483647 h 83"/>
                <a:gd name="T60" fmla="*/ 930191789 w 52"/>
                <a:gd name="T61" fmla="*/ 2147483647 h 83"/>
                <a:gd name="T62" fmla="*/ 930191789 w 52"/>
                <a:gd name="T63" fmla="*/ 2147483647 h 83"/>
                <a:gd name="T64" fmla="*/ 930191789 w 52"/>
                <a:gd name="T65" fmla="*/ 2147483647 h 83"/>
                <a:gd name="T66" fmla="*/ 930191789 w 52"/>
                <a:gd name="T67" fmla="*/ 2147483647 h 83"/>
                <a:gd name="T68" fmla="*/ 2147483647 w 52"/>
                <a:gd name="T69" fmla="*/ 2147483647 h 83"/>
                <a:gd name="T70" fmla="*/ 2147483647 w 52"/>
                <a:gd name="T71" fmla="*/ 2147483647 h 83"/>
                <a:gd name="T72" fmla="*/ 2147483647 w 52"/>
                <a:gd name="T73" fmla="*/ 2147483647 h 83"/>
                <a:gd name="T74" fmla="*/ 2147483647 w 52"/>
                <a:gd name="T75" fmla="*/ 2147483647 h 83"/>
                <a:gd name="T76" fmla="*/ 2147483647 w 52"/>
                <a:gd name="T77" fmla="*/ 2147483647 h 83"/>
                <a:gd name="T78" fmla="*/ 2147483647 w 52"/>
                <a:gd name="T79" fmla="*/ 2147483647 h 83"/>
                <a:gd name="T80" fmla="*/ 2147483647 w 52"/>
                <a:gd name="T81" fmla="*/ 2147483647 h 83"/>
                <a:gd name="T82" fmla="*/ 2147483647 w 52"/>
                <a:gd name="T83" fmla="*/ 2147483647 h 83"/>
                <a:gd name="T84" fmla="*/ 2147483647 w 52"/>
                <a:gd name="T85" fmla="*/ 2147483647 h 83"/>
                <a:gd name="T86" fmla="*/ 2147483647 w 52"/>
                <a:gd name="T87" fmla="*/ 2147483647 h 83"/>
                <a:gd name="T88" fmla="*/ 2147483647 w 52"/>
                <a:gd name="T89" fmla="*/ 2147483647 h 83"/>
                <a:gd name="T90" fmla="*/ 2147483647 w 52"/>
                <a:gd name="T91" fmla="*/ 2147483647 h 83"/>
                <a:gd name="T92" fmla="*/ 2147483647 w 52"/>
                <a:gd name="T93" fmla="*/ 2147483647 h 83"/>
                <a:gd name="T94" fmla="*/ 2147483647 w 52"/>
                <a:gd name="T95" fmla="*/ 2147483647 h 83"/>
                <a:gd name="T96" fmla="*/ 2147483647 w 52"/>
                <a:gd name="T97" fmla="*/ 2147483647 h 83"/>
                <a:gd name="T98" fmla="*/ 2147483647 w 52"/>
                <a:gd name="T99" fmla="*/ 2147483647 h 83"/>
                <a:gd name="T100" fmla="*/ 2147483647 w 52"/>
                <a:gd name="T101" fmla="*/ 2147483647 h 83"/>
                <a:gd name="T102" fmla="*/ 2147483647 w 52"/>
                <a:gd name="T103" fmla="*/ 0 h 83"/>
                <a:gd name="T104" fmla="*/ 0 w 52"/>
                <a:gd name="T105" fmla="*/ 179122095 h 83"/>
                <a:gd name="T106" fmla="*/ 0 w 52"/>
                <a:gd name="T107" fmla="*/ 179122095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32898" name="Freeform 37"/>
            <p:cNvSpPr>
              <a:spLocks/>
            </p:cNvSpPr>
            <p:nvPr/>
          </p:nvSpPr>
          <p:spPr bwMode="auto">
            <a:xfrm>
              <a:off x="6575425" y="3459163"/>
              <a:ext cx="968375" cy="395287"/>
            </a:xfrm>
            <a:custGeom>
              <a:avLst/>
              <a:gdLst>
                <a:gd name="T0" fmla="*/ 132439520 w 119"/>
                <a:gd name="T1" fmla="*/ 2147483647 h 51"/>
                <a:gd name="T2" fmla="*/ 264879040 w 119"/>
                <a:gd name="T3" fmla="*/ 2147483647 h 51"/>
                <a:gd name="T4" fmla="*/ 331102916 w 119"/>
                <a:gd name="T5" fmla="*/ 2147483647 h 51"/>
                <a:gd name="T6" fmla="*/ 927084809 w 119"/>
                <a:gd name="T7" fmla="*/ 1862282242 h 51"/>
                <a:gd name="T8" fmla="*/ 1191972177 w 119"/>
                <a:gd name="T9" fmla="*/ 1621994322 h 51"/>
                <a:gd name="T10" fmla="*/ 1324411665 w 119"/>
                <a:gd name="T11" fmla="*/ 1621994322 h 51"/>
                <a:gd name="T12" fmla="*/ 1390635478 w 119"/>
                <a:gd name="T13" fmla="*/ 1501842612 h 51"/>
                <a:gd name="T14" fmla="*/ 1523074966 w 119"/>
                <a:gd name="T15" fmla="*/ 1501842612 h 51"/>
                <a:gd name="T16" fmla="*/ 1854177755 w 119"/>
                <a:gd name="T17" fmla="*/ 1381698652 h 51"/>
                <a:gd name="T18" fmla="*/ 2147483647 w 119"/>
                <a:gd name="T19" fmla="*/ 1021251271 h 51"/>
                <a:gd name="T20" fmla="*/ 2147483647 w 119"/>
                <a:gd name="T21" fmla="*/ 780955358 h 51"/>
                <a:gd name="T22" fmla="*/ 2147483647 w 119"/>
                <a:gd name="T23" fmla="*/ 780955358 h 51"/>
                <a:gd name="T24" fmla="*/ 2147483647 w 119"/>
                <a:gd name="T25" fmla="*/ 720887254 h 51"/>
                <a:gd name="T26" fmla="*/ 2147483647 w 119"/>
                <a:gd name="T27" fmla="*/ 60075870 h 51"/>
                <a:gd name="T28" fmla="*/ 2147483647 w 119"/>
                <a:gd name="T29" fmla="*/ 120143990 h 51"/>
                <a:gd name="T30" fmla="*/ 2147483647 w 119"/>
                <a:gd name="T31" fmla="*/ 300371647 h 51"/>
                <a:gd name="T32" fmla="*/ 2147483647 w 119"/>
                <a:gd name="T33" fmla="*/ 360439751 h 51"/>
                <a:gd name="T34" fmla="*/ 2147483647 w 119"/>
                <a:gd name="T35" fmla="*/ 300371647 h 51"/>
                <a:gd name="T36" fmla="*/ 2147483647 w 119"/>
                <a:gd name="T37" fmla="*/ 360439751 h 51"/>
                <a:gd name="T38" fmla="*/ 2147483647 w 119"/>
                <a:gd name="T39" fmla="*/ 480591462 h 51"/>
                <a:gd name="T40" fmla="*/ 2147483647 w 119"/>
                <a:gd name="T41" fmla="*/ 660811398 h 51"/>
                <a:gd name="T42" fmla="*/ 2147483647 w 119"/>
                <a:gd name="T43" fmla="*/ 720887254 h 51"/>
                <a:gd name="T44" fmla="*/ 2147483647 w 119"/>
                <a:gd name="T45" fmla="*/ 540667438 h 51"/>
                <a:gd name="T46" fmla="*/ 2147483647 w 119"/>
                <a:gd name="T47" fmla="*/ 660811398 h 51"/>
                <a:gd name="T48" fmla="*/ 2147483647 w 119"/>
                <a:gd name="T49" fmla="*/ 660811398 h 51"/>
                <a:gd name="T50" fmla="*/ 2147483647 w 119"/>
                <a:gd name="T51" fmla="*/ 540667438 h 51"/>
                <a:gd name="T52" fmla="*/ 2147483647 w 119"/>
                <a:gd name="T53" fmla="*/ 841031214 h 51"/>
                <a:gd name="T54" fmla="*/ 2147483647 w 119"/>
                <a:gd name="T55" fmla="*/ 1021251271 h 51"/>
                <a:gd name="T56" fmla="*/ 2147483647 w 119"/>
                <a:gd name="T57" fmla="*/ 1141402982 h 51"/>
                <a:gd name="T58" fmla="*/ 2147483647 w 119"/>
                <a:gd name="T59" fmla="*/ 1201478837 h 51"/>
                <a:gd name="T60" fmla="*/ 2147483647 w 119"/>
                <a:gd name="T61" fmla="*/ 1141402982 h 51"/>
                <a:gd name="T62" fmla="*/ 2147483647 w 119"/>
                <a:gd name="T63" fmla="*/ 1081327126 h 51"/>
                <a:gd name="T64" fmla="*/ 2147483647 w 119"/>
                <a:gd name="T65" fmla="*/ 1261546941 h 51"/>
                <a:gd name="T66" fmla="*/ 2147483647 w 119"/>
                <a:gd name="T67" fmla="*/ 1321622797 h 51"/>
                <a:gd name="T68" fmla="*/ 2147483647 w 119"/>
                <a:gd name="T69" fmla="*/ 1441766757 h 51"/>
                <a:gd name="T70" fmla="*/ 2147483647 w 119"/>
                <a:gd name="T71" fmla="*/ 1621994322 h 51"/>
                <a:gd name="T72" fmla="*/ 2147483647 w 119"/>
                <a:gd name="T73" fmla="*/ 1742138282 h 51"/>
                <a:gd name="T74" fmla="*/ 2147483647 w 119"/>
                <a:gd name="T75" fmla="*/ 1621994322 h 51"/>
                <a:gd name="T76" fmla="*/ 2147483647 w 119"/>
                <a:gd name="T77" fmla="*/ 1621994322 h 51"/>
                <a:gd name="T78" fmla="*/ 2147483647 w 119"/>
                <a:gd name="T79" fmla="*/ 1922358098 h 51"/>
                <a:gd name="T80" fmla="*/ 2147483647 w 119"/>
                <a:gd name="T81" fmla="*/ 2147483647 h 51"/>
                <a:gd name="T82" fmla="*/ 2147483647 w 119"/>
                <a:gd name="T83" fmla="*/ 2147483647 h 51"/>
                <a:gd name="T84" fmla="*/ 2147483647 w 119"/>
                <a:gd name="T85" fmla="*/ 2147483647 h 51"/>
                <a:gd name="T86" fmla="*/ 2147483647 w 119"/>
                <a:gd name="T87" fmla="*/ 2147483647 h 51"/>
                <a:gd name="T88" fmla="*/ 2147483647 w 119"/>
                <a:gd name="T89" fmla="*/ 2147483647 h 51"/>
                <a:gd name="T90" fmla="*/ 2147483647 w 119"/>
                <a:gd name="T91" fmla="*/ 2147483647 h 51"/>
                <a:gd name="T92" fmla="*/ 2147483647 w 119"/>
                <a:gd name="T93" fmla="*/ 2147483647 h 51"/>
                <a:gd name="T94" fmla="*/ 1986617243 w 119"/>
                <a:gd name="T95" fmla="*/ 2147483647 h 51"/>
                <a:gd name="T96" fmla="*/ 1721738267 w 119"/>
                <a:gd name="T97" fmla="*/ 2147483647 h 51"/>
                <a:gd name="T98" fmla="*/ 0 w 119"/>
                <a:gd name="T99" fmla="*/ 2147483647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899" name="Freeform 38" descr="20%"/>
            <p:cNvSpPr>
              <a:spLocks/>
            </p:cNvSpPr>
            <p:nvPr/>
          </p:nvSpPr>
          <p:spPr bwMode="auto">
            <a:xfrm>
              <a:off x="5449888" y="3660775"/>
              <a:ext cx="547687" cy="479425"/>
            </a:xfrm>
            <a:custGeom>
              <a:avLst/>
              <a:gdLst>
                <a:gd name="T0" fmla="*/ 0 w 67"/>
                <a:gd name="T1" fmla="*/ 179382293 h 62"/>
                <a:gd name="T2" fmla="*/ 2147483647 w 67"/>
                <a:gd name="T3" fmla="*/ 0 h 62"/>
                <a:gd name="T4" fmla="*/ 2147483647 w 67"/>
                <a:gd name="T5" fmla="*/ 59796670 h 62"/>
                <a:gd name="T6" fmla="*/ 2147483647 w 67"/>
                <a:gd name="T7" fmla="*/ 119585608 h 62"/>
                <a:gd name="T8" fmla="*/ 2147483647 w 67"/>
                <a:gd name="T9" fmla="*/ 179382293 h 62"/>
                <a:gd name="T10" fmla="*/ 2147483647 w 67"/>
                <a:gd name="T11" fmla="*/ 298967931 h 62"/>
                <a:gd name="T12" fmla="*/ 2147483647 w 67"/>
                <a:gd name="T13" fmla="*/ 358764586 h 62"/>
                <a:gd name="T14" fmla="*/ 2147483647 w 67"/>
                <a:gd name="T15" fmla="*/ 478350163 h 62"/>
                <a:gd name="T16" fmla="*/ 2147483647 w 67"/>
                <a:gd name="T17" fmla="*/ 538146939 h 62"/>
                <a:gd name="T18" fmla="*/ 2147483647 w 67"/>
                <a:gd name="T19" fmla="*/ 538146939 h 62"/>
                <a:gd name="T20" fmla="*/ 2147483647 w 67"/>
                <a:gd name="T21" fmla="*/ 538146939 h 62"/>
                <a:gd name="T22" fmla="*/ 2147483647 w 67"/>
                <a:gd name="T23" fmla="*/ 597943594 h 62"/>
                <a:gd name="T24" fmla="*/ 2147483647 w 67"/>
                <a:gd name="T25" fmla="*/ 717529172 h 62"/>
                <a:gd name="T26" fmla="*/ 2147483647 w 67"/>
                <a:gd name="T27" fmla="*/ 777325827 h 62"/>
                <a:gd name="T28" fmla="*/ 2147483647 w 67"/>
                <a:gd name="T29" fmla="*/ 1016497223 h 62"/>
                <a:gd name="T30" fmla="*/ 2147483647 w 67"/>
                <a:gd name="T31" fmla="*/ 1136090533 h 62"/>
                <a:gd name="T32" fmla="*/ 2147483647 w 67"/>
                <a:gd name="T33" fmla="*/ 1315472766 h 62"/>
                <a:gd name="T34" fmla="*/ 2147483647 w 67"/>
                <a:gd name="T35" fmla="*/ 1494854998 h 62"/>
                <a:gd name="T36" fmla="*/ 2147483647 w 67"/>
                <a:gd name="T37" fmla="*/ 1494854998 h 62"/>
                <a:gd name="T38" fmla="*/ 2147483647 w 67"/>
                <a:gd name="T39" fmla="*/ 1554643920 h 62"/>
                <a:gd name="T40" fmla="*/ 2147483647 w 67"/>
                <a:gd name="T41" fmla="*/ 1614440575 h 62"/>
                <a:gd name="T42" fmla="*/ 2147483647 w 67"/>
                <a:gd name="T43" fmla="*/ 1734026153 h 62"/>
                <a:gd name="T44" fmla="*/ 2147483647 w 67"/>
                <a:gd name="T45" fmla="*/ 1913408385 h 62"/>
                <a:gd name="T46" fmla="*/ 2147483647 w 67"/>
                <a:gd name="T47" fmla="*/ 2092791101 h 62"/>
                <a:gd name="T48" fmla="*/ 2147483647 w 67"/>
                <a:gd name="T49" fmla="*/ 2147483647 h 62"/>
                <a:gd name="T50" fmla="*/ 2147483647 w 67"/>
                <a:gd name="T51" fmla="*/ 2147483647 h 62"/>
                <a:gd name="T52" fmla="*/ 2147483647 w 67"/>
                <a:gd name="T53" fmla="*/ 2147483647 h 62"/>
                <a:gd name="T54" fmla="*/ 2147483647 w 67"/>
                <a:gd name="T55" fmla="*/ 2147483647 h 62"/>
                <a:gd name="T56" fmla="*/ 2147483647 w 67"/>
                <a:gd name="T57" fmla="*/ 2147483647 h 62"/>
                <a:gd name="T58" fmla="*/ 2147483647 w 67"/>
                <a:gd name="T59" fmla="*/ 2147483647 h 62"/>
                <a:gd name="T60" fmla="*/ 2147483647 w 67"/>
                <a:gd name="T61" fmla="*/ 2147483647 h 62"/>
                <a:gd name="T62" fmla="*/ 2147483647 w 67"/>
                <a:gd name="T63" fmla="*/ 2147483647 h 62"/>
                <a:gd name="T64" fmla="*/ 2147483647 w 67"/>
                <a:gd name="T65" fmla="*/ 2147483647 h 62"/>
                <a:gd name="T66" fmla="*/ 2147483647 w 67"/>
                <a:gd name="T67" fmla="*/ 2147483647 h 62"/>
                <a:gd name="T68" fmla="*/ 2147483647 w 67"/>
                <a:gd name="T69" fmla="*/ 2147483647 h 62"/>
                <a:gd name="T70" fmla="*/ 2147483647 w 67"/>
                <a:gd name="T71" fmla="*/ 2147483647 h 62"/>
                <a:gd name="T72" fmla="*/ 2147483647 w 67"/>
                <a:gd name="T73" fmla="*/ 2147483647 h 62"/>
                <a:gd name="T74" fmla="*/ 2147483647 w 67"/>
                <a:gd name="T75" fmla="*/ 2147483647 h 62"/>
                <a:gd name="T76" fmla="*/ 2147483647 w 67"/>
                <a:gd name="T77" fmla="*/ 2147483647 h 62"/>
                <a:gd name="T78" fmla="*/ 2147483647 w 67"/>
                <a:gd name="T79" fmla="*/ 2147483647 h 62"/>
                <a:gd name="T80" fmla="*/ 2147483647 w 67"/>
                <a:gd name="T81" fmla="*/ 2147483647 h 62"/>
                <a:gd name="T82" fmla="*/ 534566920 w 67"/>
                <a:gd name="T83" fmla="*/ 2147483647 h 62"/>
                <a:gd name="T84" fmla="*/ 534566920 w 67"/>
                <a:gd name="T85" fmla="*/ 2147483647 h 62"/>
                <a:gd name="T86" fmla="*/ 400931352 w 67"/>
                <a:gd name="T87" fmla="*/ 2147483647 h 62"/>
                <a:gd name="T88" fmla="*/ 267287547 w 67"/>
                <a:gd name="T89" fmla="*/ 2147483647 h 62"/>
                <a:gd name="T90" fmla="*/ 267287547 w 67"/>
                <a:gd name="T91" fmla="*/ 2147483647 h 62"/>
                <a:gd name="T92" fmla="*/ 133643773 w 67"/>
                <a:gd name="T93" fmla="*/ 2147483647 h 62"/>
                <a:gd name="T94" fmla="*/ 133643773 w 67"/>
                <a:gd name="T95" fmla="*/ 1315472766 h 62"/>
                <a:gd name="T96" fmla="*/ 0 w 67"/>
                <a:gd name="T97" fmla="*/ 179382293 h 62"/>
                <a:gd name="T98" fmla="*/ 0 w 67"/>
                <a:gd name="T99" fmla="*/ 179382293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grpSp>
          <p:nvGrpSpPr>
            <p:cNvPr id="6" name="Group 281"/>
            <p:cNvGrpSpPr>
              <a:grpSpLocks/>
            </p:cNvGrpSpPr>
            <p:nvPr/>
          </p:nvGrpSpPr>
          <p:grpSpPr bwMode="auto">
            <a:xfrm>
              <a:off x="1155696" y="3886215"/>
              <a:ext cx="2009775" cy="1390654"/>
              <a:chOff x="768" y="2832"/>
              <a:chExt cx="1203" cy="876"/>
            </a:xfrm>
          </p:grpSpPr>
          <p:sp>
            <p:nvSpPr>
              <p:cNvPr id="32923" name="Freeform 40"/>
              <p:cNvSpPr>
                <a:spLocks/>
              </p:cNvSpPr>
              <p:nvPr/>
            </p:nvSpPr>
            <p:spPr bwMode="auto">
              <a:xfrm>
                <a:off x="1056" y="2832"/>
                <a:ext cx="915" cy="780"/>
              </a:xfrm>
              <a:custGeom>
                <a:avLst/>
                <a:gdLst>
                  <a:gd name="T0" fmla="*/ 331 w 188"/>
                  <a:gd name="T1" fmla="*/ 736 h 160"/>
                  <a:gd name="T2" fmla="*/ 618 w 188"/>
                  <a:gd name="T3" fmla="*/ 951 h 160"/>
                  <a:gd name="T4" fmla="*/ 428 w 188"/>
                  <a:gd name="T5" fmla="*/ 1189 h 160"/>
                  <a:gd name="T6" fmla="*/ 380 w 188"/>
                  <a:gd name="T7" fmla="*/ 1024 h 160"/>
                  <a:gd name="T8" fmla="*/ 117 w 188"/>
                  <a:gd name="T9" fmla="*/ 1307 h 160"/>
                  <a:gd name="T10" fmla="*/ 263 w 188"/>
                  <a:gd name="T11" fmla="*/ 1521 h 160"/>
                  <a:gd name="T12" fmla="*/ 638 w 188"/>
                  <a:gd name="T13" fmla="*/ 1448 h 160"/>
                  <a:gd name="T14" fmla="*/ 521 w 188"/>
                  <a:gd name="T15" fmla="*/ 1760 h 160"/>
                  <a:gd name="T16" fmla="*/ 428 w 188"/>
                  <a:gd name="T17" fmla="*/ 1877 h 160"/>
                  <a:gd name="T18" fmla="*/ 238 w 188"/>
                  <a:gd name="T19" fmla="*/ 1950 h 160"/>
                  <a:gd name="T20" fmla="*/ 141 w 188"/>
                  <a:gd name="T21" fmla="*/ 2330 h 160"/>
                  <a:gd name="T22" fmla="*/ 263 w 188"/>
                  <a:gd name="T23" fmla="*/ 2545 h 160"/>
                  <a:gd name="T24" fmla="*/ 521 w 188"/>
                  <a:gd name="T25" fmla="*/ 2662 h 160"/>
                  <a:gd name="T26" fmla="*/ 521 w 188"/>
                  <a:gd name="T27" fmla="*/ 2852 h 160"/>
                  <a:gd name="T28" fmla="*/ 827 w 188"/>
                  <a:gd name="T29" fmla="*/ 2925 h 160"/>
                  <a:gd name="T30" fmla="*/ 993 w 188"/>
                  <a:gd name="T31" fmla="*/ 2969 h 160"/>
                  <a:gd name="T32" fmla="*/ 686 w 188"/>
                  <a:gd name="T33" fmla="*/ 3349 h 160"/>
                  <a:gd name="T34" fmla="*/ 448 w 188"/>
                  <a:gd name="T35" fmla="*/ 3495 h 160"/>
                  <a:gd name="T36" fmla="*/ 73 w 188"/>
                  <a:gd name="T37" fmla="*/ 3685 h 160"/>
                  <a:gd name="T38" fmla="*/ 73 w 188"/>
                  <a:gd name="T39" fmla="*/ 3802 h 160"/>
                  <a:gd name="T40" fmla="*/ 686 w 188"/>
                  <a:gd name="T41" fmla="*/ 3539 h 160"/>
                  <a:gd name="T42" fmla="*/ 1470 w 188"/>
                  <a:gd name="T43" fmla="*/ 2852 h 160"/>
                  <a:gd name="T44" fmla="*/ 1397 w 188"/>
                  <a:gd name="T45" fmla="*/ 2779 h 160"/>
                  <a:gd name="T46" fmla="*/ 1825 w 188"/>
                  <a:gd name="T47" fmla="*/ 2257 h 160"/>
                  <a:gd name="T48" fmla="*/ 1703 w 188"/>
                  <a:gd name="T49" fmla="*/ 2398 h 160"/>
                  <a:gd name="T50" fmla="*/ 1728 w 188"/>
                  <a:gd name="T51" fmla="*/ 2589 h 160"/>
                  <a:gd name="T52" fmla="*/ 1703 w 188"/>
                  <a:gd name="T53" fmla="*/ 2711 h 160"/>
                  <a:gd name="T54" fmla="*/ 2039 w 188"/>
                  <a:gd name="T55" fmla="*/ 2520 h 160"/>
                  <a:gd name="T56" fmla="*/ 2039 w 188"/>
                  <a:gd name="T57" fmla="*/ 2330 h 160"/>
                  <a:gd name="T58" fmla="*/ 2536 w 188"/>
                  <a:gd name="T59" fmla="*/ 2447 h 160"/>
                  <a:gd name="T60" fmla="*/ 2867 w 188"/>
                  <a:gd name="T61" fmla="*/ 2398 h 160"/>
                  <a:gd name="T62" fmla="*/ 3436 w 188"/>
                  <a:gd name="T63" fmla="*/ 2589 h 160"/>
                  <a:gd name="T64" fmla="*/ 3626 w 188"/>
                  <a:gd name="T65" fmla="*/ 2828 h 160"/>
                  <a:gd name="T66" fmla="*/ 3933 w 188"/>
                  <a:gd name="T67" fmla="*/ 3042 h 160"/>
                  <a:gd name="T68" fmla="*/ 4453 w 188"/>
                  <a:gd name="T69" fmla="*/ 3091 h 160"/>
                  <a:gd name="T70" fmla="*/ 4380 w 188"/>
                  <a:gd name="T71" fmla="*/ 2779 h 160"/>
                  <a:gd name="T72" fmla="*/ 4171 w 188"/>
                  <a:gd name="T73" fmla="*/ 2735 h 160"/>
                  <a:gd name="T74" fmla="*/ 3860 w 188"/>
                  <a:gd name="T75" fmla="*/ 2520 h 160"/>
                  <a:gd name="T76" fmla="*/ 3480 w 188"/>
                  <a:gd name="T77" fmla="*/ 2257 h 160"/>
                  <a:gd name="T78" fmla="*/ 3339 w 188"/>
                  <a:gd name="T79" fmla="*/ 2447 h 160"/>
                  <a:gd name="T80" fmla="*/ 3056 w 188"/>
                  <a:gd name="T81" fmla="*/ 2208 h 160"/>
                  <a:gd name="T82" fmla="*/ 2769 w 188"/>
                  <a:gd name="T83" fmla="*/ 1901 h 160"/>
                  <a:gd name="T84" fmla="*/ 2414 w 188"/>
                  <a:gd name="T85" fmla="*/ 497 h 160"/>
                  <a:gd name="T86" fmla="*/ 2132 w 188"/>
                  <a:gd name="T87" fmla="*/ 117 h 160"/>
                  <a:gd name="T88" fmla="*/ 1635 w 188"/>
                  <a:gd name="T89" fmla="*/ 117 h 160"/>
                  <a:gd name="T90" fmla="*/ 1397 w 188"/>
                  <a:gd name="T91" fmla="*/ 117 h 160"/>
                  <a:gd name="T92" fmla="*/ 1066 w 188"/>
                  <a:gd name="T93" fmla="*/ 0 h 160"/>
                  <a:gd name="T94" fmla="*/ 827 w 188"/>
                  <a:gd name="T95" fmla="*/ 98 h 160"/>
                  <a:gd name="T96" fmla="*/ 569 w 188"/>
                  <a:gd name="T97" fmla="*/ 307 h 160"/>
                  <a:gd name="T98" fmla="*/ 448 w 188"/>
                  <a:gd name="T99" fmla="*/ 497 h 160"/>
                  <a:gd name="T100" fmla="*/ 238 w 188"/>
                  <a:gd name="T101" fmla="*/ 619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24" name="Freeform 41"/>
              <p:cNvSpPr>
                <a:spLocks/>
              </p:cNvSpPr>
              <p:nvPr/>
            </p:nvSpPr>
            <p:spPr bwMode="auto">
              <a:xfrm>
                <a:off x="1021" y="3608"/>
                <a:ext cx="20" cy="14"/>
              </a:xfrm>
              <a:custGeom>
                <a:avLst/>
                <a:gdLst>
                  <a:gd name="T0" fmla="*/ 50 w 4"/>
                  <a:gd name="T1" fmla="*/ 42 h 3"/>
                  <a:gd name="T2" fmla="*/ 50 w 4"/>
                  <a:gd name="T3" fmla="*/ 23 h 3"/>
                  <a:gd name="T4" fmla="*/ 50 w 4"/>
                  <a:gd name="T5" fmla="*/ 23 h 3"/>
                  <a:gd name="T6" fmla="*/ 50 w 4"/>
                  <a:gd name="T7" fmla="*/ 23 h 3"/>
                  <a:gd name="T8" fmla="*/ 50 w 4"/>
                  <a:gd name="T9" fmla="*/ 23 h 3"/>
                  <a:gd name="T10" fmla="*/ 50 w 4"/>
                  <a:gd name="T11" fmla="*/ 23 h 3"/>
                  <a:gd name="T12" fmla="*/ 50 w 4"/>
                  <a:gd name="T13" fmla="*/ 23 h 3"/>
                  <a:gd name="T14" fmla="*/ 25 w 4"/>
                  <a:gd name="T15" fmla="*/ 0 h 3"/>
                  <a:gd name="T16" fmla="*/ 25 w 4"/>
                  <a:gd name="T17" fmla="*/ 0 h 3"/>
                  <a:gd name="T18" fmla="*/ 0 w 4"/>
                  <a:gd name="T19" fmla="*/ 23 h 3"/>
                  <a:gd name="T20" fmla="*/ 0 w 4"/>
                  <a:gd name="T21" fmla="*/ 23 h 3"/>
                  <a:gd name="T22" fmla="*/ 0 w 4"/>
                  <a:gd name="T23" fmla="*/ 23 h 3"/>
                  <a:gd name="T24" fmla="*/ 0 w 4"/>
                  <a:gd name="T25" fmla="*/ 23 h 3"/>
                  <a:gd name="T26" fmla="*/ 0 w 4"/>
                  <a:gd name="T27" fmla="*/ 23 h 3"/>
                  <a:gd name="T28" fmla="*/ 0 w 4"/>
                  <a:gd name="T29" fmla="*/ 23 h 3"/>
                  <a:gd name="T30" fmla="*/ 0 w 4"/>
                  <a:gd name="T31" fmla="*/ 42 h 3"/>
                  <a:gd name="T32" fmla="*/ 0 w 4"/>
                  <a:gd name="T33" fmla="*/ 42 h 3"/>
                  <a:gd name="T34" fmla="*/ 25 w 4"/>
                  <a:gd name="T35" fmla="*/ 42 h 3"/>
                  <a:gd name="T36" fmla="*/ 25 w 4"/>
                  <a:gd name="T37" fmla="*/ 42 h 3"/>
                  <a:gd name="T38" fmla="*/ 25 w 4"/>
                  <a:gd name="T39" fmla="*/ 65 h 3"/>
                  <a:gd name="T40" fmla="*/ 50 w 4"/>
                  <a:gd name="T41" fmla="*/ 65 h 3"/>
                  <a:gd name="T42" fmla="*/ 50 w 4"/>
                  <a:gd name="T43" fmla="*/ 65 h 3"/>
                  <a:gd name="T44" fmla="*/ 75 w 4"/>
                  <a:gd name="T45" fmla="*/ 65 h 3"/>
                  <a:gd name="T46" fmla="*/ 75 w 4"/>
                  <a:gd name="T47" fmla="*/ 65 h 3"/>
                  <a:gd name="T48" fmla="*/ 100 w 4"/>
                  <a:gd name="T49" fmla="*/ 42 h 3"/>
                  <a:gd name="T50" fmla="*/ 100 w 4"/>
                  <a:gd name="T51" fmla="*/ 42 h 3"/>
                  <a:gd name="T52" fmla="*/ 100 w 4"/>
                  <a:gd name="T53" fmla="*/ 42 h 3"/>
                  <a:gd name="T54" fmla="*/ 100 w 4"/>
                  <a:gd name="T55" fmla="*/ 23 h 3"/>
                  <a:gd name="T56" fmla="*/ 100 w 4"/>
                  <a:gd name="T57" fmla="*/ 23 h 3"/>
                  <a:gd name="T58" fmla="*/ 100 w 4"/>
                  <a:gd name="T59" fmla="*/ 23 h 3"/>
                  <a:gd name="T60" fmla="*/ 100 w 4"/>
                  <a:gd name="T61" fmla="*/ 23 h 3"/>
                  <a:gd name="T62" fmla="*/ 100 w 4"/>
                  <a:gd name="T63" fmla="*/ 23 h 3"/>
                  <a:gd name="T64" fmla="*/ 100 w 4"/>
                  <a:gd name="T65" fmla="*/ 0 h 3"/>
                  <a:gd name="T66" fmla="*/ 100 w 4"/>
                  <a:gd name="T67" fmla="*/ 0 h 3"/>
                  <a:gd name="T68" fmla="*/ 100 w 4"/>
                  <a:gd name="T69" fmla="*/ 0 h 3"/>
                  <a:gd name="T70" fmla="*/ 100 w 4"/>
                  <a:gd name="T71" fmla="*/ 0 h 3"/>
                  <a:gd name="T72" fmla="*/ 100 w 4"/>
                  <a:gd name="T73" fmla="*/ 23 h 3"/>
                  <a:gd name="T74" fmla="*/ 75 w 4"/>
                  <a:gd name="T75" fmla="*/ 23 h 3"/>
                  <a:gd name="T76" fmla="*/ 75 w 4"/>
                  <a:gd name="T77" fmla="*/ 23 h 3"/>
                  <a:gd name="T78" fmla="*/ 50 w 4"/>
                  <a:gd name="T79" fmla="*/ 42 h 3"/>
                  <a:gd name="T80" fmla="*/ 50 w 4"/>
                  <a:gd name="T81" fmla="*/ 42 h 3"/>
                  <a:gd name="T82" fmla="*/ 50 w 4"/>
                  <a:gd name="T83" fmla="*/ 42 h 3"/>
                  <a:gd name="T84" fmla="*/ 50 w 4"/>
                  <a:gd name="T85" fmla="*/ 42 h 3"/>
                  <a:gd name="T86" fmla="*/ 50 w 4"/>
                  <a:gd name="T87" fmla="*/ 65 h 3"/>
                  <a:gd name="T88" fmla="*/ 75 w 4"/>
                  <a:gd name="T89" fmla="*/ 65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rgbClr val="FFC66D"/>
              </a:solidFill>
              <a:ln w="12700" cmpd="sng">
                <a:solidFill>
                  <a:schemeClr val="tx1"/>
                </a:solidFill>
                <a:prstDash val="solid"/>
                <a:round/>
                <a:headEnd/>
                <a:tailEnd/>
              </a:ln>
            </p:spPr>
            <p:txBody>
              <a:bodyPr/>
              <a:lstStyle/>
              <a:p>
                <a:endParaRPr lang="en-US"/>
              </a:p>
            </p:txBody>
          </p:sp>
          <p:sp>
            <p:nvSpPr>
              <p:cNvPr id="32925" name="Freeform 42"/>
              <p:cNvSpPr>
                <a:spLocks/>
              </p:cNvSpPr>
              <p:nvPr/>
            </p:nvSpPr>
            <p:spPr bwMode="auto">
              <a:xfrm>
                <a:off x="978" y="3610"/>
                <a:ext cx="43" cy="30"/>
              </a:xfrm>
              <a:custGeom>
                <a:avLst/>
                <a:gdLst>
                  <a:gd name="T0" fmla="*/ 158 w 9"/>
                  <a:gd name="T1" fmla="*/ 0 h 6"/>
                  <a:gd name="T2" fmla="*/ 91 w 9"/>
                  <a:gd name="T3" fmla="*/ 0 h 6"/>
                  <a:gd name="T4" fmla="*/ 67 w 9"/>
                  <a:gd name="T5" fmla="*/ 25 h 6"/>
                  <a:gd name="T6" fmla="*/ 67 w 9"/>
                  <a:gd name="T7" fmla="*/ 25 h 6"/>
                  <a:gd name="T8" fmla="*/ 67 w 9"/>
                  <a:gd name="T9" fmla="*/ 50 h 6"/>
                  <a:gd name="T10" fmla="*/ 67 w 9"/>
                  <a:gd name="T11" fmla="*/ 75 h 6"/>
                  <a:gd name="T12" fmla="*/ 48 w 9"/>
                  <a:gd name="T13" fmla="*/ 75 h 6"/>
                  <a:gd name="T14" fmla="*/ 48 w 9"/>
                  <a:gd name="T15" fmla="*/ 75 h 6"/>
                  <a:gd name="T16" fmla="*/ 24 w 9"/>
                  <a:gd name="T17" fmla="*/ 75 h 6"/>
                  <a:gd name="T18" fmla="*/ 24 w 9"/>
                  <a:gd name="T19" fmla="*/ 100 h 6"/>
                  <a:gd name="T20" fmla="*/ 24 w 9"/>
                  <a:gd name="T21" fmla="*/ 125 h 6"/>
                  <a:gd name="T22" fmla="*/ 0 w 9"/>
                  <a:gd name="T23" fmla="*/ 125 h 6"/>
                  <a:gd name="T24" fmla="*/ 0 w 9"/>
                  <a:gd name="T25" fmla="*/ 150 h 6"/>
                  <a:gd name="T26" fmla="*/ 0 w 9"/>
                  <a:gd name="T27" fmla="*/ 150 h 6"/>
                  <a:gd name="T28" fmla="*/ 0 w 9"/>
                  <a:gd name="T29" fmla="*/ 150 h 6"/>
                  <a:gd name="T30" fmla="*/ 0 w 9"/>
                  <a:gd name="T31" fmla="*/ 150 h 6"/>
                  <a:gd name="T32" fmla="*/ 0 w 9"/>
                  <a:gd name="T33" fmla="*/ 150 h 6"/>
                  <a:gd name="T34" fmla="*/ 0 w 9"/>
                  <a:gd name="T35" fmla="*/ 150 h 6"/>
                  <a:gd name="T36" fmla="*/ 0 w 9"/>
                  <a:gd name="T37" fmla="*/ 150 h 6"/>
                  <a:gd name="T38" fmla="*/ 24 w 9"/>
                  <a:gd name="T39" fmla="*/ 150 h 6"/>
                  <a:gd name="T40" fmla="*/ 48 w 9"/>
                  <a:gd name="T41" fmla="*/ 150 h 6"/>
                  <a:gd name="T42" fmla="*/ 67 w 9"/>
                  <a:gd name="T43" fmla="*/ 125 h 6"/>
                  <a:gd name="T44" fmla="*/ 139 w 9"/>
                  <a:gd name="T45" fmla="*/ 75 h 6"/>
                  <a:gd name="T46" fmla="*/ 158 w 9"/>
                  <a:gd name="T47" fmla="*/ 50 h 6"/>
                  <a:gd name="T48" fmla="*/ 182 w 9"/>
                  <a:gd name="T49" fmla="*/ 50 h 6"/>
                  <a:gd name="T50" fmla="*/ 205 w 9"/>
                  <a:gd name="T51" fmla="*/ 25 h 6"/>
                  <a:gd name="T52" fmla="*/ 205 w 9"/>
                  <a:gd name="T53" fmla="*/ 25 h 6"/>
                  <a:gd name="T54" fmla="*/ 205 w 9"/>
                  <a:gd name="T55" fmla="*/ 25 h 6"/>
                  <a:gd name="T56" fmla="*/ 182 w 9"/>
                  <a:gd name="T57" fmla="*/ 0 h 6"/>
                  <a:gd name="T58" fmla="*/ 182 w 9"/>
                  <a:gd name="T59" fmla="*/ 0 h 6"/>
                  <a:gd name="T60" fmla="*/ 182 w 9"/>
                  <a:gd name="T61" fmla="*/ 0 h 6"/>
                  <a:gd name="T62" fmla="*/ 182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26" name="Freeform 43"/>
              <p:cNvSpPr>
                <a:spLocks/>
              </p:cNvSpPr>
              <p:nvPr/>
            </p:nvSpPr>
            <p:spPr bwMode="auto">
              <a:xfrm>
                <a:off x="934" y="3632"/>
                <a:ext cx="44" cy="34"/>
              </a:xfrm>
              <a:custGeom>
                <a:avLst/>
                <a:gdLst>
                  <a:gd name="T0" fmla="*/ 191 w 9"/>
                  <a:gd name="T1" fmla="*/ 73 h 7"/>
                  <a:gd name="T2" fmla="*/ 191 w 9"/>
                  <a:gd name="T3" fmla="*/ 24 h 7"/>
                  <a:gd name="T4" fmla="*/ 117 w 9"/>
                  <a:gd name="T5" fmla="*/ 73 h 7"/>
                  <a:gd name="T6" fmla="*/ 98 w 9"/>
                  <a:gd name="T7" fmla="*/ 92 h 7"/>
                  <a:gd name="T8" fmla="*/ 98 w 9"/>
                  <a:gd name="T9" fmla="*/ 92 h 7"/>
                  <a:gd name="T10" fmla="*/ 49 w 9"/>
                  <a:gd name="T11" fmla="*/ 117 h 7"/>
                  <a:gd name="T12" fmla="*/ 24 w 9"/>
                  <a:gd name="T13" fmla="*/ 141 h 7"/>
                  <a:gd name="T14" fmla="*/ 0 w 9"/>
                  <a:gd name="T15" fmla="*/ 141 h 7"/>
                  <a:gd name="T16" fmla="*/ 49 w 9"/>
                  <a:gd name="T17" fmla="*/ 141 h 7"/>
                  <a:gd name="T18" fmla="*/ 73 w 9"/>
                  <a:gd name="T19" fmla="*/ 117 h 7"/>
                  <a:gd name="T20" fmla="*/ 142 w 9"/>
                  <a:gd name="T21" fmla="*/ 92 h 7"/>
                  <a:gd name="T22" fmla="*/ 191 w 9"/>
                  <a:gd name="T23" fmla="*/ 73 h 7"/>
                  <a:gd name="T24" fmla="*/ 191 w 9"/>
                  <a:gd name="T25" fmla="*/ 73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rgbClr val="FFC66D"/>
              </a:solidFill>
              <a:ln w="12700" cmpd="sng">
                <a:solidFill>
                  <a:schemeClr val="tx1"/>
                </a:solidFill>
                <a:prstDash val="solid"/>
                <a:round/>
                <a:headEnd/>
                <a:tailEnd/>
              </a:ln>
            </p:spPr>
            <p:txBody>
              <a:bodyPr/>
              <a:lstStyle/>
              <a:p>
                <a:endParaRPr lang="en-US"/>
              </a:p>
            </p:txBody>
          </p:sp>
          <p:sp>
            <p:nvSpPr>
              <p:cNvPr id="32927" name="Freeform 44"/>
              <p:cNvSpPr>
                <a:spLocks/>
              </p:cNvSpPr>
              <p:nvPr/>
            </p:nvSpPr>
            <p:spPr bwMode="auto">
              <a:xfrm>
                <a:off x="934" y="3637"/>
                <a:ext cx="39" cy="29"/>
              </a:xfrm>
              <a:custGeom>
                <a:avLst/>
                <a:gdLst>
                  <a:gd name="T0" fmla="*/ 190 w 8"/>
                  <a:gd name="T1" fmla="*/ 48 h 6"/>
                  <a:gd name="T2" fmla="*/ 190 w 8"/>
                  <a:gd name="T3" fmla="*/ 24 h 6"/>
                  <a:gd name="T4" fmla="*/ 190 w 8"/>
                  <a:gd name="T5" fmla="*/ 24 h 6"/>
                  <a:gd name="T6" fmla="*/ 190 w 8"/>
                  <a:gd name="T7" fmla="*/ 0 h 6"/>
                  <a:gd name="T8" fmla="*/ 190 w 8"/>
                  <a:gd name="T9" fmla="*/ 0 h 6"/>
                  <a:gd name="T10" fmla="*/ 190 w 8"/>
                  <a:gd name="T11" fmla="*/ 0 h 6"/>
                  <a:gd name="T12" fmla="*/ 190 w 8"/>
                  <a:gd name="T13" fmla="*/ 0 h 6"/>
                  <a:gd name="T14" fmla="*/ 190 w 8"/>
                  <a:gd name="T15" fmla="*/ 0 h 6"/>
                  <a:gd name="T16" fmla="*/ 190 w 8"/>
                  <a:gd name="T17" fmla="*/ 0 h 6"/>
                  <a:gd name="T18" fmla="*/ 190 w 8"/>
                  <a:gd name="T19" fmla="*/ 0 h 6"/>
                  <a:gd name="T20" fmla="*/ 166 w 8"/>
                  <a:gd name="T21" fmla="*/ 0 h 6"/>
                  <a:gd name="T22" fmla="*/ 166 w 8"/>
                  <a:gd name="T23" fmla="*/ 0 h 6"/>
                  <a:gd name="T24" fmla="*/ 141 w 8"/>
                  <a:gd name="T25" fmla="*/ 0 h 6"/>
                  <a:gd name="T26" fmla="*/ 117 w 8"/>
                  <a:gd name="T27" fmla="*/ 24 h 6"/>
                  <a:gd name="T28" fmla="*/ 117 w 8"/>
                  <a:gd name="T29" fmla="*/ 48 h 6"/>
                  <a:gd name="T30" fmla="*/ 117 w 8"/>
                  <a:gd name="T31" fmla="*/ 48 h 6"/>
                  <a:gd name="T32" fmla="*/ 97 w 8"/>
                  <a:gd name="T33" fmla="*/ 48 h 6"/>
                  <a:gd name="T34" fmla="*/ 97 w 8"/>
                  <a:gd name="T35" fmla="*/ 48 h 6"/>
                  <a:gd name="T36" fmla="*/ 97 w 8"/>
                  <a:gd name="T37" fmla="*/ 48 h 6"/>
                  <a:gd name="T38" fmla="*/ 97 w 8"/>
                  <a:gd name="T39" fmla="*/ 72 h 6"/>
                  <a:gd name="T40" fmla="*/ 97 w 8"/>
                  <a:gd name="T41" fmla="*/ 72 h 6"/>
                  <a:gd name="T42" fmla="*/ 97 w 8"/>
                  <a:gd name="T43" fmla="*/ 72 h 6"/>
                  <a:gd name="T44" fmla="*/ 97 w 8"/>
                  <a:gd name="T45" fmla="*/ 72 h 6"/>
                  <a:gd name="T46" fmla="*/ 49 w 8"/>
                  <a:gd name="T47" fmla="*/ 92 h 6"/>
                  <a:gd name="T48" fmla="*/ 49 w 8"/>
                  <a:gd name="T49" fmla="*/ 92 h 6"/>
                  <a:gd name="T50" fmla="*/ 49 w 8"/>
                  <a:gd name="T51" fmla="*/ 92 h 6"/>
                  <a:gd name="T52" fmla="*/ 49 w 8"/>
                  <a:gd name="T53" fmla="*/ 92 h 6"/>
                  <a:gd name="T54" fmla="*/ 24 w 8"/>
                  <a:gd name="T55" fmla="*/ 92 h 6"/>
                  <a:gd name="T56" fmla="*/ 24 w 8"/>
                  <a:gd name="T57" fmla="*/ 116 h 6"/>
                  <a:gd name="T58" fmla="*/ 24 w 8"/>
                  <a:gd name="T59" fmla="*/ 116 h 6"/>
                  <a:gd name="T60" fmla="*/ 0 w 8"/>
                  <a:gd name="T61" fmla="*/ 116 h 6"/>
                  <a:gd name="T62" fmla="*/ 0 w 8"/>
                  <a:gd name="T63" fmla="*/ 116 h 6"/>
                  <a:gd name="T64" fmla="*/ 0 w 8"/>
                  <a:gd name="T65" fmla="*/ 116 h 6"/>
                  <a:gd name="T66" fmla="*/ 24 w 8"/>
                  <a:gd name="T67" fmla="*/ 140 h 6"/>
                  <a:gd name="T68" fmla="*/ 24 w 8"/>
                  <a:gd name="T69" fmla="*/ 140 h 6"/>
                  <a:gd name="T70" fmla="*/ 24 w 8"/>
                  <a:gd name="T71" fmla="*/ 140 h 6"/>
                  <a:gd name="T72" fmla="*/ 24 w 8"/>
                  <a:gd name="T73" fmla="*/ 140 h 6"/>
                  <a:gd name="T74" fmla="*/ 49 w 8"/>
                  <a:gd name="T75" fmla="*/ 116 h 6"/>
                  <a:gd name="T76" fmla="*/ 49 w 8"/>
                  <a:gd name="T77" fmla="*/ 116 h 6"/>
                  <a:gd name="T78" fmla="*/ 73 w 8"/>
                  <a:gd name="T79" fmla="*/ 116 h 6"/>
                  <a:gd name="T80" fmla="*/ 73 w 8"/>
                  <a:gd name="T81" fmla="*/ 92 h 6"/>
                  <a:gd name="T82" fmla="*/ 73 w 8"/>
                  <a:gd name="T83" fmla="*/ 92 h 6"/>
                  <a:gd name="T84" fmla="*/ 117 w 8"/>
                  <a:gd name="T85" fmla="*/ 92 h 6"/>
                  <a:gd name="T86" fmla="*/ 117 w 8"/>
                  <a:gd name="T87" fmla="*/ 72 h 6"/>
                  <a:gd name="T88" fmla="*/ 141 w 8"/>
                  <a:gd name="T89" fmla="*/ 72 h 6"/>
                  <a:gd name="T90" fmla="*/ 166 w 8"/>
                  <a:gd name="T91" fmla="*/ 72 h 6"/>
                  <a:gd name="T92" fmla="*/ 166 w 8"/>
                  <a:gd name="T93" fmla="*/ 48 h 6"/>
                  <a:gd name="T94" fmla="*/ 166 w 8"/>
                  <a:gd name="T95" fmla="*/ 48 h 6"/>
                  <a:gd name="T96" fmla="*/ 190 w 8"/>
                  <a:gd name="T97" fmla="*/ 48 h 6"/>
                  <a:gd name="T98" fmla="*/ 190 w 8"/>
                  <a:gd name="T99" fmla="*/ 48 h 6"/>
                  <a:gd name="T100" fmla="*/ 190 w 8"/>
                  <a:gd name="T101" fmla="*/ 48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28" name="Freeform 45"/>
              <p:cNvSpPr>
                <a:spLocks/>
              </p:cNvSpPr>
              <p:nvPr/>
            </p:nvSpPr>
            <p:spPr bwMode="auto">
              <a:xfrm>
                <a:off x="909" y="3676"/>
                <a:ext cx="5" cy="5"/>
              </a:xfrm>
              <a:custGeom>
                <a:avLst/>
                <a:gdLst>
                  <a:gd name="T0" fmla="*/ 25 w 1"/>
                  <a:gd name="T1" fmla="*/ 0 h 1"/>
                  <a:gd name="T2" fmla="*/ 0 w 1"/>
                  <a:gd name="T3" fmla="*/ 0 h 1"/>
                  <a:gd name="T4" fmla="*/ 0 w 1"/>
                  <a:gd name="T5" fmla="*/ 25 h 1"/>
                  <a:gd name="T6" fmla="*/ 25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rgbClr val="FFC66D"/>
              </a:solidFill>
              <a:ln w="12700" cmpd="sng">
                <a:solidFill>
                  <a:schemeClr val="tx1"/>
                </a:solidFill>
                <a:prstDash val="solid"/>
                <a:round/>
                <a:headEnd/>
                <a:tailEnd/>
              </a:ln>
            </p:spPr>
            <p:txBody>
              <a:bodyPr/>
              <a:lstStyle/>
              <a:p>
                <a:endParaRPr lang="en-US"/>
              </a:p>
            </p:txBody>
          </p:sp>
          <p:sp>
            <p:nvSpPr>
              <p:cNvPr id="32929" name="Freeform 46"/>
              <p:cNvSpPr>
                <a:spLocks/>
              </p:cNvSpPr>
              <p:nvPr/>
            </p:nvSpPr>
            <p:spPr bwMode="auto">
              <a:xfrm>
                <a:off x="909" y="3676"/>
                <a:ext cx="5" cy="5"/>
              </a:xfrm>
              <a:custGeom>
                <a:avLst/>
                <a:gdLst>
                  <a:gd name="T0" fmla="*/ 25 w 1"/>
                  <a:gd name="T1" fmla="*/ 0 h 1"/>
                  <a:gd name="T2" fmla="*/ 25 w 1"/>
                  <a:gd name="T3" fmla="*/ 0 h 1"/>
                  <a:gd name="T4" fmla="*/ 25 w 1"/>
                  <a:gd name="T5" fmla="*/ 0 h 1"/>
                  <a:gd name="T6" fmla="*/ 25 w 1"/>
                  <a:gd name="T7" fmla="*/ 0 h 1"/>
                  <a:gd name="T8" fmla="*/ 0 w 1"/>
                  <a:gd name="T9" fmla="*/ 0 h 1"/>
                  <a:gd name="T10" fmla="*/ 0 w 1"/>
                  <a:gd name="T11" fmla="*/ 0 h 1"/>
                  <a:gd name="T12" fmla="*/ 0 w 1"/>
                  <a:gd name="T13" fmla="*/ 0 h 1"/>
                  <a:gd name="T14" fmla="*/ 0 w 1"/>
                  <a:gd name="T15" fmla="*/ 0 h 1"/>
                  <a:gd name="T16" fmla="*/ 0 w 1"/>
                  <a:gd name="T17" fmla="*/ 25 h 1"/>
                  <a:gd name="T18" fmla="*/ 0 w 1"/>
                  <a:gd name="T19" fmla="*/ 25 h 1"/>
                  <a:gd name="T20" fmla="*/ 0 w 1"/>
                  <a:gd name="T21" fmla="*/ 25 h 1"/>
                  <a:gd name="T22" fmla="*/ 0 w 1"/>
                  <a:gd name="T23" fmla="*/ 25 h 1"/>
                  <a:gd name="T24" fmla="*/ 0 w 1"/>
                  <a:gd name="T25" fmla="*/ 25 h 1"/>
                  <a:gd name="T26" fmla="*/ 25 w 1"/>
                  <a:gd name="T27" fmla="*/ 25 h 1"/>
                  <a:gd name="T28" fmla="*/ 25 w 1"/>
                  <a:gd name="T29" fmla="*/ 0 h 1"/>
                  <a:gd name="T30" fmla="*/ 25 w 1"/>
                  <a:gd name="T31" fmla="*/ 0 h 1"/>
                  <a:gd name="T32" fmla="*/ 25 w 1"/>
                  <a:gd name="T33" fmla="*/ 0 h 1"/>
                  <a:gd name="T34" fmla="*/ 25 w 1"/>
                  <a:gd name="T35" fmla="*/ 0 h 1"/>
                  <a:gd name="T36" fmla="*/ 25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30" name="Freeform 47"/>
              <p:cNvSpPr>
                <a:spLocks/>
              </p:cNvSpPr>
              <p:nvPr/>
            </p:nvSpPr>
            <p:spPr bwMode="auto">
              <a:xfrm>
                <a:off x="870" y="3682"/>
                <a:ext cx="14" cy="14"/>
              </a:xfrm>
              <a:custGeom>
                <a:avLst/>
                <a:gdLst>
                  <a:gd name="T0" fmla="*/ 42 w 3"/>
                  <a:gd name="T1" fmla="*/ 23 h 3"/>
                  <a:gd name="T2" fmla="*/ 65 w 3"/>
                  <a:gd name="T3" fmla="*/ 23 h 3"/>
                  <a:gd name="T4" fmla="*/ 42 w 3"/>
                  <a:gd name="T5" fmla="*/ 23 h 3"/>
                  <a:gd name="T6" fmla="*/ 65 w 3"/>
                  <a:gd name="T7" fmla="*/ 42 h 3"/>
                  <a:gd name="T8" fmla="*/ 42 w 3"/>
                  <a:gd name="T9" fmla="*/ 42 h 3"/>
                  <a:gd name="T10" fmla="*/ 23 w 3"/>
                  <a:gd name="T11" fmla="*/ 65 h 3"/>
                  <a:gd name="T12" fmla="*/ 0 w 3"/>
                  <a:gd name="T13" fmla="*/ 65 h 3"/>
                  <a:gd name="T14" fmla="*/ 23 w 3"/>
                  <a:gd name="T15" fmla="*/ 23 h 3"/>
                  <a:gd name="T16" fmla="*/ 42 w 3"/>
                  <a:gd name="T17" fmla="*/ 2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rgbClr val="FFC66D"/>
              </a:solidFill>
              <a:ln w="12700" cmpd="sng">
                <a:solidFill>
                  <a:schemeClr val="tx1"/>
                </a:solidFill>
                <a:prstDash val="solid"/>
                <a:round/>
                <a:headEnd/>
                <a:tailEnd/>
              </a:ln>
            </p:spPr>
            <p:txBody>
              <a:bodyPr/>
              <a:lstStyle/>
              <a:p>
                <a:endParaRPr lang="en-US"/>
              </a:p>
            </p:txBody>
          </p:sp>
          <p:sp>
            <p:nvSpPr>
              <p:cNvPr id="32931" name="Freeform 48"/>
              <p:cNvSpPr>
                <a:spLocks/>
              </p:cNvSpPr>
              <p:nvPr/>
            </p:nvSpPr>
            <p:spPr bwMode="auto">
              <a:xfrm>
                <a:off x="875" y="3684"/>
                <a:ext cx="14" cy="9"/>
              </a:xfrm>
              <a:custGeom>
                <a:avLst/>
                <a:gdLst>
                  <a:gd name="T0" fmla="*/ 42 w 3"/>
                  <a:gd name="T1" fmla="*/ 0 h 2"/>
                  <a:gd name="T2" fmla="*/ 42 w 3"/>
                  <a:gd name="T3" fmla="*/ 0 h 2"/>
                  <a:gd name="T4" fmla="*/ 42 w 3"/>
                  <a:gd name="T5" fmla="*/ 0 h 2"/>
                  <a:gd name="T6" fmla="*/ 42 w 3"/>
                  <a:gd name="T7" fmla="*/ 0 h 2"/>
                  <a:gd name="T8" fmla="*/ 65 w 3"/>
                  <a:gd name="T9" fmla="*/ 0 h 2"/>
                  <a:gd name="T10" fmla="*/ 65 w 3"/>
                  <a:gd name="T11" fmla="*/ 0 h 2"/>
                  <a:gd name="T12" fmla="*/ 65 w 3"/>
                  <a:gd name="T13" fmla="*/ 0 h 2"/>
                  <a:gd name="T14" fmla="*/ 65 w 3"/>
                  <a:gd name="T15" fmla="*/ 0 h 2"/>
                  <a:gd name="T16" fmla="*/ 65 w 3"/>
                  <a:gd name="T17" fmla="*/ 0 h 2"/>
                  <a:gd name="T18" fmla="*/ 65 w 3"/>
                  <a:gd name="T19" fmla="*/ 0 h 2"/>
                  <a:gd name="T20" fmla="*/ 65 w 3"/>
                  <a:gd name="T21" fmla="*/ 0 h 2"/>
                  <a:gd name="T22" fmla="*/ 42 w 3"/>
                  <a:gd name="T23" fmla="*/ 0 h 2"/>
                  <a:gd name="T24" fmla="*/ 42 w 3"/>
                  <a:gd name="T25" fmla="*/ 22 h 2"/>
                  <a:gd name="T26" fmla="*/ 65 w 3"/>
                  <a:gd name="T27" fmla="*/ 22 h 2"/>
                  <a:gd name="T28" fmla="*/ 65 w 3"/>
                  <a:gd name="T29" fmla="*/ 22 h 2"/>
                  <a:gd name="T30" fmla="*/ 65 w 3"/>
                  <a:gd name="T31" fmla="*/ 22 h 2"/>
                  <a:gd name="T32" fmla="*/ 42 w 3"/>
                  <a:gd name="T33" fmla="*/ 22 h 2"/>
                  <a:gd name="T34" fmla="*/ 42 w 3"/>
                  <a:gd name="T35" fmla="*/ 22 h 2"/>
                  <a:gd name="T36" fmla="*/ 42 w 3"/>
                  <a:gd name="T37" fmla="*/ 22 h 2"/>
                  <a:gd name="T38" fmla="*/ 42 w 3"/>
                  <a:gd name="T39" fmla="*/ 22 h 2"/>
                  <a:gd name="T40" fmla="*/ 42 w 3"/>
                  <a:gd name="T41" fmla="*/ 22 h 2"/>
                  <a:gd name="T42" fmla="*/ 23 w 3"/>
                  <a:gd name="T43" fmla="*/ 40 h 2"/>
                  <a:gd name="T44" fmla="*/ 23 w 3"/>
                  <a:gd name="T45" fmla="*/ 40 h 2"/>
                  <a:gd name="T46" fmla="*/ 23 w 3"/>
                  <a:gd name="T47" fmla="*/ 40 h 2"/>
                  <a:gd name="T48" fmla="*/ 0 w 3"/>
                  <a:gd name="T49" fmla="*/ 40 h 2"/>
                  <a:gd name="T50" fmla="*/ 0 w 3"/>
                  <a:gd name="T51" fmla="*/ 40 h 2"/>
                  <a:gd name="T52" fmla="*/ 0 w 3"/>
                  <a:gd name="T53" fmla="*/ 22 h 2"/>
                  <a:gd name="T54" fmla="*/ 23 w 3"/>
                  <a:gd name="T55" fmla="*/ 22 h 2"/>
                  <a:gd name="T56" fmla="*/ 23 w 3"/>
                  <a:gd name="T57" fmla="*/ 22 h 2"/>
                  <a:gd name="T58" fmla="*/ 23 w 3"/>
                  <a:gd name="T59" fmla="*/ 22 h 2"/>
                  <a:gd name="T60" fmla="*/ 23 w 3"/>
                  <a:gd name="T61" fmla="*/ 0 h 2"/>
                  <a:gd name="T62" fmla="*/ 42 w 3"/>
                  <a:gd name="T63" fmla="*/ 0 h 2"/>
                  <a:gd name="T64" fmla="*/ 42 w 3"/>
                  <a:gd name="T65" fmla="*/ 0 h 2"/>
                  <a:gd name="T66" fmla="*/ 42 w 3"/>
                  <a:gd name="T67" fmla="*/ 0 h 2"/>
                  <a:gd name="T68" fmla="*/ 42 w 3"/>
                  <a:gd name="T69" fmla="*/ 0 h 2"/>
                  <a:gd name="T70" fmla="*/ 42 w 3"/>
                  <a:gd name="T71" fmla="*/ 0 h 2"/>
                  <a:gd name="T72" fmla="*/ 42 w 3"/>
                  <a:gd name="T73" fmla="*/ 0 h 2"/>
                  <a:gd name="T74" fmla="*/ 42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32" name="Freeform 49"/>
              <p:cNvSpPr>
                <a:spLocks/>
              </p:cNvSpPr>
              <p:nvPr/>
            </p:nvSpPr>
            <p:spPr bwMode="auto">
              <a:xfrm>
                <a:off x="833" y="3690"/>
                <a:ext cx="19" cy="10"/>
              </a:xfrm>
              <a:custGeom>
                <a:avLst/>
                <a:gdLst>
                  <a:gd name="T0" fmla="*/ 66 w 4"/>
                  <a:gd name="T1" fmla="*/ 25 h 2"/>
                  <a:gd name="T2" fmla="*/ 66 w 4"/>
                  <a:gd name="T3" fmla="*/ 0 h 2"/>
                  <a:gd name="T4" fmla="*/ 90 w 4"/>
                  <a:gd name="T5" fmla="*/ 0 h 2"/>
                  <a:gd name="T6" fmla="*/ 90 w 4"/>
                  <a:gd name="T7" fmla="*/ 25 h 2"/>
                  <a:gd name="T8" fmla="*/ 24 w 4"/>
                  <a:gd name="T9" fmla="*/ 50 h 2"/>
                  <a:gd name="T10" fmla="*/ 66 w 4"/>
                  <a:gd name="T11" fmla="*/ 25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rgbClr val="FFC66D"/>
              </a:solidFill>
              <a:ln w="12700" cmpd="sng">
                <a:solidFill>
                  <a:schemeClr val="tx1"/>
                </a:solidFill>
                <a:prstDash val="solid"/>
                <a:round/>
                <a:headEnd/>
                <a:tailEnd/>
              </a:ln>
            </p:spPr>
            <p:txBody>
              <a:bodyPr/>
              <a:lstStyle/>
              <a:p>
                <a:endParaRPr lang="en-US"/>
              </a:p>
            </p:txBody>
          </p:sp>
          <p:sp>
            <p:nvSpPr>
              <p:cNvPr id="32933" name="Freeform 50"/>
              <p:cNvSpPr>
                <a:spLocks/>
              </p:cNvSpPr>
              <p:nvPr/>
            </p:nvSpPr>
            <p:spPr bwMode="auto">
              <a:xfrm>
                <a:off x="838" y="3690"/>
                <a:ext cx="14" cy="10"/>
              </a:xfrm>
              <a:custGeom>
                <a:avLst/>
                <a:gdLst>
                  <a:gd name="T0" fmla="*/ 42 w 3"/>
                  <a:gd name="T1" fmla="*/ 25 h 2"/>
                  <a:gd name="T2" fmla="*/ 42 w 3"/>
                  <a:gd name="T3" fmla="*/ 25 h 2"/>
                  <a:gd name="T4" fmla="*/ 42 w 3"/>
                  <a:gd name="T5" fmla="*/ 0 h 2"/>
                  <a:gd name="T6" fmla="*/ 42 w 3"/>
                  <a:gd name="T7" fmla="*/ 0 h 2"/>
                  <a:gd name="T8" fmla="*/ 42 w 3"/>
                  <a:gd name="T9" fmla="*/ 0 h 2"/>
                  <a:gd name="T10" fmla="*/ 42 w 3"/>
                  <a:gd name="T11" fmla="*/ 0 h 2"/>
                  <a:gd name="T12" fmla="*/ 42 w 3"/>
                  <a:gd name="T13" fmla="*/ 0 h 2"/>
                  <a:gd name="T14" fmla="*/ 65 w 3"/>
                  <a:gd name="T15" fmla="*/ 0 h 2"/>
                  <a:gd name="T16" fmla="*/ 65 w 3"/>
                  <a:gd name="T17" fmla="*/ 0 h 2"/>
                  <a:gd name="T18" fmla="*/ 65 w 3"/>
                  <a:gd name="T19" fmla="*/ 0 h 2"/>
                  <a:gd name="T20" fmla="*/ 65 w 3"/>
                  <a:gd name="T21" fmla="*/ 25 h 2"/>
                  <a:gd name="T22" fmla="*/ 65 w 3"/>
                  <a:gd name="T23" fmla="*/ 25 h 2"/>
                  <a:gd name="T24" fmla="*/ 65 w 3"/>
                  <a:gd name="T25" fmla="*/ 25 h 2"/>
                  <a:gd name="T26" fmla="*/ 65 w 3"/>
                  <a:gd name="T27" fmla="*/ 25 h 2"/>
                  <a:gd name="T28" fmla="*/ 42 w 3"/>
                  <a:gd name="T29" fmla="*/ 50 h 2"/>
                  <a:gd name="T30" fmla="*/ 23 w 3"/>
                  <a:gd name="T31" fmla="*/ 50 h 2"/>
                  <a:gd name="T32" fmla="*/ 0 w 3"/>
                  <a:gd name="T33" fmla="*/ 50 h 2"/>
                  <a:gd name="T34" fmla="*/ 0 w 3"/>
                  <a:gd name="T35" fmla="*/ 50 h 2"/>
                  <a:gd name="T36" fmla="*/ 0 w 3"/>
                  <a:gd name="T37" fmla="*/ 50 h 2"/>
                  <a:gd name="T38" fmla="*/ 0 w 3"/>
                  <a:gd name="T39" fmla="*/ 50 h 2"/>
                  <a:gd name="T40" fmla="*/ 0 w 3"/>
                  <a:gd name="T41" fmla="*/ 50 h 2"/>
                  <a:gd name="T42" fmla="*/ 0 w 3"/>
                  <a:gd name="T43" fmla="*/ 50 h 2"/>
                  <a:gd name="T44" fmla="*/ 23 w 3"/>
                  <a:gd name="T45" fmla="*/ 50 h 2"/>
                  <a:gd name="T46" fmla="*/ 42 w 3"/>
                  <a:gd name="T47" fmla="*/ 25 h 2"/>
                  <a:gd name="T48" fmla="*/ 42 w 3"/>
                  <a:gd name="T49" fmla="*/ 25 h 2"/>
                  <a:gd name="T50" fmla="*/ 42 w 3"/>
                  <a:gd name="T51" fmla="*/ 25 h 2"/>
                  <a:gd name="T52" fmla="*/ 42 w 3"/>
                  <a:gd name="T53" fmla="*/ 25 h 2"/>
                  <a:gd name="T54" fmla="*/ 42 w 3"/>
                  <a:gd name="T55" fmla="*/ 25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34" name="Freeform 51"/>
              <p:cNvSpPr>
                <a:spLocks/>
              </p:cNvSpPr>
              <p:nvPr/>
            </p:nvSpPr>
            <p:spPr bwMode="auto">
              <a:xfrm>
                <a:off x="814" y="3691"/>
                <a:ext cx="10" cy="15"/>
              </a:xfrm>
              <a:custGeom>
                <a:avLst/>
                <a:gdLst>
                  <a:gd name="T0" fmla="*/ 25 w 2"/>
                  <a:gd name="T1" fmla="*/ 25 h 3"/>
                  <a:gd name="T2" fmla="*/ 0 w 2"/>
                  <a:gd name="T3" fmla="*/ 0 h 3"/>
                  <a:gd name="T4" fmla="*/ 0 w 2"/>
                  <a:gd name="T5" fmla="*/ 0 h 3"/>
                  <a:gd name="T6" fmla="*/ 25 w 2"/>
                  <a:gd name="T7" fmla="*/ 50 h 3"/>
                  <a:gd name="T8" fmla="*/ 0 w 2"/>
                  <a:gd name="T9" fmla="*/ 50 h 3"/>
                  <a:gd name="T10" fmla="*/ 0 w 2"/>
                  <a:gd name="T11" fmla="*/ 50 h 3"/>
                  <a:gd name="T12" fmla="*/ 0 w 2"/>
                  <a:gd name="T13" fmla="*/ 75 h 3"/>
                  <a:gd name="T14" fmla="*/ 25 w 2"/>
                  <a:gd name="T15" fmla="*/ 75 h 3"/>
                  <a:gd name="T16" fmla="*/ 25 w 2"/>
                  <a:gd name="T17" fmla="*/ 75 h 3"/>
                  <a:gd name="T18" fmla="*/ 50 w 2"/>
                  <a:gd name="T19" fmla="*/ 75 h 3"/>
                  <a:gd name="T20" fmla="*/ 50 w 2"/>
                  <a:gd name="T21" fmla="*/ 25 h 3"/>
                  <a:gd name="T22" fmla="*/ 50 w 2"/>
                  <a:gd name="T23" fmla="*/ 0 h 3"/>
                  <a:gd name="T24" fmla="*/ 25 w 2"/>
                  <a:gd name="T25" fmla="*/ 0 h 3"/>
                  <a:gd name="T26" fmla="*/ 25 w 2"/>
                  <a:gd name="T27" fmla="*/ 25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rgbClr val="FFC66D"/>
              </a:solidFill>
              <a:ln w="12700" cmpd="sng">
                <a:solidFill>
                  <a:schemeClr val="tx1"/>
                </a:solidFill>
                <a:prstDash val="solid"/>
                <a:round/>
                <a:headEnd/>
                <a:tailEnd/>
              </a:ln>
            </p:spPr>
            <p:txBody>
              <a:bodyPr/>
              <a:lstStyle/>
              <a:p>
                <a:endParaRPr lang="en-US"/>
              </a:p>
            </p:txBody>
          </p:sp>
          <p:sp>
            <p:nvSpPr>
              <p:cNvPr id="32935" name="Freeform 52"/>
              <p:cNvSpPr>
                <a:spLocks/>
              </p:cNvSpPr>
              <p:nvPr/>
            </p:nvSpPr>
            <p:spPr bwMode="auto">
              <a:xfrm>
                <a:off x="814" y="3691"/>
                <a:ext cx="10" cy="15"/>
              </a:xfrm>
              <a:custGeom>
                <a:avLst/>
                <a:gdLst>
                  <a:gd name="T0" fmla="*/ 25 w 2"/>
                  <a:gd name="T1" fmla="*/ 25 h 3"/>
                  <a:gd name="T2" fmla="*/ 25 w 2"/>
                  <a:gd name="T3" fmla="*/ 0 h 3"/>
                  <a:gd name="T4" fmla="*/ 25 w 2"/>
                  <a:gd name="T5" fmla="*/ 0 h 3"/>
                  <a:gd name="T6" fmla="*/ 25 w 2"/>
                  <a:gd name="T7" fmla="*/ 0 h 3"/>
                  <a:gd name="T8" fmla="*/ 0 w 2"/>
                  <a:gd name="T9" fmla="*/ 0 h 3"/>
                  <a:gd name="T10" fmla="*/ 0 w 2"/>
                  <a:gd name="T11" fmla="*/ 0 h 3"/>
                  <a:gd name="T12" fmla="*/ 0 w 2"/>
                  <a:gd name="T13" fmla="*/ 25 h 3"/>
                  <a:gd name="T14" fmla="*/ 25 w 2"/>
                  <a:gd name="T15" fmla="*/ 25 h 3"/>
                  <a:gd name="T16" fmla="*/ 25 w 2"/>
                  <a:gd name="T17" fmla="*/ 25 h 3"/>
                  <a:gd name="T18" fmla="*/ 25 w 2"/>
                  <a:gd name="T19" fmla="*/ 50 h 3"/>
                  <a:gd name="T20" fmla="*/ 0 w 2"/>
                  <a:gd name="T21" fmla="*/ 50 h 3"/>
                  <a:gd name="T22" fmla="*/ 0 w 2"/>
                  <a:gd name="T23" fmla="*/ 50 h 3"/>
                  <a:gd name="T24" fmla="*/ 0 w 2"/>
                  <a:gd name="T25" fmla="*/ 50 h 3"/>
                  <a:gd name="T26" fmla="*/ 0 w 2"/>
                  <a:gd name="T27" fmla="*/ 50 h 3"/>
                  <a:gd name="T28" fmla="*/ 0 w 2"/>
                  <a:gd name="T29" fmla="*/ 50 h 3"/>
                  <a:gd name="T30" fmla="*/ 0 w 2"/>
                  <a:gd name="T31" fmla="*/ 50 h 3"/>
                  <a:gd name="T32" fmla="*/ 0 w 2"/>
                  <a:gd name="T33" fmla="*/ 75 h 3"/>
                  <a:gd name="T34" fmla="*/ 25 w 2"/>
                  <a:gd name="T35" fmla="*/ 75 h 3"/>
                  <a:gd name="T36" fmla="*/ 25 w 2"/>
                  <a:gd name="T37" fmla="*/ 75 h 3"/>
                  <a:gd name="T38" fmla="*/ 25 w 2"/>
                  <a:gd name="T39" fmla="*/ 75 h 3"/>
                  <a:gd name="T40" fmla="*/ 25 w 2"/>
                  <a:gd name="T41" fmla="*/ 75 h 3"/>
                  <a:gd name="T42" fmla="*/ 25 w 2"/>
                  <a:gd name="T43" fmla="*/ 75 h 3"/>
                  <a:gd name="T44" fmla="*/ 50 w 2"/>
                  <a:gd name="T45" fmla="*/ 75 h 3"/>
                  <a:gd name="T46" fmla="*/ 50 w 2"/>
                  <a:gd name="T47" fmla="*/ 50 h 3"/>
                  <a:gd name="T48" fmla="*/ 50 w 2"/>
                  <a:gd name="T49" fmla="*/ 25 h 3"/>
                  <a:gd name="T50" fmla="*/ 50 w 2"/>
                  <a:gd name="T51" fmla="*/ 25 h 3"/>
                  <a:gd name="T52" fmla="*/ 50 w 2"/>
                  <a:gd name="T53" fmla="*/ 25 h 3"/>
                  <a:gd name="T54" fmla="*/ 50 w 2"/>
                  <a:gd name="T55" fmla="*/ 0 h 3"/>
                  <a:gd name="T56" fmla="*/ 50 w 2"/>
                  <a:gd name="T57" fmla="*/ 0 h 3"/>
                  <a:gd name="T58" fmla="*/ 50 w 2"/>
                  <a:gd name="T59" fmla="*/ 0 h 3"/>
                  <a:gd name="T60" fmla="*/ 25 w 2"/>
                  <a:gd name="T61" fmla="*/ 0 h 3"/>
                  <a:gd name="T62" fmla="*/ 25 w 2"/>
                  <a:gd name="T63" fmla="*/ 0 h 3"/>
                  <a:gd name="T64" fmla="*/ 25 w 2"/>
                  <a:gd name="T65" fmla="*/ 25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36" name="Freeform 53"/>
              <p:cNvSpPr>
                <a:spLocks/>
              </p:cNvSpPr>
              <p:nvPr/>
            </p:nvSpPr>
            <p:spPr bwMode="auto">
              <a:xfrm>
                <a:off x="795" y="3693"/>
                <a:ext cx="15" cy="15"/>
              </a:xfrm>
              <a:custGeom>
                <a:avLst/>
                <a:gdLst>
                  <a:gd name="T0" fmla="*/ 75 w 3"/>
                  <a:gd name="T1" fmla="*/ 75 h 3"/>
                  <a:gd name="T2" fmla="*/ 75 w 3"/>
                  <a:gd name="T3" fmla="*/ 75 h 3"/>
                  <a:gd name="T4" fmla="*/ 75 w 3"/>
                  <a:gd name="T5" fmla="*/ 75 h 3"/>
                  <a:gd name="T6" fmla="*/ 75 w 3"/>
                  <a:gd name="T7" fmla="*/ 75 h 3"/>
                  <a:gd name="T8" fmla="*/ 75 w 3"/>
                  <a:gd name="T9" fmla="*/ 75 h 3"/>
                  <a:gd name="T10" fmla="*/ 75 w 3"/>
                  <a:gd name="T11" fmla="*/ 75 h 3"/>
                  <a:gd name="T12" fmla="*/ 50 w 3"/>
                  <a:gd name="T13" fmla="*/ 50 h 3"/>
                  <a:gd name="T14" fmla="*/ 25 w 3"/>
                  <a:gd name="T15" fmla="*/ 25 h 3"/>
                  <a:gd name="T16" fmla="*/ 25 w 3"/>
                  <a:gd name="T17" fmla="*/ 25 h 3"/>
                  <a:gd name="T18" fmla="*/ 25 w 3"/>
                  <a:gd name="T19" fmla="*/ 25 h 3"/>
                  <a:gd name="T20" fmla="*/ 25 w 3"/>
                  <a:gd name="T21" fmla="*/ 25 h 3"/>
                  <a:gd name="T22" fmla="*/ 25 w 3"/>
                  <a:gd name="T23" fmla="*/ 25 h 3"/>
                  <a:gd name="T24" fmla="*/ 25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25 h 3"/>
                  <a:gd name="T42" fmla="*/ 0 w 3"/>
                  <a:gd name="T43" fmla="*/ 25 h 3"/>
                  <a:gd name="T44" fmla="*/ 0 w 3"/>
                  <a:gd name="T45" fmla="*/ 25 h 3"/>
                  <a:gd name="T46" fmla="*/ 0 w 3"/>
                  <a:gd name="T47" fmla="*/ 25 h 3"/>
                  <a:gd name="T48" fmla="*/ 25 w 3"/>
                  <a:gd name="T49" fmla="*/ 25 h 3"/>
                  <a:gd name="T50" fmla="*/ 25 w 3"/>
                  <a:gd name="T51" fmla="*/ 50 h 3"/>
                  <a:gd name="T52" fmla="*/ 25 w 3"/>
                  <a:gd name="T53" fmla="*/ 50 h 3"/>
                  <a:gd name="T54" fmla="*/ 50 w 3"/>
                  <a:gd name="T55" fmla="*/ 75 h 3"/>
                  <a:gd name="T56" fmla="*/ 50 w 3"/>
                  <a:gd name="T57" fmla="*/ 75 h 3"/>
                  <a:gd name="T58" fmla="*/ 75 w 3"/>
                  <a:gd name="T59" fmla="*/ 75 h 3"/>
                  <a:gd name="T60" fmla="*/ 75 w 3"/>
                  <a:gd name="T61" fmla="*/ 75 h 3"/>
                  <a:gd name="T62" fmla="*/ 75 w 3"/>
                  <a:gd name="T63" fmla="*/ 75 h 3"/>
                  <a:gd name="T64" fmla="*/ 75 w 3"/>
                  <a:gd name="T65" fmla="*/ 75 h 3"/>
                  <a:gd name="T66" fmla="*/ 75 w 3"/>
                  <a:gd name="T67" fmla="*/ 75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37" name="Freeform 54"/>
              <p:cNvSpPr>
                <a:spLocks/>
              </p:cNvSpPr>
              <p:nvPr/>
            </p:nvSpPr>
            <p:spPr bwMode="auto">
              <a:xfrm>
                <a:off x="768" y="3683"/>
                <a:ext cx="19" cy="10"/>
              </a:xfrm>
              <a:custGeom>
                <a:avLst/>
                <a:gdLst>
                  <a:gd name="T0" fmla="*/ 0 w 4"/>
                  <a:gd name="T1" fmla="*/ 25 h 2"/>
                  <a:gd name="T2" fmla="*/ 0 w 4"/>
                  <a:gd name="T3" fmla="*/ 25 h 2"/>
                  <a:gd name="T4" fmla="*/ 24 w 4"/>
                  <a:gd name="T5" fmla="*/ 0 h 2"/>
                  <a:gd name="T6" fmla="*/ 24 w 4"/>
                  <a:gd name="T7" fmla="*/ 0 h 2"/>
                  <a:gd name="T8" fmla="*/ 47 w 4"/>
                  <a:gd name="T9" fmla="*/ 0 h 2"/>
                  <a:gd name="T10" fmla="*/ 66 w 4"/>
                  <a:gd name="T11" fmla="*/ 0 h 2"/>
                  <a:gd name="T12" fmla="*/ 66 w 4"/>
                  <a:gd name="T13" fmla="*/ 0 h 2"/>
                  <a:gd name="T14" fmla="*/ 66 w 4"/>
                  <a:gd name="T15" fmla="*/ 0 h 2"/>
                  <a:gd name="T16" fmla="*/ 66 w 4"/>
                  <a:gd name="T17" fmla="*/ 25 h 2"/>
                  <a:gd name="T18" fmla="*/ 90 w 4"/>
                  <a:gd name="T19" fmla="*/ 25 h 2"/>
                  <a:gd name="T20" fmla="*/ 90 w 4"/>
                  <a:gd name="T21" fmla="*/ 25 h 2"/>
                  <a:gd name="T22" fmla="*/ 90 w 4"/>
                  <a:gd name="T23" fmla="*/ 25 h 2"/>
                  <a:gd name="T24" fmla="*/ 90 w 4"/>
                  <a:gd name="T25" fmla="*/ 25 h 2"/>
                  <a:gd name="T26" fmla="*/ 90 w 4"/>
                  <a:gd name="T27" fmla="*/ 25 h 2"/>
                  <a:gd name="T28" fmla="*/ 90 w 4"/>
                  <a:gd name="T29" fmla="*/ 25 h 2"/>
                  <a:gd name="T30" fmla="*/ 90 w 4"/>
                  <a:gd name="T31" fmla="*/ 25 h 2"/>
                  <a:gd name="T32" fmla="*/ 90 w 4"/>
                  <a:gd name="T33" fmla="*/ 50 h 2"/>
                  <a:gd name="T34" fmla="*/ 90 w 4"/>
                  <a:gd name="T35" fmla="*/ 50 h 2"/>
                  <a:gd name="T36" fmla="*/ 90 w 4"/>
                  <a:gd name="T37" fmla="*/ 50 h 2"/>
                  <a:gd name="T38" fmla="*/ 90 w 4"/>
                  <a:gd name="T39" fmla="*/ 50 h 2"/>
                  <a:gd name="T40" fmla="*/ 66 w 4"/>
                  <a:gd name="T41" fmla="*/ 25 h 2"/>
                  <a:gd name="T42" fmla="*/ 66 w 4"/>
                  <a:gd name="T43" fmla="*/ 25 h 2"/>
                  <a:gd name="T44" fmla="*/ 66 w 4"/>
                  <a:gd name="T45" fmla="*/ 50 h 2"/>
                  <a:gd name="T46" fmla="*/ 66 w 4"/>
                  <a:gd name="T47" fmla="*/ 50 h 2"/>
                  <a:gd name="T48" fmla="*/ 66 w 4"/>
                  <a:gd name="T49" fmla="*/ 50 h 2"/>
                  <a:gd name="T50" fmla="*/ 47 w 4"/>
                  <a:gd name="T51" fmla="*/ 50 h 2"/>
                  <a:gd name="T52" fmla="*/ 47 w 4"/>
                  <a:gd name="T53" fmla="*/ 50 h 2"/>
                  <a:gd name="T54" fmla="*/ 47 w 4"/>
                  <a:gd name="T55" fmla="*/ 50 h 2"/>
                  <a:gd name="T56" fmla="*/ 47 w 4"/>
                  <a:gd name="T57" fmla="*/ 50 h 2"/>
                  <a:gd name="T58" fmla="*/ 47 w 4"/>
                  <a:gd name="T59" fmla="*/ 50 h 2"/>
                  <a:gd name="T60" fmla="*/ 47 w 4"/>
                  <a:gd name="T61" fmla="*/ 50 h 2"/>
                  <a:gd name="T62" fmla="*/ 47 w 4"/>
                  <a:gd name="T63" fmla="*/ 50 h 2"/>
                  <a:gd name="T64" fmla="*/ 24 w 4"/>
                  <a:gd name="T65" fmla="*/ 50 h 2"/>
                  <a:gd name="T66" fmla="*/ 24 w 4"/>
                  <a:gd name="T67" fmla="*/ 50 h 2"/>
                  <a:gd name="T68" fmla="*/ 24 w 4"/>
                  <a:gd name="T69" fmla="*/ 25 h 2"/>
                  <a:gd name="T70" fmla="*/ 24 w 4"/>
                  <a:gd name="T71" fmla="*/ 25 h 2"/>
                  <a:gd name="T72" fmla="*/ 24 w 4"/>
                  <a:gd name="T73" fmla="*/ 25 h 2"/>
                  <a:gd name="T74" fmla="*/ 24 w 4"/>
                  <a:gd name="T75" fmla="*/ 25 h 2"/>
                  <a:gd name="T76" fmla="*/ 24 w 4"/>
                  <a:gd name="T77" fmla="*/ 25 h 2"/>
                  <a:gd name="T78" fmla="*/ 24 w 4"/>
                  <a:gd name="T79" fmla="*/ 25 h 2"/>
                  <a:gd name="T80" fmla="*/ 24 w 4"/>
                  <a:gd name="T81" fmla="*/ 25 h 2"/>
                  <a:gd name="T82" fmla="*/ 24 w 4"/>
                  <a:gd name="T83" fmla="*/ 25 h 2"/>
                  <a:gd name="T84" fmla="*/ 24 w 4"/>
                  <a:gd name="T85" fmla="*/ 25 h 2"/>
                  <a:gd name="T86" fmla="*/ 24 w 4"/>
                  <a:gd name="T87" fmla="*/ 25 h 2"/>
                  <a:gd name="T88" fmla="*/ 24 w 4"/>
                  <a:gd name="T89" fmla="*/ 25 h 2"/>
                  <a:gd name="T90" fmla="*/ 24 w 4"/>
                  <a:gd name="T91" fmla="*/ 25 h 2"/>
                  <a:gd name="T92" fmla="*/ 24 w 4"/>
                  <a:gd name="T93" fmla="*/ 25 h 2"/>
                  <a:gd name="T94" fmla="*/ 0 w 4"/>
                  <a:gd name="T95" fmla="*/ 25 h 2"/>
                  <a:gd name="T96" fmla="*/ 0 w 4"/>
                  <a:gd name="T97" fmla="*/ 25 h 2"/>
                  <a:gd name="T98" fmla="*/ 0 w 4"/>
                  <a:gd name="T99" fmla="*/ 25 h 2"/>
                  <a:gd name="T100" fmla="*/ 0 w 4"/>
                  <a:gd name="T101" fmla="*/ 25 h 2"/>
                  <a:gd name="T102" fmla="*/ 0 w 4"/>
                  <a:gd name="T103" fmla="*/ 25 h 2"/>
                  <a:gd name="T104" fmla="*/ 0 w 4"/>
                  <a:gd name="T105" fmla="*/ 25 h 2"/>
                  <a:gd name="T106" fmla="*/ 0 w 4"/>
                  <a:gd name="T107" fmla="*/ 25 h 2"/>
                  <a:gd name="T108" fmla="*/ 0 w 4"/>
                  <a:gd name="T109" fmla="*/ 25 h 2"/>
                  <a:gd name="T110" fmla="*/ 0 w 4"/>
                  <a:gd name="T111" fmla="*/ 25 h 2"/>
                  <a:gd name="T112" fmla="*/ 0 w 4"/>
                  <a:gd name="T113" fmla="*/ 25 h 2"/>
                  <a:gd name="T114" fmla="*/ 0 w 4"/>
                  <a:gd name="T115" fmla="*/ 25 h 2"/>
                  <a:gd name="T116" fmla="*/ 0 w 4"/>
                  <a:gd name="T117" fmla="*/ 25 h 2"/>
                  <a:gd name="T118" fmla="*/ 0 w 4"/>
                  <a:gd name="T119" fmla="*/ 25 h 2"/>
                  <a:gd name="T120" fmla="*/ 0 w 4"/>
                  <a:gd name="T121" fmla="*/ 25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rgbClr val="FFC66D"/>
              </a:solidFill>
              <a:ln w="12700" cmpd="sng">
                <a:solidFill>
                  <a:schemeClr val="tx1"/>
                </a:solidFill>
                <a:prstDash val="solid"/>
                <a:round/>
                <a:headEnd/>
                <a:tailEnd/>
              </a:ln>
            </p:spPr>
            <p:txBody>
              <a:bodyPr/>
              <a:lstStyle/>
              <a:p>
                <a:endParaRPr lang="en-US"/>
              </a:p>
            </p:txBody>
          </p:sp>
        </p:grpSp>
        <p:grpSp>
          <p:nvGrpSpPr>
            <p:cNvPr id="7" name="Group 55"/>
            <p:cNvGrpSpPr>
              <a:grpSpLocks/>
            </p:cNvGrpSpPr>
            <p:nvPr/>
          </p:nvGrpSpPr>
          <p:grpSpPr bwMode="auto">
            <a:xfrm>
              <a:off x="5824531" y="2197100"/>
              <a:ext cx="830261" cy="742950"/>
              <a:chOff x="3562" y="1636"/>
              <a:chExt cx="497" cy="468"/>
            </a:xfrm>
          </p:grpSpPr>
          <p:sp>
            <p:nvSpPr>
              <p:cNvPr id="32921" name="Freeform 56"/>
              <p:cNvSpPr>
                <a:spLocks/>
              </p:cNvSpPr>
              <p:nvPr/>
            </p:nvSpPr>
            <p:spPr bwMode="auto">
              <a:xfrm>
                <a:off x="3806" y="1758"/>
                <a:ext cx="253" cy="346"/>
              </a:xfrm>
              <a:custGeom>
                <a:avLst/>
                <a:gdLst>
                  <a:gd name="T0" fmla="*/ 618 w 52"/>
                  <a:gd name="T1" fmla="*/ 1613 h 71"/>
                  <a:gd name="T2" fmla="*/ 1017 w 52"/>
                  <a:gd name="T3" fmla="*/ 1594 h 71"/>
                  <a:gd name="T4" fmla="*/ 1066 w 52"/>
                  <a:gd name="T5" fmla="*/ 1472 h 71"/>
                  <a:gd name="T6" fmla="*/ 1066 w 52"/>
                  <a:gd name="T7" fmla="*/ 1379 h 71"/>
                  <a:gd name="T8" fmla="*/ 1138 w 52"/>
                  <a:gd name="T9" fmla="*/ 1306 h 71"/>
                  <a:gd name="T10" fmla="*/ 1158 w 52"/>
                  <a:gd name="T11" fmla="*/ 1233 h 71"/>
                  <a:gd name="T12" fmla="*/ 1182 w 52"/>
                  <a:gd name="T13" fmla="*/ 1189 h 71"/>
                  <a:gd name="T14" fmla="*/ 1207 w 52"/>
                  <a:gd name="T15" fmla="*/ 1213 h 71"/>
                  <a:gd name="T16" fmla="*/ 1231 w 52"/>
                  <a:gd name="T17" fmla="*/ 1189 h 71"/>
                  <a:gd name="T18" fmla="*/ 1231 w 52"/>
                  <a:gd name="T19" fmla="*/ 1092 h 71"/>
                  <a:gd name="T20" fmla="*/ 1207 w 52"/>
                  <a:gd name="T21" fmla="*/ 999 h 71"/>
                  <a:gd name="T22" fmla="*/ 1114 w 52"/>
                  <a:gd name="T23" fmla="*/ 663 h 71"/>
                  <a:gd name="T24" fmla="*/ 993 w 52"/>
                  <a:gd name="T25" fmla="*/ 663 h 71"/>
                  <a:gd name="T26" fmla="*/ 851 w 52"/>
                  <a:gd name="T27" fmla="*/ 853 h 71"/>
                  <a:gd name="T28" fmla="*/ 827 w 52"/>
                  <a:gd name="T29" fmla="*/ 833 h 71"/>
                  <a:gd name="T30" fmla="*/ 783 w 52"/>
                  <a:gd name="T31" fmla="*/ 809 h 71"/>
                  <a:gd name="T32" fmla="*/ 783 w 52"/>
                  <a:gd name="T33" fmla="*/ 711 h 71"/>
                  <a:gd name="T34" fmla="*/ 851 w 52"/>
                  <a:gd name="T35" fmla="*/ 663 h 71"/>
                  <a:gd name="T36" fmla="*/ 851 w 52"/>
                  <a:gd name="T37" fmla="*/ 619 h 71"/>
                  <a:gd name="T38" fmla="*/ 900 w 52"/>
                  <a:gd name="T39" fmla="*/ 570 h 71"/>
                  <a:gd name="T40" fmla="*/ 900 w 52"/>
                  <a:gd name="T41" fmla="*/ 404 h 71"/>
                  <a:gd name="T42" fmla="*/ 876 w 52"/>
                  <a:gd name="T43" fmla="*/ 331 h 71"/>
                  <a:gd name="T44" fmla="*/ 827 w 52"/>
                  <a:gd name="T45" fmla="*/ 283 h 71"/>
                  <a:gd name="T46" fmla="*/ 876 w 52"/>
                  <a:gd name="T47" fmla="*/ 239 h 71"/>
                  <a:gd name="T48" fmla="*/ 851 w 52"/>
                  <a:gd name="T49" fmla="*/ 166 h 71"/>
                  <a:gd name="T50" fmla="*/ 710 w 52"/>
                  <a:gd name="T51" fmla="*/ 93 h 71"/>
                  <a:gd name="T52" fmla="*/ 618 w 52"/>
                  <a:gd name="T53" fmla="*/ 49 h 71"/>
                  <a:gd name="T54" fmla="*/ 496 w 52"/>
                  <a:gd name="T55" fmla="*/ 24 h 71"/>
                  <a:gd name="T56" fmla="*/ 428 w 52"/>
                  <a:gd name="T57" fmla="*/ 24 h 71"/>
                  <a:gd name="T58" fmla="*/ 355 w 52"/>
                  <a:gd name="T59" fmla="*/ 73 h 71"/>
                  <a:gd name="T60" fmla="*/ 355 w 52"/>
                  <a:gd name="T61" fmla="*/ 141 h 71"/>
                  <a:gd name="T62" fmla="*/ 380 w 52"/>
                  <a:gd name="T63" fmla="*/ 166 h 71"/>
                  <a:gd name="T64" fmla="*/ 355 w 52"/>
                  <a:gd name="T65" fmla="*/ 190 h 71"/>
                  <a:gd name="T66" fmla="*/ 307 w 52"/>
                  <a:gd name="T67" fmla="*/ 239 h 71"/>
                  <a:gd name="T68" fmla="*/ 282 w 52"/>
                  <a:gd name="T69" fmla="*/ 307 h 71"/>
                  <a:gd name="T70" fmla="*/ 282 w 52"/>
                  <a:gd name="T71" fmla="*/ 404 h 71"/>
                  <a:gd name="T72" fmla="*/ 238 w 52"/>
                  <a:gd name="T73" fmla="*/ 380 h 71"/>
                  <a:gd name="T74" fmla="*/ 238 w 52"/>
                  <a:gd name="T75" fmla="*/ 307 h 71"/>
                  <a:gd name="T76" fmla="*/ 238 w 52"/>
                  <a:gd name="T77" fmla="*/ 263 h 71"/>
                  <a:gd name="T78" fmla="*/ 190 w 52"/>
                  <a:gd name="T79" fmla="*/ 307 h 71"/>
                  <a:gd name="T80" fmla="*/ 190 w 52"/>
                  <a:gd name="T81" fmla="*/ 380 h 71"/>
                  <a:gd name="T82" fmla="*/ 117 w 52"/>
                  <a:gd name="T83" fmla="*/ 404 h 71"/>
                  <a:gd name="T84" fmla="*/ 92 w 52"/>
                  <a:gd name="T85" fmla="*/ 453 h 71"/>
                  <a:gd name="T86" fmla="*/ 73 w 52"/>
                  <a:gd name="T87" fmla="*/ 546 h 71"/>
                  <a:gd name="T88" fmla="*/ 49 w 52"/>
                  <a:gd name="T89" fmla="*/ 663 h 71"/>
                  <a:gd name="T90" fmla="*/ 24 w 52"/>
                  <a:gd name="T91" fmla="*/ 760 h 71"/>
                  <a:gd name="T92" fmla="*/ 49 w 52"/>
                  <a:gd name="T93" fmla="*/ 877 h 71"/>
                  <a:gd name="T94" fmla="*/ 49 w 52"/>
                  <a:gd name="T95" fmla="*/ 975 h 71"/>
                  <a:gd name="T96" fmla="*/ 141 w 52"/>
                  <a:gd name="T97" fmla="*/ 1189 h 71"/>
                  <a:gd name="T98" fmla="*/ 165 w 52"/>
                  <a:gd name="T99" fmla="*/ 1306 h 71"/>
                  <a:gd name="T100" fmla="*/ 165 w 52"/>
                  <a:gd name="T101" fmla="*/ 1330 h 71"/>
                  <a:gd name="T102" fmla="*/ 141 w 52"/>
                  <a:gd name="T103" fmla="*/ 1472 h 71"/>
                  <a:gd name="T104" fmla="*/ 49 w 52"/>
                  <a:gd name="T105" fmla="*/ 1637 h 71"/>
                  <a:gd name="T106" fmla="*/ 0 w 52"/>
                  <a:gd name="T107" fmla="*/ 1686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pattFill prst="pct20">
                <a:fgClr>
                  <a:schemeClr val="tx2"/>
                </a:fgClr>
                <a:bgClr>
                  <a:srgbClr val="AA1202"/>
                </a:bgClr>
              </a:pattFill>
              <a:ln w="9525">
                <a:solidFill>
                  <a:schemeClr val="tx1"/>
                </a:solidFill>
                <a:miter lim="800000"/>
                <a:headEnd/>
                <a:tailEnd/>
              </a:ln>
            </p:spPr>
            <p:txBody>
              <a:bodyPr wrap="none" anchor="ctr"/>
              <a:lstStyle/>
              <a:p>
                <a:endParaRPr lang="en-US"/>
              </a:p>
            </p:txBody>
          </p:sp>
          <p:sp>
            <p:nvSpPr>
              <p:cNvPr id="32922" name="Freeform 57"/>
              <p:cNvSpPr>
                <a:spLocks/>
              </p:cNvSpPr>
              <p:nvPr/>
            </p:nvSpPr>
            <p:spPr bwMode="auto">
              <a:xfrm>
                <a:off x="3562" y="1636"/>
                <a:ext cx="405" cy="200"/>
              </a:xfrm>
              <a:custGeom>
                <a:avLst/>
                <a:gdLst>
                  <a:gd name="T0" fmla="*/ 98 w 83"/>
                  <a:gd name="T1" fmla="*/ 380 h 41"/>
                  <a:gd name="T2" fmla="*/ 190 w 83"/>
                  <a:gd name="T3" fmla="*/ 307 h 41"/>
                  <a:gd name="T4" fmla="*/ 478 w 83"/>
                  <a:gd name="T5" fmla="*/ 141 h 41"/>
                  <a:gd name="T6" fmla="*/ 620 w 83"/>
                  <a:gd name="T7" fmla="*/ 24 h 41"/>
                  <a:gd name="T8" fmla="*/ 737 w 83"/>
                  <a:gd name="T9" fmla="*/ 24 h 41"/>
                  <a:gd name="T10" fmla="*/ 668 w 83"/>
                  <a:gd name="T11" fmla="*/ 98 h 41"/>
                  <a:gd name="T12" fmla="*/ 547 w 83"/>
                  <a:gd name="T13" fmla="*/ 215 h 41"/>
                  <a:gd name="T14" fmla="*/ 547 w 83"/>
                  <a:gd name="T15" fmla="*/ 288 h 41"/>
                  <a:gd name="T16" fmla="*/ 668 w 83"/>
                  <a:gd name="T17" fmla="*/ 239 h 41"/>
                  <a:gd name="T18" fmla="*/ 927 w 83"/>
                  <a:gd name="T19" fmla="*/ 356 h 41"/>
                  <a:gd name="T20" fmla="*/ 1025 w 83"/>
                  <a:gd name="T21" fmla="*/ 380 h 41"/>
                  <a:gd name="T22" fmla="*/ 1049 w 83"/>
                  <a:gd name="T23" fmla="*/ 405 h 41"/>
                  <a:gd name="T24" fmla="*/ 1166 w 83"/>
                  <a:gd name="T25" fmla="*/ 307 h 41"/>
                  <a:gd name="T26" fmla="*/ 1522 w 83"/>
                  <a:gd name="T27" fmla="*/ 190 h 41"/>
                  <a:gd name="T28" fmla="*/ 1498 w 83"/>
                  <a:gd name="T29" fmla="*/ 263 h 41"/>
                  <a:gd name="T30" fmla="*/ 1571 w 83"/>
                  <a:gd name="T31" fmla="*/ 332 h 41"/>
                  <a:gd name="T32" fmla="*/ 1713 w 83"/>
                  <a:gd name="T33" fmla="*/ 307 h 41"/>
                  <a:gd name="T34" fmla="*/ 1810 w 83"/>
                  <a:gd name="T35" fmla="*/ 429 h 41"/>
                  <a:gd name="T36" fmla="*/ 1952 w 83"/>
                  <a:gd name="T37" fmla="*/ 454 h 41"/>
                  <a:gd name="T38" fmla="*/ 1952 w 83"/>
                  <a:gd name="T39" fmla="*/ 498 h 41"/>
                  <a:gd name="T40" fmla="*/ 1879 w 83"/>
                  <a:gd name="T41" fmla="*/ 498 h 41"/>
                  <a:gd name="T42" fmla="*/ 1786 w 83"/>
                  <a:gd name="T43" fmla="*/ 498 h 41"/>
                  <a:gd name="T44" fmla="*/ 1644 w 83"/>
                  <a:gd name="T45" fmla="*/ 498 h 41"/>
                  <a:gd name="T46" fmla="*/ 1644 w 83"/>
                  <a:gd name="T47" fmla="*/ 571 h 41"/>
                  <a:gd name="T48" fmla="*/ 1478 w 83"/>
                  <a:gd name="T49" fmla="*/ 498 h 41"/>
                  <a:gd name="T50" fmla="*/ 1357 w 83"/>
                  <a:gd name="T51" fmla="*/ 546 h 41"/>
                  <a:gd name="T52" fmla="*/ 1308 w 83"/>
                  <a:gd name="T53" fmla="*/ 595 h 41"/>
                  <a:gd name="T54" fmla="*/ 1191 w 83"/>
                  <a:gd name="T55" fmla="*/ 595 h 41"/>
                  <a:gd name="T56" fmla="*/ 1093 w 83"/>
                  <a:gd name="T57" fmla="*/ 712 h 41"/>
                  <a:gd name="T58" fmla="*/ 1117 w 83"/>
                  <a:gd name="T59" fmla="*/ 668 h 41"/>
                  <a:gd name="T60" fmla="*/ 1049 w 83"/>
                  <a:gd name="T61" fmla="*/ 668 h 41"/>
                  <a:gd name="T62" fmla="*/ 1000 w 83"/>
                  <a:gd name="T63" fmla="*/ 644 h 41"/>
                  <a:gd name="T64" fmla="*/ 952 w 83"/>
                  <a:gd name="T65" fmla="*/ 761 h 41"/>
                  <a:gd name="T66" fmla="*/ 859 w 83"/>
                  <a:gd name="T67" fmla="*/ 902 h 41"/>
                  <a:gd name="T68" fmla="*/ 810 w 83"/>
                  <a:gd name="T69" fmla="*/ 927 h 41"/>
                  <a:gd name="T70" fmla="*/ 834 w 83"/>
                  <a:gd name="T71" fmla="*/ 859 h 41"/>
                  <a:gd name="T72" fmla="*/ 761 w 83"/>
                  <a:gd name="T73" fmla="*/ 859 h 41"/>
                  <a:gd name="T74" fmla="*/ 712 w 83"/>
                  <a:gd name="T75" fmla="*/ 688 h 41"/>
                  <a:gd name="T76" fmla="*/ 693 w 83"/>
                  <a:gd name="T77" fmla="*/ 668 h 41"/>
                  <a:gd name="T78" fmla="*/ 547 w 83"/>
                  <a:gd name="T79" fmla="*/ 620 h 41"/>
                  <a:gd name="T80" fmla="*/ 522 w 83"/>
                  <a:gd name="T81" fmla="*/ 620 h 41"/>
                  <a:gd name="T82" fmla="*/ 381 w 83"/>
                  <a:gd name="T83" fmla="*/ 571 h 41"/>
                  <a:gd name="T84" fmla="*/ 98 w 83"/>
                  <a:gd name="T85" fmla="*/ 454 h 41"/>
                  <a:gd name="T86" fmla="*/ 0 w 83"/>
                  <a:gd name="T87" fmla="*/ 40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pattFill prst="pct20">
                <a:fgClr>
                  <a:schemeClr val="tx2"/>
                </a:fgClr>
                <a:bgClr>
                  <a:srgbClr val="AA1202"/>
                </a:bgClr>
              </a:pattFill>
              <a:ln w="9525">
                <a:solidFill>
                  <a:schemeClr val="tx1"/>
                </a:solidFill>
                <a:miter lim="800000"/>
                <a:headEnd/>
                <a:tailEnd/>
              </a:ln>
            </p:spPr>
            <p:txBody>
              <a:bodyPr wrap="none" anchor="ctr"/>
              <a:lstStyle/>
              <a:p>
                <a:endParaRPr lang="en-US"/>
              </a:p>
            </p:txBody>
          </p:sp>
        </p:grpSp>
        <p:sp>
          <p:nvSpPr>
            <p:cNvPr id="32902" name="Freeform 58"/>
            <p:cNvSpPr>
              <a:spLocks/>
            </p:cNvSpPr>
            <p:nvPr/>
          </p:nvSpPr>
          <p:spPr bwMode="auto">
            <a:xfrm>
              <a:off x="6159500" y="2917825"/>
              <a:ext cx="327025" cy="557213"/>
            </a:xfrm>
            <a:custGeom>
              <a:avLst/>
              <a:gdLst>
                <a:gd name="T0" fmla="*/ 66843900 w 40"/>
                <a:gd name="T1" fmla="*/ 299463286 h 72"/>
                <a:gd name="T2" fmla="*/ 267367426 w 40"/>
                <a:gd name="T3" fmla="*/ 2147483647 h 72"/>
                <a:gd name="T4" fmla="*/ 267367426 w 40"/>
                <a:gd name="T5" fmla="*/ 2147483647 h 72"/>
                <a:gd name="T6" fmla="*/ 267367426 w 40"/>
                <a:gd name="T7" fmla="*/ 2147483647 h 72"/>
                <a:gd name="T8" fmla="*/ 267367426 w 40"/>
                <a:gd name="T9" fmla="*/ 2147483647 h 72"/>
                <a:gd name="T10" fmla="*/ 334203199 w 40"/>
                <a:gd name="T11" fmla="*/ 2147483647 h 72"/>
                <a:gd name="T12" fmla="*/ 401047084 w 40"/>
                <a:gd name="T13" fmla="*/ 2147483647 h 72"/>
                <a:gd name="T14" fmla="*/ 267367426 w 40"/>
                <a:gd name="T15" fmla="*/ 2147483647 h 72"/>
                <a:gd name="T16" fmla="*/ 267367426 w 40"/>
                <a:gd name="T17" fmla="*/ 2147483647 h 72"/>
                <a:gd name="T18" fmla="*/ 133679625 w 40"/>
                <a:gd name="T19" fmla="*/ 2147483647 h 72"/>
                <a:gd name="T20" fmla="*/ 0 w 40"/>
                <a:gd name="T21" fmla="*/ 2147483647 h 72"/>
                <a:gd name="T22" fmla="*/ 0 w 40"/>
                <a:gd name="T23" fmla="*/ 2147483647 h 72"/>
                <a:gd name="T24" fmla="*/ 0 w 40"/>
                <a:gd name="T25" fmla="*/ 2147483647 h 72"/>
                <a:gd name="T26" fmla="*/ 0 w 40"/>
                <a:gd name="T27" fmla="*/ 2147483647 h 72"/>
                <a:gd name="T28" fmla="*/ 0 w 40"/>
                <a:gd name="T29" fmla="*/ 2147483647 h 72"/>
                <a:gd name="T30" fmla="*/ 0 w 40"/>
                <a:gd name="T31" fmla="*/ 2147483647 h 72"/>
                <a:gd name="T32" fmla="*/ 66843900 w 40"/>
                <a:gd name="T33" fmla="*/ 2147483647 h 72"/>
                <a:gd name="T34" fmla="*/ 133679625 w 40"/>
                <a:gd name="T35" fmla="*/ 2147483647 h 72"/>
                <a:gd name="T36" fmla="*/ 133679625 w 40"/>
                <a:gd name="T37" fmla="*/ 2147483647 h 72"/>
                <a:gd name="T38" fmla="*/ 133679625 w 40"/>
                <a:gd name="T39" fmla="*/ 2147483647 h 72"/>
                <a:gd name="T40" fmla="*/ 334203199 w 40"/>
                <a:gd name="T41" fmla="*/ 2147483647 h 72"/>
                <a:gd name="T42" fmla="*/ 534726677 w 40"/>
                <a:gd name="T43" fmla="*/ 2147483647 h 72"/>
                <a:gd name="T44" fmla="*/ 802085991 w 40"/>
                <a:gd name="T45" fmla="*/ 2147483647 h 72"/>
                <a:gd name="T46" fmla="*/ 802085991 w 40"/>
                <a:gd name="T47" fmla="*/ 2147483647 h 72"/>
                <a:gd name="T48" fmla="*/ 868929876 w 40"/>
                <a:gd name="T49" fmla="*/ 2147483647 h 72"/>
                <a:gd name="T50" fmla="*/ 935773760 w 40"/>
                <a:gd name="T51" fmla="*/ 2147483647 h 72"/>
                <a:gd name="T52" fmla="*/ 1069453354 w 40"/>
                <a:gd name="T53" fmla="*/ 2147483647 h 72"/>
                <a:gd name="T54" fmla="*/ 1136297494 w 40"/>
                <a:gd name="T55" fmla="*/ 2147483647 h 72"/>
                <a:gd name="T56" fmla="*/ 1203133203 w 40"/>
                <a:gd name="T57" fmla="*/ 2147483647 h 72"/>
                <a:gd name="T58" fmla="*/ 1269977087 w 40"/>
                <a:gd name="T59" fmla="*/ 2147483647 h 72"/>
                <a:gd name="T60" fmla="*/ 1336820972 w 40"/>
                <a:gd name="T61" fmla="*/ 2147483647 h 72"/>
                <a:gd name="T62" fmla="*/ 1403656681 w 40"/>
                <a:gd name="T63" fmla="*/ 2147483647 h 72"/>
                <a:gd name="T64" fmla="*/ 1470500565 w 40"/>
                <a:gd name="T65" fmla="*/ 2147483647 h 72"/>
                <a:gd name="T66" fmla="*/ 1604180158 w 40"/>
                <a:gd name="T67" fmla="*/ 2147483647 h 72"/>
                <a:gd name="T68" fmla="*/ 1804703636 w 40"/>
                <a:gd name="T69" fmla="*/ 2147483647 h 72"/>
                <a:gd name="T70" fmla="*/ 1871539345 w 40"/>
                <a:gd name="T71" fmla="*/ 2147483647 h 72"/>
                <a:gd name="T72" fmla="*/ 2147483647 w 40"/>
                <a:gd name="T73" fmla="*/ 2147483647 h 72"/>
                <a:gd name="T74" fmla="*/ 2147483647 w 40"/>
                <a:gd name="T75" fmla="*/ 2147483647 h 72"/>
                <a:gd name="T76" fmla="*/ 2147483647 w 40"/>
                <a:gd name="T77" fmla="*/ 2147483647 h 72"/>
                <a:gd name="T78" fmla="*/ 2147483647 w 40"/>
                <a:gd name="T79" fmla="*/ 2147483647 h 72"/>
                <a:gd name="T80" fmla="*/ 2147483647 w 40"/>
                <a:gd name="T81" fmla="*/ 2147483647 h 72"/>
                <a:gd name="T82" fmla="*/ 2147483647 w 40"/>
                <a:gd name="T83" fmla="*/ 2147483647 h 72"/>
                <a:gd name="T84" fmla="*/ 2147483647 w 40"/>
                <a:gd name="T85" fmla="*/ 2147483647 h 72"/>
                <a:gd name="T86" fmla="*/ 2147483647 w 40"/>
                <a:gd name="T87" fmla="*/ 2147483647 h 72"/>
                <a:gd name="T88" fmla="*/ 2147483647 w 40"/>
                <a:gd name="T89" fmla="*/ 2147483647 h 72"/>
                <a:gd name="T90" fmla="*/ 2147483647 w 40"/>
                <a:gd name="T91" fmla="*/ 2147483647 h 72"/>
                <a:gd name="T92" fmla="*/ 2147483647 w 40"/>
                <a:gd name="T93" fmla="*/ 59892648 h 72"/>
                <a:gd name="T94" fmla="*/ 2147483647 w 40"/>
                <a:gd name="T95" fmla="*/ 0 h 72"/>
                <a:gd name="T96" fmla="*/ 601570689 w 40"/>
                <a:gd name="T97" fmla="*/ 179677960 h 72"/>
                <a:gd name="T98" fmla="*/ 534726677 w 40"/>
                <a:gd name="T99" fmla="*/ 239570593 h 72"/>
                <a:gd name="T100" fmla="*/ 401047084 w 40"/>
                <a:gd name="T101" fmla="*/ 299463286 h 72"/>
                <a:gd name="T102" fmla="*/ 334203199 w 40"/>
                <a:gd name="T103" fmla="*/ 359355919 h 72"/>
                <a:gd name="T104" fmla="*/ 200523542 w 40"/>
                <a:gd name="T105" fmla="*/ 359355919 h 72"/>
                <a:gd name="T106" fmla="*/ 66843900 w 40"/>
                <a:gd name="T107" fmla="*/ 299463286 h 72"/>
                <a:gd name="T108" fmla="*/ 66843900 w 40"/>
                <a:gd name="T109" fmla="*/ 299463286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903" name="Freeform 59" descr="75%"/>
            <p:cNvSpPr>
              <a:spLocks/>
            </p:cNvSpPr>
            <p:nvPr/>
          </p:nvSpPr>
          <p:spPr bwMode="auto">
            <a:xfrm>
              <a:off x="6721475" y="3730625"/>
              <a:ext cx="560388" cy="409575"/>
            </a:xfrm>
            <a:custGeom>
              <a:avLst/>
              <a:gdLst>
                <a:gd name="T0" fmla="*/ 2147483647 w 69"/>
                <a:gd name="T1" fmla="*/ 2147483647 h 53"/>
                <a:gd name="T2" fmla="*/ 2147483647 w 69"/>
                <a:gd name="T3" fmla="*/ 2147483647 h 53"/>
                <a:gd name="T4" fmla="*/ 2147483647 w 69"/>
                <a:gd name="T5" fmla="*/ 2147483647 h 53"/>
                <a:gd name="T6" fmla="*/ 2147483647 w 69"/>
                <a:gd name="T7" fmla="*/ 2147483647 h 53"/>
                <a:gd name="T8" fmla="*/ 2044749835 w 69"/>
                <a:gd name="T9" fmla="*/ 2147483647 h 53"/>
                <a:gd name="T10" fmla="*/ 1912831309 w 69"/>
                <a:gd name="T11" fmla="*/ 2147483647 h 53"/>
                <a:gd name="T12" fmla="*/ 1648994258 w 69"/>
                <a:gd name="T13" fmla="*/ 2030456852 h 53"/>
                <a:gd name="T14" fmla="*/ 1517075733 w 69"/>
                <a:gd name="T15" fmla="*/ 1911022788 h 53"/>
                <a:gd name="T16" fmla="*/ 1451112409 w 69"/>
                <a:gd name="T17" fmla="*/ 1791581479 h 53"/>
                <a:gd name="T18" fmla="*/ 989393256 w 69"/>
                <a:gd name="T19" fmla="*/ 1492985934 h 53"/>
                <a:gd name="T20" fmla="*/ 857474730 w 69"/>
                <a:gd name="T21" fmla="*/ 1373544625 h 53"/>
                <a:gd name="T22" fmla="*/ 659601003 w 69"/>
                <a:gd name="T23" fmla="*/ 1134669735 h 53"/>
                <a:gd name="T24" fmla="*/ 527682350 w 69"/>
                <a:gd name="T25" fmla="*/ 955507530 h 53"/>
                <a:gd name="T26" fmla="*/ 65963339 w 69"/>
                <a:gd name="T27" fmla="*/ 836073949 h 53"/>
                <a:gd name="T28" fmla="*/ 65963339 w 69"/>
                <a:gd name="T29" fmla="*/ 597191331 h 53"/>
                <a:gd name="T30" fmla="*/ 197881912 w 69"/>
                <a:gd name="T31" fmla="*/ 477757629 h 53"/>
                <a:gd name="T32" fmla="*/ 197881912 w 69"/>
                <a:gd name="T33" fmla="*/ 418036974 h 53"/>
                <a:gd name="T34" fmla="*/ 527682350 w 69"/>
                <a:gd name="T35" fmla="*/ 298595665 h 53"/>
                <a:gd name="T36" fmla="*/ 791519528 w 69"/>
                <a:gd name="T37" fmla="*/ 179154296 h 53"/>
                <a:gd name="T38" fmla="*/ 857474730 w 69"/>
                <a:gd name="T39" fmla="*/ 119441339 h 53"/>
                <a:gd name="T40" fmla="*/ 2044749835 w 69"/>
                <a:gd name="T41" fmla="*/ 59720670 h 53"/>
                <a:gd name="T42" fmla="*/ 2044749835 w 69"/>
                <a:gd name="T43" fmla="*/ 119441339 h 53"/>
                <a:gd name="T44" fmla="*/ 2147483647 w 69"/>
                <a:gd name="T45" fmla="*/ 238874951 h 53"/>
                <a:gd name="T46" fmla="*/ 2147483647 w 69"/>
                <a:gd name="T47" fmla="*/ 238874951 h 53"/>
                <a:gd name="T48" fmla="*/ 2147483647 w 69"/>
                <a:gd name="T49" fmla="*/ 1015228426 h 53"/>
                <a:gd name="T50" fmla="*/ 2147483647 w 69"/>
                <a:gd name="T51" fmla="*/ 1134669735 h 53"/>
                <a:gd name="T52" fmla="*/ 2147483647 w 69"/>
                <a:gd name="T53" fmla="*/ 1433265280 h 53"/>
                <a:gd name="T54" fmla="*/ 2147483647 w 69"/>
                <a:gd name="T55" fmla="*/ 1672140170 h 53"/>
                <a:gd name="T56" fmla="*/ 2147483647 w 69"/>
                <a:gd name="T57" fmla="*/ 1791581479 h 53"/>
                <a:gd name="T58" fmla="*/ 2147483647 w 69"/>
                <a:gd name="T59" fmla="*/ 1851302133 h 53"/>
                <a:gd name="T60" fmla="*/ 2147483647 w 69"/>
                <a:gd name="T61" fmla="*/ 1970735715 h 53"/>
                <a:gd name="T62" fmla="*/ 2147483647 w 69"/>
                <a:gd name="T63" fmla="*/ 2090177507 h 53"/>
                <a:gd name="T64" fmla="*/ 2147483647 w 69"/>
                <a:gd name="T65" fmla="*/ 2147483647 h 53"/>
                <a:gd name="T66" fmla="*/ 2147483647 w 69"/>
                <a:gd name="T67" fmla="*/ 2147483647 h 53"/>
                <a:gd name="T68" fmla="*/ 2147483647 w 69"/>
                <a:gd name="T69" fmla="*/ 2147483647 h 53"/>
                <a:gd name="T70" fmla="*/ 2147483647 w 69"/>
                <a:gd name="T71" fmla="*/ 2147483647 h 53"/>
                <a:gd name="T72" fmla="*/ 2147483647 w 69"/>
                <a:gd name="T73" fmla="*/ 2147483647 h 53"/>
                <a:gd name="T74" fmla="*/ 2147483647 w 69"/>
                <a:gd name="T75" fmla="*/ 2147483647 h 53"/>
                <a:gd name="T76" fmla="*/ 2147483647 w 69"/>
                <a:gd name="T77" fmla="*/ 2147483647 h 53"/>
                <a:gd name="T78" fmla="*/ 2147483647 w 69"/>
                <a:gd name="T79" fmla="*/ 2147483647 h 53"/>
                <a:gd name="T80" fmla="*/ 2147483647 w 69"/>
                <a:gd name="T81" fmla="*/ 2147483647 h 53"/>
                <a:gd name="T82" fmla="*/ 2147483647 w 69"/>
                <a:gd name="T83" fmla="*/ 2147483647 h 53"/>
                <a:gd name="T84" fmla="*/ 2147483647 w 69"/>
                <a:gd name="T85" fmla="*/ 2147483647 h 53"/>
                <a:gd name="T86" fmla="*/ 2147483647 w 69"/>
                <a:gd name="T87" fmla="*/ 2147483647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pattFill prst="pct20">
              <a:fgClr>
                <a:schemeClr val="tx2"/>
              </a:fgClr>
              <a:bgClr>
                <a:srgbClr val="AA1202"/>
              </a:bgClr>
            </a:pattFill>
            <a:ln w="9525">
              <a:solidFill>
                <a:schemeClr val="tx1"/>
              </a:solidFill>
              <a:miter lim="800000"/>
              <a:headEnd/>
              <a:tailEnd/>
            </a:ln>
          </p:spPr>
          <p:txBody>
            <a:bodyPr wrap="none" anchor="ctr"/>
            <a:lstStyle/>
            <a:p>
              <a:endParaRPr lang="en-US"/>
            </a:p>
          </p:txBody>
        </p:sp>
        <p:sp>
          <p:nvSpPr>
            <p:cNvPr id="32904" name="Freeform 60"/>
            <p:cNvSpPr>
              <a:spLocks/>
            </p:cNvSpPr>
            <p:nvPr/>
          </p:nvSpPr>
          <p:spPr bwMode="auto">
            <a:xfrm>
              <a:off x="6467475" y="3784600"/>
              <a:ext cx="596900" cy="596900"/>
            </a:xfrm>
            <a:custGeom>
              <a:avLst/>
              <a:gdLst>
                <a:gd name="T0" fmla="*/ 601724264 w 73"/>
                <a:gd name="T1" fmla="*/ 2147483647 h 77"/>
                <a:gd name="T2" fmla="*/ 735446162 w 73"/>
                <a:gd name="T3" fmla="*/ 2147483647 h 77"/>
                <a:gd name="T4" fmla="*/ 869159883 w 73"/>
                <a:gd name="T5" fmla="*/ 2147483647 h 77"/>
                <a:gd name="T6" fmla="*/ 869159883 w 73"/>
                <a:gd name="T7" fmla="*/ 2147483647 h 77"/>
                <a:gd name="T8" fmla="*/ 936020831 w 73"/>
                <a:gd name="T9" fmla="*/ 2147483647 h 77"/>
                <a:gd name="T10" fmla="*/ 869159883 w 73"/>
                <a:gd name="T11" fmla="*/ 2147483647 h 77"/>
                <a:gd name="T12" fmla="*/ 802307111 w 73"/>
                <a:gd name="T13" fmla="*/ 2147483647 h 77"/>
                <a:gd name="T14" fmla="*/ 936020831 w 73"/>
                <a:gd name="T15" fmla="*/ 2147483647 h 77"/>
                <a:gd name="T16" fmla="*/ 1069734552 w 73"/>
                <a:gd name="T17" fmla="*/ 2147483647 h 77"/>
                <a:gd name="T18" fmla="*/ 1136595756 w 73"/>
                <a:gd name="T19" fmla="*/ 2147483647 h 77"/>
                <a:gd name="T20" fmla="*/ 1203456705 w 73"/>
                <a:gd name="T21" fmla="*/ 2147483647 h 77"/>
                <a:gd name="T22" fmla="*/ 2147483647 w 73"/>
                <a:gd name="T23" fmla="*/ 2147483647 h 77"/>
                <a:gd name="T24" fmla="*/ 2147483647 w 73"/>
                <a:gd name="T25" fmla="*/ 2147483647 h 77"/>
                <a:gd name="T26" fmla="*/ 2147483647 w 73"/>
                <a:gd name="T27" fmla="*/ 2147483647 h 77"/>
                <a:gd name="T28" fmla="*/ 2147483647 w 73"/>
                <a:gd name="T29" fmla="*/ 2147483647 h 77"/>
                <a:gd name="T30" fmla="*/ 2147483647 w 73"/>
                <a:gd name="T31" fmla="*/ 2147483647 h 77"/>
                <a:gd name="T32" fmla="*/ 2147483647 w 73"/>
                <a:gd name="T33" fmla="*/ 2147483647 h 77"/>
                <a:gd name="T34" fmla="*/ 2147483647 w 73"/>
                <a:gd name="T35" fmla="*/ 2147483647 h 77"/>
                <a:gd name="T36" fmla="*/ 2147483647 w 73"/>
                <a:gd name="T37" fmla="*/ 2147483647 h 77"/>
                <a:gd name="T38" fmla="*/ 2147483647 w 73"/>
                <a:gd name="T39" fmla="*/ 2147483647 h 77"/>
                <a:gd name="T40" fmla="*/ 2147483647 w 73"/>
                <a:gd name="T41" fmla="*/ 2147483647 h 77"/>
                <a:gd name="T42" fmla="*/ 2147483647 w 73"/>
                <a:gd name="T43" fmla="*/ 2147483647 h 77"/>
                <a:gd name="T44" fmla="*/ 2147483647 w 73"/>
                <a:gd name="T45" fmla="*/ 2147483647 h 77"/>
                <a:gd name="T46" fmla="*/ 2147483647 w 73"/>
                <a:gd name="T47" fmla="*/ 2147483647 h 77"/>
                <a:gd name="T48" fmla="*/ 2147483647 w 73"/>
                <a:gd name="T49" fmla="*/ 2147483647 h 77"/>
                <a:gd name="T50" fmla="*/ 2147483647 w 73"/>
                <a:gd name="T51" fmla="*/ 2147483647 h 77"/>
                <a:gd name="T52" fmla="*/ 2147483647 w 73"/>
                <a:gd name="T53" fmla="*/ 2147483647 h 77"/>
                <a:gd name="T54" fmla="*/ 2147483647 w 73"/>
                <a:gd name="T55" fmla="*/ 1922963460 h 77"/>
                <a:gd name="T56" fmla="*/ 2147483647 w 73"/>
                <a:gd name="T57" fmla="*/ 1802777305 h 77"/>
                <a:gd name="T58" fmla="*/ 2147483647 w 73"/>
                <a:gd name="T59" fmla="*/ 1622505825 h 77"/>
                <a:gd name="T60" fmla="*/ 2147483647 w 73"/>
                <a:gd name="T61" fmla="*/ 1502319670 h 77"/>
                <a:gd name="T62" fmla="*/ 2147483647 w 73"/>
                <a:gd name="T63" fmla="*/ 1382133515 h 77"/>
                <a:gd name="T64" fmla="*/ 2147483647 w 73"/>
                <a:gd name="T65" fmla="*/ 1081668127 h 77"/>
                <a:gd name="T66" fmla="*/ 2147483647 w 73"/>
                <a:gd name="T67" fmla="*/ 961481730 h 77"/>
                <a:gd name="T68" fmla="*/ 2147483647 w 73"/>
                <a:gd name="T69" fmla="*/ 721109420 h 77"/>
                <a:gd name="T70" fmla="*/ 2147483647 w 73"/>
                <a:gd name="T71" fmla="*/ 540837940 h 77"/>
                <a:gd name="T72" fmla="*/ 2139477281 w 73"/>
                <a:gd name="T73" fmla="*/ 420651663 h 77"/>
                <a:gd name="T74" fmla="*/ 2139477281 w 73"/>
                <a:gd name="T75" fmla="*/ 180279293 h 77"/>
                <a:gd name="T76" fmla="*/ 2147483647 w 73"/>
                <a:gd name="T77" fmla="*/ 60093093 h 77"/>
                <a:gd name="T78" fmla="*/ 2147483647 w 73"/>
                <a:gd name="T79" fmla="*/ 0 h 77"/>
                <a:gd name="T80" fmla="*/ 0 w 73"/>
                <a:gd name="T81" fmla="*/ 300465509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905" name="Freeform 61"/>
            <p:cNvSpPr>
              <a:spLocks/>
            </p:cNvSpPr>
            <p:nvPr/>
          </p:nvSpPr>
          <p:spPr bwMode="auto">
            <a:xfrm>
              <a:off x="7029450" y="3041650"/>
              <a:ext cx="506413" cy="223838"/>
            </a:xfrm>
            <a:custGeom>
              <a:avLst/>
              <a:gdLst>
                <a:gd name="T0" fmla="*/ 2147483647 w 62"/>
                <a:gd name="T1" fmla="*/ 119151282 h 29"/>
                <a:gd name="T2" fmla="*/ 133431657 w 62"/>
                <a:gd name="T3" fmla="*/ 1012789980 h 29"/>
                <a:gd name="T4" fmla="*/ 266863313 w 62"/>
                <a:gd name="T5" fmla="*/ 953217973 h 29"/>
                <a:gd name="T6" fmla="*/ 533726626 w 62"/>
                <a:gd name="T7" fmla="*/ 774487236 h 29"/>
                <a:gd name="T8" fmla="*/ 667158379 w 62"/>
                <a:gd name="T9" fmla="*/ 655335984 h 29"/>
                <a:gd name="T10" fmla="*/ 733866023 w 62"/>
                <a:gd name="T11" fmla="*/ 595764218 h 29"/>
                <a:gd name="T12" fmla="*/ 934013460 w 62"/>
                <a:gd name="T13" fmla="*/ 536184733 h 29"/>
                <a:gd name="T14" fmla="*/ 1267592777 w 62"/>
                <a:gd name="T15" fmla="*/ 417033361 h 29"/>
                <a:gd name="T16" fmla="*/ 1401024402 w 62"/>
                <a:gd name="T17" fmla="*/ 476605127 h 29"/>
                <a:gd name="T18" fmla="*/ 1534456027 w 62"/>
                <a:gd name="T19" fmla="*/ 476605127 h 29"/>
                <a:gd name="T20" fmla="*/ 1667887651 w 62"/>
                <a:gd name="T21" fmla="*/ 714915469 h 29"/>
                <a:gd name="T22" fmla="*/ 1801319276 w 62"/>
                <a:gd name="T23" fmla="*/ 714915469 h 29"/>
                <a:gd name="T24" fmla="*/ 1801319276 w 62"/>
                <a:gd name="T25" fmla="*/ 834066721 h 29"/>
                <a:gd name="T26" fmla="*/ 2068182526 w 62"/>
                <a:gd name="T27" fmla="*/ 893638488 h 29"/>
                <a:gd name="T28" fmla="*/ 2147483647 w 62"/>
                <a:gd name="T29" fmla="*/ 1012789980 h 29"/>
                <a:gd name="T30" fmla="*/ 2147483647 w 62"/>
                <a:gd name="T31" fmla="*/ 1131948951 h 29"/>
                <a:gd name="T32" fmla="*/ 2134898338 w 62"/>
                <a:gd name="T33" fmla="*/ 1489402705 h 29"/>
                <a:gd name="T34" fmla="*/ 2147483647 w 62"/>
                <a:gd name="T35" fmla="*/ 1608553957 h 29"/>
                <a:gd name="T36" fmla="*/ 2147483647 w 62"/>
                <a:gd name="T37" fmla="*/ 1668125724 h 29"/>
                <a:gd name="T38" fmla="*/ 2147483647 w 62"/>
                <a:gd name="T39" fmla="*/ 1668125724 h 29"/>
                <a:gd name="T40" fmla="*/ 2147483647 w 62"/>
                <a:gd name="T41" fmla="*/ 1608553957 h 29"/>
                <a:gd name="T42" fmla="*/ 2147483647 w 62"/>
                <a:gd name="T43" fmla="*/ 1727705209 h 29"/>
                <a:gd name="T44" fmla="*/ 2147483647 w 62"/>
                <a:gd name="T45" fmla="*/ 1668125724 h 29"/>
                <a:gd name="T46" fmla="*/ 2147483647 w 62"/>
                <a:gd name="T47" fmla="*/ 1548974472 h 29"/>
                <a:gd name="T48" fmla="*/ 2147483647 w 62"/>
                <a:gd name="T49" fmla="*/ 1489402705 h 29"/>
                <a:gd name="T50" fmla="*/ 2147483647 w 62"/>
                <a:gd name="T51" fmla="*/ 1429823220 h 29"/>
                <a:gd name="T52" fmla="*/ 2147483647 w 62"/>
                <a:gd name="T53" fmla="*/ 1370251454 h 29"/>
                <a:gd name="T54" fmla="*/ 2147483647 w 62"/>
                <a:gd name="T55" fmla="*/ 1131948951 h 29"/>
                <a:gd name="T56" fmla="*/ 2147483647 w 62"/>
                <a:gd name="T57" fmla="*/ 953217973 h 29"/>
                <a:gd name="T58" fmla="*/ 2147483647 w 62"/>
                <a:gd name="T59" fmla="*/ 714915469 h 29"/>
                <a:gd name="T60" fmla="*/ 2147483647 w 62"/>
                <a:gd name="T61" fmla="*/ 595764218 h 29"/>
                <a:gd name="T62" fmla="*/ 2147483647 w 62"/>
                <a:gd name="T63" fmla="*/ 536184733 h 29"/>
                <a:gd name="T64" fmla="*/ 2147483647 w 62"/>
                <a:gd name="T65" fmla="*/ 357453875 h 29"/>
                <a:gd name="T66" fmla="*/ 2147483647 w 62"/>
                <a:gd name="T67" fmla="*/ 238302564 h 29"/>
                <a:gd name="T68" fmla="*/ 2147483647 w 62"/>
                <a:gd name="T69" fmla="*/ 238302564 h 29"/>
                <a:gd name="T70" fmla="*/ 2147483647 w 62"/>
                <a:gd name="T71" fmla="*/ 476605127 h 29"/>
                <a:gd name="T72" fmla="*/ 2147483647 w 62"/>
                <a:gd name="T73" fmla="*/ 595764218 h 29"/>
                <a:gd name="T74" fmla="*/ 2147483647 w 62"/>
                <a:gd name="T75" fmla="*/ 714915469 h 29"/>
                <a:gd name="T76" fmla="*/ 2147483647 w 62"/>
                <a:gd name="T77" fmla="*/ 953217973 h 29"/>
                <a:gd name="T78" fmla="*/ 2147483647 w 62"/>
                <a:gd name="T79" fmla="*/ 1072369466 h 29"/>
                <a:gd name="T80" fmla="*/ 2147483647 w 62"/>
                <a:gd name="T81" fmla="*/ 1131948951 h 29"/>
                <a:gd name="T82" fmla="*/ 2147483647 w 62"/>
                <a:gd name="T83" fmla="*/ 1251100202 h 29"/>
                <a:gd name="T84" fmla="*/ 2147483647 w 62"/>
                <a:gd name="T85" fmla="*/ 1429823220 h 29"/>
                <a:gd name="T86" fmla="*/ 2147483647 w 62"/>
                <a:gd name="T87" fmla="*/ 1489402705 h 29"/>
                <a:gd name="T88" fmla="*/ 2147483647 w 62"/>
                <a:gd name="T89" fmla="*/ 1429823220 h 29"/>
                <a:gd name="T90" fmla="*/ 2147483647 w 62"/>
                <a:gd name="T91" fmla="*/ 1548974472 h 29"/>
                <a:gd name="T92" fmla="*/ 2147483647 w 62"/>
                <a:gd name="T93" fmla="*/ 1668125724 h 29"/>
                <a:gd name="T94" fmla="*/ 2147483647 w 62"/>
                <a:gd name="T95" fmla="*/ 1727705209 h 29"/>
                <a:gd name="T96" fmla="*/ 2147483647 w 62"/>
                <a:gd name="T97" fmla="*/ 1668125724 h 29"/>
                <a:gd name="T98" fmla="*/ 2147483647 w 62"/>
                <a:gd name="T99" fmla="*/ 1548974472 h 29"/>
                <a:gd name="T100" fmla="*/ 2147483647 w 62"/>
                <a:gd name="T101" fmla="*/ 1131948951 h 29"/>
                <a:gd name="T102" fmla="*/ 2147483647 w 62"/>
                <a:gd name="T103" fmla="*/ 1251100202 h 29"/>
                <a:gd name="T104" fmla="*/ 2147483647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906" name="Freeform 62"/>
            <p:cNvSpPr>
              <a:spLocks/>
            </p:cNvSpPr>
            <p:nvPr/>
          </p:nvSpPr>
          <p:spPr bwMode="auto">
            <a:xfrm>
              <a:off x="7413625" y="3017838"/>
              <a:ext cx="122238" cy="185737"/>
            </a:xfrm>
            <a:custGeom>
              <a:avLst/>
              <a:gdLst>
                <a:gd name="T0" fmla="*/ 996141911 w 15"/>
                <a:gd name="T1" fmla="*/ 1317641560 h 24"/>
                <a:gd name="T2" fmla="*/ 996141911 w 15"/>
                <a:gd name="T3" fmla="*/ 1197856711 h 24"/>
                <a:gd name="T4" fmla="*/ 929734097 w 15"/>
                <a:gd name="T5" fmla="*/ 1078071862 h 24"/>
                <a:gd name="T6" fmla="*/ 796910320 w 15"/>
                <a:gd name="T7" fmla="*/ 958286772 h 24"/>
                <a:gd name="T8" fmla="*/ 664094692 w 15"/>
                <a:gd name="T9" fmla="*/ 898394347 h 24"/>
                <a:gd name="T10" fmla="*/ 597686878 w 15"/>
                <a:gd name="T11" fmla="*/ 838501923 h 24"/>
                <a:gd name="T12" fmla="*/ 597686878 w 15"/>
                <a:gd name="T13" fmla="*/ 718717074 h 24"/>
                <a:gd name="T14" fmla="*/ 464862974 w 15"/>
                <a:gd name="T15" fmla="*/ 539032062 h 24"/>
                <a:gd name="T16" fmla="*/ 398455160 w 15"/>
                <a:gd name="T17" fmla="*/ 479139516 h 24"/>
                <a:gd name="T18" fmla="*/ 332047346 w 15"/>
                <a:gd name="T19" fmla="*/ 359354667 h 24"/>
                <a:gd name="T20" fmla="*/ 265639469 w 15"/>
                <a:gd name="T21" fmla="*/ 299462243 h 24"/>
                <a:gd name="T22" fmla="*/ 265639469 w 15"/>
                <a:gd name="T23" fmla="*/ 239569758 h 24"/>
                <a:gd name="T24" fmla="*/ 265639469 w 15"/>
                <a:gd name="T25" fmla="*/ 239569758 h 24"/>
                <a:gd name="T26" fmla="*/ 265639469 w 15"/>
                <a:gd name="T27" fmla="*/ 179677334 h 24"/>
                <a:gd name="T28" fmla="*/ 332047346 w 15"/>
                <a:gd name="T29" fmla="*/ 0 h 24"/>
                <a:gd name="T30" fmla="*/ 265639469 w 15"/>
                <a:gd name="T31" fmla="*/ 0 h 24"/>
                <a:gd name="T32" fmla="*/ 132815660 w 15"/>
                <a:gd name="T33" fmla="*/ 0 h 24"/>
                <a:gd name="T34" fmla="*/ 66407830 w 15"/>
                <a:gd name="T35" fmla="*/ 59892440 h 24"/>
                <a:gd name="T36" fmla="*/ 66407830 w 15"/>
                <a:gd name="T37" fmla="*/ 119784879 h 24"/>
                <a:gd name="T38" fmla="*/ 66407830 w 15"/>
                <a:gd name="T39" fmla="*/ 179677334 h 24"/>
                <a:gd name="T40" fmla="*/ 0 w 15"/>
                <a:gd name="T41" fmla="*/ 179677334 h 24"/>
                <a:gd name="T42" fmla="*/ 464862974 w 15"/>
                <a:gd name="T43" fmla="*/ 1437426409 h 24"/>
                <a:gd name="T44" fmla="*/ 996141911 w 15"/>
                <a:gd name="T45" fmla="*/ 1317641560 h 24"/>
                <a:gd name="T46" fmla="*/ 996141911 w 15"/>
                <a:gd name="T47" fmla="*/ 1317641560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907" name="Freeform 63"/>
            <p:cNvSpPr>
              <a:spLocks/>
            </p:cNvSpPr>
            <p:nvPr/>
          </p:nvSpPr>
          <p:spPr bwMode="auto">
            <a:xfrm>
              <a:off x="7445375" y="2801938"/>
              <a:ext cx="153988" cy="325437"/>
            </a:xfrm>
            <a:custGeom>
              <a:avLst/>
              <a:gdLst>
                <a:gd name="T0" fmla="*/ 0 w 19"/>
                <a:gd name="T1" fmla="*/ 1861212754 h 42"/>
                <a:gd name="T2" fmla="*/ 0 w 19"/>
                <a:gd name="T3" fmla="*/ 1921255858 h 42"/>
                <a:gd name="T4" fmla="*/ 131367952 w 19"/>
                <a:gd name="T5" fmla="*/ 2041334803 h 42"/>
                <a:gd name="T6" fmla="*/ 394111993 w 19"/>
                <a:gd name="T7" fmla="*/ 2147483647 h 42"/>
                <a:gd name="T8" fmla="*/ 591168053 w 19"/>
                <a:gd name="T9" fmla="*/ 2147483647 h 42"/>
                <a:gd name="T10" fmla="*/ 656847960 w 19"/>
                <a:gd name="T11" fmla="*/ 2147483647 h 42"/>
                <a:gd name="T12" fmla="*/ 722535973 w 19"/>
                <a:gd name="T13" fmla="*/ 2147483647 h 42"/>
                <a:gd name="T14" fmla="*/ 853903894 w 19"/>
                <a:gd name="T15" fmla="*/ 2147483647 h 42"/>
                <a:gd name="T16" fmla="*/ 919591906 w 19"/>
                <a:gd name="T17" fmla="*/ 2101377908 h 42"/>
                <a:gd name="T18" fmla="*/ 1116648092 w 19"/>
                <a:gd name="T19" fmla="*/ 1801177397 h 42"/>
                <a:gd name="T20" fmla="*/ 1248016013 w 19"/>
                <a:gd name="T21" fmla="*/ 1561020476 h 42"/>
                <a:gd name="T22" fmla="*/ 1182328000 w 19"/>
                <a:gd name="T23" fmla="*/ 1140749737 h 42"/>
                <a:gd name="T24" fmla="*/ 1116648092 w 19"/>
                <a:gd name="T25" fmla="*/ 780506364 h 42"/>
                <a:gd name="T26" fmla="*/ 919591906 w 19"/>
                <a:gd name="T27" fmla="*/ 840549468 h 42"/>
                <a:gd name="T28" fmla="*/ 853903894 w 19"/>
                <a:gd name="T29" fmla="*/ 840549468 h 42"/>
                <a:gd name="T30" fmla="*/ 788223986 w 19"/>
                <a:gd name="T31" fmla="*/ 840549468 h 42"/>
                <a:gd name="T32" fmla="*/ 853903894 w 19"/>
                <a:gd name="T33" fmla="*/ 660427903 h 42"/>
                <a:gd name="T34" fmla="*/ 919591906 w 19"/>
                <a:gd name="T35" fmla="*/ 660427903 h 42"/>
                <a:gd name="T36" fmla="*/ 985271814 w 19"/>
                <a:gd name="T37" fmla="*/ 480313965 h 42"/>
                <a:gd name="T38" fmla="*/ 1050959827 w 19"/>
                <a:gd name="T39" fmla="*/ 360235504 h 42"/>
                <a:gd name="T40" fmla="*/ 262744009 w 19"/>
                <a:gd name="T41" fmla="*/ 0 h 42"/>
                <a:gd name="T42" fmla="*/ 197055996 w 19"/>
                <a:gd name="T43" fmla="*/ 120078491 h 42"/>
                <a:gd name="T44" fmla="*/ 131367952 w 19"/>
                <a:gd name="T45" fmla="*/ 360235504 h 42"/>
                <a:gd name="T46" fmla="*/ 0 w 19"/>
                <a:gd name="T47" fmla="*/ 480313965 h 42"/>
                <a:gd name="T48" fmla="*/ 65688028 w 19"/>
                <a:gd name="T49" fmla="*/ 540357190 h 42"/>
                <a:gd name="T50" fmla="*/ 65688028 w 19"/>
                <a:gd name="T51" fmla="*/ 660427903 h 42"/>
                <a:gd name="T52" fmla="*/ 65688028 w 19"/>
                <a:gd name="T53" fmla="*/ 900584824 h 42"/>
                <a:gd name="T54" fmla="*/ 197055996 w 19"/>
                <a:gd name="T55" fmla="*/ 1020671276 h 42"/>
                <a:gd name="T56" fmla="*/ 328423980 w 19"/>
                <a:gd name="T57" fmla="*/ 1080706632 h 42"/>
                <a:gd name="T58" fmla="*/ 459791901 w 19"/>
                <a:gd name="T59" fmla="*/ 1140749737 h 42"/>
                <a:gd name="T60" fmla="*/ 591168053 w 19"/>
                <a:gd name="T61" fmla="*/ 1260828198 h 42"/>
                <a:gd name="T62" fmla="*/ 262744009 w 19"/>
                <a:gd name="T63" fmla="*/ 1440942015 h 42"/>
                <a:gd name="T64" fmla="*/ 65688028 w 19"/>
                <a:gd name="T65" fmla="*/ 1681098937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08" name="Freeform 64"/>
            <p:cNvSpPr>
              <a:spLocks/>
            </p:cNvSpPr>
            <p:nvPr/>
          </p:nvSpPr>
          <p:spPr bwMode="auto">
            <a:xfrm>
              <a:off x="7583488" y="2654300"/>
              <a:ext cx="187325" cy="169863"/>
            </a:xfrm>
            <a:custGeom>
              <a:avLst/>
              <a:gdLst>
                <a:gd name="T0" fmla="*/ 0 w 23"/>
                <a:gd name="T1" fmla="*/ 238456745 h 22"/>
                <a:gd name="T2" fmla="*/ 530675387 w 23"/>
                <a:gd name="T3" fmla="*/ 119228373 h 22"/>
                <a:gd name="T4" fmla="*/ 530675387 w 23"/>
                <a:gd name="T5" fmla="*/ 178842574 h 22"/>
                <a:gd name="T6" fmla="*/ 597004831 w 23"/>
                <a:gd name="T7" fmla="*/ 178842574 h 22"/>
                <a:gd name="T8" fmla="*/ 597004831 w 23"/>
                <a:gd name="T9" fmla="*/ 178842574 h 22"/>
                <a:gd name="T10" fmla="*/ 1326676442 w 23"/>
                <a:gd name="T11" fmla="*/ 0 h 22"/>
                <a:gd name="T12" fmla="*/ 1525680682 w 23"/>
                <a:gd name="T13" fmla="*/ 536527783 h 22"/>
                <a:gd name="T14" fmla="*/ 1525680682 w 23"/>
                <a:gd name="T15" fmla="*/ 596141954 h 22"/>
                <a:gd name="T16" fmla="*/ 1459343221 w 23"/>
                <a:gd name="T17" fmla="*/ 596141954 h 22"/>
                <a:gd name="T18" fmla="*/ 1525680682 w 23"/>
                <a:gd name="T19" fmla="*/ 655763846 h 22"/>
                <a:gd name="T20" fmla="*/ 1525680682 w 23"/>
                <a:gd name="T21" fmla="*/ 655763846 h 22"/>
                <a:gd name="T22" fmla="*/ 1393013903 w 23"/>
                <a:gd name="T23" fmla="*/ 715378018 h 22"/>
                <a:gd name="T24" fmla="*/ 1127680346 w 23"/>
                <a:gd name="T25" fmla="*/ 774992189 h 22"/>
                <a:gd name="T26" fmla="*/ 1061342630 w 23"/>
                <a:gd name="T27" fmla="*/ 774992189 h 22"/>
                <a:gd name="T28" fmla="*/ 1061342630 w 23"/>
                <a:gd name="T29" fmla="*/ 774992189 h 22"/>
                <a:gd name="T30" fmla="*/ 1061342630 w 23"/>
                <a:gd name="T31" fmla="*/ 834606360 h 22"/>
                <a:gd name="T32" fmla="*/ 1061342630 w 23"/>
                <a:gd name="T33" fmla="*/ 834606360 h 22"/>
                <a:gd name="T34" fmla="*/ 862338389 w 23"/>
                <a:gd name="T35" fmla="*/ 894220532 h 22"/>
                <a:gd name="T36" fmla="*/ 663342293 w 23"/>
                <a:gd name="T37" fmla="*/ 953834703 h 22"/>
                <a:gd name="T38" fmla="*/ 663342293 w 23"/>
                <a:gd name="T39" fmla="*/ 953834703 h 22"/>
                <a:gd name="T40" fmla="*/ 530675387 w 23"/>
                <a:gd name="T41" fmla="*/ 1073063287 h 22"/>
                <a:gd name="T42" fmla="*/ 199004304 w 23"/>
                <a:gd name="T43" fmla="*/ 1251905801 h 22"/>
                <a:gd name="T44" fmla="*/ 132666811 w 23"/>
                <a:gd name="T45" fmla="*/ 1311519972 h 22"/>
                <a:gd name="T46" fmla="*/ 0 w 23"/>
                <a:gd name="T47" fmla="*/ 1251905801 h 22"/>
                <a:gd name="T48" fmla="*/ 132666811 w 23"/>
                <a:gd name="T49" fmla="*/ 1132677458 h 22"/>
                <a:gd name="T50" fmla="*/ 132666811 w 23"/>
                <a:gd name="T51" fmla="*/ 1073063287 h 22"/>
                <a:gd name="T52" fmla="*/ 132666811 w 23"/>
                <a:gd name="T53" fmla="*/ 1013449115 h 22"/>
                <a:gd name="T54" fmla="*/ 0 w 23"/>
                <a:gd name="T55" fmla="*/ 238456745 h 22"/>
                <a:gd name="T56" fmla="*/ 0 w 23"/>
                <a:gd name="T57" fmla="*/ 238456745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09" name="Freeform 65"/>
            <p:cNvSpPr>
              <a:spLocks/>
            </p:cNvSpPr>
            <p:nvPr/>
          </p:nvSpPr>
          <p:spPr bwMode="auto">
            <a:xfrm>
              <a:off x="7575550" y="2522538"/>
              <a:ext cx="368300" cy="177800"/>
            </a:xfrm>
            <a:custGeom>
              <a:avLst/>
              <a:gdLst>
                <a:gd name="T0" fmla="*/ 669847700 w 45"/>
                <a:gd name="T1" fmla="*/ 418316999 h 23"/>
                <a:gd name="T2" fmla="*/ 1607645835 w 45"/>
                <a:gd name="T3" fmla="*/ 179276514 h 23"/>
                <a:gd name="T4" fmla="*/ 1674627306 w 45"/>
                <a:gd name="T5" fmla="*/ 179276514 h 23"/>
                <a:gd name="T6" fmla="*/ 1674627306 w 45"/>
                <a:gd name="T7" fmla="*/ 119520243 h 23"/>
                <a:gd name="T8" fmla="*/ 1808598432 w 45"/>
                <a:gd name="T9" fmla="*/ 0 h 23"/>
                <a:gd name="T10" fmla="*/ 1942569557 w 45"/>
                <a:gd name="T11" fmla="*/ 0 h 23"/>
                <a:gd name="T12" fmla="*/ 2076540683 w 45"/>
                <a:gd name="T13" fmla="*/ 179276514 h 23"/>
                <a:gd name="T14" fmla="*/ 2143522154 w 45"/>
                <a:gd name="T15" fmla="*/ 298796787 h 23"/>
                <a:gd name="T16" fmla="*/ 2009551028 w 45"/>
                <a:gd name="T17" fmla="*/ 418316999 h 23"/>
                <a:gd name="T18" fmla="*/ 1942569557 w 45"/>
                <a:gd name="T19" fmla="*/ 597593574 h 23"/>
                <a:gd name="T20" fmla="*/ 2147483647 w 45"/>
                <a:gd name="T21" fmla="*/ 597593574 h 23"/>
                <a:gd name="T22" fmla="*/ 2147483647 w 45"/>
                <a:gd name="T23" fmla="*/ 896397970 h 23"/>
                <a:gd name="T24" fmla="*/ 2147483647 w 45"/>
                <a:gd name="T25" fmla="*/ 956154211 h 23"/>
                <a:gd name="T26" fmla="*/ 2147483647 w 45"/>
                <a:gd name="T27" fmla="*/ 836633999 h 23"/>
                <a:gd name="T28" fmla="*/ 2147483647 w 45"/>
                <a:gd name="T29" fmla="*/ 717113786 h 23"/>
                <a:gd name="T30" fmla="*/ 2147483647 w 45"/>
                <a:gd name="T31" fmla="*/ 597593574 h 23"/>
                <a:gd name="T32" fmla="*/ 2147483647 w 45"/>
                <a:gd name="T33" fmla="*/ 657357545 h 23"/>
                <a:gd name="T34" fmla="*/ 2147483647 w 45"/>
                <a:gd name="T35" fmla="*/ 956154211 h 23"/>
                <a:gd name="T36" fmla="*/ 2147483647 w 45"/>
                <a:gd name="T37" fmla="*/ 1015910694 h 23"/>
                <a:gd name="T38" fmla="*/ 2147483647 w 45"/>
                <a:gd name="T39" fmla="*/ 1135430907 h 23"/>
                <a:gd name="T40" fmla="*/ 2147483647 w 45"/>
                <a:gd name="T41" fmla="*/ 1254951119 h 23"/>
                <a:gd name="T42" fmla="*/ 2147483647 w 45"/>
                <a:gd name="T43" fmla="*/ 1195194878 h 23"/>
                <a:gd name="T44" fmla="*/ 2147483647 w 45"/>
                <a:gd name="T45" fmla="*/ 1075674665 h 23"/>
                <a:gd name="T46" fmla="*/ 2147483647 w 45"/>
                <a:gd name="T47" fmla="*/ 1314715091 h 23"/>
                <a:gd name="T48" fmla="*/ 2143522154 w 45"/>
                <a:gd name="T49" fmla="*/ 1314715091 h 23"/>
                <a:gd name="T50" fmla="*/ 2143522154 w 45"/>
                <a:gd name="T51" fmla="*/ 1254951119 h 23"/>
                <a:gd name="T52" fmla="*/ 2009551028 w 45"/>
                <a:gd name="T53" fmla="*/ 1195194878 h 23"/>
                <a:gd name="T54" fmla="*/ 1875579902 w 45"/>
                <a:gd name="T55" fmla="*/ 1135430907 h 23"/>
                <a:gd name="T56" fmla="*/ 1808598432 w 45"/>
                <a:gd name="T57" fmla="*/ 1015910694 h 23"/>
                <a:gd name="T58" fmla="*/ 1406685055 w 45"/>
                <a:gd name="T59" fmla="*/ 1015910694 h 23"/>
                <a:gd name="T60" fmla="*/ 669847700 w 45"/>
                <a:gd name="T61" fmla="*/ 1195194878 h 23"/>
                <a:gd name="T62" fmla="*/ 602866229 w 45"/>
                <a:gd name="T63" fmla="*/ 1135430907 h 23"/>
                <a:gd name="T64" fmla="*/ 0 w 45"/>
                <a:gd name="T65" fmla="*/ 1254951119 h 23"/>
                <a:gd name="T66" fmla="*/ 0 w 45"/>
                <a:gd name="T67" fmla="*/ 537837333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10" name="Freeform 66"/>
            <p:cNvSpPr>
              <a:spLocks/>
            </p:cNvSpPr>
            <p:nvPr/>
          </p:nvSpPr>
          <p:spPr bwMode="auto">
            <a:xfrm>
              <a:off x="7747000" y="2638425"/>
              <a:ext cx="96838" cy="101600"/>
            </a:xfrm>
            <a:custGeom>
              <a:avLst/>
              <a:gdLst>
                <a:gd name="T0" fmla="*/ 0 w 12"/>
                <a:gd name="T1" fmla="*/ 122162272 h 13"/>
                <a:gd name="T2" fmla="*/ 195370666 w 12"/>
                <a:gd name="T3" fmla="*/ 671880847 h 13"/>
                <a:gd name="T4" fmla="*/ 195370666 w 12"/>
                <a:gd name="T5" fmla="*/ 732965875 h 13"/>
                <a:gd name="T6" fmla="*/ 130247100 w 12"/>
                <a:gd name="T7" fmla="*/ 732965875 h 13"/>
                <a:gd name="T8" fmla="*/ 195370666 w 12"/>
                <a:gd name="T9" fmla="*/ 794043088 h 13"/>
                <a:gd name="T10" fmla="*/ 195370666 w 12"/>
                <a:gd name="T11" fmla="*/ 794043088 h 13"/>
                <a:gd name="T12" fmla="*/ 195370666 w 12"/>
                <a:gd name="T13" fmla="*/ 794043088 h 13"/>
                <a:gd name="T14" fmla="*/ 390733262 w 12"/>
                <a:gd name="T15" fmla="*/ 732965875 h 13"/>
                <a:gd name="T16" fmla="*/ 455856796 w 12"/>
                <a:gd name="T17" fmla="*/ 671880847 h 13"/>
                <a:gd name="T18" fmla="*/ 455856796 w 12"/>
                <a:gd name="T19" fmla="*/ 610803634 h 13"/>
                <a:gd name="T20" fmla="*/ 455856796 w 12"/>
                <a:gd name="T21" fmla="*/ 549718606 h 13"/>
                <a:gd name="T22" fmla="*/ 455856796 w 12"/>
                <a:gd name="T23" fmla="*/ 427564058 h 13"/>
                <a:gd name="T24" fmla="*/ 520980331 w 12"/>
                <a:gd name="T25" fmla="*/ 366479030 h 13"/>
                <a:gd name="T26" fmla="*/ 520980331 w 12"/>
                <a:gd name="T27" fmla="*/ 427564058 h 13"/>
                <a:gd name="T28" fmla="*/ 520980331 w 12"/>
                <a:gd name="T29" fmla="*/ 488641271 h 13"/>
                <a:gd name="T30" fmla="*/ 520980331 w 12"/>
                <a:gd name="T31" fmla="*/ 610803634 h 13"/>
                <a:gd name="T32" fmla="*/ 586103991 w 12"/>
                <a:gd name="T33" fmla="*/ 610803634 h 13"/>
                <a:gd name="T34" fmla="*/ 586103991 w 12"/>
                <a:gd name="T35" fmla="*/ 610803634 h 13"/>
                <a:gd name="T36" fmla="*/ 586103991 w 12"/>
                <a:gd name="T37" fmla="*/ 549718606 h 13"/>
                <a:gd name="T38" fmla="*/ 651219455 w 12"/>
                <a:gd name="T39" fmla="*/ 549718606 h 13"/>
                <a:gd name="T40" fmla="*/ 716342990 w 12"/>
                <a:gd name="T41" fmla="*/ 488641271 h 13"/>
                <a:gd name="T42" fmla="*/ 781466524 w 12"/>
                <a:gd name="T43" fmla="*/ 488641271 h 13"/>
                <a:gd name="T44" fmla="*/ 781466524 w 12"/>
                <a:gd name="T45" fmla="*/ 488641271 h 13"/>
                <a:gd name="T46" fmla="*/ 716342990 w 12"/>
                <a:gd name="T47" fmla="*/ 427564058 h 13"/>
                <a:gd name="T48" fmla="*/ 716342990 w 12"/>
                <a:gd name="T49" fmla="*/ 366479030 h 13"/>
                <a:gd name="T50" fmla="*/ 716342990 w 12"/>
                <a:gd name="T51" fmla="*/ 366479030 h 13"/>
                <a:gd name="T52" fmla="*/ 651219455 w 12"/>
                <a:gd name="T53" fmla="*/ 366479030 h 13"/>
                <a:gd name="T54" fmla="*/ 586103991 w 12"/>
                <a:gd name="T55" fmla="*/ 305401817 h 13"/>
                <a:gd name="T56" fmla="*/ 586103991 w 12"/>
                <a:gd name="T57" fmla="*/ 305401817 h 13"/>
                <a:gd name="T58" fmla="*/ 455856796 w 12"/>
                <a:gd name="T59" fmla="*/ 244324543 h 13"/>
                <a:gd name="T60" fmla="*/ 390733262 w 12"/>
                <a:gd name="T61" fmla="*/ 122162272 h 13"/>
                <a:gd name="T62" fmla="*/ 390733262 w 12"/>
                <a:gd name="T63" fmla="*/ 122162272 h 13"/>
                <a:gd name="T64" fmla="*/ 325609728 w 12"/>
                <a:gd name="T65" fmla="*/ 0 h 13"/>
                <a:gd name="T66" fmla="*/ 0 w 12"/>
                <a:gd name="T67" fmla="*/ 122162272 h 13"/>
                <a:gd name="T68" fmla="*/ 0 w 12"/>
                <a:gd name="T69" fmla="*/ 122162272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32911" name="Freeform 67"/>
            <p:cNvSpPr>
              <a:spLocks/>
            </p:cNvSpPr>
            <p:nvPr/>
          </p:nvSpPr>
          <p:spPr bwMode="auto">
            <a:xfrm>
              <a:off x="7640638" y="2212975"/>
              <a:ext cx="171450" cy="363538"/>
            </a:xfrm>
            <a:custGeom>
              <a:avLst/>
              <a:gdLst>
                <a:gd name="T0" fmla="*/ 1399766787 w 21"/>
                <a:gd name="T1" fmla="*/ 2147483647 h 47"/>
                <a:gd name="T2" fmla="*/ 1333113583 w 21"/>
                <a:gd name="T3" fmla="*/ 2147483647 h 47"/>
                <a:gd name="T4" fmla="*/ 1266452214 w 21"/>
                <a:gd name="T5" fmla="*/ 2147483647 h 47"/>
                <a:gd name="T6" fmla="*/ 1199799010 w 21"/>
                <a:gd name="T7" fmla="*/ 2147483647 h 47"/>
                <a:gd name="T8" fmla="*/ 1133145806 w 21"/>
                <a:gd name="T9" fmla="*/ 2147483647 h 47"/>
                <a:gd name="T10" fmla="*/ 1133145806 w 21"/>
                <a:gd name="T11" fmla="*/ 2147483647 h 47"/>
                <a:gd name="T12" fmla="*/ 1133145806 w 21"/>
                <a:gd name="T13" fmla="*/ 2147483647 h 47"/>
                <a:gd name="T14" fmla="*/ 1133145806 w 21"/>
                <a:gd name="T15" fmla="*/ 2147483647 h 47"/>
                <a:gd name="T16" fmla="*/ 1066492346 w 21"/>
                <a:gd name="T17" fmla="*/ 2147483647 h 47"/>
                <a:gd name="T18" fmla="*/ 1066492346 w 21"/>
                <a:gd name="T19" fmla="*/ 2147483647 h 47"/>
                <a:gd name="T20" fmla="*/ 133314605 w 21"/>
                <a:gd name="T21" fmla="*/ 2147483647 h 47"/>
                <a:gd name="T22" fmla="*/ 66653220 w 21"/>
                <a:gd name="T23" fmla="*/ 2147483647 h 47"/>
                <a:gd name="T24" fmla="*/ 0 w 21"/>
                <a:gd name="T25" fmla="*/ 2147483647 h 47"/>
                <a:gd name="T26" fmla="*/ 0 w 21"/>
                <a:gd name="T27" fmla="*/ 2147483647 h 47"/>
                <a:gd name="T28" fmla="*/ 66653220 w 21"/>
                <a:gd name="T29" fmla="*/ 2147483647 h 47"/>
                <a:gd name="T30" fmla="*/ 0 w 21"/>
                <a:gd name="T31" fmla="*/ 2147483647 h 47"/>
                <a:gd name="T32" fmla="*/ 0 w 21"/>
                <a:gd name="T33" fmla="*/ 2034150113 h 47"/>
                <a:gd name="T34" fmla="*/ 0 w 21"/>
                <a:gd name="T35" fmla="*/ 1914491523 h 47"/>
                <a:gd name="T36" fmla="*/ 66653220 w 21"/>
                <a:gd name="T37" fmla="*/ 1675183044 h 47"/>
                <a:gd name="T38" fmla="*/ 66653220 w 21"/>
                <a:gd name="T39" fmla="*/ 1555524936 h 47"/>
                <a:gd name="T40" fmla="*/ 66653220 w 21"/>
                <a:gd name="T41" fmla="*/ 1435866829 h 47"/>
                <a:gd name="T42" fmla="*/ 66653220 w 21"/>
                <a:gd name="T43" fmla="*/ 1316216457 h 47"/>
                <a:gd name="T44" fmla="*/ 66653220 w 21"/>
                <a:gd name="T45" fmla="*/ 1256387404 h 47"/>
                <a:gd name="T46" fmla="*/ 66653220 w 21"/>
                <a:gd name="T47" fmla="*/ 1196558350 h 47"/>
                <a:gd name="T48" fmla="*/ 266621045 w 21"/>
                <a:gd name="T49" fmla="*/ 1076900243 h 47"/>
                <a:gd name="T50" fmla="*/ 333274314 w 21"/>
                <a:gd name="T51" fmla="*/ 837591522 h 47"/>
                <a:gd name="T52" fmla="*/ 266621045 w 21"/>
                <a:gd name="T53" fmla="*/ 717933415 h 47"/>
                <a:gd name="T54" fmla="*/ 266621045 w 21"/>
                <a:gd name="T55" fmla="*/ 598283042 h 47"/>
                <a:gd name="T56" fmla="*/ 266621045 w 21"/>
                <a:gd name="T57" fmla="*/ 598283042 h 47"/>
                <a:gd name="T58" fmla="*/ 266621045 w 21"/>
                <a:gd name="T59" fmla="*/ 538453989 h 47"/>
                <a:gd name="T60" fmla="*/ 199967841 w 21"/>
                <a:gd name="T61" fmla="*/ 418795761 h 47"/>
                <a:gd name="T62" fmla="*/ 266621045 w 21"/>
                <a:gd name="T63" fmla="*/ 239308540 h 47"/>
                <a:gd name="T64" fmla="*/ 199967841 w 21"/>
                <a:gd name="T65" fmla="*/ 179487221 h 47"/>
                <a:gd name="T66" fmla="*/ 199967841 w 21"/>
                <a:gd name="T67" fmla="*/ 119658137 h 47"/>
                <a:gd name="T68" fmla="*/ 266621045 w 21"/>
                <a:gd name="T69" fmla="*/ 119658137 h 47"/>
                <a:gd name="T70" fmla="*/ 333274314 w 21"/>
                <a:gd name="T71" fmla="*/ 59829069 h 47"/>
                <a:gd name="T72" fmla="*/ 399935682 w 21"/>
                <a:gd name="T73" fmla="*/ 59829069 h 47"/>
                <a:gd name="T74" fmla="*/ 399935682 w 21"/>
                <a:gd name="T75" fmla="*/ 59829069 h 47"/>
                <a:gd name="T76" fmla="*/ 466588887 w 21"/>
                <a:gd name="T77" fmla="*/ 0 h 47"/>
                <a:gd name="T78" fmla="*/ 1133145806 w 21"/>
                <a:gd name="T79" fmla="*/ 1735012097 h 47"/>
                <a:gd name="T80" fmla="*/ 1133145806 w 21"/>
                <a:gd name="T81" fmla="*/ 1794841151 h 47"/>
                <a:gd name="T82" fmla="*/ 1133145806 w 21"/>
                <a:gd name="T83" fmla="*/ 1854662469 h 47"/>
                <a:gd name="T84" fmla="*/ 1133145806 w 21"/>
                <a:gd name="T85" fmla="*/ 1854662469 h 47"/>
                <a:gd name="T86" fmla="*/ 1266452214 w 21"/>
                <a:gd name="T87" fmla="*/ 1974320576 h 47"/>
                <a:gd name="T88" fmla="*/ 1333113583 w 21"/>
                <a:gd name="T89" fmla="*/ 1974320576 h 47"/>
                <a:gd name="T90" fmla="*/ 1333113583 w 21"/>
                <a:gd name="T91" fmla="*/ 2034150113 h 47"/>
                <a:gd name="T92" fmla="*/ 1333113583 w 21"/>
                <a:gd name="T93" fmla="*/ 2093979167 h 47"/>
                <a:gd name="T94" fmla="*/ 1399766787 w 21"/>
                <a:gd name="T95" fmla="*/ 2147483647 h 47"/>
                <a:gd name="T96" fmla="*/ 1399766787 w 21"/>
                <a:gd name="T97" fmla="*/ 2147483647 h 47"/>
                <a:gd name="T98" fmla="*/ 1399766787 w 21"/>
                <a:gd name="T99" fmla="*/ 2147483647 h 47"/>
                <a:gd name="T100" fmla="*/ 1399766787 w 21"/>
                <a:gd name="T101" fmla="*/ 2147483647 h 47"/>
                <a:gd name="T102" fmla="*/ 1399766787 w 21"/>
                <a:gd name="T103" fmla="*/ 2147483647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ED4213"/>
            </a:solidFill>
            <a:ln w="12700" cmpd="sng">
              <a:solidFill>
                <a:schemeClr val="tx1"/>
              </a:solidFill>
              <a:prstDash val="solid"/>
              <a:round/>
              <a:headEnd/>
              <a:tailEnd/>
            </a:ln>
          </p:spPr>
          <p:txBody>
            <a:bodyPr/>
            <a:lstStyle/>
            <a:p>
              <a:endParaRPr lang="en-US"/>
            </a:p>
          </p:txBody>
        </p:sp>
        <p:grpSp>
          <p:nvGrpSpPr>
            <p:cNvPr id="8" name="Group 68"/>
            <p:cNvGrpSpPr>
              <a:grpSpLocks/>
            </p:cNvGrpSpPr>
            <p:nvPr/>
          </p:nvGrpSpPr>
          <p:grpSpPr bwMode="auto">
            <a:xfrm>
              <a:off x="3159142" y="4589463"/>
              <a:ext cx="1044578" cy="635000"/>
              <a:chOff x="1991" y="3321"/>
              <a:chExt cx="361" cy="231"/>
            </a:xfrm>
          </p:grpSpPr>
          <p:sp>
            <p:nvSpPr>
              <p:cNvPr id="32913" name="Freeform 69"/>
              <p:cNvSpPr>
                <a:spLocks/>
              </p:cNvSpPr>
              <p:nvPr/>
            </p:nvSpPr>
            <p:spPr bwMode="auto">
              <a:xfrm>
                <a:off x="2274" y="3459"/>
                <a:ext cx="78" cy="93"/>
              </a:xfrm>
              <a:custGeom>
                <a:avLst/>
                <a:gdLst>
                  <a:gd name="T0" fmla="*/ 0 w 16"/>
                  <a:gd name="T1" fmla="*/ 166 h 19"/>
                  <a:gd name="T2" fmla="*/ 24 w 16"/>
                  <a:gd name="T3" fmla="*/ 313 h 19"/>
                  <a:gd name="T4" fmla="*/ 24 w 16"/>
                  <a:gd name="T5" fmla="*/ 382 h 19"/>
                  <a:gd name="T6" fmla="*/ 141 w 16"/>
                  <a:gd name="T7" fmla="*/ 455 h 19"/>
                  <a:gd name="T8" fmla="*/ 190 w 16"/>
                  <a:gd name="T9" fmla="*/ 382 h 19"/>
                  <a:gd name="T10" fmla="*/ 380 w 16"/>
                  <a:gd name="T11" fmla="*/ 264 h 19"/>
                  <a:gd name="T12" fmla="*/ 307 w 16"/>
                  <a:gd name="T13" fmla="*/ 117 h 19"/>
                  <a:gd name="T14" fmla="*/ 73 w 16"/>
                  <a:gd name="T15" fmla="*/ 0 h 19"/>
                  <a:gd name="T16" fmla="*/ 73 w 16"/>
                  <a:gd name="T17" fmla="*/ 117 h 19"/>
                  <a:gd name="T18" fmla="*/ 0 w 16"/>
                  <a:gd name="T19" fmla="*/ 166 h 19"/>
                  <a:gd name="T20" fmla="*/ 0 w 16"/>
                  <a:gd name="T21" fmla="*/ 166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14" name="Freeform 70"/>
              <p:cNvSpPr>
                <a:spLocks/>
              </p:cNvSpPr>
              <p:nvPr/>
            </p:nvSpPr>
            <p:spPr bwMode="auto">
              <a:xfrm>
                <a:off x="2235" y="3409"/>
                <a:ext cx="44" cy="29"/>
              </a:xfrm>
              <a:custGeom>
                <a:avLst/>
                <a:gdLst>
                  <a:gd name="T0" fmla="*/ 73 w 9"/>
                  <a:gd name="T1" fmla="*/ 140 h 6"/>
                  <a:gd name="T2" fmla="*/ 191 w 9"/>
                  <a:gd name="T3" fmla="*/ 140 h 6"/>
                  <a:gd name="T4" fmla="*/ 215 w 9"/>
                  <a:gd name="T5" fmla="*/ 72 h 6"/>
                  <a:gd name="T6" fmla="*/ 117 w 9"/>
                  <a:gd name="T7" fmla="*/ 48 h 6"/>
                  <a:gd name="T8" fmla="*/ 73 w 9"/>
                  <a:gd name="T9" fmla="*/ 48 h 6"/>
                  <a:gd name="T10" fmla="*/ 49 w 9"/>
                  <a:gd name="T11" fmla="*/ 0 h 6"/>
                  <a:gd name="T12" fmla="*/ 0 w 9"/>
                  <a:gd name="T13" fmla="*/ 48 h 6"/>
                  <a:gd name="T14" fmla="*/ 49 w 9"/>
                  <a:gd name="T15" fmla="*/ 116 h 6"/>
                  <a:gd name="T16" fmla="*/ 73 w 9"/>
                  <a:gd name="T17" fmla="*/ 140 h 6"/>
                  <a:gd name="T18" fmla="*/ 73 w 9"/>
                  <a:gd name="T19" fmla="*/ 14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15" name="Freeform 71"/>
              <p:cNvSpPr>
                <a:spLocks/>
              </p:cNvSpPr>
              <p:nvPr/>
            </p:nvSpPr>
            <p:spPr bwMode="auto">
              <a:xfrm>
                <a:off x="2225" y="3438"/>
                <a:ext cx="20" cy="10"/>
              </a:xfrm>
              <a:custGeom>
                <a:avLst/>
                <a:gdLst>
                  <a:gd name="T0" fmla="*/ 0 w 4"/>
                  <a:gd name="T1" fmla="*/ 50 h 2"/>
                  <a:gd name="T2" fmla="*/ 100 w 4"/>
                  <a:gd name="T3" fmla="*/ 0 h 2"/>
                  <a:gd name="T4" fmla="*/ 100 w 4"/>
                  <a:gd name="T5" fmla="*/ 50 h 2"/>
                  <a:gd name="T6" fmla="*/ 0 w 4"/>
                  <a:gd name="T7" fmla="*/ 50 h 2"/>
                  <a:gd name="T8" fmla="*/ 0 w 4"/>
                  <a:gd name="T9" fmla="*/ 5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16" name="Freeform 72"/>
              <p:cNvSpPr>
                <a:spLocks/>
              </p:cNvSpPr>
              <p:nvPr/>
            </p:nvSpPr>
            <p:spPr bwMode="auto">
              <a:xfrm>
                <a:off x="2211" y="3419"/>
                <a:ext cx="19" cy="14"/>
              </a:xfrm>
              <a:custGeom>
                <a:avLst/>
                <a:gdLst>
                  <a:gd name="T0" fmla="*/ 47 w 4"/>
                  <a:gd name="T1" fmla="*/ 0 h 3"/>
                  <a:gd name="T2" fmla="*/ 47 w 4"/>
                  <a:gd name="T3" fmla="*/ 0 h 3"/>
                  <a:gd name="T4" fmla="*/ 66 w 4"/>
                  <a:gd name="T5" fmla="*/ 0 h 3"/>
                  <a:gd name="T6" fmla="*/ 66 w 4"/>
                  <a:gd name="T7" fmla="*/ 0 h 3"/>
                  <a:gd name="T8" fmla="*/ 66 w 4"/>
                  <a:gd name="T9" fmla="*/ 0 h 3"/>
                  <a:gd name="T10" fmla="*/ 66 w 4"/>
                  <a:gd name="T11" fmla="*/ 23 h 3"/>
                  <a:gd name="T12" fmla="*/ 66 w 4"/>
                  <a:gd name="T13" fmla="*/ 23 h 3"/>
                  <a:gd name="T14" fmla="*/ 66 w 4"/>
                  <a:gd name="T15" fmla="*/ 23 h 3"/>
                  <a:gd name="T16" fmla="*/ 90 w 4"/>
                  <a:gd name="T17" fmla="*/ 23 h 3"/>
                  <a:gd name="T18" fmla="*/ 66 w 4"/>
                  <a:gd name="T19" fmla="*/ 42 h 3"/>
                  <a:gd name="T20" fmla="*/ 66 w 4"/>
                  <a:gd name="T21" fmla="*/ 42 h 3"/>
                  <a:gd name="T22" fmla="*/ 66 w 4"/>
                  <a:gd name="T23" fmla="*/ 42 h 3"/>
                  <a:gd name="T24" fmla="*/ 66 w 4"/>
                  <a:gd name="T25" fmla="*/ 65 h 3"/>
                  <a:gd name="T26" fmla="*/ 66 w 4"/>
                  <a:gd name="T27" fmla="*/ 65 h 3"/>
                  <a:gd name="T28" fmla="*/ 66 w 4"/>
                  <a:gd name="T29" fmla="*/ 65 h 3"/>
                  <a:gd name="T30" fmla="*/ 47 w 4"/>
                  <a:gd name="T31" fmla="*/ 65 h 3"/>
                  <a:gd name="T32" fmla="*/ 47 w 4"/>
                  <a:gd name="T33" fmla="*/ 65 h 3"/>
                  <a:gd name="T34" fmla="*/ 47 w 4"/>
                  <a:gd name="T35" fmla="*/ 65 h 3"/>
                  <a:gd name="T36" fmla="*/ 24 w 4"/>
                  <a:gd name="T37" fmla="*/ 65 h 3"/>
                  <a:gd name="T38" fmla="*/ 24 w 4"/>
                  <a:gd name="T39" fmla="*/ 65 h 3"/>
                  <a:gd name="T40" fmla="*/ 24 w 4"/>
                  <a:gd name="T41" fmla="*/ 65 h 3"/>
                  <a:gd name="T42" fmla="*/ 24 w 4"/>
                  <a:gd name="T43" fmla="*/ 42 h 3"/>
                  <a:gd name="T44" fmla="*/ 0 w 4"/>
                  <a:gd name="T45" fmla="*/ 42 h 3"/>
                  <a:gd name="T46" fmla="*/ 0 w 4"/>
                  <a:gd name="T47" fmla="*/ 42 h 3"/>
                  <a:gd name="T48" fmla="*/ 0 w 4"/>
                  <a:gd name="T49" fmla="*/ 23 h 3"/>
                  <a:gd name="T50" fmla="*/ 0 w 4"/>
                  <a:gd name="T51" fmla="*/ 23 h 3"/>
                  <a:gd name="T52" fmla="*/ 0 w 4"/>
                  <a:gd name="T53" fmla="*/ 23 h 3"/>
                  <a:gd name="T54" fmla="*/ 24 w 4"/>
                  <a:gd name="T55" fmla="*/ 23 h 3"/>
                  <a:gd name="T56" fmla="*/ 24 w 4"/>
                  <a:gd name="T57" fmla="*/ 0 h 3"/>
                  <a:gd name="T58" fmla="*/ 24 w 4"/>
                  <a:gd name="T59" fmla="*/ 0 h 3"/>
                  <a:gd name="T60" fmla="*/ 24 w 4"/>
                  <a:gd name="T61" fmla="*/ 0 h 3"/>
                  <a:gd name="T62" fmla="*/ 47 w 4"/>
                  <a:gd name="T63" fmla="*/ 0 h 3"/>
                  <a:gd name="T64" fmla="*/ 47 w 4"/>
                  <a:gd name="T65" fmla="*/ 0 h 3"/>
                  <a:gd name="T66" fmla="*/ 47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17" name="Freeform 73"/>
              <p:cNvSpPr>
                <a:spLocks/>
              </p:cNvSpPr>
              <p:nvPr/>
            </p:nvSpPr>
            <p:spPr bwMode="auto">
              <a:xfrm>
                <a:off x="2186" y="3394"/>
                <a:ext cx="39" cy="15"/>
              </a:xfrm>
              <a:custGeom>
                <a:avLst/>
                <a:gdLst>
                  <a:gd name="T0" fmla="*/ 0 w 8"/>
                  <a:gd name="T1" fmla="*/ 75 h 3"/>
                  <a:gd name="T2" fmla="*/ 166 w 8"/>
                  <a:gd name="T3" fmla="*/ 75 h 3"/>
                  <a:gd name="T4" fmla="*/ 190 w 8"/>
                  <a:gd name="T5" fmla="*/ 0 h 3"/>
                  <a:gd name="T6" fmla="*/ 49 w 8"/>
                  <a:gd name="T7" fmla="*/ 0 h 3"/>
                  <a:gd name="T8" fmla="*/ 0 w 8"/>
                  <a:gd name="T9" fmla="*/ 75 h 3"/>
                  <a:gd name="T10" fmla="*/ 0 w 8"/>
                  <a:gd name="T11" fmla="*/ 75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18" name="Freeform 74"/>
              <p:cNvSpPr>
                <a:spLocks/>
              </p:cNvSpPr>
              <p:nvPr/>
            </p:nvSpPr>
            <p:spPr bwMode="auto">
              <a:xfrm>
                <a:off x="2026" y="3321"/>
                <a:ext cx="38" cy="24"/>
              </a:xfrm>
              <a:custGeom>
                <a:avLst/>
                <a:gdLst>
                  <a:gd name="T0" fmla="*/ 0 w 8"/>
                  <a:gd name="T1" fmla="*/ 91 h 5"/>
                  <a:gd name="T2" fmla="*/ 66 w 8"/>
                  <a:gd name="T3" fmla="*/ 115 h 5"/>
                  <a:gd name="T4" fmla="*/ 133 w 8"/>
                  <a:gd name="T5" fmla="*/ 115 h 5"/>
                  <a:gd name="T6" fmla="*/ 180 w 8"/>
                  <a:gd name="T7" fmla="*/ 48 h 5"/>
                  <a:gd name="T8" fmla="*/ 114 w 8"/>
                  <a:gd name="T9" fmla="*/ 0 h 5"/>
                  <a:gd name="T10" fmla="*/ 24 w 8"/>
                  <a:gd name="T11" fmla="*/ 48 h 5"/>
                  <a:gd name="T12" fmla="*/ 0 w 8"/>
                  <a:gd name="T13" fmla="*/ 91 h 5"/>
                  <a:gd name="T14" fmla="*/ 0 w 8"/>
                  <a:gd name="T15" fmla="*/ 9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19" name="Freeform 75"/>
              <p:cNvSpPr>
                <a:spLocks/>
              </p:cNvSpPr>
              <p:nvPr/>
            </p:nvSpPr>
            <p:spPr bwMode="auto">
              <a:xfrm>
                <a:off x="1991" y="3321"/>
                <a:ext cx="20" cy="24"/>
              </a:xfrm>
              <a:custGeom>
                <a:avLst/>
                <a:gdLst>
                  <a:gd name="T0" fmla="*/ 0 w 4"/>
                  <a:gd name="T1" fmla="*/ 115 h 5"/>
                  <a:gd name="T2" fmla="*/ 100 w 4"/>
                  <a:gd name="T3" fmla="*/ 48 h 5"/>
                  <a:gd name="T4" fmla="*/ 100 w 4"/>
                  <a:gd name="T5" fmla="*/ 0 h 5"/>
                  <a:gd name="T6" fmla="*/ 0 w 4"/>
                  <a:gd name="T7" fmla="*/ 91 h 5"/>
                  <a:gd name="T8" fmla="*/ 0 w 4"/>
                  <a:gd name="T9" fmla="*/ 115 h 5"/>
                  <a:gd name="T10" fmla="*/ 0 w 4"/>
                  <a:gd name="T11" fmla="*/ 11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FFC66D"/>
              </a:solidFill>
              <a:ln w="12700" cmpd="sng">
                <a:solidFill>
                  <a:schemeClr val="tx1"/>
                </a:solidFill>
                <a:prstDash val="solid"/>
                <a:round/>
                <a:headEnd/>
                <a:tailEnd/>
              </a:ln>
            </p:spPr>
            <p:txBody>
              <a:bodyPr/>
              <a:lstStyle/>
              <a:p>
                <a:endParaRPr lang="en-US"/>
              </a:p>
            </p:txBody>
          </p:sp>
          <p:sp>
            <p:nvSpPr>
              <p:cNvPr id="32920" name="Freeform 76"/>
              <p:cNvSpPr>
                <a:spLocks/>
              </p:cNvSpPr>
              <p:nvPr/>
            </p:nvSpPr>
            <p:spPr bwMode="auto">
              <a:xfrm>
                <a:off x="2128" y="3360"/>
                <a:ext cx="39" cy="34"/>
              </a:xfrm>
              <a:custGeom>
                <a:avLst/>
                <a:gdLst>
                  <a:gd name="T0" fmla="*/ 73 w 8"/>
                  <a:gd name="T1" fmla="*/ 165 h 7"/>
                  <a:gd name="T2" fmla="*/ 190 w 8"/>
                  <a:gd name="T3" fmla="*/ 165 h 7"/>
                  <a:gd name="T4" fmla="*/ 190 w 8"/>
                  <a:gd name="T5" fmla="*/ 92 h 7"/>
                  <a:gd name="T6" fmla="*/ 97 w 8"/>
                  <a:gd name="T7" fmla="*/ 0 h 7"/>
                  <a:gd name="T8" fmla="*/ 0 w 8"/>
                  <a:gd name="T9" fmla="*/ 49 h 7"/>
                  <a:gd name="T10" fmla="*/ 73 w 8"/>
                  <a:gd name="T11" fmla="*/ 165 h 7"/>
                  <a:gd name="T12" fmla="*/ 73 w 8"/>
                  <a:gd name="T13" fmla="*/ 165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FFC66D"/>
              </a:solidFill>
              <a:ln w="12700" cmpd="sng">
                <a:solidFill>
                  <a:schemeClr val="tx1"/>
                </a:solidFill>
                <a:prstDash val="solid"/>
                <a:round/>
                <a:headEnd/>
                <a:tailEnd/>
              </a:ln>
            </p:spPr>
            <p:txBody>
              <a:bodyPr/>
              <a:lstStyle/>
              <a:p>
                <a:endParaRPr lang="en-US"/>
              </a:p>
            </p:txBody>
          </p:sp>
        </p:grpSp>
      </p:grpSp>
      <p:grpSp>
        <p:nvGrpSpPr>
          <p:cNvPr id="9" name="Group 323"/>
          <p:cNvGrpSpPr>
            <a:grpSpLocks/>
          </p:cNvGrpSpPr>
          <p:nvPr/>
        </p:nvGrpSpPr>
        <p:grpSpPr bwMode="auto">
          <a:xfrm>
            <a:off x="5359401" y="1528764"/>
            <a:ext cx="3316111" cy="1920875"/>
            <a:chOff x="1155701" y="1709740"/>
            <a:chExt cx="6940549" cy="3567112"/>
          </a:xfrm>
        </p:grpSpPr>
        <p:sp>
          <p:nvSpPr>
            <p:cNvPr id="32787" name="Freeform 5"/>
            <p:cNvSpPr>
              <a:spLocks/>
            </p:cNvSpPr>
            <p:nvPr/>
          </p:nvSpPr>
          <p:spPr bwMode="auto">
            <a:xfrm>
              <a:off x="4514851" y="2003425"/>
              <a:ext cx="723900" cy="427038"/>
            </a:xfrm>
            <a:custGeom>
              <a:avLst/>
              <a:gdLst>
                <a:gd name="T0" fmla="*/ 0 w 89"/>
                <a:gd name="T1" fmla="*/ 2147483647 h 55"/>
                <a:gd name="T2" fmla="*/ 330789779 w 89"/>
                <a:gd name="T3" fmla="*/ 0 h 55"/>
                <a:gd name="T4" fmla="*/ 2147483647 w 89"/>
                <a:gd name="T5" fmla="*/ 180854486 h 55"/>
                <a:gd name="T6" fmla="*/ 2147483647 w 89"/>
                <a:gd name="T7" fmla="*/ 241136706 h 55"/>
                <a:gd name="T8" fmla="*/ 2147483647 w 89"/>
                <a:gd name="T9" fmla="*/ 301426751 h 55"/>
                <a:gd name="T10" fmla="*/ 2147483647 w 89"/>
                <a:gd name="T11" fmla="*/ 542563518 h 55"/>
                <a:gd name="T12" fmla="*/ 2147483647 w 89"/>
                <a:gd name="T13" fmla="*/ 602845738 h 55"/>
                <a:gd name="T14" fmla="*/ 2147483647 w 89"/>
                <a:gd name="T15" fmla="*/ 783700163 h 55"/>
                <a:gd name="T16" fmla="*/ 2147483647 w 89"/>
                <a:gd name="T17" fmla="*/ 1085127035 h 55"/>
                <a:gd name="T18" fmla="*/ 2147483647 w 89"/>
                <a:gd name="T19" fmla="*/ 1386553665 h 55"/>
                <a:gd name="T20" fmla="*/ 2147483647 w 89"/>
                <a:gd name="T21" fmla="*/ 1507118105 h 55"/>
                <a:gd name="T22" fmla="*/ 2147483647 w 89"/>
                <a:gd name="T23" fmla="*/ 1808544735 h 55"/>
                <a:gd name="T24" fmla="*/ 2147483647 w 89"/>
                <a:gd name="T25" fmla="*/ 2147483647 h 55"/>
                <a:gd name="T26" fmla="*/ 2147483647 w 89"/>
                <a:gd name="T27" fmla="*/ 2147483647 h 55"/>
                <a:gd name="T28" fmla="*/ 2147483647 w 89"/>
                <a:gd name="T29" fmla="*/ 2147483647 h 55"/>
                <a:gd name="T30" fmla="*/ 2147483647 w 89"/>
                <a:gd name="T31" fmla="*/ 2147483647 h 55"/>
                <a:gd name="T32" fmla="*/ 2147483647 w 89"/>
                <a:gd name="T33" fmla="*/ 2147483647 h 55"/>
                <a:gd name="T34" fmla="*/ 2147483647 w 89"/>
                <a:gd name="T35" fmla="*/ 2147483647 h 55"/>
                <a:gd name="T36" fmla="*/ 2147483647 w 89"/>
                <a:gd name="T37" fmla="*/ 2147483647 h 55"/>
                <a:gd name="T38" fmla="*/ 0 w 89"/>
                <a:gd name="T39" fmla="*/ 2147483647 h 55"/>
                <a:gd name="T40" fmla="*/ 0 w 89"/>
                <a:gd name="T41" fmla="*/ 2147483647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88" name="Freeform 6"/>
            <p:cNvSpPr>
              <a:spLocks/>
            </p:cNvSpPr>
            <p:nvPr/>
          </p:nvSpPr>
          <p:spPr bwMode="auto">
            <a:xfrm>
              <a:off x="4483100" y="2398713"/>
              <a:ext cx="765176" cy="495300"/>
            </a:xfrm>
            <a:custGeom>
              <a:avLst/>
              <a:gdLst>
                <a:gd name="T0" fmla="*/ 0 w 94"/>
                <a:gd name="T1" fmla="*/ 2147483647 h 64"/>
                <a:gd name="T2" fmla="*/ 198791096 w 94"/>
                <a:gd name="T3" fmla="*/ 1018182017 h 64"/>
                <a:gd name="T4" fmla="*/ 265052060 w 94"/>
                <a:gd name="T5" fmla="*/ 0 h 64"/>
                <a:gd name="T6" fmla="*/ 2147483647 w 94"/>
                <a:gd name="T7" fmla="*/ 239570365 h 64"/>
                <a:gd name="T8" fmla="*/ 2147483647 w 94"/>
                <a:gd name="T9" fmla="*/ 359355578 h 64"/>
                <a:gd name="T10" fmla="*/ 2147483647 w 94"/>
                <a:gd name="T11" fmla="*/ 419248154 h 64"/>
                <a:gd name="T12" fmla="*/ 2147483647 w 94"/>
                <a:gd name="T13" fmla="*/ 598933742 h 64"/>
                <a:gd name="T14" fmla="*/ 2147483647 w 94"/>
                <a:gd name="T15" fmla="*/ 658826318 h 64"/>
                <a:gd name="T16" fmla="*/ 2147483647 w 94"/>
                <a:gd name="T17" fmla="*/ 898396623 h 64"/>
                <a:gd name="T18" fmla="*/ 2147483647 w 94"/>
                <a:gd name="T19" fmla="*/ 2147483647 h 64"/>
                <a:gd name="T20" fmla="*/ 2147483647 w 94"/>
                <a:gd name="T21" fmla="*/ 2147483647 h 64"/>
                <a:gd name="T22" fmla="*/ 2147483647 w 94"/>
                <a:gd name="T23" fmla="*/ 2147483647 h 64"/>
                <a:gd name="T24" fmla="*/ 2147483647 w 94"/>
                <a:gd name="T25" fmla="*/ 2147483647 h 64"/>
                <a:gd name="T26" fmla="*/ 2147483647 w 94"/>
                <a:gd name="T27" fmla="*/ 2147483647 h 64"/>
                <a:gd name="T28" fmla="*/ 2147483647 w 94"/>
                <a:gd name="T29" fmla="*/ 2147483647 h 64"/>
                <a:gd name="T30" fmla="*/ 2147483647 w 94"/>
                <a:gd name="T31" fmla="*/ 2147483647 h 64"/>
                <a:gd name="T32" fmla="*/ 2147483647 w 94"/>
                <a:gd name="T33" fmla="*/ 2147483647 h 64"/>
                <a:gd name="T34" fmla="*/ 2147483647 w 94"/>
                <a:gd name="T35" fmla="*/ 2147483647 h 64"/>
                <a:gd name="T36" fmla="*/ 2147483647 w 94"/>
                <a:gd name="T37" fmla="*/ 2147483647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7483647 h 64"/>
                <a:gd name="T52" fmla="*/ 2147483647 w 94"/>
                <a:gd name="T53" fmla="*/ 2147483647 h 64"/>
                <a:gd name="T54" fmla="*/ 2147483647 w 94"/>
                <a:gd name="T55" fmla="*/ 2147483647 h 64"/>
                <a:gd name="T56" fmla="*/ 2147483647 w 94"/>
                <a:gd name="T57" fmla="*/ 2147483647 h 64"/>
                <a:gd name="T58" fmla="*/ 2147483647 w 94"/>
                <a:gd name="T59" fmla="*/ 2147483647 h 64"/>
                <a:gd name="T60" fmla="*/ 2147483647 w 94"/>
                <a:gd name="T61" fmla="*/ 2147483647 h 64"/>
                <a:gd name="T62" fmla="*/ 2147483647 w 94"/>
                <a:gd name="T63" fmla="*/ 2147483647 h 64"/>
                <a:gd name="T64" fmla="*/ 2147483647 w 94"/>
                <a:gd name="T65" fmla="*/ 2147483647 h 64"/>
                <a:gd name="T66" fmla="*/ 2147483647 w 94"/>
                <a:gd name="T67" fmla="*/ 2147483647 h 64"/>
                <a:gd name="T68" fmla="*/ 2147483647 w 94"/>
                <a:gd name="T69" fmla="*/ 2147483647 h 64"/>
                <a:gd name="T70" fmla="*/ 0 w 94"/>
                <a:gd name="T71" fmla="*/ 2147483647 h 64"/>
                <a:gd name="T72" fmla="*/ 0 w 94"/>
                <a:gd name="T73" fmla="*/ 2147483647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89" name="Freeform 9"/>
            <p:cNvSpPr>
              <a:spLocks/>
            </p:cNvSpPr>
            <p:nvPr/>
          </p:nvSpPr>
          <p:spPr bwMode="auto">
            <a:xfrm>
              <a:off x="4522789" y="3590925"/>
              <a:ext cx="944562" cy="465138"/>
            </a:xfrm>
            <a:custGeom>
              <a:avLst/>
              <a:gdLst>
                <a:gd name="T0" fmla="*/ 928268316 w 116"/>
                <a:gd name="T1" fmla="*/ 60095829 h 60"/>
                <a:gd name="T2" fmla="*/ 0 w 116"/>
                <a:gd name="T3" fmla="*/ 540885828 h 60"/>
                <a:gd name="T4" fmla="*/ 2147483647 w 116"/>
                <a:gd name="T5" fmla="*/ 2147483647 h 60"/>
                <a:gd name="T6" fmla="*/ 2147483647 w 116"/>
                <a:gd name="T7" fmla="*/ 2147483647 h 60"/>
                <a:gd name="T8" fmla="*/ 2147483647 w 116"/>
                <a:gd name="T9" fmla="*/ 2147483647 h 60"/>
                <a:gd name="T10" fmla="*/ 2147483647 w 116"/>
                <a:gd name="T11" fmla="*/ 2147483647 h 60"/>
                <a:gd name="T12" fmla="*/ 2147483647 w 116"/>
                <a:gd name="T13" fmla="*/ 2147483647 h 60"/>
                <a:gd name="T14" fmla="*/ 2147483647 w 116"/>
                <a:gd name="T15" fmla="*/ 2147483647 h 60"/>
                <a:gd name="T16" fmla="*/ 2147483647 w 116"/>
                <a:gd name="T17" fmla="*/ 2147483647 h 60"/>
                <a:gd name="T18" fmla="*/ 2147483647 w 116"/>
                <a:gd name="T19" fmla="*/ 2147483647 h 60"/>
                <a:gd name="T20" fmla="*/ 2147483647 w 116"/>
                <a:gd name="T21" fmla="*/ 2147483647 h 60"/>
                <a:gd name="T22" fmla="*/ 2147483647 w 116"/>
                <a:gd name="T23" fmla="*/ 2147483647 h 60"/>
                <a:gd name="T24" fmla="*/ 2147483647 w 116"/>
                <a:gd name="T25" fmla="*/ 2147483647 h 60"/>
                <a:gd name="T26" fmla="*/ 2147483647 w 116"/>
                <a:gd name="T27" fmla="*/ 2147483647 h 60"/>
                <a:gd name="T28" fmla="*/ 2147483647 w 116"/>
                <a:gd name="T29" fmla="*/ 2147483647 h 60"/>
                <a:gd name="T30" fmla="*/ 2147483647 w 116"/>
                <a:gd name="T31" fmla="*/ 2147483647 h 60"/>
                <a:gd name="T32" fmla="*/ 2147483647 w 116"/>
                <a:gd name="T33" fmla="*/ 2147483647 h 60"/>
                <a:gd name="T34" fmla="*/ 2147483647 w 116"/>
                <a:gd name="T35" fmla="*/ 2147483647 h 60"/>
                <a:gd name="T36" fmla="*/ 2147483647 w 116"/>
                <a:gd name="T37" fmla="*/ 2147483647 h 60"/>
                <a:gd name="T38" fmla="*/ 2147483647 w 116"/>
                <a:gd name="T39" fmla="*/ 2147483647 h 60"/>
                <a:gd name="T40" fmla="*/ 2147483647 w 116"/>
                <a:gd name="T41" fmla="*/ 2147483647 h 60"/>
                <a:gd name="T42" fmla="*/ 2147483647 w 116"/>
                <a:gd name="T43" fmla="*/ 2147483647 h 60"/>
                <a:gd name="T44" fmla="*/ 2147483647 w 116"/>
                <a:gd name="T45" fmla="*/ 2147483647 h 60"/>
                <a:gd name="T46" fmla="*/ 2147483647 w 116"/>
                <a:gd name="T47" fmla="*/ 2147483647 h 60"/>
                <a:gd name="T48" fmla="*/ 2147483647 w 116"/>
                <a:gd name="T49" fmla="*/ 2147483647 h 60"/>
                <a:gd name="T50" fmla="*/ 2147483647 w 116"/>
                <a:gd name="T51" fmla="*/ 2147483647 h 60"/>
                <a:gd name="T52" fmla="*/ 2147483647 w 116"/>
                <a:gd name="T53" fmla="*/ 2147483647 h 60"/>
                <a:gd name="T54" fmla="*/ 2147483647 w 116"/>
                <a:gd name="T55" fmla="*/ 2147483647 h 60"/>
                <a:gd name="T56" fmla="*/ 2147483647 w 116"/>
                <a:gd name="T57" fmla="*/ 2147483647 h 60"/>
                <a:gd name="T58" fmla="*/ 2147483647 w 116"/>
                <a:gd name="T59" fmla="*/ 2147483647 h 60"/>
                <a:gd name="T60" fmla="*/ 2147483647 w 116"/>
                <a:gd name="T61" fmla="*/ 2147483647 h 60"/>
                <a:gd name="T62" fmla="*/ 2147483647 w 116"/>
                <a:gd name="T63" fmla="*/ 2147483647 h 60"/>
                <a:gd name="T64" fmla="*/ 2147483647 w 116"/>
                <a:gd name="T65" fmla="*/ 2147483647 h 60"/>
                <a:gd name="T66" fmla="*/ 2147483647 w 116"/>
                <a:gd name="T67" fmla="*/ 1863040499 h 60"/>
                <a:gd name="T68" fmla="*/ 2147483647 w 116"/>
                <a:gd name="T69" fmla="*/ 180295256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0" name="Freeform 12"/>
            <p:cNvSpPr>
              <a:spLocks/>
            </p:cNvSpPr>
            <p:nvPr/>
          </p:nvSpPr>
          <p:spPr bwMode="auto">
            <a:xfrm>
              <a:off x="5597525" y="2282827"/>
              <a:ext cx="577850" cy="588963"/>
            </a:xfrm>
            <a:custGeom>
              <a:avLst/>
              <a:gdLst>
                <a:gd name="T0" fmla="*/ 1920927719 w 71"/>
                <a:gd name="T1" fmla="*/ 2147483647 h 76"/>
                <a:gd name="T2" fmla="*/ 1589738424 w 71"/>
                <a:gd name="T3" fmla="*/ 2147483647 h 76"/>
                <a:gd name="T4" fmla="*/ 1457256195 w 71"/>
                <a:gd name="T5" fmla="*/ 2147483647 h 76"/>
                <a:gd name="T6" fmla="*/ 1523497309 w 71"/>
                <a:gd name="T7" fmla="*/ 2147483647 h 76"/>
                <a:gd name="T8" fmla="*/ 1391015080 w 71"/>
                <a:gd name="T9" fmla="*/ 2147483647 h 76"/>
                <a:gd name="T10" fmla="*/ 1391015080 w 71"/>
                <a:gd name="T11" fmla="*/ 2147483647 h 76"/>
                <a:gd name="T12" fmla="*/ 1126058761 w 71"/>
                <a:gd name="T13" fmla="*/ 2147483647 h 76"/>
                <a:gd name="T14" fmla="*/ 794869212 w 71"/>
                <a:gd name="T15" fmla="*/ 2147483647 h 76"/>
                <a:gd name="T16" fmla="*/ 529912766 w 71"/>
                <a:gd name="T17" fmla="*/ 2147483647 h 76"/>
                <a:gd name="T18" fmla="*/ 463671651 w 71"/>
                <a:gd name="T19" fmla="*/ 2147483647 h 76"/>
                <a:gd name="T20" fmla="*/ 198715268 w 71"/>
                <a:gd name="T21" fmla="*/ 2147483647 h 76"/>
                <a:gd name="T22" fmla="*/ 66241130 w 71"/>
                <a:gd name="T23" fmla="*/ 2147483647 h 76"/>
                <a:gd name="T24" fmla="*/ 132474122 w 71"/>
                <a:gd name="T25" fmla="*/ 1861704030 h 76"/>
                <a:gd name="T26" fmla="*/ 198715268 w 71"/>
                <a:gd name="T27" fmla="*/ 1681535671 h 76"/>
                <a:gd name="T28" fmla="*/ 0 w 71"/>
                <a:gd name="T29" fmla="*/ 1501375062 h 76"/>
                <a:gd name="T30" fmla="*/ 66241130 w 71"/>
                <a:gd name="T31" fmla="*/ 1321206703 h 76"/>
                <a:gd name="T32" fmla="*/ 331197561 w 71"/>
                <a:gd name="T33" fmla="*/ 1020936437 h 76"/>
                <a:gd name="T34" fmla="*/ 463671651 w 71"/>
                <a:gd name="T35" fmla="*/ 960877492 h 76"/>
                <a:gd name="T36" fmla="*/ 463671651 w 71"/>
                <a:gd name="T37" fmla="*/ 360329090 h 76"/>
                <a:gd name="T38" fmla="*/ 596154007 w 71"/>
                <a:gd name="T39" fmla="*/ 300278136 h 76"/>
                <a:gd name="T40" fmla="*/ 861110326 w 71"/>
                <a:gd name="T41" fmla="*/ 300278136 h 76"/>
                <a:gd name="T42" fmla="*/ 1457256195 w 71"/>
                <a:gd name="T43" fmla="*/ 60058718 h 76"/>
                <a:gd name="T44" fmla="*/ 1589738424 w 71"/>
                <a:gd name="T45" fmla="*/ 60058718 h 76"/>
                <a:gd name="T46" fmla="*/ 1523497309 w 71"/>
                <a:gd name="T47" fmla="*/ 180168420 h 76"/>
                <a:gd name="T48" fmla="*/ 1457256195 w 71"/>
                <a:gd name="T49" fmla="*/ 360329090 h 76"/>
                <a:gd name="T50" fmla="*/ 1722212514 w 71"/>
                <a:gd name="T51" fmla="*/ 300278136 h 76"/>
                <a:gd name="T52" fmla="*/ 1854686604 w 71"/>
                <a:gd name="T53" fmla="*/ 360329090 h 76"/>
                <a:gd name="T54" fmla="*/ 2053409948 w 71"/>
                <a:gd name="T55" fmla="*/ 480438746 h 76"/>
                <a:gd name="T56" fmla="*/ 2119642924 w 71"/>
                <a:gd name="T57" fmla="*/ 600548523 h 76"/>
                <a:gd name="T58" fmla="*/ 2147483647 w 71"/>
                <a:gd name="T59" fmla="*/ 780716882 h 76"/>
                <a:gd name="T60" fmla="*/ 2147483647 w 71"/>
                <a:gd name="T61" fmla="*/ 900826538 h 76"/>
                <a:gd name="T62" fmla="*/ 2147483647 w 71"/>
                <a:gd name="T63" fmla="*/ 900826538 h 76"/>
                <a:gd name="T64" fmla="*/ 2147483647 w 71"/>
                <a:gd name="T65" fmla="*/ 900826538 h 76"/>
                <a:gd name="T66" fmla="*/ 2147483647 w 71"/>
                <a:gd name="T67" fmla="*/ 960877492 h 76"/>
                <a:gd name="T68" fmla="*/ 2147483647 w 71"/>
                <a:gd name="T69" fmla="*/ 1020936437 h 76"/>
                <a:gd name="T70" fmla="*/ 2147483647 w 71"/>
                <a:gd name="T71" fmla="*/ 1080987390 h 76"/>
                <a:gd name="T72" fmla="*/ 2147483647 w 71"/>
                <a:gd name="T73" fmla="*/ 1261155749 h 76"/>
                <a:gd name="T74" fmla="*/ 2147483647 w 71"/>
                <a:gd name="T75" fmla="*/ 1501375062 h 76"/>
                <a:gd name="T76" fmla="*/ 2147483647 w 71"/>
                <a:gd name="T77" fmla="*/ 1501375062 h 76"/>
                <a:gd name="T78" fmla="*/ 2147483647 w 71"/>
                <a:gd name="T79" fmla="*/ 1621484718 h 76"/>
                <a:gd name="T80" fmla="*/ 2147483647 w 71"/>
                <a:gd name="T81" fmla="*/ 1801645327 h 76"/>
                <a:gd name="T82" fmla="*/ 2147483647 w 71"/>
                <a:gd name="T83" fmla="*/ 1981813686 h 76"/>
                <a:gd name="T84" fmla="*/ 2147483647 w 71"/>
                <a:gd name="T85" fmla="*/ 2147483647 h 76"/>
                <a:gd name="T86" fmla="*/ 2147483647 w 71"/>
                <a:gd name="T87" fmla="*/ 2147483647 h 76"/>
                <a:gd name="T88" fmla="*/ 2147483647 w 71"/>
                <a:gd name="T89" fmla="*/ 2101923827 h 76"/>
                <a:gd name="T90" fmla="*/ 2147483647 w 71"/>
                <a:gd name="T91" fmla="*/ 1981813686 h 76"/>
                <a:gd name="T92" fmla="*/ 2147483647 w 71"/>
                <a:gd name="T93" fmla="*/ 1861704030 h 76"/>
                <a:gd name="T94" fmla="*/ 2147483647 w 71"/>
                <a:gd name="T95" fmla="*/ 1681535671 h 76"/>
                <a:gd name="T96" fmla="*/ 2147483647 w 71"/>
                <a:gd name="T97" fmla="*/ 1621484718 h 76"/>
                <a:gd name="T98" fmla="*/ 2147483647 w 71"/>
                <a:gd name="T99" fmla="*/ 1501375062 h 76"/>
                <a:gd name="T100" fmla="*/ 2147483647 w 71"/>
                <a:gd name="T101" fmla="*/ 1561426015 h 76"/>
                <a:gd name="T102" fmla="*/ 2147483647 w 71"/>
                <a:gd name="T103" fmla="*/ 1981813686 h 76"/>
                <a:gd name="T104" fmla="*/ 2147483647 w 71"/>
                <a:gd name="T105" fmla="*/ 2101923827 h 76"/>
                <a:gd name="T106" fmla="*/ 2147483647 w 71"/>
                <a:gd name="T107" fmla="*/ 2147483647 h 76"/>
                <a:gd name="T108" fmla="*/ 2147483647 w 71"/>
                <a:gd name="T109" fmla="*/ 2147483647 h 76"/>
                <a:gd name="T110" fmla="*/ 2147483647 w 71"/>
                <a:gd name="T111" fmla="*/ 2147483647 h 76"/>
                <a:gd name="T112" fmla="*/ 2147483647 w 71"/>
                <a:gd name="T113" fmla="*/ 2147483647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1987168833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1" name="Freeform 18"/>
            <p:cNvSpPr>
              <a:spLocks/>
            </p:cNvSpPr>
            <p:nvPr/>
          </p:nvSpPr>
          <p:spPr bwMode="auto">
            <a:xfrm>
              <a:off x="6289675" y="4311650"/>
              <a:ext cx="1001714" cy="719138"/>
            </a:xfrm>
            <a:custGeom>
              <a:avLst/>
              <a:gdLst>
                <a:gd name="T0" fmla="*/ 0 w 123"/>
                <a:gd name="T1" fmla="*/ 478350457 h 93"/>
                <a:gd name="T2" fmla="*/ 0 w 123"/>
                <a:gd name="T3" fmla="*/ 597943961 h 93"/>
                <a:gd name="T4" fmla="*/ 132649736 w 123"/>
                <a:gd name="T5" fmla="*/ 717529612 h 93"/>
                <a:gd name="T6" fmla="*/ 198974620 w 123"/>
                <a:gd name="T7" fmla="*/ 896911954 h 93"/>
                <a:gd name="T8" fmla="*/ 265299471 w 123"/>
                <a:gd name="T9" fmla="*/ 1016497846 h 93"/>
                <a:gd name="T10" fmla="*/ 198974620 w 123"/>
                <a:gd name="T11" fmla="*/ 1136091230 h 93"/>
                <a:gd name="T12" fmla="*/ 464274091 w 123"/>
                <a:gd name="T13" fmla="*/ 1076294538 h 93"/>
                <a:gd name="T14" fmla="*/ 596923922 w 123"/>
                <a:gd name="T15" fmla="*/ 896911954 h 93"/>
                <a:gd name="T16" fmla="*/ 663248774 w 123"/>
                <a:gd name="T17" fmla="*/ 896911954 h 93"/>
                <a:gd name="T18" fmla="*/ 596923922 w 123"/>
                <a:gd name="T19" fmla="*/ 1016497846 h 93"/>
                <a:gd name="T20" fmla="*/ 1260172696 w 123"/>
                <a:gd name="T21" fmla="*/ 837115262 h 93"/>
                <a:gd name="T22" fmla="*/ 1260172696 w 123"/>
                <a:gd name="T23" fmla="*/ 956708646 h 93"/>
                <a:gd name="T24" fmla="*/ 1658121808 w 123"/>
                <a:gd name="T25" fmla="*/ 1016497846 h 93"/>
                <a:gd name="T26" fmla="*/ 1923421216 w 123"/>
                <a:gd name="T27" fmla="*/ 1076294538 h 93"/>
                <a:gd name="T28" fmla="*/ 2056079064 w 123"/>
                <a:gd name="T29" fmla="*/ 1136091230 h 93"/>
                <a:gd name="T30" fmla="*/ 2056079064 w 123"/>
                <a:gd name="T31" fmla="*/ 1195880189 h 93"/>
                <a:gd name="T32" fmla="*/ 2147483647 w 123"/>
                <a:gd name="T33" fmla="*/ 1435059223 h 93"/>
                <a:gd name="T34" fmla="*/ 2147483647 w 123"/>
                <a:gd name="T35" fmla="*/ 1494855915 h 93"/>
                <a:gd name="T36" fmla="*/ 2147483647 w 123"/>
                <a:gd name="T37" fmla="*/ 1554644874 h 93"/>
                <a:gd name="T38" fmla="*/ 2147483647 w 123"/>
                <a:gd name="T39" fmla="*/ 1435059223 h 93"/>
                <a:gd name="T40" fmla="*/ 2147483647 w 123"/>
                <a:gd name="T41" fmla="*/ 1255676881 h 93"/>
                <a:gd name="T42" fmla="*/ 2147483647 w 123"/>
                <a:gd name="T43" fmla="*/ 1076294538 h 93"/>
                <a:gd name="T44" fmla="*/ 2147483647 w 123"/>
                <a:gd name="T45" fmla="*/ 1255676881 h 93"/>
                <a:gd name="T46" fmla="*/ 2147483647 w 123"/>
                <a:gd name="T47" fmla="*/ 1674238257 h 93"/>
                <a:gd name="T48" fmla="*/ 2147483647 w 123"/>
                <a:gd name="T49" fmla="*/ 1793823908 h 93"/>
                <a:gd name="T50" fmla="*/ 2147483647 w 123"/>
                <a:gd name="T51" fmla="*/ 2147483647 h 93"/>
                <a:gd name="T52" fmla="*/ 2147483647 w 123"/>
                <a:gd name="T53" fmla="*/ 2147483647 h 93"/>
                <a:gd name="T54" fmla="*/ 2147483647 w 123"/>
                <a:gd name="T55" fmla="*/ 2147483647 h 93"/>
                <a:gd name="T56" fmla="*/ 2147483647 w 123"/>
                <a:gd name="T57" fmla="*/ 2147483647 h 93"/>
                <a:gd name="T58" fmla="*/ 2147483647 w 123"/>
                <a:gd name="T59" fmla="*/ 2147483647 h 93"/>
                <a:gd name="T60" fmla="*/ 2147483647 w 123"/>
                <a:gd name="T61" fmla="*/ 2147483647 h 93"/>
                <a:gd name="T62" fmla="*/ 2147483647 w 123"/>
                <a:gd name="T63" fmla="*/ 2147483647 h 93"/>
                <a:gd name="T64" fmla="*/ 2147483647 w 123"/>
                <a:gd name="T65" fmla="*/ 2147483647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2147483647 h 93"/>
                <a:gd name="T96" fmla="*/ 2147483647 w 123"/>
                <a:gd name="T97" fmla="*/ 2147483647 h 93"/>
                <a:gd name="T98" fmla="*/ 2147483647 w 123"/>
                <a:gd name="T99" fmla="*/ 2147483647 h 93"/>
                <a:gd name="T100" fmla="*/ 2147483647 w 123"/>
                <a:gd name="T101" fmla="*/ 1734027216 h 93"/>
                <a:gd name="T102" fmla="*/ 2147483647 w 123"/>
                <a:gd name="T103" fmla="*/ 1435059223 h 93"/>
                <a:gd name="T104" fmla="*/ 2147483647 w 123"/>
                <a:gd name="T105" fmla="*/ 478350457 h 93"/>
                <a:gd name="T106" fmla="*/ 2147483647 w 123"/>
                <a:gd name="T107" fmla="*/ 358764806 h 93"/>
                <a:gd name="T108" fmla="*/ 2147483647 w 123"/>
                <a:gd name="T109" fmla="*/ 59796707 h 93"/>
                <a:gd name="T110" fmla="*/ 2147483647 w 123"/>
                <a:gd name="T111" fmla="*/ 59796707 h 93"/>
                <a:gd name="T112" fmla="*/ 2147483647 w 123"/>
                <a:gd name="T113" fmla="*/ 418561497 h 93"/>
                <a:gd name="T114" fmla="*/ 2147483647 w 123"/>
                <a:gd name="T115" fmla="*/ 478350457 h 93"/>
                <a:gd name="T116" fmla="*/ 2147483647 w 123"/>
                <a:gd name="T117" fmla="*/ 418561497 h 93"/>
                <a:gd name="T118" fmla="*/ 2147483647 w 123"/>
                <a:gd name="T119" fmla="*/ 179382403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2" name="Freeform 21"/>
            <p:cNvSpPr>
              <a:spLocks/>
            </p:cNvSpPr>
            <p:nvPr/>
          </p:nvSpPr>
          <p:spPr bwMode="auto">
            <a:xfrm>
              <a:off x="2368551" y="2562225"/>
              <a:ext cx="877888" cy="1423988"/>
            </a:xfrm>
            <a:custGeom>
              <a:avLst/>
              <a:gdLst>
                <a:gd name="T0" fmla="*/ 2147483647 w 108"/>
                <a:gd name="T1" fmla="*/ 2147483647 h 184"/>
                <a:gd name="T2" fmla="*/ 2147483647 w 108"/>
                <a:gd name="T3" fmla="*/ 2147483647 h 184"/>
                <a:gd name="T4" fmla="*/ 2147483647 w 108"/>
                <a:gd name="T5" fmla="*/ 2147483647 h 184"/>
                <a:gd name="T6" fmla="*/ 2147483647 w 108"/>
                <a:gd name="T7" fmla="*/ 2147483647 h 184"/>
                <a:gd name="T8" fmla="*/ 2147483647 w 108"/>
                <a:gd name="T9" fmla="*/ 2147483647 h 184"/>
                <a:gd name="T10" fmla="*/ 2147483647 w 108"/>
                <a:gd name="T11" fmla="*/ 2147483647 h 184"/>
                <a:gd name="T12" fmla="*/ 2147483647 w 108"/>
                <a:gd name="T13" fmla="*/ 2147483647 h 184"/>
                <a:gd name="T14" fmla="*/ 2147483647 w 108"/>
                <a:gd name="T15" fmla="*/ 2147483647 h 184"/>
                <a:gd name="T16" fmla="*/ 2147483647 w 108"/>
                <a:gd name="T17" fmla="*/ 2147483647 h 184"/>
                <a:gd name="T18" fmla="*/ 1453628182 w 108"/>
                <a:gd name="T19" fmla="*/ 2147483647 h 184"/>
                <a:gd name="T20" fmla="*/ 1453628182 w 108"/>
                <a:gd name="T21" fmla="*/ 2147483647 h 184"/>
                <a:gd name="T22" fmla="*/ 1519705493 w 108"/>
                <a:gd name="T23" fmla="*/ 2147483647 h 184"/>
                <a:gd name="T24" fmla="*/ 1387550872 w 108"/>
                <a:gd name="T25" fmla="*/ 2147483647 h 184"/>
                <a:gd name="T26" fmla="*/ 1453628182 w 108"/>
                <a:gd name="T27" fmla="*/ 2147483647 h 184"/>
                <a:gd name="T28" fmla="*/ 1057188451 w 108"/>
                <a:gd name="T29" fmla="*/ 2147483647 h 184"/>
                <a:gd name="T30" fmla="*/ 792887337 w 108"/>
                <a:gd name="T31" fmla="*/ 2147483647 h 184"/>
                <a:gd name="T32" fmla="*/ 925033830 w 108"/>
                <a:gd name="T33" fmla="*/ 2147483647 h 184"/>
                <a:gd name="T34" fmla="*/ 925033830 w 108"/>
                <a:gd name="T35" fmla="*/ 2147483647 h 184"/>
                <a:gd name="T36" fmla="*/ 594663534 w 108"/>
                <a:gd name="T37" fmla="*/ 2147483647 h 184"/>
                <a:gd name="T38" fmla="*/ 594663534 w 108"/>
                <a:gd name="T39" fmla="*/ 2147483647 h 184"/>
                <a:gd name="T40" fmla="*/ 726818155 w 108"/>
                <a:gd name="T41" fmla="*/ 2147483647 h 184"/>
                <a:gd name="T42" fmla="*/ 792887337 w 108"/>
                <a:gd name="T43" fmla="*/ 2147483647 h 184"/>
                <a:gd name="T44" fmla="*/ 991111140 w 108"/>
                <a:gd name="T45" fmla="*/ 2147483647 h 184"/>
                <a:gd name="T46" fmla="*/ 925033830 w 108"/>
                <a:gd name="T47" fmla="*/ 2147483647 h 184"/>
                <a:gd name="T48" fmla="*/ 792887337 w 108"/>
                <a:gd name="T49" fmla="*/ 2147483647 h 184"/>
                <a:gd name="T50" fmla="*/ 462516915 w 108"/>
                <a:gd name="T51" fmla="*/ 2147483647 h 184"/>
                <a:gd name="T52" fmla="*/ 396447733 w 108"/>
                <a:gd name="T53" fmla="*/ 2147483647 h 184"/>
                <a:gd name="T54" fmla="*/ 66077326 w 108"/>
                <a:gd name="T55" fmla="*/ 2147483647 h 184"/>
                <a:gd name="T56" fmla="*/ 66077326 w 108"/>
                <a:gd name="T57" fmla="*/ 2147483647 h 184"/>
                <a:gd name="T58" fmla="*/ 264293048 w 108"/>
                <a:gd name="T59" fmla="*/ 2147483647 h 184"/>
                <a:gd name="T60" fmla="*/ 132146524 w 108"/>
                <a:gd name="T61" fmla="*/ 1916579349 h 184"/>
                <a:gd name="T62" fmla="*/ 0 w 108"/>
                <a:gd name="T63" fmla="*/ 1677008926 h 184"/>
                <a:gd name="T64" fmla="*/ 0 w 108"/>
                <a:gd name="T65" fmla="*/ 1437438502 h 184"/>
                <a:gd name="T66" fmla="*/ 396447733 w 108"/>
                <a:gd name="T67" fmla="*/ 898397069 h 184"/>
                <a:gd name="T68" fmla="*/ 594663534 w 108"/>
                <a:gd name="T69" fmla="*/ 598934039 h 184"/>
                <a:gd name="T70" fmla="*/ 594663534 w 108"/>
                <a:gd name="T71" fmla="*/ 59892621 h 184"/>
                <a:gd name="T72" fmla="*/ 2147483647 w 108"/>
                <a:gd name="T73" fmla="*/ 2147483647 h 184"/>
                <a:gd name="T74" fmla="*/ 2147483647 w 108"/>
                <a:gd name="T75" fmla="*/ 2147483647 h 184"/>
                <a:gd name="T76" fmla="*/ 2147483647 w 108"/>
                <a:gd name="T77" fmla="*/ 2147483647 h 184"/>
                <a:gd name="T78" fmla="*/ 2147483647 w 108"/>
                <a:gd name="T79" fmla="*/ 2147483647 h 184"/>
                <a:gd name="T80" fmla="*/ 2147483647 w 108"/>
                <a:gd name="T81" fmla="*/ 2147483647 h 184"/>
                <a:gd name="T82" fmla="*/ 2147483647 w 108"/>
                <a:gd name="T83" fmla="*/ 2147483647 h 184"/>
                <a:gd name="T84" fmla="*/ 2147483647 w 108"/>
                <a:gd name="T85" fmla="*/ 2147483647 h 184"/>
                <a:gd name="T86" fmla="*/ 2147483647 w 108"/>
                <a:gd name="T87" fmla="*/ 2147483647 h 184"/>
                <a:gd name="T88" fmla="*/ 2147483647 w 108"/>
                <a:gd name="T89" fmla="*/ 2147483647 h 184"/>
                <a:gd name="T90" fmla="*/ 2147483647 w 108"/>
                <a:gd name="T91" fmla="*/ 2147483647 h 184"/>
                <a:gd name="T92" fmla="*/ 2147483647 w 108"/>
                <a:gd name="T93" fmla="*/ 214748364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3" name="Freeform 22"/>
            <p:cNvSpPr>
              <a:spLocks/>
            </p:cNvSpPr>
            <p:nvPr/>
          </p:nvSpPr>
          <p:spPr bwMode="auto">
            <a:xfrm>
              <a:off x="3741738" y="2452690"/>
              <a:ext cx="766762" cy="604837"/>
            </a:xfrm>
            <a:custGeom>
              <a:avLst/>
              <a:gdLst>
                <a:gd name="T0" fmla="*/ 2147483647 w 94"/>
                <a:gd name="T1" fmla="*/ 2147483647 h 78"/>
                <a:gd name="T2" fmla="*/ 2147483647 w 94"/>
                <a:gd name="T3" fmla="*/ 2147483647 h 78"/>
                <a:gd name="T4" fmla="*/ 2147483647 w 94"/>
                <a:gd name="T5" fmla="*/ 601293283 h 78"/>
                <a:gd name="T6" fmla="*/ 665370000 w 94"/>
                <a:gd name="T7" fmla="*/ 0 h 78"/>
                <a:gd name="T8" fmla="*/ 598833025 w 94"/>
                <a:gd name="T9" fmla="*/ 481039206 h 78"/>
                <a:gd name="T10" fmla="*/ 199610987 w 94"/>
                <a:gd name="T11" fmla="*/ 2147483647 h 78"/>
                <a:gd name="T12" fmla="*/ 133073981 w 94"/>
                <a:gd name="T13" fmla="*/ 2147483647 h 78"/>
                <a:gd name="T14" fmla="*/ 0 w 94"/>
                <a:gd name="T15" fmla="*/ 2147483647 h 78"/>
                <a:gd name="T16" fmla="*/ 1663433029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4" name="Freeform 23"/>
            <p:cNvSpPr>
              <a:spLocks/>
            </p:cNvSpPr>
            <p:nvPr/>
          </p:nvSpPr>
          <p:spPr bwMode="auto">
            <a:xfrm>
              <a:off x="3865564" y="3003552"/>
              <a:ext cx="804862" cy="595313"/>
            </a:xfrm>
            <a:custGeom>
              <a:avLst/>
              <a:gdLst>
                <a:gd name="T0" fmla="*/ 0 w 99"/>
                <a:gd name="T1" fmla="*/ 2147483647 h 77"/>
                <a:gd name="T2" fmla="*/ 660954351 w 99"/>
                <a:gd name="T3" fmla="*/ 0 h 77"/>
                <a:gd name="T4" fmla="*/ 2147483647 w 99"/>
                <a:gd name="T5" fmla="*/ 418412218 h 77"/>
                <a:gd name="T6" fmla="*/ 2147483647 w 99"/>
                <a:gd name="T7" fmla="*/ 537961966 h 77"/>
                <a:gd name="T8" fmla="*/ 2147483647 w 99"/>
                <a:gd name="T9" fmla="*/ 1554114707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6987EB"/>
            </a:solidFill>
            <a:ln w="12700" cmpd="sng">
              <a:solidFill>
                <a:schemeClr val="tx1"/>
              </a:solidFill>
              <a:prstDash val="solid"/>
              <a:round/>
              <a:headEnd/>
              <a:tailEnd/>
            </a:ln>
          </p:spPr>
          <p:txBody>
            <a:bodyPr/>
            <a:lstStyle/>
            <a:p>
              <a:endParaRPr lang="en-US"/>
            </a:p>
          </p:txBody>
        </p:sp>
        <p:sp>
          <p:nvSpPr>
            <p:cNvPr id="32795" name="Freeform 24"/>
            <p:cNvSpPr>
              <a:spLocks/>
            </p:cNvSpPr>
            <p:nvPr/>
          </p:nvSpPr>
          <p:spPr bwMode="auto">
            <a:xfrm>
              <a:off x="3759201" y="3521076"/>
              <a:ext cx="771525" cy="758825"/>
            </a:xfrm>
            <a:custGeom>
              <a:avLst/>
              <a:gdLst>
                <a:gd name="T0" fmla="*/ 857424135 w 95"/>
                <a:gd name="T1" fmla="*/ 0 h 98"/>
                <a:gd name="T2" fmla="*/ 0 w 95"/>
                <a:gd name="T3" fmla="*/ 2147483647 h 98"/>
                <a:gd name="T4" fmla="*/ 0 w 95"/>
                <a:gd name="T5" fmla="*/ 2147483647 h 98"/>
                <a:gd name="T6" fmla="*/ 791470951 w 95"/>
                <a:gd name="T7" fmla="*/ 2147483647 h 98"/>
                <a:gd name="T8" fmla="*/ 857424135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1079204160 h 98"/>
                <a:gd name="T28" fmla="*/ 2147483647 w 95"/>
                <a:gd name="T29" fmla="*/ 1079204160 h 98"/>
                <a:gd name="T30" fmla="*/ 2147483647 w 95"/>
                <a:gd name="T31" fmla="*/ 539602080 h 98"/>
                <a:gd name="T32" fmla="*/ 857424135 w 95"/>
                <a:gd name="T33" fmla="*/ 0 h 98"/>
                <a:gd name="T34" fmla="*/ 857424135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6" name="Freeform 26"/>
            <p:cNvSpPr>
              <a:spLocks/>
            </p:cNvSpPr>
            <p:nvPr/>
          </p:nvSpPr>
          <p:spPr bwMode="auto">
            <a:xfrm>
              <a:off x="6942139" y="2306638"/>
              <a:ext cx="828675" cy="60325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2147483647 h 78"/>
                <a:gd name="T40" fmla="*/ 2147483647 w 102"/>
                <a:gd name="T41" fmla="*/ 2033687399 h 78"/>
                <a:gd name="T42" fmla="*/ 2147483647 w 102"/>
                <a:gd name="T43" fmla="*/ 1495356107 h 78"/>
                <a:gd name="T44" fmla="*/ 2147483647 w 102"/>
                <a:gd name="T45" fmla="*/ 1435541572 h 78"/>
                <a:gd name="T46" fmla="*/ 2147483647 w 102"/>
                <a:gd name="T47" fmla="*/ 1256097969 h 78"/>
                <a:gd name="T48" fmla="*/ 2147483647 w 102"/>
                <a:gd name="T49" fmla="*/ 717774653 h 78"/>
                <a:gd name="T50" fmla="*/ 2147483647 w 102"/>
                <a:gd name="T51" fmla="*/ 179443663 h 78"/>
                <a:gd name="T52" fmla="*/ 2147483647 w 102"/>
                <a:gd name="T53" fmla="*/ 0 h 78"/>
                <a:gd name="T54" fmla="*/ 2147483647 w 102"/>
                <a:gd name="T55" fmla="*/ 239258198 h 78"/>
                <a:gd name="T56" fmla="*/ 2147483647 w 102"/>
                <a:gd name="T57" fmla="*/ 837403722 h 78"/>
                <a:gd name="T58" fmla="*/ 2147483647 w 102"/>
                <a:gd name="T59" fmla="*/ 1076662101 h 78"/>
                <a:gd name="T60" fmla="*/ 2147483647 w 102"/>
                <a:gd name="T61" fmla="*/ 1375727038 h 78"/>
                <a:gd name="T62" fmla="*/ 2147483647 w 102"/>
                <a:gd name="T63" fmla="*/ 1495356107 h 78"/>
                <a:gd name="T64" fmla="*/ 2147483647 w 102"/>
                <a:gd name="T65" fmla="*/ 1614985175 h 78"/>
                <a:gd name="T66" fmla="*/ 2147483647 w 102"/>
                <a:gd name="T67" fmla="*/ 1914057847 h 78"/>
                <a:gd name="T68" fmla="*/ 1980110704 w 102"/>
                <a:gd name="T69" fmla="*/ 2147483647 h 78"/>
                <a:gd name="T70" fmla="*/ 1254069757 w 102"/>
                <a:gd name="T71" fmla="*/ 2147483647 h 78"/>
                <a:gd name="T72" fmla="*/ 594030063 w 102"/>
                <a:gd name="T73" fmla="*/ 2147483647 h 78"/>
                <a:gd name="T74" fmla="*/ 396025416 w 102"/>
                <a:gd name="T75" fmla="*/ 2147483647 h 78"/>
                <a:gd name="T76" fmla="*/ 594030063 w 102"/>
                <a:gd name="T77" fmla="*/ 2147483647 h 78"/>
                <a:gd name="T78" fmla="*/ 132011169 w 102"/>
                <a:gd name="T79" fmla="*/ 2147483647 h 78"/>
                <a:gd name="T80" fmla="*/ 2147483647 w 102"/>
                <a:gd name="T81" fmla="*/ 2147483647 h 78"/>
                <a:gd name="T82" fmla="*/ 2147483647 w 102"/>
                <a:gd name="T83" fmla="*/ 2147483647 h 78"/>
                <a:gd name="T84" fmla="*/ 2147483647 w 102"/>
                <a:gd name="T85" fmla="*/ 214748364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7" name="Freeform 27"/>
            <p:cNvSpPr>
              <a:spLocks/>
            </p:cNvSpPr>
            <p:nvPr/>
          </p:nvSpPr>
          <p:spPr bwMode="auto">
            <a:xfrm>
              <a:off x="7494590" y="2266950"/>
              <a:ext cx="187325" cy="325438"/>
            </a:xfrm>
            <a:custGeom>
              <a:avLst/>
              <a:gdLst>
                <a:gd name="T0" fmla="*/ 0 w 23"/>
                <a:gd name="T1" fmla="*/ 300201070 h 42"/>
                <a:gd name="T2" fmla="*/ 66337478 w 23"/>
                <a:gd name="T3" fmla="*/ 420279900 h 42"/>
                <a:gd name="T4" fmla="*/ 0 w 23"/>
                <a:gd name="T5" fmla="*/ 480315440 h 42"/>
                <a:gd name="T6" fmla="*/ 66337478 w 23"/>
                <a:gd name="T7" fmla="*/ 480315440 h 42"/>
                <a:gd name="T8" fmla="*/ 66337478 w 23"/>
                <a:gd name="T9" fmla="*/ 540358851 h 42"/>
                <a:gd name="T10" fmla="*/ 199004304 w 23"/>
                <a:gd name="T11" fmla="*/ 840552051 h 42"/>
                <a:gd name="T12" fmla="*/ 265333621 w 23"/>
                <a:gd name="T13" fmla="*/ 1020674412 h 42"/>
                <a:gd name="T14" fmla="*/ 199004304 w 23"/>
                <a:gd name="T15" fmla="*/ 1140753242 h 42"/>
                <a:gd name="T16" fmla="*/ 199004304 w 23"/>
                <a:gd name="T17" fmla="*/ 1260832072 h 42"/>
                <a:gd name="T18" fmla="*/ 331671147 w 23"/>
                <a:gd name="T19" fmla="*/ 1561033021 h 42"/>
                <a:gd name="T20" fmla="*/ 331671147 w 23"/>
                <a:gd name="T21" fmla="*/ 1681111851 h 42"/>
                <a:gd name="T22" fmla="*/ 331671147 w 23"/>
                <a:gd name="T23" fmla="*/ 1741147391 h 42"/>
                <a:gd name="T24" fmla="*/ 398000464 w 23"/>
                <a:gd name="T25" fmla="*/ 1741147391 h 42"/>
                <a:gd name="T26" fmla="*/ 331671147 w 23"/>
                <a:gd name="T27" fmla="*/ 1681111851 h 42"/>
                <a:gd name="T28" fmla="*/ 398000464 w 23"/>
                <a:gd name="T29" fmla="*/ 1681111851 h 42"/>
                <a:gd name="T30" fmla="*/ 464337925 w 23"/>
                <a:gd name="T31" fmla="*/ 1801190681 h 42"/>
                <a:gd name="T32" fmla="*/ 530675387 w 23"/>
                <a:gd name="T33" fmla="*/ 2041348825 h 42"/>
                <a:gd name="T34" fmla="*/ 530675387 w 23"/>
                <a:gd name="T35" fmla="*/ 2147483647 h 42"/>
                <a:gd name="T36" fmla="*/ 597004831 w 23"/>
                <a:gd name="T37" fmla="*/ 2147483647 h 42"/>
                <a:gd name="T38" fmla="*/ 663342293 w 23"/>
                <a:gd name="T39" fmla="*/ 2147483647 h 42"/>
                <a:gd name="T40" fmla="*/ 1326676442 w 23"/>
                <a:gd name="T41" fmla="*/ 2147483647 h 42"/>
                <a:gd name="T42" fmla="*/ 1260347125 w 23"/>
                <a:gd name="T43" fmla="*/ 2147483647 h 42"/>
                <a:gd name="T44" fmla="*/ 1194009663 w 23"/>
                <a:gd name="T45" fmla="*/ 2147483647 h 42"/>
                <a:gd name="T46" fmla="*/ 1194009663 w 23"/>
                <a:gd name="T47" fmla="*/ 2147483647 h 42"/>
                <a:gd name="T48" fmla="*/ 1260347125 w 23"/>
                <a:gd name="T49" fmla="*/ 2147483647 h 42"/>
                <a:gd name="T50" fmla="*/ 1194009663 w 23"/>
                <a:gd name="T51" fmla="*/ 2041348825 h 42"/>
                <a:gd name="T52" fmla="*/ 1194009663 w 23"/>
                <a:gd name="T53" fmla="*/ 1621068562 h 42"/>
                <a:gd name="T54" fmla="*/ 1194009663 w 23"/>
                <a:gd name="T55" fmla="*/ 1500989732 h 42"/>
                <a:gd name="T56" fmla="*/ 1260347125 w 23"/>
                <a:gd name="T57" fmla="*/ 1260832072 h 42"/>
                <a:gd name="T58" fmla="*/ 1260347125 w 23"/>
                <a:gd name="T59" fmla="*/ 1140753242 h 42"/>
                <a:gd name="T60" fmla="*/ 1260347125 w 23"/>
                <a:gd name="T61" fmla="*/ 1020674412 h 42"/>
                <a:gd name="T62" fmla="*/ 1260347125 w 23"/>
                <a:gd name="T63" fmla="*/ 900595340 h 42"/>
                <a:gd name="T64" fmla="*/ 1260347125 w 23"/>
                <a:gd name="T65" fmla="*/ 840552051 h 42"/>
                <a:gd name="T66" fmla="*/ 1260347125 w 23"/>
                <a:gd name="T67" fmla="*/ 780516510 h 42"/>
                <a:gd name="T68" fmla="*/ 1459343221 w 23"/>
                <a:gd name="T69" fmla="*/ 660437681 h 42"/>
                <a:gd name="T70" fmla="*/ 1525680682 w 23"/>
                <a:gd name="T71" fmla="*/ 420279900 h 42"/>
                <a:gd name="T72" fmla="*/ 1459343221 w 23"/>
                <a:gd name="T73" fmla="*/ 300201070 h 42"/>
                <a:gd name="T74" fmla="*/ 1459343221 w 23"/>
                <a:gd name="T75" fmla="*/ 180122180 h 42"/>
                <a:gd name="T76" fmla="*/ 1459343221 w 23"/>
                <a:gd name="T77" fmla="*/ 180122180 h 42"/>
                <a:gd name="T78" fmla="*/ 1459343221 w 23"/>
                <a:gd name="T79" fmla="*/ 120078860 h 42"/>
                <a:gd name="T80" fmla="*/ 1393013903 w 23"/>
                <a:gd name="T81" fmla="*/ 0 h 42"/>
                <a:gd name="T82" fmla="*/ 0 w 23"/>
                <a:gd name="T83" fmla="*/ 300201070 h 42"/>
                <a:gd name="T84" fmla="*/ 0 w 23"/>
                <a:gd name="T85" fmla="*/ 300201070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8" name="Freeform 44"/>
            <p:cNvSpPr>
              <a:spLocks/>
            </p:cNvSpPr>
            <p:nvPr/>
          </p:nvSpPr>
          <p:spPr bwMode="auto">
            <a:xfrm>
              <a:off x="3327402" y="2794002"/>
              <a:ext cx="619125" cy="727075"/>
            </a:xfrm>
            <a:custGeom>
              <a:avLst/>
              <a:gdLst>
                <a:gd name="T0" fmla="*/ 2147483647 w 76"/>
                <a:gd name="T1" fmla="*/ 2147483647 h 94"/>
                <a:gd name="T2" fmla="*/ 2147483647 w 76"/>
                <a:gd name="T3" fmla="*/ 1615351768 h 94"/>
                <a:gd name="T4" fmla="*/ 2147483647 w 76"/>
                <a:gd name="T5" fmla="*/ 1376035883 h 94"/>
                <a:gd name="T6" fmla="*/ 2147483647 w 76"/>
                <a:gd name="T7" fmla="*/ 358966214 h 94"/>
                <a:gd name="T8" fmla="*/ 1061815496 w 76"/>
                <a:gd name="T9" fmla="*/ 0 h 94"/>
                <a:gd name="T10" fmla="*/ 0 w 76"/>
                <a:gd name="T11" fmla="*/ 2147483647 h 94"/>
                <a:gd name="T12" fmla="*/ 0 w 76"/>
                <a:gd name="T13" fmla="*/ 2147483647 h 94"/>
                <a:gd name="T14" fmla="*/ 2147483647 w 76"/>
                <a:gd name="T15" fmla="*/ 2147483647 h 94"/>
                <a:gd name="T16" fmla="*/ 2147483647 w 76"/>
                <a:gd name="T17" fmla="*/ 2147483647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799" name="Freeform 45"/>
            <p:cNvSpPr>
              <a:spLocks/>
            </p:cNvSpPr>
            <p:nvPr/>
          </p:nvSpPr>
          <p:spPr bwMode="auto">
            <a:xfrm>
              <a:off x="2636839" y="1709740"/>
              <a:ext cx="730250" cy="511175"/>
            </a:xfrm>
            <a:custGeom>
              <a:avLst/>
              <a:gdLst>
                <a:gd name="T0" fmla="*/ 65836088 w 90"/>
                <a:gd name="T1" fmla="*/ 2147483647 h 66"/>
                <a:gd name="T2" fmla="*/ 0 w 90"/>
                <a:gd name="T3" fmla="*/ 2147483647 h 66"/>
                <a:gd name="T4" fmla="*/ 65836088 w 90"/>
                <a:gd name="T5" fmla="*/ 2147483647 h 66"/>
                <a:gd name="T6" fmla="*/ 65836088 w 90"/>
                <a:gd name="T7" fmla="*/ 2099519644 h 66"/>
                <a:gd name="T8" fmla="*/ 65836088 w 90"/>
                <a:gd name="T9" fmla="*/ 2099519644 h 66"/>
                <a:gd name="T10" fmla="*/ 131672176 w 90"/>
                <a:gd name="T11" fmla="*/ 2147483647 h 66"/>
                <a:gd name="T12" fmla="*/ 65836088 w 90"/>
                <a:gd name="T13" fmla="*/ 2147483647 h 66"/>
                <a:gd name="T14" fmla="*/ 197508280 w 90"/>
                <a:gd name="T15" fmla="*/ 2147483647 h 66"/>
                <a:gd name="T16" fmla="*/ 197508280 w 90"/>
                <a:gd name="T17" fmla="*/ 2099519644 h 66"/>
                <a:gd name="T18" fmla="*/ 197508280 w 90"/>
                <a:gd name="T19" fmla="*/ 1979547991 h 66"/>
                <a:gd name="T20" fmla="*/ 131672176 w 90"/>
                <a:gd name="T21" fmla="*/ 1799583494 h 66"/>
                <a:gd name="T22" fmla="*/ 197508280 w 90"/>
                <a:gd name="T23" fmla="*/ 1799583494 h 66"/>
                <a:gd name="T24" fmla="*/ 329172373 w 90"/>
                <a:gd name="T25" fmla="*/ 1739597910 h 66"/>
                <a:gd name="T26" fmla="*/ 263344352 w 90"/>
                <a:gd name="T27" fmla="*/ 1679612326 h 66"/>
                <a:gd name="T28" fmla="*/ 197508280 w 90"/>
                <a:gd name="T29" fmla="*/ 1739597910 h 66"/>
                <a:gd name="T30" fmla="*/ 197508280 w 90"/>
                <a:gd name="T31" fmla="*/ 1499655574 h 66"/>
                <a:gd name="T32" fmla="*/ 197508280 w 90"/>
                <a:gd name="T33" fmla="*/ 1319698822 h 66"/>
                <a:gd name="T34" fmla="*/ 197508280 w 90"/>
                <a:gd name="T35" fmla="*/ 1019763157 h 66"/>
                <a:gd name="T36" fmla="*/ 131672176 w 90"/>
                <a:gd name="T37" fmla="*/ 659849411 h 66"/>
                <a:gd name="T38" fmla="*/ 131672176 w 90"/>
                <a:gd name="T39" fmla="*/ 359913625 h 66"/>
                <a:gd name="T40" fmla="*/ 724188933 w 90"/>
                <a:gd name="T41" fmla="*/ 539878243 h 66"/>
                <a:gd name="T42" fmla="*/ 1250869650 w 90"/>
                <a:gd name="T43" fmla="*/ 779820579 h 66"/>
                <a:gd name="T44" fmla="*/ 1514205824 w 90"/>
                <a:gd name="T45" fmla="*/ 839806163 h 66"/>
                <a:gd name="T46" fmla="*/ 1580041896 w 90"/>
                <a:gd name="T47" fmla="*/ 899791747 h 66"/>
                <a:gd name="T48" fmla="*/ 1580041896 w 90"/>
                <a:gd name="T49" fmla="*/ 1199727654 h 66"/>
                <a:gd name="T50" fmla="*/ 1448377866 w 90"/>
                <a:gd name="T51" fmla="*/ 1379684406 h 66"/>
                <a:gd name="T52" fmla="*/ 1448377866 w 90"/>
                <a:gd name="T53" fmla="*/ 1499655574 h 66"/>
                <a:gd name="T54" fmla="*/ 1448377866 w 90"/>
                <a:gd name="T55" fmla="*/ 1619626742 h 66"/>
                <a:gd name="T56" fmla="*/ 1514205824 w 90"/>
                <a:gd name="T57" fmla="*/ 1679612326 h 66"/>
                <a:gd name="T58" fmla="*/ 1645877968 w 90"/>
                <a:gd name="T59" fmla="*/ 1439669990 h 66"/>
                <a:gd name="T60" fmla="*/ 1777550113 w 90"/>
                <a:gd name="T61" fmla="*/ 1259713238 h 66"/>
                <a:gd name="T62" fmla="*/ 1909222257 w 90"/>
                <a:gd name="T63" fmla="*/ 1079748741 h 66"/>
                <a:gd name="T64" fmla="*/ 1711714041 w 90"/>
                <a:gd name="T65" fmla="*/ 599863827 h 66"/>
                <a:gd name="T66" fmla="*/ 1777550113 w 90"/>
                <a:gd name="T67" fmla="*/ 539878243 h 66"/>
                <a:gd name="T68" fmla="*/ 1909222257 w 90"/>
                <a:gd name="T69" fmla="*/ 419906954 h 66"/>
                <a:gd name="T70" fmla="*/ 1777550113 w 90"/>
                <a:gd name="T71" fmla="*/ 299928041 h 66"/>
                <a:gd name="T72" fmla="*/ 1777550113 w 90"/>
                <a:gd name="T73" fmla="*/ 0 h 66"/>
                <a:gd name="T74" fmla="*/ 2147483647 w 90"/>
                <a:gd name="T75" fmla="*/ 539878243 h 66"/>
                <a:gd name="T76" fmla="*/ 2147483647 w 90"/>
                <a:gd name="T77" fmla="*/ 959777331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1975058329 w 90"/>
                <a:gd name="T105" fmla="*/ 2147483647 h 66"/>
                <a:gd name="T106" fmla="*/ 1580041896 w 90"/>
                <a:gd name="T107" fmla="*/ 2147483647 h 66"/>
                <a:gd name="T108" fmla="*/ 1250869650 w 90"/>
                <a:gd name="T109" fmla="*/ 2147483647 h 66"/>
                <a:gd name="T110" fmla="*/ 790025005 w 90"/>
                <a:gd name="T111" fmla="*/ 2147483647 h 66"/>
                <a:gd name="T112" fmla="*/ 724188933 w 90"/>
                <a:gd name="T113" fmla="*/ 2147483647 h 66"/>
                <a:gd name="T114" fmla="*/ 724188933 w 90"/>
                <a:gd name="T115" fmla="*/ 2147483647 h 66"/>
                <a:gd name="T116" fmla="*/ 460844518 w 90"/>
                <a:gd name="T117" fmla="*/ 2147483647 h 66"/>
                <a:gd name="T118" fmla="*/ 395008446 w 90"/>
                <a:gd name="T119" fmla="*/ 2147483647 h 66"/>
                <a:gd name="T120" fmla="*/ 197508280 w 90"/>
                <a:gd name="T121" fmla="*/ 2147483647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00" name="Freeform 47"/>
            <p:cNvSpPr>
              <a:spLocks/>
            </p:cNvSpPr>
            <p:nvPr/>
          </p:nvSpPr>
          <p:spPr bwMode="auto">
            <a:xfrm>
              <a:off x="3157538" y="1833565"/>
              <a:ext cx="658812" cy="1006475"/>
            </a:xfrm>
            <a:custGeom>
              <a:avLst/>
              <a:gdLst>
                <a:gd name="T0" fmla="*/ 463071587 w 81"/>
                <a:gd name="T1" fmla="*/ 2147483647 h 130"/>
                <a:gd name="T2" fmla="*/ 529229301 w 81"/>
                <a:gd name="T3" fmla="*/ 2147483647 h 130"/>
                <a:gd name="T4" fmla="*/ 595379008 w 81"/>
                <a:gd name="T5" fmla="*/ 2147483647 h 130"/>
                <a:gd name="T6" fmla="*/ 595379008 w 81"/>
                <a:gd name="T7" fmla="*/ 2147483647 h 130"/>
                <a:gd name="T8" fmla="*/ 396922007 w 81"/>
                <a:gd name="T9" fmla="*/ 2147483647 h 130"/>
                <a:gd name="T10" fmla="*/ 661536721 w 81"/>
                <a:gd name="T11" fmla="*/ 2147483647 h 130"/>
                <a:gd name="T12" fmla="*/ 859993595 w 81"/>
                <a:gd name="T13" fmla="*/ 2147483647 h 130"/>
                <a:gd name="T14" fmla="*/ 926151308 w 81"/>
                <a:gd name="T15" fmla="*/ 2147483647 h 130"/>
                <a:gd name="T16" fmla="*/ 1323073442 w 81"/>
                <a:gd name="T17" fmla="*/ 2147483647 h 130"/>
                <a:gd name="T18" fmla="*/ 1124608436 w 81"/>
                <a:gd name="T19" fmla="*/ 2147483647 h 130"/>
                <a:gd name="T20" fmla="*/ 1058458601 w 81"/>
                <a:gd name="T21" fmla="*/ 2147483647 h 130"/>
                <a:gd name="T22" fmla="*/ 1058458601 w 81"/>
                <a:gd name="T23" fmla="*/ 2147483647 h 130"/>
                <a:gd name="T24" fmla="*/ 1058458601 w 81"/>
                <a:gd name="T25" fmla="*/ 2147483647 h 130"/>
                <a:gd name="T26" fmla="*/ 1058458601 w 81"/>
                <a:gd name="T27" fmla="*/ 2147483647 h 130"/>
                <a:gd name="T28" fmla="*/ 1719995323 w 81"/>
                <a:gd name="T29" fmla="*/ 0 h 130"/>
                <a:gd name="T30" fmla="*/ 2147483647 w 81"/>
                <a:gd name="T31" fmla="*/ 1138865122 h 130"/>
                <a:gd name="T32" fmla="*/ 2147483647 w 81"/>
                <a:gd name="T33" fmla="*/ 1558448869 h 130"/>
                <a:gd name="T34" fmla="*/ 2147483647 w 81"/>
                <a:gd name="T35" fmla="*/ 1738267156 h 130"/>
                <a:gd name="T36" fmla="*/ 2147483647 w 81"/>
                <a:gd name="T37" fmla="*/ 1858153756 h 130"/>
                <a:gd name="T38" fmla="*/ 2147483647 w 81"/>
                <a:gd name="T39" fmla="*/ 2147483647 h 130"/>
                <a:gd name="T40" fmla="*/ 2147483647 w 81"/>
                <a:gd name="T41" fmla="*/ 2147483647 h 130"/>
                <a:gd name="T42" fmla="*/ 2147483647 w 81"/>
                <a:gd name="T43" fmla="*/ 2147483647 h 130"/>
                <a:gd name="T44" fmla="*/ 2147483647 w 81"/>
                <a:gd name="T45" fmla="*/ 2147483647 h 130"/>
                <a:gd name="T46" fmla="*/ 2147483647 w 81"/>
                <a:gd name="T47" fmla="*/ 2147483647 h 130"/>
                <a:gd name="T48" fmla="*/ 2147483647 w 81"/>
                <a:gd name="T49" fmla="*/ 2147483647 h 130"/>
                <a:gd name="T50" fmla="*/ 2147483647 w 81"/>
                <a:gd name="T51" fmla="*/ 2147483647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01" name="Freeform 48"/>
            <p:cNvSpPr>
              <a:spLocks/>
            </p:cNvSpPr>
            <p:nvPr/>
          </p:nvSpPr>
          <p:spPr bwMode="auto">
            <a:xfrm>
              <a:off x="3433764" y="1857375"/>
              <a:ext cx="1122362" cy="673100"/>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147483647 w 138"/>
                <a:gd name="T11" fmla="*/ 2147483647 h 87"/>
                <a:gd name="T12" fmla="*/ 2116692974 w 138"/>
                <a:gd name="T13" fmla="*/ 2147483647 h 87"/>
                <a:gd name="T14" fmla="*/ 1918254580 w 138"/>
                <a:gd name="T15" fmla="*/ 2147483647 h 87"/>
                <a:gd name="T16" fmla="*/ 1719808053 w 138"/>
                <a:gd name="T17" fmla="*/ 2147483647 h 87"/>
                <a:gd name="T18" fmla="*/ 1587515791 w 138"/>
                <a:gd name="T19" fmla="*/ 2147483647 h 87"/>
                <a:gd name="T20" fmla="*/ 1521369659 w 138"/>
                <a:gd name="T21" fmla="*/ 2147483647 h 87"/>
                <a:gd name="T22" fmla="*/ 1521369659 w 138"/>
                <a:gd name="T23" fmla="*/ 2147483647 h 87"/>
                <a:gd name="T24" fmla="*/ 1322931266 w 138"/>
                <a:gd name="T25" fmla="*/ 2147483647 h 87"/>
                <a:gd name="T26" fmla="*/ 1322931266 w 138"/>
                <a:gd name="T27" fmla="*/ 2147483647 h 87"/>
                <a:gd name="T28" fmla="*/ 1190639003 w 138"/>
                <a:gd name="T29" fmla="*/ 2147483647 h 87"/>
                <a:gd name="T30" fmla="*/ 1190639003 w 138"/>
                <a:gd name="T31" fmla="*/ 2147483647 h 87"/>
                <a:gd name="T32" fmla="*/ 1124492872 w 138"/>
                <a:gd name="T33" fmla="*/ 2147483647 h 87"/>
                <a:gd name="T34" fmla="*/ 1058346487 w 138"/>
                <a:gd name="T35" fmla="*/ 2147483647 h 87"/>
                <a:gd name="T36" fmla="*/ 992200356 w 138"/>
                <a:gd name="T37" fmla="*/ 2147483647 h 87"/>
                <a:gd name="T38" fmla="*/ 727615831 w 138"/>
                <a:gd name="T39" fmla="*/ 2147483647 h 87"/>
                <a:gd name="T40" fmla="*/ 595323568 w 138"/>
                <a:gd name="T41" fmla="*/ 2147483647 h 87"/>
                <a:gd name="T42" fmla="*/ 595323568 w 138"/>
                <a:gd name="T43" fmla="*/ 2147483647 h 87"/>
                <a:gd name="T44" fmla="*/ 727615831 w 138"/>
                <a:gd name="T45" fmla="*/ 2147483647 h 87"/>
                <a:gd name="T46" fmla="*/ 727615831 w 138"/>
                <a:gd name="T47" fmla="*/ 2147483647 h 87"/>
                <a:gd name="T48" fmla="*/ 793761962 w 138"/>
                <a:gd name="T49" fmla="*/ 2147483647 h 87"/>
                <a:gd name="T50" fmla="*/ 926054224 w 138"/>
                <a:gd name="T51" fmla="*/ 2147483647 h 87"/>
                <a:gd name="T52" fmla="*/ 727615831 w 138"/>
                <a:gd name="T53" fmla="*/ 2147483647 h 87"/>
                <a:gd name="T54" fmla="*/ 529169177 w 138"/>
                <a:gd name="T55" fmla="*/ 2147483647 h 87"/>
                <a:gd name="T56" fmla="*/ 396876914 w 138"/>
                <a:gd name="T57" fmla="*/ 1855589534 h 87"/>
                <a:gd name="T58" fmla="*/ 132292294 w 138"/>
                <a:gd name="T59" fmla="*/ 1616159437 h 87"/>
                <a:gd name="T60" fmla="*/ 132292294 w 138"/>
                <a:gd name="T61" fmla="*/ 1496448257 h 87"/>
                <a:gd name="T62" fmla="*/ 132292294 w 138"/>
                <a:gd name="T63" fmla="*/ 1197158703 h 87"/>
                <a:gd name="T64" fmla="*/ 198438457 w 138"/>
                <a:gd name="T65" fmla="*/ 0 h 87"/>
                <a:gd name="T66" fmla="*/ 2147483647 w 138"/>
                <a:gd name="T67" fmla="*/ 478860314 h 87"/>
                <a:gd name="T68" fmla="*/ 2147483647 w 138"/>
                <a:gd name="T69" fmla="*/ 1137299244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02" name="Freeform 49"/>
            <p:cNvSpPr>
              <a:spLocks/>
            </p:cNvSpPr>
            <p:nvPr/>
          </p:nvSpPr>
          <p:spPr bwMode="auto">
            <a:xfrm>
              <a:off x="2759076" y="2662240"/>
              <a:ext cx="698500" cy="1030287"/>
            </a:xfrm>
            <a:custGeom>
              <a:avLst/>
              <a:gdLst>
                <a:gd name="T0" fmla="*/ 857587386 w 86"/>
                <a:gd name="T1" fmla="*/ 0 h 133"/>
                <a:gd name="T2" fmla="*/ 0 w 86"/>
                <a:gd name="T3" fmla="*/ 214748364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1020146823 h 133"/>
                <a:gd name="T38" fmla="*/ 2147483647 w 86"/>
                <a:gd name="T39" fmla="*/ 540079538 h 133"/>
                <a:gd name="T40" fmla="*/ 857587386 w 86"/>
                <a:gd name="T41" fmla="*/ 0 h 133"/>
                <a:gd name="T42" fmla="*/ 857587386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03" name="Freeform 50"/>
            <p:cNvSpPr>
              <a:spLocks/>
            </p:cNvSpPr>
            <p:nvPr/>
          </p:nvSpPr>
          <p:spPr bwMode="auto">
            <a:xfrm>
              <a:off x="3124201" y="3444875"/>
              <a:ext cx="741363" cy="820738"/>
            </a:xfrm>
            <a:custGeom>
              <a:avLst/>
              <a:gdLst>
                <a:gd name="T0" fmla="*/ 2147483647 w 91"/>
                <a:gd name="T1" fmla="*/ 2147483647 h 106"/>
                <a:gd name="T2" fmla="*/ 2147483647 w 91"/>
                <a:gd name="T3" fmla="*/ 599510464 h 106"/>
                <a:gd name="T4" fmla="*/ 1659276256 w 91"/>
                <a:gd name="T5" fmla="*/ 0 h 106"/>
                <a:gd name="T6" fmla="*/ 1659276256 w 91"/>
                <a:gd name="T7" fmla="*/ 0 h 106"/>
                <a:gd name="T8" fmla="*/ 1526531589 w 91"/>
                <a:gd name="T9" fmla="*/ 539557894 h 106"/>
                <a:gd name="T10" fmla="*/ 1393795069 w 91"/>
                <a:gd name="T11" fmla="*/ 959218146 h 106"/>
                <a:gd name="T12" fmla="*/ 1261050402 w 91"/>
                <a:gd name="T13" fmla="*/ 959218146 h 106"/>
                <a:gd name="T14" fmla="*/ 1194678069 w 91"/>
                <a:gd name="T15" fmla="*/ 899265575 h 106"/>
                <a:gd name="T16" fmla="*/ 1194678069 w 91"/>
                <a:gd name="T17" fmla="*/ 839313005 h 106"/>
                <a:gd name="T18" fmla="*/ 1128305736 w 91"/>
                <a:gd name="T19" fmla="*/ 779368177 h 106"/>
                <a:gd name="T20" fmla="*/ 995568961 w 91"/>
                <a:gd name="T21" fmla="*/ 779368177 h 106"/>
                <a:gd name="T22" fmla="*/ 796451961 w 91"/>
                <a:gd name="T23" fmla="*/ 779368177 h 106"/>
                <a:gd name="T24" fmla="*/ 796451961 w 91"/>
                <a:gd name="T25" fmla="*/ 839313005 h 106"/>
                <a:gd name="T26" fmla="*/ 796451961 w 91"/>
                <a:gd name="T27" fmla="*/ 1019170959 h 106"/>
                <a:gd name="T28" fmla="*/ 796451961 w 91"/>
                <a:gd name="T29" fmla="*/ 1498776040 h 106"/>
                <a:gd name="T30" fmla="*/ 796451961 w 91"/>
                <a:gd name="T31" fmla="*/ 1558728611 h 106"/>
                <a:gd name="T32" fmla="*/ 730079628 w 91"/>
                <a:gd name="T33" fmla="*/ 1798531151 h 106"/>
                <a:gd name="T34" fmla="*/ 730079628 w 91"/>
                <a:gd name="T35" fmla="*/ 1858483722 h 106"/>
                <a:gd name="T36" fmla="*/ 730079628 w 91"/>
                <a:gd name="T37" fmla="*/ 1918436293 h 106"/>
                <a:gd name="T38" fmla="*/ 730079628 w 91"/>
                <a:gd name="T39" fmla="*/ 2038341918 h 106"/>
                <a:gd name="T40" fmla="*/ 730079628 w 91"/>
                <a:gd name="T41" fmla="*/ 2098286746 h 106"/>
                <a:gd name="T42" fmla="*/ 730079628 w 91"/>
                <a:gd name="T43" fmla="*/ 2147483647 h 106"/>
                <a:gd name="T44" fmla="*/ 796451961 w 91"/>
                <a:gd name="T45" fmla="*/ 2147483647 h 106"/>
                <a:gd name="T46" fmla="*/ 796451961 w 91"/>
                <a:gd name="T47" fmla="*/ 2147483647 h 106"/>
                <a:gd name="T48" fmla="*/ 796451961 w 91"/>
                <a:gd name="T49" fmla="*/ 2147483647 h 106"/>
                <a:gd name="T50" fmla="*/ 862824295 w 91"/>
                <a:gd name="T51" fmla="*/ 2147483647 h 106"/>
                <a:gd name="T52" fmla="*/ 862824295 w 91"/>
                <a:gd name="T53" fmla="*/ 2147483647 h 106"/>
                <a:gd name="T54" fmla="*/ 929196628 w 91"/>
                <a:gd name="T55" fmla="*/ 2147483647 h 106"/>
                <a:gd name="T56" fmla="*/ 995568961 w 91"/>
                <a:gd name="T57" fmla="*/ 2147483647 h 106"/>
                <a:gd name="T58" fmla="*/ 929196628 w 91"/>
                <a:gd name="T59" fmla="*/ 2147483647 h 106"/>
                <a:gd name="T60" fmla="*/ 929196628 w 91"/>
                <a:gd name="T61" fmla="*/ 2147483647 h 106"/>
                <a:gd name="T62" fmla="*/ 796451961 w 91"/>
                <a:gd name="T63" fmla="*/ 2147483647 h 106"/>
                <a:gd name="T64" fmla="*/ 663707294 w 91"/>
                <a:gd name="T65" fmla="*/ 2147483647 h 106"/>
                <a:gd name="T66" fmla="*/ 597343108 w 91"/>
                <a:gd name="T67" fmla="*/ 2147483647 h 106"/>
                <a:gd name="T68" fmla="*/ 464598314 w 91"/>
                <a:gd name="T69" fmla="*/ 2147483647 h 106"/>
                <a:gd name="T70" fmla="*/ 331853647 w 91"/>
                <a:gd name="T71" fmla="*/ 2147483647 h 106"/>
                <a:gd name="T72" fmla="*/ 199117064 w 91"/>
                <a:gd name="T73" fmla="*/ 2147483647 h 106"/>
                <a:gd name="T74" fmla="*/ 199117064 w 91"/>
                <a:gd name="T75" fmla="*/ 2147483647 h 106"/>
                <a:gd name="T76" fmla="*/ 265481250 w 91"/>
                <a:gd name="T77" fmla="*/ 2147483647 h 106"/>
                <a:gd name="T78" fmla="*/ 199117064 w 91"/>
                <a:gd name="T79" fmla="*/ 2147483647 h 106"/>
                <a:gd name="T80" fmla="*/ 199117064 w 91"/>
                <a:gd name="T81" fmla="*/ 2147483647 h 106"/>
                <a:gd name="T82" fmla="*/ 199117064 w 91"/>
                <a:gd name="T83" fmla="*/ 2147483647 h 106"/>
                <a:gd name="T84" fmla="*/ 331853647 w 91"/>
                <a:gd name="T85" fmla="*/ 2147483647 h 106"/>
                <a:gd name="T86" fmla="*/ 398225981 w 91"/>
                <a:gd name="T87" fmla="*/ 2147483647 h 106"/>
                <a:gd name="T88" fmla="*/ 331853647 w 91"/>
                <a:gd name="T89" fmla="*/ 2147483647 h 106"/>
                <a:gd name="T90" fmla="*/ 331853647 w 91"/>
                <a:gd name="T91" fmla="*/ 2147483647 h 106"/>
                <a:gd name="T92" fmla="*/ 265481250 w 91"/>
                <a:gd name="T93" fmla="*/ 2147483647 h 106"/>
                <a:gd name="T94" fmla="*/ 199117064 w 91"/>
                <a:gd name="T95" fmla="*/ 2147483647 h 106"/>
                <a:gd name="T96" fmla="*/ 66372349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04" name="Freeform 51"/>
            <p:cNvSpPr>
              <a:spLocks/>
            </p:cNvSpPr>
            <p:nvPr/>
          </p:nvSpPr>
          <p:spPr bwMode="auto">
            <a:xfrm>
              <a:off x="5183189" y="1981202"/>
              <a:ext cx="723900" cy="773113"/>
            </a:xfrm>
            <a:custGeom>
              <a:avLst/>
              <a:gdLst>
                <a:gd name="T0" fmla="*/ 529260316 w 89"/>
                <a:gd name="T1" fmla="*/ 2147483647 h 100"/>
                <a:gd name="T2" fmla="*/ 264630158 w 89"/>
                <a:gd name="T3" fmla="*/ 2147483647 h 100"/>
                <a:gd name="T4" fmla="*/ 463100759 w 89"/>
                <a:gd name="T5" fmla="*/ 2147483647 h 100"/>
                <a:gd name="T6" fmla="*/ 463100759 w 89"/>
                <a:gd name="T7" fmla="*/ 2147483647 h 100"/>
                <a:gd name="T8" fmla="*/ 330789779 w 89"/>
                <a:gd name="T9" fmla="*/ 2147483647 h 100"/>
                <a:gd name="T10" fmla="*/ 330789779 w 89"/>
                <a:gd name="T11" fmla="*/ 2147483647 h 100"/>
                <a:gd name="T12" fmla="*/ 264630158 w 89"/>
                <a:gd name="T13" fmla="*/ 1972419885 h 100"/>
                <a:gd name="T14" fmla="*/ 132311012 w 89"/>
                <a:gd name="T15" fmla="*/ 1554026719 h 100"/>
                <a:gd name="T16" fmla="*/ 0 w 89"/>
                <a:gd name="T17" fmla="*/ 956325268 h 100"/>
                <a:gd name="T18" fmla="*/ 66159573 w 89"/>
                <a:gd name="T19" fmla="*/ 717247877 h 100"/>
                <a:gd name="T20" fmla="*/ 0 w 89"/>
                <a:gd name="T21" fmla="*/ 418393286 h 100"/>
                <a:gd name="T22" fmla="*/ 1521613385 w 89"/>
                <a:gd name="T23" fmla="*/ 179308104 h 100"/>
                <a:gd name="T24" fmla="*/ 1653932500 w 89"/>
                <a:gd name="T25" fmla="*/ 59769363 h 100"/>
                <a:gd name="T26" fmla="*/ 1852403037 w 89"/>
                <a:gd name="T27" fmla="*/ 298854591 h 100"/>
                <a:gd name="T28" fmla="*/ 1852403037 w 89"/>
                <a:gd name="T29" fmla="*/ 597701451 h 100"/>
                <a:gd name="T30" fmla="*/ 2117033132 w 89"/>
                <a:gd name="T31" fmla="*/ 717247877 h 100"/>
                <a:gd name="T32" fmla="*/ 2147483647 w 89"/>
                <a:gd name="T33" fmla="*/ 777017225 h 100"/>
                <a:gd name="T34" fmla="*/ 2147483647 w 89"/>
                <a:gd name="T35" fmla="*/ 777017225 h 100"/>
                <a:gd name="T36" fmla="*/ 2147483647 w 89"/>
                <a:gd name="T37" fmla="*/ 836786573 h 100"/>
                <a:gd name="T38" fmla="*/ 2147483647 w 89"/>
                <a:gd name="T39" fmla="*/ 777017225 h 100"/>
                <a:gd name="T40" fmla="*/ 2147483647 w 89"/>
                <a:gd name="T41" fmla="*/ 836786573 h 100"/>
                <a:gd name="T42" fmla="*/ 2147483647 w 89"/>
                <a:gd name="T43" fmla="*/ 896555921 h 100"/>
                <a:gd name="T44" fmla="*/ 2147483647 w 89"/>
                <a:gd name="T45" fmla="*/ 896555921 h 100"/>
                <a:gd name="T46" fmla="*/ 2147483647 w 89"/>
                <a:gd name="T47" fmla="*/ 1075864206 h 100"/>
                <a:gd name="T48" fmla="*/ 2147483647 w 89"/>
                <a:gd name="T49" fmla="*/ 1016094858 h 100"/>
                <a:gd name="T50" fmla="*/ 2147483647 w 89"/>
                <a:gd name="T51" fmla="*/ 1016094858 h 100"/>
                <a:gd name="T52" fmla="*/ 2147483647 w 89"/>
                <a:gd name="T53" fmla="*/ 1135633553 h 100"/>
                <a:gd name="T54" fmla="*/ 2147483647 w 89"/>
                <a:gd name="T55" fmla="*/ 1255179980 h 100"/>
                <a:gd name="T56" fmla="*/ 2147483647 w 89"/>
                <a:gd name="T57" fmla="*/ 1255179980 h 100"/>
                <a:gd name="T58" fmla="*/ 2147483647 w 89"/>
                <a:gd name="T59" fmla="*/ 1075864206 h 100"/>
                <a:gd name="T60" fmla="*/ 2147483647 w 89"/>
                <a:gd name="T61" fmla="*/ 1195410632 h 100"/>
                <a:gd name="T62" fmla="*/ 2147483647 w 89"/>
                <a:gd name="T63" fmla="*/ 1195410632 h 100"/>
                <a:gd name="T64" fmla="*/ 2147483647 w 89"/>
                <a:gd name="T65" fmla="*/ 1255179980 h 100"/>
                <a:gd name="T66" fmla="*/ 2147483647 w 89"/>
                <a:gd name="T67" fmla="*/ 1314949328 h 100"/>
                <a:gd name="T68" fmla="*/ 2147483647 w 89"/>
                <a:gd name="T69" fmla="*/ 1494257371 h 100"/>
                <a:gd name="T70" fmla="*/ 2147483647 w 89"/>
                <a:gd name="T71" fmla="*/ 1673573146 h 100"/>
                <a:gd name="T72" fmla="*/ 2147483647 w 89"/>
                <a:gd name="T73" fmla="*/ 1793111841 h 100"/>
                <a:gd name="T74" fmla="*/ 2147483647 w 89"/>
                <a:gd name="T75" fmla="*/ 2147483647 h 100"/>
                <a:gd name="T76" fmla="*/ 2147483647 w 89"/>
                <a:gd name="T77" fmla="*/ 2147483647 h 100"/>
                <a:gd name="T78" fmla="*/ 2147483647 w 89"/>
                <a:gd name="T79" fmla="*/ 2147483647 h 100"/>
                <a:gd name="T80" fmla="*/ 2147483647 w 89"/>
                <a:gd name="T81" fmla="*/ 2147483647 h 100"/>
                <a:gd name="T82" fmla="*/ 2147483647 w 89"/>
                <a:gd name="T83" fmla="*/ 2147483647 h 100"/>
                <a:gd name="T84" fmla="*/ 2147483647 w 89"/>
                <a:gd name="T85" fmla="*/ 2147483647 h 100"/>
                <a:gd name="T86" fmla="*/ 2147483647 w 89"/>
                <a:gd name="T87" fmla="*/ 2147483647 h 100"/>
                <a:gd name="T88" fmla="*/ 2147483647 w 89"/>
                <a:gd name="T89" fmla="*/ 2147483647 h 100"/>
                <a:gd name="T90" fmla="*/ 2147483647 w 89"/>
                <a:gd name="T91" fmla="*/ 2147483647 h 100"/>
                <a:gd name="T92" fmla="*/ 2147483647 w 89"/>
                <a:gd name="T93" fmla="*/ 2147483647 h 100"/>
                <a:gd name="T94" fmla="*/ 2147483647 w 89"/>
                <a:gd name="T95" fmla="*/ 2147483647 h 100"/>
                <a:gd name="T96" fmla="*/ 2147483647 w 89"/>
                <a:gd name="T97" fmla="*/ 2147483647 h 100"/>
                <a:gd name="T98" fmla="*/ 2147483647 w 89"/>
                <a:gd name="T99" fmla="*/ 2147483647 h 100"/>
                <a:gd name="T100" fmla="*/ 2147483647 w 89"/>
                <a:gd name="T101" fmla="*/ 2147483647 h 100"/>
                <a:gd name="T102" fmla="*/ 2147483647 w 89"/>
                <a:gd name="T103" fmla="*/ 2147483647 h 100"/>
                <a:gd name="T104" fmla="*/ 529260316 w 89"/>
                <a:gd name="T105" fmla="*/ 214748364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05" name="Freeform 60"/>
            <p:cNvSpPr>
              <a:spLocks/>
            </p:cNvSpPr>
            <p:nvPr/>
          </p:nvSpPr>
          <p:spPr bwMode="auto">
            <a:xfrm>
              <a:off x="6664325" y="3127377"/>
              <a:ext cx="830264" cy="455613"/>
            </a:xfrm>
            <a:custGeom>
              <a:avLst/>
              <a:gdLst>
                <a:gd name="T0" fmla="*/ 2053967212 w 102"/>
                <a:gd name="T1" fmla="*/ 2147483647 h 59"/>
                <a:gd name="T2" fmla="*/ 1722683836 w 102"/>
                <a:gd name="T3" fmla="*/ 2147483647 h 59"/>
                <a:gd name="T4" fmla="*/ 1457658762 w 102"/>
                <a:gd name="T5" fmla="*/ 2147483647 h 59"/>
                <a:gd name="T6" fmla="*/ 331283504 w 102"/>
                <a:gd name="T7" fmla="*/ 2147483647 h 59"/>
                <a:gd name="T8" fmla="*/ 596316844 w 102"/>
                <a:gd name="T9" fmla="*/ 2147483647 h 59"/>
                <a:gd name="T10" fmla="*/ 662567008 w 102"/>
                <a:gd name="T11" fmla="*/ 2147483647 h 59"/>
                <a:gd name="T12" fmla="*/ 1258883852 w 102"/>
                <a:gd name="T13" fmla="*/ 2147483647 h 59"/>
                <a:gd name="T14" fmla="*/ 1391400459 w 102"/>
                <a:gd name="T15" fmla="*/ 2147483647 h 59"/>
                <a:gd name="T16" fmla="*/ 1788942139 w 102"/>
                <a:gd name="T17" fmla="*/ 2147483647 h 59"/>
                <a:gd name="T18" fmla="*/ 1921450606 w 102"/>
                <a:gd name="T19" fmla="*/ 2147483647 h 59"/>
                <a:gd name="T20" fmla="*/ 2147483647 w 102"/>
                <a:gd name="T21" fmla="*/ 2147483647 h 59"/>
                <a:gd name="T22" fmla="*/ 2147483647 w 102"/>
                <a:gd name="T23" fmla="*/ 2147483647 h 59"/>
                <a:gd name="T24" fmla="*/ 2147483647 w 102"/>
                <a:gd name="T25" fmla="*/ 2146794810 h 59"/>
                <a:gd name="T26" fmla="*/ 2147483647 w 102"/>
                <a:gd name="T27" fmla="*/ 1669729029 h 59"/>
                <a:gd name="T28" fmla="*/ 2147483647 w 102"/>
                <a:gd name="T29" fmla="*/ 1073401266 h 59"/>
                <a:gd name="T30" fmla="*/ 2147483647 w 102"/>
                <a:gd name="T31" fmla="*/ 1133032498 h 59"/>
                <a:gd name="T32" fmla="*/ 2147483647 w 102"/>
                <a:gd name="T33" fmla="*/ 715598190 h 59"/>
                <a:gd name="T34" fmla="*/ 2147483647 w 102"/>
                <a:gd name="T35" fmla="*/ 596335726 h 59"/>
                <a:gd name="T36" fmla="*/ 2147483647 w 102"/>
                <a:gd name="T37" fmla="*/ 298164002 h 59"/>
                <a:gd name="T38" fmla="*/ 2147483647 w 102"/>
                <a:gd name="T39" fmla="*/ 59631247 h 59"/>
                <a:gd name="T40" fmla="*/ 2147483647 w 102"/>
                <a:gd name="T41" fmla="*/ 238532710 h 59"/>
                <a:gd name="T42" fmla="*/ 2147483647 w 102"/>
                <a:gd name="T43" fmla="*/ 59631247 h 59"/>
                <a:gd name="T44" fmla="*/ 2147483647 w 102"/>
                <a:gd name="T45" fmla="*/ 119270216 h 59"/>
                <a:gd name="T46" fmla="*/ 2147483647 w 102"/>
                <a:gd name="T47" fmla="*/ 238532710 h 59"/>
                <a:gd name="T48" fmla="*/ 2147483647 w 102"/>
                <a:gd name="T49" fmla="*/ 477065420 h 59"/>
                <a:gd name="T50" fmla="*/ 2147483647 w 102"/>
                <a:gd name="T51" fmla="*/ 834868376 h 59"/>
                <a:gd name="T52" fmla="*/ 2147483647 w 102"/>
                <a:gd name="T53" fmla="*/ 894499607 h 59"/>
                <a:gd name="T54" fmla="*/ 2147483647 w 102"/>
                <a:gd name="T55" fmla="*/ 1013762312 h 59"/>
                <a:gd name="T56" fmla="*/ 2147483647 w 102"/>
                <a:gd name="T57" fmla="*/ 1073401266 h 59"/>
                <a:gd name="T58" fmla="*/ 2147483647 w 102"/>
                <a:gd name="T59" fmla="*/ 1192663730 h 59"/>
                <a:gd name="T60" fmla="*/ 2147483647 w 102"/>
                <a:gd name="T61" fmla="*/ 1371565148 h 59"/>
                <a:gd name="T62" fmla="*/ 2147483647 w 102"/>
                <a:gd name="T63" fmla="*/ 1550466565 h 59"/>
                <a:gd name="T64" fmla="*/ 2147483647 w 102"/>
                <a:gd name="T65" fmla="*/ 1729360261 h 59"/>
                <a:gd name="T66" fmla="*/ 2147483647 w 102"/>
                <a:gd name="T67" fmla="*/ 1788999215 h 59"/>
                <a:gd name="T68" fmla="*/ 2147483647 w 102"/>
                <a:gd name="T69" fmla="*/ 1848630446 h 59"/>
                <a:gd name="T70" fmla="*/ 2147483647 w 102"/>
                <a:gd name="T71" fmla="*/ 1908261678 h 59"/>
                <a:gd name="T72" fmla="*/ 2147483647 w 102"/>
                <a:gd name="T73" fmla="*/ 1967892910 h 59"/>
                <a:gd name="T74" fmla="*/ 2147483647 w 102"/>
                <a:gd name="T75" fmla="*/ 2146794810 h 59"/>
                <a:gd name="T76" fmla="*/ 2147483647 w 102"/>
                <a:gd name="T77" fmla="*/ 2146794810 h 59"/>
                <a:gd name="T78" fmla="*/ 2147483647 w 102"/>
                <a:gd name="T79" fmla="*/ 2147483647 h 59"/>
                <a:gd name="T80" fmla="*/ 2147483647 w 102"/>
                <a:gd name="T81" fmla="*/ 2146794810 h 59"/>
                <a:gd name="T82" fmla="*/ 2147483647 w 102"/>
                <a:gd name="T83" fmla="*/ 2147483647 h 59"/>
                <a:gd name="T84" fmla="*/ 2147483647 w 102"/>
                <a:gd name="T85" fmla="*/ 2147483647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0000A0"/>
            </a:solidFill>
            <a:ln w="12700" cmpd="sng">
              <a:solidFill>
                <a:schemeClr val="tx1"/>
              </a:solidFill>
              <a:prstDash val="solid"/>
              <a:round/>
              <a:headEnd/>
              <a:tailEnd/>
            </a:ln>
          </p:spPr>
          <p:txBody>
            <a:bodyPr/>
            <a:lstStyle/>
            <a:p>
              <a:endParaRPr lang="en-US"/>
            </a:p>
          </p:txBody>
        </p:sp>
        <p:grpSp>
          <p:nvGrpSpPr>
            <p:cNvPr id="10" name="Group 139"/>
            <p:cNvGrpSpPr>
              <a:grpSpLocks/>
            </p:cNvGrpSpPr>
            <p:nvPr/>
          </p:nvGrpSpPr>
          <p:grpSpPr bwMode="auto">
            <a:xfrm>
              <a:off x="1147770" y="2035181"/>
              <a:ext cx="6396061" cy="3241682"/>
              <a:chOff x="715" y="1282"/>
              <a:chExt cx="4029" cy="2042"/>
            </a:xfrm>
          </p:grpSpPr>
          <p:sp>
            <p:nvSpPr>
              <p:cNvPr id="32824" name="Freeform 7"/>
              <p:cNvSpPr>
                <a:spLocks/>
              </p:cNvSpPr>
              <p:nvPr/>
            </p:nvSpPr>
            <p:spPr bwMode="auto">
              <a:xfrm>
                <a:off x="2800" y="1760"/>
                <a:ext cx="570" cy="268"/>
              </a:xfrm>
              <a:custGeom>
                <a:avLst/>
                <a:gdLst>
                  <a:gd name="T0" fmla="*/ 0 w 111"/>
                  <a:gd name="T1" fmla="*/ 809 h 55"/>
                  <a:gd name="T2" fmla="*/ 77 w 111"/>
                  <a:gd name="T3" fmla="*/ 0 h 55"/>
                  <a:gd name="T4" fmla="*/ 1900 w 111"/>
                  <a:gd name="T5" fmla="*/ 73 h 55"/>
                  <a:gd name="T6" fmla="*/ 1951 w 111"/>
                  <a:gd name="T7" fmla="*/ 141 h 55"/>
                  <a:gd name="T8" fmla="*/ 2003 w 111"/>
                  <a:gd name="T9" fmla="*/ 141 h 55"/>
                  <a:gd name="T10" fmla="*/ 2059 w 111"/>
                  <a:gd name="T11" fmla="*/ 117 h 55"/>
                  <a:gd name="T12" fmla="*/ 2085 w 111"/>
                  <a:gd name="T13" fmla="*/ 141 h 55"/>
                  <a:gd name="T14" fmla="*/ 2111 w 111"/>
                  <a:gd name="T15" fmla="*/ 214 h 55"/>
                  <a:gd name="T16" fmla="*/ 2162 w 111"/>
                  <a:gd name="T17" fmla="*/ 214 h 55"/>
                  <a:gd name="T18" fmla="*/ 2188 w 111"/>
                  <a:gd name="T19" fmla="*/ 214 h 55"/>
                  <a:gd name="T20" fmla="*/ 2239 w 111"/>
                  <a:gd name="T21" fmla="*/ 166 h 55"/>
                  <a:gd name="T22" fmla="*/ 2295 w 111"/>
                  <a:gd name="T23" fmla="*/ 166 h 55"/>
                  <a:gd name="T24" fmla="*/ 2347 w 111"/>
                  <a:gd name="T25" fmla="*/ 190 h 55"/>
                  <a:gd name="T26" fmla="*/ 2480 w 111"/>
                  <a:gd name="T27" fmla="*/ 263 h 55"/>
                  <a:gd name="T28" fmla="*/ 2557 w 111"/>
                  <a:gd name="T29" fmla="*/ 307 h 55"/>
                  <a:gd name="T30" fmla="*/ 2557 w 111"/>
                  <a:gd name="T31" fmla="*/ 356 h 55"/>
                  <a:gd name="T32" fmla="*/ 2609 w 111"/>
                  <a:gd name="T33" fmla="*/ 380 h 55"/>
                  <a:gd name="T34" fmla="*/ 2609 w 111"/>
                  <a:gd name="T35" fmla="*/ 404 h 55"/>
                  <a:gd name="T36" fmla="*/ 2583 w 111"/>
                  <a:gd name="T37" fmla="*/ 453 h 55"/>
                  <a:gd name="T38" fmla="*/ 2609 w 111"/>
                  <a:gd name="T39" fmla="*/ 497 h 55"/>
                  <a:gd name="T40" fmla="*/ 2639 w 111"/>
                  <a:gd name="T41" fmla="*/ 570 h 55"/>
                  <a:gd name="T42" fmla="*/ 2665 w 111"/>
                  <a:gd name="T43" fmla="*/ 594 h 55"/>
                  <a:gd name="T44" fmla="*/ 2665 w 111"/>
                  <a:gd name="T45" fmla="*/ 619 h 55"/>
                  <a:gd name="T46" fmla="*/ 2665 w 111"/>
                  <a:gd name="T47" fmla="*/ 663 h 55"/>
                  <a:gd name="T48" fmla="*/ 2716 w 111"/>
                  <a:gd name="T49" fmla="*/ 687 h 55"/>
                  <a:gd name="T50" fmla="*/ 2742 w 111"/>
                  <a:gd name="T51" fmla="*/ 711 h 55"/>
                  <a:gd name="T52" fmla="*/ 2716 w 111"/>
                  <a:gd name="T53" fmla="*/ 760 h 55"/>
                  <a:gd name="T54" fmla="*/ 2716 w 111"/>
                  <a:gd name="T55" fmla="*/ 809 h 55"/>
                  <a:gd name="T56" fmla="*/ 2768 w 111"/>
                  <a:gd name="T57" fmla="*/ 833 h 55"/>
                  <a:gd name="T58" fmla="*/ 2768 w 111"/>
                  <a:gd name="T59" fmla="*/ 877 h 55"/>
                  <a:gd name="T60" fmla="*/ 2742 w 111"/>
                  <a:gd name="T61" fmla="*/ 901 h 55"/>
                  <a:gd name="T62" fmla="*/ 2768 w 111"/>
                  <a:gd name="T63" fmla="*/ 926 h 55"/>
                  <a:gd name="T64" fmla="*/ 2794 w 111"/>
                  <a:gd name="T65" fmla="*/ 975 h 55"/>
                  <a:gd name="T66" fmla="*/ 2768 w 111"/>
                  <a:gd name="T67" fmla="*/ 999 h 55"/>
                  <a:gd name="T68" fmla="*/ 2794 w 111"/>
                  <a:gd name="T69" fmla="*/ 1043 h 55"/>
                  <a:gd name="T70" fmla="*/ 2794 w 111"/>
                  <a:gd name="T71" fmla="*/ 1067 h 55"/>
                  <a:gd name="T72" fmla="*/ 2819 w 111"/>
                  <a:gd name="T73" fmla="*/ 1091 h 55"/>
                  <a:gd name="T74" fmla="*/ 2850 w 111"/>
                  <a:gd name="T75" fmla="*/ 1140 h 55"/>
                  <a:gd name="T76" fmla="*/ 2876 w 111"/>
                  <a:gd name="T77" fmla="*/ 1189 h 55"/>
                  <a:gd name="T78" fmla="*/ 2927 w 111"/>
                  <a:gd name="T79" fmla="*/ 1233 h 55"/>
                  <a:gd name="T80" fmla="*/ 2927 w 111"/>
                  <a:gd name="T81" fmla="*/ 1257 h 55"/>
                  <a:gd name="T82" fmla="*/ 2927 w 111"/>
                  <a:gd name="T83" fmla="*/ 1282 h 55"/>
                  <a:gd name="T84" fmla="*/ 2927 w 111"/>
                  <a:gd name="T85" fmla="*/ 1306 h 55"/>
                  <a:gd name="T86" fmla="*/ 657 w 111"/>
                  <a:gd name="T87" fmla="*/ 1257 h 55"/>
                  <a:gd name="T88" fmla="*/ 688 w 111"/>
                  <a:gd name="T89" fmla="*/ 853 h 55"/>
                  <a:gd name="T90" fmla="*/ 0 w 111"/>
                  <a:gd name="T91" fmla="*/ 809 h 55"/>
                  <a:gd name="T92" fmla="*/ 0 w 111"/>
                  <a:gd name="T93" fmla="*/ 809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25" name="Freeform 8"/>
              <p:cNvSpPr>
                <a:spLocks/>
              </p:cNvSpPr>
              <p:nvPr/>
            </p:nvSpPr>
            <p:spPr bwMode="auto">
              <a:xfrm>
                <a:off x="2913" y="2018"/>
                <a:ext cx="512" cy="259"/>
              </a:xfrm>
              <a:custGeom>
                <a:avLst/>
                <a:gdLst>
                  <a:gd name="T0" fmla="*/ 77 w 100"/>
                  <a:gd name="T1" fmla="*/ 0 h 53"/>
                  <a:gd name="T2" fmla="*/ 2335 w 100"/>
                  <a:gd name="T3" fmla="*/ 49 h 53"/>
                  <a:gd name="T4" fmla="*/ 2488 w 100"/>
                  <a:gd name="T5" fmla="*/ 142 h 53"/>
                  <a:gd name="T6" fmla="*/ 2437 w 100"/>
                  <a:gd name="T7" fmla="*/ 191 h 53"/>
                  <a:gd name="T8" fmla="*/ 2437 w 100"/>
                  <a:gd name="T9" fmla="*/ 239 h 53"/>
                  <a:gd name="T10" fmla="*/ 2463 w 100"/>
                  <a:gd name="T11" fmla="*/ 288 h 53"/>
                  <a:gd name="T12" fmla="*/ 2488 w 100"/>
                  <a:gd name="T13" fmla="*/ 288 h 53"/>
                  <a:gd name="T14" fmla="*/ 2519 w 100"/>
                  <a:gd name="T15" fmla="*/ 357 h 53"/>
                  <a:gd name="T16" fmla="*/ 2545 w 100"/>
                  <a:gd name="T17" fmla="*/ 381 h 53"/>
                  <a:gd name="T18" fmla="*/ 2596 w 100"/>
                  <a:gd name="T19" fmla="*/ 381 h 53"/>
                  <a:gd name="T20" fmla="*/ 2596 w 100"/>
                  <a:gd name="T21" fmla="*/ 406 h 53"/>
                  <a:gd name="T22" fmla="*/ 2621 w 100"/>
                  <a:gd name="T23" fmla="*/ 1266 h 53"/>
                  <a:gd name="T24" fmla="*/ 0 w 100"/>
                  <a:gd name="T25" fmla="*/ 1217 h 53"/>
                  <a:gd name="T26" fmla="*/ 77 w 100"/>
                  <a:gd name="T27" fmla="*/ 0 h 53"/>
                  <a:gd name="T28" fmla="*/ 77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26" name="Freeform 10"/>
              <p:cNvSpPr>
                <a:spLocks/>
              </p:cNvSpPr>
              <p:nvPr/>
            </p:nvSpPr>
            <p:spPr bwMode="auto">
              <a:xfrm>
                <a:off x="3288" y="1726"/>
                <a:ext cx="420" cy="263"/>
              </a:xfrm>
              <a:custGeom>
                <a:avLst/>
                <a:gdLst>
                  <a:gd name="T0" fmla="*/ 1731 w 82"/>
                  <a:gd name="T1" fmla="*/ 0 h 54"/>
                  <a:gd name="T2" fmla="*/ 1782 w 82"/>
                  <a:gd name="T3" fmla="*/ 93 h 54"/>
                  <a:gd name="T4" fmla="*/ 1757 w 82"/>
                  <a:gd name="T5" fmla="*/ 141 h 54"/>
                  <a:gd name="T6" fmla="*/ 1808 w 82"/>
                  <a:gd name="T7" fmla="*/ 307 h 54"/>
                  <a:gd name="T8" fmla="*/ 1941 w 82"/>
                  <a:gd name="T9" fmla="*/ 380 h 54"/>
                  <a:gd name="T10" fmla="*/ 1967 w 82"/>
                  <a:gd name="T11" fmla="*/ 429 h 54"/>
                  <a:gd name="T12" fmla="*/ 2049 w 82"/>
                  <a:gd name="T13" fmla="*/ 497 h 54"/>
                  <a:gd name="T14" fmla="*/ 2151 w 82"/>
                  <a:gd name="T15" fmla="*/ 619 h 54"/>
                  <a:gd name="T16" fmla="*/ 2100 w 82"/>
                  <a:gd name="T17" fmla="*/ 687 h 54"/>
                  <a:gd name="T18" fmla="*/ 2100 w 82"/>
                  <a:gd name="T19" fmla="*/ 735 h 54"/>
                  <a:gd name="T20" fmla="*/ 1967 w 82"/>
                  <a:gd name="T21" fmla="*/ 808 h 54"/>
                  <a:gd name="T22" fmla="*/ 1890 w 82"/>
                  <a:gd name="T23" fmla="*/ 828 h 54"/>
                  <a:gd name="T24" fmla="*/ 1839 w 82"/>
                  <a:gd name="T25" fmla="*/ 901 h 54"/>
                  <a:gd name="T26" fmla="*/ 1890 w 82"/>
                  <a:gd name="T27" fmla="*/ 974 h 54"/>
                  <a:gd name="T28" fmla="*/ 1890 w 82"/>
                  <a:gd name="T29" fmla="*/ 1042 h 54"/>
                  <a:gd name="T30" fmla="*/ 1782 w 82"/>
                  <a:gd name="T31" fmla="*/ 1188 h 54"/>
                  <a:gd name="T32" fmla="*/ 1757 w 82"/>
                  <a:gd name="T33" fmla="*/ 1257 h 54"/>
                  <a:gd name="T34" fmla="*/ 1654 w 82"/>
                  <a:gd name="T35" fmla="*/ 1188 h 54"/>
                  <a:gd name="T36" fmla="*/ 287 w 82"/>
                  <a:gd name="T37" fmla="*/ 1208 h 54"/>
                  <a:gd name="T38" fmla="*/ 287 w 82"/>
                  <a:gd name="T39" fmla="*/ 1140 h 54"/>
                  <a:gd name="T40" fmla="*/ 236 w 82"/>
                  <a:gd name="T41" fmla="*/ 1067 h 54"/>
                  <a:gd name="T42" fmla="*/ 261 w 82"/>
                  <a:gd name="T43" fmla="*/ 998 h 54"/>
                  <a:gd name="T44" fmla="*/ 210 w 82"/>
                  <a:gd name="T45" fmla="*/ 925 h 54"/>
                  <a:gd name="T46" fmla="*/ 210 w 82"/>
                  <a:gd name="T47" fmla="*/ 852 h 54"/>
                  <a:gd name="T48" fmla="*/ 159 w 82"/>
                  <a:gd name="T49" fmla="*/ 784 h 54"/>
                  <a:gd name="T50" fmla="*/ 133 w 82"/>
                  <a:gd name="T51" fmla="*/ 735 h 54"/>
                  <a:gd name="T52" fmla="*/ 77 w 82"/>
                  <a:gd name="T53" fmla="*/ 619 h 54"/>
                  <a:gd name="T54" fmla="*/ 102 w 82"/>
                  <a:gd name="T55" fmla="*/ 545 h 54"/>
                  <a:gd name="T56" fmla="*/ 51 w 82"/>
                  <a:gd name="T57" fmla="*/ 472 h 54"/>
                  <a:gd name="T58" fmla="*/ 51 w 82"/>
                  <a:gd name="T59" fmla="*/ 429 h 54"/>
                  <a:gd name="T60" fmla="*/ 51 w 82"/>
                  <a:gd name="T61" fmla="*/ 282 h 54"/>
                  <a:gd name="T62" fmla="*/ 51 w 82"/>
                  <a:gd name="T63" fmla="*/ 239 h 54"/>
                  <a:gd name="T64" fmla="*/ 26 w 82"/>
                  <a:gd name="T65" fmla="*/ 141 h 54"/>
                  <a:gd name="T66" fmla="*/ 26 w 82"/>
                  <a:gd name="T67" fmla="*/ 73 h 54"/>
                  <a:gd name="T68" fmla="*/ 51 w 82"/>
                  <a:gd name="T69" fmla="*/ 49 h 54"/>
                  <a:gd name="T70" fmla="*/ 51 w 82"/>
                  <a:gd name="T71" fmla="*/ 49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27" name="Freeform 11"/>
              <p:cNvSpPr>
                <a:spLocks/>
              </p:cNvSpPr>
              <p:nvPr/>
            </p:nvSpPr>
            <p:spPr bwMode="auto">
              <a:xfrm>
                <a:off x="3345" y="1970"/>
                <a:ext cx="460" cy="380"/>
              </a:xfrm>
              <a:custGeom>
                <a:avLst/>
                <a:gdLst>
                  <a:gd name="T0" fmla="*/ 1983 w 90"/>
                  <a:gd name="T1" fmla="*/ 1637 h 78"/>
                  <a:gd name="T2" fmla="*/ 2014 w 90"/>
                  <a:gd name="T3" fmla="*/ 1686 h 78"/>
                  <a:gd name="T4" fmla="*/ 2014 w 90"/>
                  <a:gd name="T5" fmla="*/ 1759 h 78"/>
                  <a:gd name="T6" fmla="*/ 1932 w 90"/>
                  <a:gd name="T7" fmla="*/ 1827 h 78"/>
                  <a:gd name="T8" fmla="*/ 2167 w 90"/>
                  <a:gd name="T9" fmla="*/ 1851 h 78"/>
                  <a:gd name="T10" fmla="*/ 2167 w 90"/>
                  <a:gd name="T11" fmla="*/ 1759 h 78"/>
                  <a:gd name="T12" fmla="*/ 2218 w 90"/>
                  <a:gd name="T13" fmla="*/ 1637 h 78"/>
                  <a:gd name="T14" fmla="*/ 2300 w 90"/>
                  <a:gd name="T15" fmla="*/ 1588 h 78"/>
                  <a:gd name="T16" fmla="*/ 2326 w 90"/>
                  <a:gd name="T17" fmla="*/ 1588 h 78"/>
                  <a:gd name="T18" fmla="*/ 2351 w 90"/>
                  <a:gd name="T19" fmla="*/ 1447 h 78"/>
                  <a:gd name="T20" fmla="*/ 2326 w 90"/>
                  <a:gd name="T21" fmla="*/ 1423 h 78"/>
                  <a:gd name="T22" fmla="*/ 2300 w 90"/>
                  <a:gd name="T23" fmla="*/ 1398 h 78"/>
                  <a:gd name="T24" fmla="*/ 2274 w 90"/>
                  <a:gd name="T25" fmla="*/ 1423 h 78"/>
                  <a:gd name="T26" fmla="*/ 2193 w 90"/>
                  <a:gd name="T27" fmla="*/ 1330 h 78"/>
                  <a:gd name="T28" fmla="*/ 2218 w 90"/>
                  <a:gd name="T29" fmla="*/ 1281 h 78"/>
                  <a:gd name="T30" fmla="*/ 2193 w 90"/>
                  <a:gd name="T31" fmla="*/ 1233 h 78"/>
                  <a:gd name="T32" fmla="*/ 2065 w 90"/>
                  <a:gd name="T33" fmla="*/ 1091 h 78"/>
                  <a:gd name="T34" fmla="*/ 1932 w 90"/>
                  <a:gd name="T35" fmla="*/ 1018 h 78"/>
                  <a:gd name="T36" fmla="*/ 1855 w 90"/>
                  <a:gd name="T37" fmla="*/ 901 h 78"/>
                  <a:gd name="T38" fmla="*/ 1932 w 90"/>
                  <a:gd name="T39" fmla="*/ 809 h 78"/>
                  <a:gd name="T40" fmla="*/ 1932 w 90"/>
                  <a:gd name="T41" fmla="*/ 711 h 78"/>
                  <a:gd name="T42" fmla="*/ 1830 w 90"/>
                  <a:gd name="T43" fmla="*/ 643 h 78"/>
                  <a:gd name="T44" fmla="*/ 1779 w 90"/>
                  <a:gd name="T45" fmla="*/ 687 h 78"/>
                  <a:gd name="T46" fmla="*/ 1697 w 90"/>
                  <a:gd name="T47" fmla="*/ 521 h 78"/>
                  <a:gd name="T48" fmla="*/ 1569 w 90"/>
                  <a:gd name="T49" fmla="*/ 429 h 78"/>
                  <a:gd name="T50" fmla="*/ 1462 w 90"/>
                  <a:gd name="T51" fmla="*/ 307 h 78"/>
                  <a:gd name="T52" fmla="*/ 1436 w 90"/>
                  <a:gd name="T53" fmla="*/ 141 h 78"/>
                  <a:gd name="T54" fmla="*/ 1436 w 90"/>
                  <a:gd name="T55" fmla="*/ 93 h 78"/>
                  <a:gd name="T56" fmla="*/ 0 w 90"/>
                  <a:gd name="T57" fmla="*/ 49 h 78"/>
                  <a:gd name="T58" fmla="*/ 51 w 90"/>
                  <a:gd name="T59" fmla="*/ 117 h 78"/>
                  <a:gd name="T60" fmla="*/ 133 w 90"/>
                  <a:gd name="T61" fmla="*/ 214 h 78"/>
                  <a:gd name="T62" fmla="*/ 133 w 90"/>
                  <a:gd name="T63" fmla="*/ 263 h 78"/>
                  <a:gd name="T64" fmla="*/ 286 w 90"/>
                  <a:gd name="T65" fmla="*/ 380 h 78"/>
                  <a:gd name="T66" fmla="*/ 235 w 90"/>
                  <a:gd name="T67" fmla="*/ 473 h 78"/>
                  <a:gd name="T68" fmla="*/ 286 w 90"/>
                  <a:gd name="T69" fmla="*/ 521 h 78"/>
                  <a:gd name="T70" fmla="*/ 337 w 90"/>
                  <a:gd name="T71" fmla="*/ 619 h 78"/>
                  <a:gd name="T72" fmla="*/ 394 w 90"/>
                  <a:gd name="T73" fmla="*/ 643 h 78"/>
                  <a:gd name="T74" fmla="*/ 419 w 90"/>
                  <a:gd name="T75" fmla="*/ 1710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28" name="Freeform 13"/>
              <p:cNvSpPr>
                <a:spLocks/>
              </p:cNvSpPr>
              <p:nvPr/>
            </p:nvSpPr>
            <p:spPr bwMode="auto">
              <a:xfrm>
                <a:off x="3779" y="2057"/>
                <a:ext cx="509" cy="249"/>
              </a:xfrm>
              <a:custGeom>
                <a:avLst/>
                <a:gdLst>
                  <a:gd name="T0" fmla="*/ 530 w 99"/>
                  <a:gd name="T1" fmla="*/ 1167 h 51"/>
                  <a:gd name="T2" fmla="*/ 504 w 99"/>
                  <a:gd name="T3" fmla="*/ 1118 h 51"/>
                  <a:gd name="T4" fmla="*/ 581 w 99"/>
                  <a:gd name="T5" fmla="*/ 1118 h 51"/>
                  <a:gd name="T6" fmla="*/ 2113 w 99"/>
                  <a:gd name="T7" fmla="*/ 976 h 51"/>
                  <a:gd name="T8" fmla="*/ 2247 w 99"/>
                  <a:gd name="T9" fmla="*/ 908 h 51"/>
                  <a:gd name="T10" fmla="*/ 2355 w 99"/>
                  <a:gd name="T11" fmla="*/ 835 h 51"/>
                  <a:gd name="T12" fmla="*/ 2355 w 99"/>
                  <a:gd name="T13" fmla="*/ 786 h 51"/>
                  <a:gd name="T14" fmla="*/ 2380 w 99"/>
                  <a:gd name="T15" fmla="*/ 737 h 51"/>
                  <a:gd name="T16" fmla="*/ 2617 w 99"/>
                  <a:gd name="T17" fmla="*/ 547 h 51"/>
                  <a:gd name="T18" fmla="*/ 2591 w 99"/>
                  <a:gd name="T19" fmla="*/ 522 h 51"/>
                  <a:gd name="T20" fmla="*/ 2566 w 99"/>
                  <a:gd name="T21" fmla="*/ 503 h 51"/>
                  <a:gd name="T22" fmla="*/ 2509 w 99"/>
                  <a:gd name="T23" fmla="*/ 478 h 51"/>
                  <a:gd name="T24" fmla="*/ 2483 w 99"/>
                  <a:gd name="T25" fmla="*/ 478 h 51"/>
                  <a:gd name="T26" fmla="*/ 2380 w 99"/>
                  <a:gd name="T27" fmla="*/ 332 h 51"/>
                  <a:gd name="T28" fmla="*/ 2355 w 99"/>
                  <a:gd name="T29" fmla="*/ 288 h 51"/>
                  <a:gd name="T30" fmla="*/ 2355 w 99"/>
                  <a:gd name="T31" fmla="*/ 190 h 51"/>
                  <a:gd name="T32" fmla="*/ 2298 w 99"/>
                  <a:gd name="T33" fmla="*/ 166 h 51"/>
                  <a:gd name="T34" fmla="*/ 2221 w 99"/>
                  <a:gd name="T35" fmla="*/ 98 h 51"/>
                  <a:gd name="T36" fmla="*/ 2170 w 99"/>
                  <a:gd name="T37" fmla="*/ 98 h 51"/>
                  <a:gd name="T38" fmla="*/ 2139 w 99"/>
                  <a:gd name="T39" fmla="*/ 142 h 51"/>
                  <a:gd name="T40" fmla="*/ 2062 w 99"/>
                  <a:gd name="T41" fmla="*/ 142 h 51"/>
                  <a:gd name="T42" fmla="*/ 1985 w 99"/>
                  <a:gd name="T43" fmla="*/ 142 h 51"/>
                  <a:gd name="T44" fmla="*/ 1877 w 99"/>
                  <a:gd name="T45" fmla="*/ 117 h 51"/>
                  <a:gd name="T46" fmla="*/ 1743 w 99"/>
                  <a:gd name="T47" fmla="*/ 98 h 51"/>
                  <a:gd name="T48" fmla="*/ 1666 w 99"/>
                  <a:gd name="T49" fmla="*/ 0 h 51"/>
                  <a:gd name="T50" fmla="*/ 1614 w 99"/>
                  <a:gd name="T51" fmla="*/ 24 h 51"/>
                  <a:gd name="T52" fmla="*/ 1532 w 99"/>
                  <a:gd name="T53" fmla="*/ 0 h 51"/>
                  <a:gd name="T54" fmla="*/ 1532 w 99"/>
                  <a:gd name="T55" fmla="*/ 49 h 51"/>
                  <a:gd name="T56" fmla="*/ 1532 w 99"/>
                  <a:gd name="T57" fmla="*/ 142 h 51"/>
                  <a:gd name="T58" fmla="*/ 1455 w 99"/>
                  <a:gd name="T59" fmla="*/ 190 h 51"/>
                  <a:gd name="T60" fmla="*/ 1347 w 99"/>
                  <a:gd name="T61" fmla="*/ 190 h 51"/>
                  <a:gd name="T62" fmla="*/ 1219 w 99"/>
                  <a:gd name="T63" fmla="*/ 430 h 51"/>
                  <a:gd name="T64" fmla="*/ 1111 w 99"/>
                  <a:gd name="T65" fmla="*/ 503 h 51"/>
                  <a:gd name="T66" fmla="*/ 1033 w 99"/>
                  <a:gd name="T67" fmla="*/ 454 h 51"/>
                  <a:gd name="T68" fmla="*/ 977 w 99"/>
                  <a:gd name="T69" fmla="*/ 571 h 51"/>
                  <a:gd name="T70" fmla="*/ 925 w 99"/>
                  <a:gd name="T71" fmla="*/ 571 h 51"/>
                  <a:gd name="T72" fmla="*/ 848 w 99"/>
                  <a:gd name="T73" fmla="*/ 547 h 51"/>
                  <a:gd name="T74" fmla="*/ 792 w 99"/>
                  <a:gd name="T75" fmla="*/ 620 h 51"/>
                  <a:gd name="T76" fmla="*/ 689 w 99"/>
                  <a:gd name="T77" fmla="*/ 571 h 51"/>
                  <a:gd name="T78" fmla="*/ 530 w 99"/>
                  <a:gd name="T79" fmla="*/ 596 h 51"/>
                  <a:gd name="T80" fmla="*/ 530 w 99"/>
                  <a:gd name="T81" fmla="*/ 644 h 51"/>
                  <a:gd name="T82" fmla="*/ 478 w 99"/>
                  <a:gd name="T83" fmla="*/ 644 h 51"/>
                  <a:gd name="T84" fmla="*/ 478 w 99"/>
                  <a:gd name="T85" fmla="*/ 644 h 51"/>
                  <a:gd name="T86" fmla="*/ 447 w 99"/>
                  <a:gd name="T87" fmla="*/ 713 h 51"/>
                  <a:gd name="T88" fmla="*/ 447 w 99"/>
                  <a:gd name="T89" fmla="*/ 713 h 51"/>
                  <a:gd name="T90" fmla="*/ 478 w 99"/>
                  <a:gd name="T91" fmla="*/ 786 h 51"/>
                  <a:gd name="T92" fmla="*/ 319 w 99"/>
                  <a:gd name="T93" fmla="*/ 810 h 51"/>
                  <a:gd name="T94" fmla="*/ 344 w 99"/>
                  <a:gd name="T95" fmla="*/ 952 h 51"/>
                  <a:gd name="T96" fmla="*/ 262 w 99"/>
                  <a:gd name="T97" fmla="*/ 928 h 51"/>
                  <a:gd name="T98" fmla="*/ 159 w 99"/>
                  <a:gd name="T99" fmla="*/ 908 h 51"/>
                  <a:gd name="T100" fmla="*/ 108 w 99"/>
                  <a:gd name="T101" fmla="*/ 1001 h 51"/>
                  <a:gd name="T102" fmla="*/ 108 w 99"/>
                  <a:gd name="T103" fmla="*/ 1001 h 51"/>
                  <a:gd name="T104" fmla="*/ 134 w 99"/>
                  <a:gd name="T105" fmla="*/ 1050 h 51"/>
                  <a:gd name="T106" fmla="*/ 77 w 99"/>
                  <a:gd name="T107" fmla="*/ 1167 h 51"/>
                  <a:gd name="T108" fmla="*/ 26 w 99"/>
                  <a:gd name="T109" fmla="*/ 1167 h 51"/>
                  <a:gd name="T110" fmla="*/ 0 w 99"/>
                  <a:gd name="T111" fmla="*/ 1216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29" name="Freeform 14"/>
              <p:cNvSpPr>
                <a:spLocks/>
              </p:cNvSpPr>
              <p:nvPr/>
            </p:nvSpPr>
            <p:spPr bwMode="auto">
              <a:xfrm>
                <a:off x="3734" y="2243"/>
                <a:ext cx="568" cy="190"/>
              </a:xfrm>
              <a:custGeom>
                <a:avLst/>
                <a:gdLst>
                  <a:gd name="T0" fmla="*/ 2907 w 111"/>
                  <a:gd name="T1" fmla="*/ 0 h 39"/>
                  <a:gd name="T2" fmla="*/ 2328 w 111"/>
                  <a:gd name="T3" fmla="*/ 73 h 39"/>
                  <a:gd name="T4" fmla="*/ 2277 w 111"/>
                  <a:gd name="T5" fmla="*/ 93 h 39"/>
                  <a:gd name="T6" fmla="*/ 814 w 111"/>
                  <a:gd name="T7" fmla="*/ 214 h 39"/>
                  <a:gd name="T8" fmla="*/ 814 w 111"/>
                  <a:gd name="T9" fmla="*/ 190 h 39"/>
                  <a:gd name="T10" fmla="*/ 732 w 111"/>
                  <a:gd name="T11" fmla="*/ 214 h 39"/>
                  <a:gd name="T12" fmla="*/ 757 w 111"/>
                  <a:gd name="T13" fmla="*/ 239 h 39"/>
                  <a:gd name="T14" fmla="*/ 757 w 111"/>
                  <a:gd name="T15" fmla="*/ 263 h 39"/>
                  <a:gd name="T16" fmla="*/ 235 w 111"/>
                  <a:gd name="T17" fmla="*/ 307 h 39"/>
                  <a:gd name="T18" fmla="*/ 210 w 111"/>
                  <a:gd name="T19" fmla="*/ 356 h 39"/>
                  <a:gd name="T20" fmla="*/ 184 w 111"/>
                  <a:gd name="T21" fmla="*/ 429 h 39"/>
                  <a:gd name="T22" fmla="*/ 210 w 111"/>
                  <a:gd name="T23" fmla="*/ 453 h 39"/>
                  <a:gd name="T24" fmla="*/ 184 w 111"/>
                  <a:gd name="T25" fmla="*/ 521 h 39"/>
                  <a:gd name="T26" fmla="*/ 184 w 111"/>
                  <a:gd name="T27" fmla="*/ 521 h 39"/>
                  <a:gd name="T28" fmla="*/ 184 w 111"/>
                  <a:gd name="T29" fmla="*/ 546 h 39"/>
                  <a:gd name="T30" fmla="*/ 159 w 111"/>
                  <a:gd name="T31" fmla="*/ 594 h 39"/>
                  <a:gd name="T32" fmla="*/ 133 w 111"/>
                  <a:gd name="T33" fmla="*/ 619 h 39"/>
                  <a:gd name="T34" fmla="*/ 102 w 111"/>
                  <a:gd name="T35" fmla="*/ 711 h 39"/>
                  <a:gd name="T36" fmla="*/ 51 w 111"/>
                  <a:gd name="T37" fmla="*/ 760 h 39"/>
                  <a:gd name="T38" fmla="*/ 51 w 111"/>
                  <a:gd name="T39" fmla="*/ 833 h 39"/>
                  <a:gd name="T40" fmla="*/ 51 w 111"/>
                  <a:gd name="T41" fmla="*/ 901 h 39"/>
                  <a:gd name="T42" fmla="*/ 51 w 111"/>
                  <a:gd name="T43" fmla="*/ 901 h 39"/>
                  <a:gd name="T44" fmla="*/ 0 w 111"/>
                  <a:gd name="T45" fmla="*/ 926 h 39"/>
                  <a:gd name="T46" fmla="*/ 757 w 111"/>
                  <a:gd name="T47" fmla="*/ 877 h 39"/>
                  <a:gd name="T48" fmla="*/ 1704 w 111"/>
                  <a:gd name="T49" fmla="*/ 809 h 39"/>
                  <a:gd name="T50" fmla="*/ 2042 w 111"/>
                  <a:gd name="T51" fmla="*/ 760 h 39"/>
                  <a:gd name="T52" fmla="*/ 2067 w 111"/>
                  <a:gd name="T53" fmla="*/ 663 h 39"/>
                  <a:gd name="T54" fmla="*/ 2093 w 111"/>
                  <a:gd name="T55" fmla="*/ 663 h 39"/>
                  <a:gd name="T56" fmla="*/ 2093 w 111"/>
                  <a:gd name="T57" fmla="*/ 663 h 39"/>
                  <a:gd name="T58" fmla="*/ 2118 w 111"/>
                  <a:gd name="T59" fmla="*/ 643 h 39"/>
                  <a:gd name="T60" fmla="*/ 2149 w 111"/>
                  <a:gd name="T61" fmla="*/ 619 h 39"/>
                  <a:gd name="T62" fmla="*/ 2118 w 111"/>
                  <a:gd name="T63" fmla="*/ 594 h 39"/>
                  <a:gd name="T64" fmla="*/ 2149 w 111"/>
                  <a:gd name="T65" fmla="*/ 570 h 39"/>
                  <a:gd name="T66" fmla="*/ 2175 w 111"/>
                  <a:gd name="T67" fmla="*/ 546 h 39"/>
                  <a:gd name="T68" fmla="*/ 2252 w 111"/>
                  <a:gd name="T69" fmla="*/ 521 h 39"/>
                  <a:gd name="T70" fmla="*/ 2328 w 111"/>
                  <a:gd name="T71" fmla="*/ 497 h 39"/>
                  <a:gd name="T72" fmla="*/ 2410 w 111"/>
                  <a:gd name="T73" fmla="*/ 429 h 39"/>
                  <a:gd name="T74" fmla="*/ 2436 w 111"/>
                  <a:gd name="T75" fmla="*/ 429 h 39"/>
                  <a:gd name="T76" fmla="*/ 2487 w 111"/>
                  <a:gd name="T77" fmla="*/ 380 h 39"/>
                  <a:gd name="T78" fmla="*/ 2513 w 111"/>
                  <a:gd name="T79" fmla="*/ 331 h 39"/>
                  <a:gd name="T80" fmla="*/ 2513 w 111"/>
                  <a:gd name="T81" fmla="*/ 331 h 39"/>
                  <a:gd name="T82" fmla="*/ 2538 w 111"/>
                  <a:gd name="T83" fmla="*/ 331 h 39"/>
                  <a:gd name="T84" fmla="*/ 2564 w 111"/>
                  <a:gd name="T85" fmla="*/ 331 h 39"/>
                  <a:gd name="T86" fmla="*/ 2564 w 111"/>
                  <a:gd name="T87" fmla="*/ 307 h 39"/>
                  <a:gd name="T88" fmla="*/ 2594 w 111"/>
                  <a:gd name="T89" fmla="*/ 283 h 39"/>
                  <a:gd name="T90" fmla="*/ 2594 w 111"/>
                  <a:gd name="T91" fmla="*/ 283 h 39"/>
                  <a:gd name="T92" fmla="*/ 2620 w 111"/>
                  <a:gd name="T93" fmla="*/ 307 h 39"/>
                  <a:gd name="T94" fmla="*/ 2646 w 111"/>
                  <a:gd name="T95" fmla="*/ 283 h 39"/>
                  <a:gd name="T96" fmla="*/ 2646 w 111"/>
                  <a:gd name="T97" fmla="*/ 283 h 39"/>
                  <a:gd name="T98" fmla="*/ 2697 w 111"/>
                  <a:gd name="T99" fmla="*/ 239 h 39"/>
                  <a:gd name="T100" fmla="*/ 2722 w 111"/>
                  <a:gd name="T101" fmla="*/ 239 h 39"/>
                  <a:gd name="T102" fmla="*/ 2773 w 111"/>
                  <a:gd name="T103" fmla="*/ 239 h 39"/>
                  <a:gd name="T104" fmla="*/ 2855 w 111"/>
                  <a:gd name="T105" fmla="*/ 141 h 39"/>
                  <a:gd name="T106" fmla="*/ 2881 w 111"/>
                  <a:gd name="T107" fmla="*/ 117 h 39"/>
                  <a:gd name="T108" fmla="*/ 2907 w 111"/>
                  <a:gd name="T109" fmla="*/ 93 h 39"/>
                  <a:gd name="T110" fmla="*/ 2907 w 111"/>
                  <a:gd name="T111" fmla="*/ 73 h 39"/>
                  <a:gd name="T112" fmla="*/ 2907 w 111"/>
                  <a:gd name="T113" fmla="*/ 24 h 39"/>
                  <a:gd name="T114" fmla="*/ 2907 w 111"/>
                  <a:gd name="T115" fmla="*/ 0 h 39"/>
                  <a:gd name="T116" fmla="*/ 290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30" name="Freeform 15"/>
              <p:cNvSpPr>
                <a:spLocks/>
              </p:cNvSpPr>
              <p:nvPr/>
            </p:nvSpPr>
            <p:spPr bwMode="auto">
              <a:xfrm>
                <a:off x="3882" y="2409"/>
                <a:ext cx="267" cy="404"/>
              </a:xfrm>
              <a:custGeom>
                <a:avLst/>
                <a:gdLst>
                  <a:gd name="T0" fmla="*/ 0 w 52"/>
                  <a:gd name="T1" fmla="*/ 73 h 83"/>
                  <a:gd name="T2" fmla="*/ 26 w 52"/>
                  <a:gd name="T3" fmla="*/ 117 h 83"/>
                  <a:gd name="T4" fmla="*/ 0 w 52"/>
                  <a:gd name="T5" fmla="*/ 1304 h 83"/>
                  <a:gd name="T6" fmla="*/ 0 w 52"/>
                  <a:gd name="T7" fmla="*/ 1348 h 83"/>
                  <a:gd name="T8" fmla="*/ 77 w 52"/>
                  <a:gd name="T9" fmla="*/ 1942 h 83"/>
                  <a:gd name="T10" fmla="*/ 108 w 52"/>
                  <a:gd name="T11" fmla="*/ 1942 h 83"/>
                  <a:gd name="T12" fmla="*/ 134 w 52"/>
                  <a:gd name="T13" fmla="*/ 1918 h 83"/>
                  <a:gd name="T14" fmla="*/ 185 w 52"/>
                  <a:gd name="T15" fmla="*/ 1942 h 83"/>
                  <a:gd name="T16" fmla="*/ 211 w 52"/>
                  <a:gd name="T17" fmla="*/ 1918 h 83"/>
                  <a:gd name="T18" fmla="*/ 211 w 52"/>
                  <a:gd name="T19" fmla="*/ 1825 h 83"/>
                  <a:gd name="T20" fmla="*/ 236 w 52"/>
                  <a:gd name="T21" fmla="*/ 1777 h 83"/>
                  <a:gd name="T22" fmla="*/ 262 w 52"/>
                  <a:gd name="T23" fmla="*/ 1825 h 83"/>
                  <a:gd name="T24" fmla="*/ 262 w 52"/>
                  <a:gd name="T25" fmla="*/ 1850 h 83"/>
                  <a:gd name="T26" fmla="*/ 288 w 52"/>
                  <a:gd name="T27" fmla="*/ 1893 h 83"/>
                  <a:gd name="T28" fmla="*/ 344 w 52"/>
                  <a:gd name="T29" fmla="*/ 1966 h 83"/>
                  <a:gd name="T30" fmla="*/ 370 w 52"/>
                  <a:gd name="T31" fmla="*/ 1966 h 83"/>
                  <a:gd name="T32" fmla="*/ 395 w 52"/>
                  <a:gd name="T33" fmla="*/ 1966 h 83"/>
                  <a:gd name="T34" fmla="*/ 447 w 52"/>
                  <a:gd name="T35" fmla="*/ 1918 h 83"/>
                  <a:gd name="T36" fmla="*/ 447 w 52"/>
                  <a:gd name="T37" fmla="*/ 1918 h 83"/>
                  <a:gd name="T38" fmla="*/ 472 w 52"/>
                  <a:gd name="T39" fmla="*/ 1893 h 83"/>
                  <a:gd name="T40" fmla="*/ 472 w 52"/>
                  <a:gd name="T41" fmla="*/ 1893 h 83"/>
                  <a:gd name="T42" fmla="*/ 472 w 52"/>
                  <a:gd name="T43" fmla="*/ 1874 h 83"/>
                  <a:gd name="T44" fmla="*/ 447 w 52"/>
                  <a:gd name="T45" fmla="*/ 1874 h 83"/>
                  <a:gd name="T46" fmla="*/ 447 w 52"/>
                  <a:gd name="T47" fmla="*/ 1850 h 83"/>
                  <a:gd name="T48" fmla="*/ 472 w 52"/>
                  <a:gd name="T49" fmla="*/ 1825 h 83"/>
                  <a:gd name="T50" fmla="*/ 472 w 52"/>
                  <a:gd name="T51" fmla="*/ 1801 h 83"/>
                  <a:gd name="T52" fmla="*/ 421 w 52"/>
                  <a:gd name="T53" fmla="*/ 1777 h 83"/>
                  <a:gd name="T54" fmla="*/ 421 w 52"/>
                  <a:gd name="T55" fmla="*/ 1777 h 83"/>
                  <a:gd name="T56" fmla="*/ 395 w 52"/>
                  <a:gd name="T57" fmla="*/ 1777 h 83"/>
                  <a:gd name="T58" fmla="*/ 370 w 52"/>
                  <a:gd name="T59" fmla="*/ 1728 h 83"/>
                  <a:gd name="T60" fmla="*/ 370 w 52"/>
                  <a:gd name="T61" fmla="*/ 1704 h 83"/>
                  <a:gd name="T62" fmla="*/ 370 w 52"/>
                  <a:gd name="T63" fmla="*/ 1684 h 83"/>
                  <a:gd name="T64" fmla="*/ 370 w 52"/>
                  <a:gd name="T65" fmla="*/ 1684 h 83"/>
                  <a:gd name="T66" fmla="*/ 370 w 52"/>
                  <a:gd name="T67" fmla="*/ 1660 h 83"/>
                  <a:gd name="T68" fmla="*/ 1371 w 52"/>
                  <a:gd name="T69" fmla="*/ 1562 h 83"/>
                  <a:gd name="T70" fmla="*/ 1371 w 52"/>
                  <a:gd name="T71" fmla="*/ 1538 h 83"/>
                  <a:gd name="T72" fmla="*/ 1320 w 52"/>
                  <a:gd name="T73" fmla="*/ 1494 h 83"/>
                  <a:gd name="T74" fmla="*/ 1320 w 52"/>
                  <a:gd name="T75" fmla="*/ 1373 h 83"/>
                  <a:gd name="T76" fmla="*/ 1263 w 52"/>
                  <a:gd name="T77" fmla="*/ 1304 h 83"/>
                  <a:gd name="T78" fmla="*/ 1263 w 52"/>
                  <a:gd name="T79" fmla="*/ 1231 h 83"/>
                  <a:gd name="T80" fmla="*/ 1294 w 52"/>
                  <a:gd name="T81" fmla="*/ 1183 h 83"/>
                  <a:gd name="T82" fmla="*/ 1294 w 52"/>
                  <a:gd name="T83" fmla="*/ 1115 h 83"/>
                  <a:gd name="T84" fmla="*/ 1320 w 52"/>
                  <a:gd name="T85" fmla="*/ 1066 h 83"/>
                  <a:gd name="T86" fmla="*/ 1345 w 52"/>
                  <a:gd name="T87" fmla="*/ 1066 h 83"/>
                  <a:gd name="T88" fmla="*/ 1294 w 52"/>
                  <a:gd name="T89" fmla="*/ 1042 h 83"/>
                  <a:gd name="T90" fmla="*/ 1320 w 52"/>
                  <a:gd name="T91" fmla="*/ 993 h 83"/>
                  <a:gd name="T92" fmla="*/ 1294 w 52"/>
                  <a:gd name="T93" fmla="*/ 973 h 83"/>
                  <a:gd name="T94" fmla="*/ 1263 w 52"/>
                  <a:gd name="T95" fmla="*/ 949 h 83"/>
                  <a:gd name="T96" fmla="*/ 1237 w 52"/>
                  <a:gd name="T97" fmla="*/ 925 h 83"/>
                  <a:gd name="T98" fmla="*/ 1212 w 52"/>
                  <a:gd name="T99" fmla="*/ 876 h 83"/>
                  <a:gd name="T100" fmla="*/ 1186 w 52"/>
                  <a:gd name="T101" fmla="*/ 852 h 83"/>
                  <a:gd name="T102" fmla="*/ 950 w 52"/>
                  <a:gd name="T103" fmla="*/ 0 h 83"/>
                  <a:gd name="T104" fmla="*/ 0 w 52"/>
                  <a:gd name="T105" fmla="*/ 73 h 83"/>
                  <a:gd name="T106" fmla="*/ 0 w 52"/>
                  <a:gd name="T107" fmla="*/ 73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31" name="Freeform 16"/>
              <p:cNvSpPr>
                <a:spLocks/>
              </p:cNvSpPr>
              <p:nvPr/>
            </p:nvSpPr>
            <p:spPr bwMode="auto">
              <a:xfrm>
                <a:off x="4052" y="1789"/>
                <a:ext cx="291" cy="307"/>
              </a:xfrm>
              <a:custGeom>
                <a:avLst/>
                <a:gdLst>
                  <a:gd name="T0" fmla="*/ 133 w 57"/>
                  <a:gd name="T1" fmla="*/ 1306 h 63"/>
                  <a:gd name="T2" fmla="*/ 209 w 57"/>
                  <a:gd name="T3" fmla="*/ 1330 h 63"/>
                  <a:gd name="T4" fmla="*/ 260 w 57"/>
                  <a:gd name="T5" fmla="*/ 1306 h 63"/>
                  <a:gd name="T6" fmla="*/ 337 w 57"/>
                  <a:gd name="T7" fmla="*/ 1403 h 63"/>
                  <a:gd name="T8" fmla="*/ 470 w 57"/>
                  <a:gd name="T9" fmla="*/ 1423 h 63"/>
                  <a:gd name="T10" fmla="*/ 572 w 57"/>
                  <a:gd name="T11" fmla="*/ 1447 h 63"/>
                  <a:gd name="T12" fmla="*/ 653 w 57"/>
                  <a:gd name="T13" fmla="*/ 1447 h 63"/>
                  <a:gd name="T14" fmla="*/ 730 w 57"/>
                  <a:gd name="T15" fmla="*/ 1447 h 63"/>
                  <a:gd name="T16" fmla="*/ 756 w 57"/>
                  <a:gd name="T17" fmla="*/ 1403 h 63"/>
                  <a:gd name="T18" fmla="*/ 807 w 57"/>
                  <a:gd name="T19" fmla="*/ 1403 h 63"/>
                  <a:gd name="T20" fmla="*/ 888 w 57"/>
                  <a:gd name="T21" fmla="*/ 1472 h 63"/>
                  <a:gd name="T22" fmla="*/ 939 w 57"/>
                  <a:gd name="T23" fmla="*/ 1496 h 63"/>
                  <a:gd name="T24" fmla="*/ 1016 w 57"/>
                  <a:gd name="T25" fmla="*/ 1447 h 63"/>
                  <a:gd name="T26" fmla="*/ 1041 w 57"/>
                  <a:gd name="T27" fmla="*/ 1379 h 63"/>
                  <a:gd name="T28" fmla="*/ 1067 w 57"/>
                  <a:gd name="T29" fmla="*/ 1233 h 63"/>
                  <a:gd name="T30" fmla="*/ 1149 w 57"/>
                  <a:gd name="T31" fmla="*/ 1282 h 63"/>
                  <a:gd name="T32" fmla="*/ 1174 w 57"/>
                  <a:gd name="T33" fmla="*/ 1213 h 63"/>
                  <a:gd name="T34" fmla="*/ 1225 w 57"/>
                  <a:gd name="T35" fmla="*/ 1116 h 63"/>
                  <a:gd name="T36" fmla="*/ 1251 w 57"/>
                  <a:gd name="T37" fmla="*/ 1067 h 63"/>
                  <a:gd name="T38" fmla="*/ 1327 w 57"/>
                  <a:gd name="T39" fmla="*/ 1043 h 63"/>
                  <a:gd name="T40" fmla="*/ 1384 w 57"/>
                  <a:gd name="T41" fmla="*/ 975 h 63"/>
                  <a:gd name="T42" fmla="*/ 1435 w 57"/>
                  <a:gd name="T43" fmla="*/ 926 h 63"/>
                  <a:gd name="T44" fmla="*/ 1435 w 57"/>
                  <a:gd name="T45" fmla="*/ 853 h 63"/>
                  <a:gd name="T46" fmla="*/ 1460 w 57"/>
                  <a:gd name="T47" fmla="*/ 809 h 63"/>
                  <a:gd name="T48" fmla="*/ 1409 w 57"/>
                  <a:gd name="T49" fmla="*/ 619 h 63"/>
                  <a:gd name="T50" fmla="*/ 1435 w 57"/>
                  <a:gd name="T51" fmla="*/ 546 h 63"/>
                  <a:gd name="T52" fmla="*/ 1486 w 57"/>
                  <a:gd name="T53" fmla="*/ 521 h 63"/>
                  <a:gd name="T54" fmla="*/ 1200 w 57"/>
                  <a:gd name="T55" fmla="*/ 73 h 63"/>
                  <a:gd name="T56" fmla="*/ 1093 w 57"/>
                  <a:gd name="T57" fmla="*/ 141 h 63"/>
                  <a:gd name="T58" fmla="*/ 965 w 57"/>
                  <a:gd name="T59" fmla="*/ 239 h 63"/>
                  <a:gd name="T60" fmla="*/ 888 w 57"/>
                  <a:gd name="T61" fmla="*/ 239 h 63"/>
                  <a:gd name="T62" fmla="*/ 781 w 57"/>
                  <a:gd name="T63" fmla="*/ 307 h 63"/>
                  <a:gd name="T64" fmla="*/ 705 w 57"/>
                  <a:gd name="T65" fmla="*/ 283 h 63"/>
                  <a:gd name="T66" fmla="*/ 653 w 57"/>
                  <a:gd name="T67" fmla="*/ 283 h 63"/>
                  <a:gd name="T68" fmla="*/ 653 w 57"/>
                  <a:gd name="T69" fmla="*/ 263 h 63"/>
                  <a:gd name="T70" fmla="*/ 495 w 57"/>
                  <a:gd name="T71" fmla="*/ 214 h 63"/>
                  <a:gd name="T72" fmla="*/ 444 w 57"/>
                  <a:gd name="T73" fmla="*/ 239 h 63"/>
                  <a:gd name="T74" fmla="*/ 0 w 57"/>
                  <a:gd name="T75" fmla="*/ 263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32" name="Freeform 17"/>
              <p:cNvSpPr>
                <a:spLocks/>
              </p:cNvSpPr>
              <p:nvPr/>
            </p:nvSpPr>
            <p:spPr bwMode="auto">
              <a:xfrm>
                <a:off x="4134" y="2179"/>
                <a:ext cx="610" cy="249"/>
              </a:xfrm>
              <a:custGeom>
                <a:avLst/>
                <a:gdLst>
                  <a:gd name="T0" fmla="*/ 51 w 119"/>
                  <a:gd name="T1" fmla="*/ 976 h 51"/>
                  <a:gd name="T2" fmla="*/ 108 w 119"/>
                  <a:gd name="T3" fmla="*/ 928 h 51"/>
                  <a:gd name="T4" fmla="*/ 133 w 119"/>
                  <a:gd name="T5" fmla="*/ 859 h 51"/>
                  <a:gd name="T6" fmla="*/ 369 w 119"/>
                  <a:gd name="T7" fmla="*/ 737 h 51"/>
                  <a:gd name="T8" fmla="*/ 472 w 119"/>
                  <a:gd name="T9" fmla="*/ 644 h 51"/>
                  <a:gd name="T10" fmla="*/ 528 w 119"/>
                  <a:gd name="T11" fmla="*/ 644 h 51"/>
                  <a:gd name="T12" fmla="*/ 554 w 119"/>
                  <a:gd name="T13" fmla="*/ 596 h 51"/>
                  <a:gd name="T14" fmla="*/ 605 w 119"/>
                  <a:gd name="T15" fmla="*/ 596 h 51"/>
                  <a:gd name="T16" fmla="*/ 738 w 119"/>
                  <a:gd name="T17" fmla="*/ 547 h 51"/>
                  <a:gd name="T18" fmla="*/ 866 w 119"/>
                  <a:gd name="T19" fmla="*/ 405 h 51"/>
                  <a:gd name="T20" fmla="*/ 866 w 119"/>
                  <a:gd name="T21" fmla="*/ 308 h 51"/>
                  <a:gd name="T22" fmla="*/ 974 w 119"/>
                  <a:gd name="T23" fmla="*/ 308 h 51"/>
                  <a:gd name="T24" fmla="*/ 1102 w 119"/>
                  <a:gd name="T25" fmla="*/ 288 h 51"/>
                  <a:gd name="T26" fmla="*/ 2968 w 119"/>
                  <a:gd name="T27" fmla="*/ 24 h 51"/>
                  <a:gd name="T28" fmla="*/ 2994 w 119"/>
                  <a:gd name="T29" fmla="*/ 49 h 51"/>
                  <a:gd name="T30" fmla="*/ 3050 w 119"/>
                  <a:gd name="T31" fmla="*/ 117 h 51"/>
                  <a:gd name="T32" fmla="*/ 3050 w 119"/>
                  <a:gd name="T33" fmla="*/ 142 h 51"/>
                  <a:gd name="T34" fmla="*/ 2994 w 119"/>
                  <a:gd name="T35" fmla="*/ 117 h 51"/>
                  <a:gd name="T36" fmla="*/ 2968 w 119"/>
                  <a:gd name="T37" fmla="*/ 142 h 51"/>
                  <a:gd name="T38" fmla="*/ 2865 w 119"/>
                  <a:gd name="T39" fmla="*/ 190 h 51"/>
                  <a:gd name="T40" fmla="*/ 2758 w 119"/>
                  <a:gd name="T41" fmla="*/ 264 h 51"/>
                  <a:gd name="T42" fmla="*/ 2783 w 119"/>
                  <a:gd name="T43" fmla="*/ 288 h 51"/>
                  <a:gd name="T44" fmla="*/ 2942 w 119"/>
                  <a:gd name="T45" fmla="*/ 215 h 51"/>
                  <a:gd name="T46" fmla="*/ 2994 w 119"/>
                  <a:gd name="T47" fmla="*/ 264 h 51"/>
                  <a:gd name="T48" fmla="*/ 3019 w 119"/>
                  <a:gd name="T49" fmla="*/ 264 h 51"/>
                  <a:gd name="T50" fmla="*/ 3101 w 119"/>
                  <a:gd name="T51" fmla="*/ 215 h 51"/>
                  <a:gd name="T52" fmla="*/ 3127 w 119"/>
                  <a:gd name="T53" fmla="*/ 332 h 51"/>
                  <a:gd name="T54" fmla="*/ 3076 w 119"/>
                  <a:gd name="T55" fmla="*/ 405 h 51"/>
                  <a:gd name="T56" fmla="*/ 2994 w 119"/>
                  <a:gd name="T57" fmla="*/ 454 h 51"/>
                  <a:gd name="T58" fmla="*/ 2891 w 119"/>
                  <a:gd name="T59" fmla="*/ 478 h 51"/>
                  <a:gd name="T60" fmla="*/ 2865 w 119"/>
                  <a:gd name="T61" fmla="*/ 454 h 51"/>
                  <a:gd name="T62" fmla="*/ 2840 w 119"/>
                  <a:gd name="T63" fmla="*/ 430 h 51"/>
                  <a:gd name="T64" fmla="*/ 2840 w 119"/>
                  <a:gd name="T65" fmla="*/ 503 h 51"/>
                  <a:gd name="T66" fmla="*/ 2865 w 119"/>
                  <a:gd name="T67" fmla="*/ 522 h 51"/>
                  <a:gd name="T68" fmla="*/ 2891 w 119"/>
                  <a:gd name="T69" fmla="*/ 571 h 51"/>
                  <a:gd name="T70" fmla="*/ 2758 w 119"/>
                  <a:gd name="T71" fmla="*/ 644 h 51"/>
                  <a:gd name="T72" fmla="*/ 2758 w 119"/>
                  <a:gd name="T73" fmla="*/ 693 h 51"/>
                  <a:gd name="T74" fmla="*/ 2942 w 119"/>
                  <a:gd name="T75" fmla="*/ 644 h 51"/>
                  <a:gd name="T76" fmla="*/ 2994 w 119"/>
                  <a:gd name="T77" fmla="*/ 644 h 51"/>
                  <a:gd name="T78" fmla="*/ 2865 w 119"/>
                  <a:gd name="T79" fmla="*/ 762 h 51"/>
                  <a:gd name="T80" fmla="*/ 2707 w 119"/>
                  <a:gd name="T81" fmla="*/ 859 h 51"/>
                  <a:gd name="T82" fmla="*/ 2681 w 119"/>
                  <a:gd name="T83" fmla="*/ 884 h 51"/>
                  <a:gd name="T84" fmla="*/ 2522 w 119"/>
                  <a:gd name="T85" fmla="*/ 1050 h 51"/>
                  <a:gd name="T86" fmla="*/ 2445 w 119"/>
                  <a:gd name="T87" fmla="*/ 1191 h 51"/>
                  <a:gd name="T88" fmla="*/ 1815 w 119"/>
                  <a:gd name="T89" fmla="*/ 928 h 51"/>
                  <a:gd name="T90" fmla="*/ 1312 w 119"/>
                  <a:gd name="T91" fmla="*/ 859 h 51"/>
                  <a:gd name="T92" fmla="*/ 1287 w 119"/>
                  <a:gd name="T93" fmla="*/ 859 h 51"/>
                  <a:gd name="T94" fmla="*/ 789 w 119"/>
                  <a:gd name="T95" fmla="*/ 884 h 51"/>
                  <a:gd name="T96" fmla="*/ 682 w 119"/>
                  <a:gd name="T97" fmla="*/ 952 h 51"/>
                  <a:gd name="T98" fmla="*/ 0 w 119"/>
                  <a:gd name="T99" fmla="*/ 1074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33" name="Freeform 19"/>
              <p:cNvSpPr>
                <a:spLocks/>
              </p:cNvSpPr>
              <p:nvPr/>
            </p:nvSpPr>
            <p:spPr bwMode="auto">
              <a:xfrm>
                <a:off x="4236" y="1896"/>
                <a:ext cx="313" cy="293"/>
              </a:xfrm>
              <a:custGeom>
                <a:avLst/>
                <a:gdLst>
                  <a:gd name="T0" fmla="*/ 529 w 61"/>
                  <a:gd name="T1" fmla="*/ 0 h 60"/>
                  <a:gd name="T2" fmla="*/ 529 w 61"/>
                  <a:gd name="T3" fmla="*/ 73 h 60"/>
                  <a:gd name="T4" fmla="*/ 554 w 61"/>
                  <a:gd name="T5" fmla="*/ 117 h 60"/>
                  <a:gd name="T6" fmla="*/ 498 w 61"/>
                  <a:gd name="T7" fmla="*/ 308 h 60"/>
                  <a:gd name="T8" fmla="*/ 498 w 61"/>
                  <a:gd name="T9" fmla="*/ 356 h 60"/>
                  <a:gd name="T10" fmla="*/ 472 w 61"/>
                  <a:gd name="T11" fmla="*/ 454 h 60"/>
                  <a:gd name="T12" fmla="*/ 395 w 61"/>
                  <a:gd name="T13" fmla="*/ 523 h 60"/>
                  <a:gd name="T14" fmla="*/ 344 w 61"/>
                  <a:gd name="T15" fmla="*/ 547 h 60"/>
                  <a:gd name="T16" fmla="*/ 287 w 61"/>
                  <a:gd name="T17" fmla="*/ 571 h 60"/>
                  <a:gd name="T18" fmla="*/ 262 w 61"/>
                  <a:gd name="T19" fmla="*/ 620 h 60"/>
                  <a:gd name="T20" fmla="*/ 236 w 61"/>
                  <a:gd name="T21" fmla="*/ 718 h 60"/>
                  <a:gd name="T22" fmla="*/ 159 w 61"/>
                  <a:gd name="T23" fmla="*/ 718 h 60"/>
                  <a:gd name="T24" fmla="*/ 108 w 61"/>
                  <a:gd name="T25" fmla="*/ 811 h 60"/>
                  <a:gd name="T26" fmla="*/ 108 w 61"/>
                  <a:gd name="T27" fmla="*/ 908 h 60"/>
                  <a:gd name="T28" fmla="*/ 51 w 61"/>
                  <a:gd name="T29" fmla="*/ 977 h 60"/>
                  <a:gd name="T30" fmla="*/ 0 w 61"/>
                  <a:gd name="T31" fmla="*/ 1026 h 60"/>
                  <a:gd name="T32" fmla="*/ 0 w 61"/>
                  <a:gd name="T33" fmla="*/ 1099 h 60"/>
                  <a:gd name="T34" fmla="*/ 77 w 61"/>
                  <a:gd name="T35" fmla="*/ 1216 h 60"/>
                  <a:gd name="T36" fmla="*/ 159 w 61"/>
                  <a:gd name="T37" fmla="*/ 1289 h 60"/>
                  <a:gd name="T38" fmla="*/ 210 w 61"/>
                  <a:gd name="T39" fmla="*/ 1289 h 60"/>
                  <a:gd name="T40" fmla="*/ 210 w 61"/>
                  <a:gd name="T41" fmla="*/ 1314 h 60"/>
                  <a:gd name="T42" fmla="*/ 262 w 61"/>
                  <a:gd name="T43" fmla="*/ 1314 h 60"/>
                  <a:gd name="T44" fmla="*/ 262 w 61"/>
                  <a:gd name="T45" fmla="*/ 1358 h 60"/>
                  <a:gd name="T46" fmla="*/ 395 w 61"/>
                  <a:gd name="T47" fmla="*/ 1431 h 60"/>
                  <a:gd name="T48" fmla="*/ 472 w 61"/>
                  <a:gd name="T49" fmla="*/ 1406 h 60"/>
                  <a:gd name="T50" fmla="*/ 498 w 61"/>
                  <a:gd name="T51" fmla="*/ 1358 h 60"/>
                  <a:gd name="T52" fmla="*/ 554 w 61"/>
                  <a:gd name="T53" fmla="*/ 1406 h 60"/>
                  <a:gd name="T54" fmla="*/ 657 w 61"/>
                  <a:gd name="T55" fmla="*/ 1358 h 60"/>
                  <a:gd name="T56" fmla="*/ 682 w 61"/>
                  <a:gd name="T57" fmla="*/ 1314 h 60"/>
                  <a:gd name="T58" fmla="*/ 790 w 61"/>
                  <a:gd name="T59" fmla="*/ 1265 h 60"/>
                  <a:gd name="T60" fmla="*/ 867 w 61"/>
                  <a:gd name="T61" fmla="*/ 1216 h 60"/>
                  <a:gd name="T62" fmla="*/ 867 w 61"/>
                  <a:gd name="T63" fmla="*/ 1143 h 60"/>
                  <a:gd name="T64" fmla="*/ 1001 w 61"/>
                  <a:gd name="T65" fmla="*/ 762 h 60"/>
                  <a:gd name="T66" fmla="*/ 1052 w 61"/>
                  <a:gd name="T67" fmla="*/ 786 h 60"/>
                  <a:gd name="T68" fmla="*/ 1078 w 61"/>
                  <a:gd name="T69" fmla="*/ 835 h 60"/>
                  <a:gd name="T70" fmla="*/ 1160 w 61"/>
                  <a:gd name="T71" fmla="*/ 762 h 60"/>
                  <a:gd name="T72" fmla="*/ 1211 w 61"/>
                  <a:gd name="T73" fmla="*/ 645 h 60"/>
                  <a:gd name="T74" fmla="*/ 1288 w 61"/>
                  <a:gd name="T75" fmla="*/ 596 h 60"/>
                  <a:gd name="T76" fmla="*/ 1344 w 61"/>
                  <a:gd name="T77" fmla="*/ 547 h 60"/>
                  <a:gd name="T78" fmla="*/ 1370 w 61"/>
                  <a:gd name="T79" fmla="*/ 479 h 60"/>
                  <a:gd name="T80" fmla="*/ 1370 w 61"/>
                  <a:gd name="T81" fmla="*/ 454 h 60"/>
                  <a:gd name="T82" fmla="*/ 1370 w 61"/>
                  <a:gd name="T83" fmla="*/ 356 h 60"/>
                  <a:gd name="T84" fmla="*/ 1555 w 61"/>
                  <a:gd name="T85" fmla="*/ 454 h 60"/>
                  <a:gd name="T86" fmla="*/ 1580 w 61"/>
                  <a:gd name="T87" fmla="*/ 454 h 60"/>
                  <a:gd name="T88" fmla="*/ 1555 w 61"/>
                  <a:gd name="T89" fmla="*/ 308 h 60"/>
                  <a:gd name="T90" fmla="*/ 1529 w 61"/>
                  <a:gd name="T91" fmla="*/ 264 h 60"/>
                  <a:gd name="T92" fmla="*/ 1473 w 61"/>
                  <a:gd name="T93" fmla="*/ 264 h 60"/>
                  <a:gd name="T94" fmla="*/ 1344 w 61"/>
                  <a:gd name="T95" fmla="*/ 288 h 60"/>
                  <a:gd name="T96" fmla="*/ 1288 w 61"/>
                  <a:gd name="T97" fmla="*/ 332 h 60"/>
                  <a:gd name="T98" fmla="*/ 1211 w 61"/>
                  <a:gd name="T99" fmla="*/ 308 h 60"/>
                  <a:gd name="T100" fmla="*/ 1185 w 61"/>
                  <a:gd name="T101" fmla="*/ 356 h 60"/>
                  <a:gd name="T102" fmla="*/ 1108 w 61"/>
                  <a:gd name="T103" fmla="*/ 405 h 60"/>
                  <a:gd name="T104" fmla="*/ 1026 w 61"/>
                  <a:gd name="T105" fmla="*/ 479 h 60"/>
                  <a:gd name="T106" fmla="*/ 949 w 61"/>
                  <a:gd name="T107" fmla="*/ 308 h 60"/>
                  <a:gd name="T108" fmla="*/ 554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34" name="Freeform 20"/>
              <p:cNvSpPr>
                <a:spLocks/>
              </p:cNvSpPr>
              <p:nvPr/>
            </p:nvSpPr>
            <p:spPr bwMode="auto">
              <a:xfrm>
                <a:off x="3425" y="2306"/>
                <a:ext cx="345" cy="302"/>
              </a:xfrm>
              <a:custGeom>
                <a:avLst/>
                <a:gdLst>
                  <a:gd name="T0" fmla="*/ 0 w 67"/>
                  <a:gd name="T1" fmla="*/ 73 h 62"/>
                  <a:gd name="T2" fmla="*/ 1591 w 67"/>
                  <a:gd name="T3" fmla="*/ 0 h 62"/>
                  <a:gd name="T4" fmla="*/ 1591 w 67"/>
                  <a:gd name="T5" fmla="*/ 24 h 62"/>
                  <a:gd name="T6" fmla="*/ 1617 w 67"/>
                  <a:gd name="T7" fmla="*/ 49 h 62"/>
                  <a:gd name="T8" fmla="*/ 1643 w 67"/>
                  <a:gd name="T9" fmla="*/ 73 h 62"/>
                  <a:gd name="T10" fmla="*/ 1617 w 67"/>
                  <a:gd name="T11" fmla="*/ 117 h 62"/>
                  <a:gd name="T12" fmla="*/ 1591 w 67"/>
                  <a:gd name="T13" fmla="*/ 141 h 62"/>
                  <a:gd name="T14" fmla="*/ 1540 w 67"/>
                  <a:gd name="T15" fmla="*/ 190 h 62"/>
                  <a:gd name="T16" fmla="*/ 1540 w 67"/>
                  <a:gd name="T17" fmla="*/ 214 h 62"/>
                  <a:gd name="T18" fmla="*/ 1776 w 67"/>
                  <a:gd name="T19" fmla="*/ 214 h 62"/>
                  <a:gd name="T20" fmla="*/ 1776 w 67"/>
                  <a:gd name="T21" fmla="*/ 214 h 62"/>
                  <a:gd name="T22" fmla="*/ 1776 w 67"/>
                  <a:gd name="T23" fmla="*/ 239 h 62"/>
                  <a:gd name="T24" fmla="*/ 1751 w 67"/>
                  <a:gd name="T25" fmla="*/ 283 h 62"/>
                  <a:gd name="T26" fmla="*/ 1725 w 67"/>
                  <a:gd name="T27" fmla="*/ 307 h 62"/>
                  <a:gd name="T28" fmla="*/ 1699 w 67"/>
                  <a:gd name="T29" fmla="*/ 404 h 62"/>
                  <a:gd name="T30" fmla="*/ 1643 w 67"/>
                  <a:gd name="T31" fmla="*/ 453 h 62"/>
                  <a:gd name="T32" fmla="*/ 1643 w 67"/>
                  <a:gd name="T33" fmla="*/ 521 h 62"/>
                  <a:gd name="T34" fmla="*/ 1643 w 67"/>
                  <a:gd name="T35" fmla="*/ 594 h 62"/>
                  <a:gd name="T36" fmla="*/ 1643 w 67"/>
                  <a:gd name="T37" fmla="*/ 594 h 62"/>
                  <a:gd name="T38" fmla="*/ 1591 w 67"/>
                  <a:gd name="T39" fmla="*/ 619 h 62"/>
                  <a:gd name="T40" fmla="*/ 1591 w 67"/>
                  <a:gd name="T41" fmla="*/ 643 h 62"/>
                  <a:gd name="T42" fmla="*/ 1514 w 67"/>
                  <a:gd name="T43" fmla="*/ 687 h 62"/>
                  <a:gd name="T44" fmla="*/ 1514 w 67"/>
                  <a:gd name="T45" fmla="*/ 760 h 62"/>
                  <a:gd name="T46" fmla="*/ 1514 w 67"/>
                  <a:gd name="T47" fmla="*/ 828 h 62"/>
                  <a:gd name="T48" fmla="*/ 1483 w 67"/>
                  <a:gd name="T49" fmla="*/ 852 h 62"/>
                  <a:gd name="T50" fmla="*/ 1431 w 67"/>
                  <a:gd name="T51" fmla="*/ 901 h 62"/>
                  <a:gd name="T52" fmla="*/ 1380 w 67"/>
                  <a:gd name="T53" fmla="*/ 950 h 62"/>
                  <a:gd name="T54" fmla="*/ 1354 w 67"/>
                  <a:gd name="T55" fmla="*/ 974 h 62"/>
                  <a:gd name="T56" fmla="*/ 1354 w 67"/>
                  <a:gd name="T57" fmla="*/ 1018 h 62"/>
                  <a:gd name="T58" fmla="*/ 1323 w 67"/>
                  <a:gd name="T59" fmla="*/ 1067 h 62"/>
                  <a:gd name="T60" fmla="*/ 1323 w 67"/>
                  <a:gd name="T61" fmla="*/ 1091 h 62"/>
                  <a:gd name="T62" fmla="*/ 1298 w 67"/>
                  <a:gd name="T63" fmla="*/ 1164 h 62"/>
                  <a:gd name="T64" fmla="*/ 1272 w 67"/>
                  <a:gd name="T65" fmla="*/ 1208 h 62"/>
                  <a:gd name="T66" fmla="*/ 1298 w 67"/>
                  <a:gd name="T67" fmla="*/ 1281 h 62"/>
                  <a:gd name="T68" fmla="*/ 1323 w 67"/>
                  <a:gd name="T69" fmla="*/ 1305 h 62"/>
                  <a:gd name="T70" fmla="*/ 1323 w 67"/>
                  <a:gd name="T71" fmla="*/ 1354 h 62"/>
                  <a:gd name="T72" fmla="*/ 1323 w 67"/>
                  <a:gd name="T73" fmla="*/ 1354 h 62"/>
                  <a:gd name="T74" fmla="*/ 1323 w 67"/>
                  <a:gd name="T75" fmla="*/ 1378 h 62"/>
                  <a:gd name="T76" fmla="*/ 1323 w 67"/>
                  <a:gd name="T77" fmla="*/ 1378 h 62"/>
                  <a:gd name="T78" fmla="*/ 1298 w 67"/>
                  <a:gd name="T79" fmla="*/ 1422 h 62"/>
                  <a:gd name="T80" fmla="*/ 1323 w 67"/>
                  <a:gd name="T81" fmla="*/ 1447 h 62"/>
                  <a:gd name="T82" fmla="*/ 211 w 67"/>
                  <a:gd name="T83" fmla="*/ 1471 h 62"/>
                  <a:gd name="T84" fmla="*/ 211 w 67"/>
                  <a:gd name="T85" fmla="*/ 1257 h 62"/>
                  <a:gd name="T86" fmla="*/ 160 w 67"/>
                  <a:gd name="T87" fmla="*/ 1232 h 62"/>
                  <a:gd name="T88" fmla="*/ 108 w 67"/>
                  <a:gd name="T89" fmla="*/ 1257 h 62"/>
                  <a:gd name="T90" fmla="*/ 108 w 67"/>
                  <a:gd name="T91" fmla="*/ 1257 h 62"/>
                  <a:gd name="T92" fmla="*/ 51 w 67"/>
                  <a:gd name="T93" fmla="*/ 1208 h 62"/>
                  <a:gd name="T94" fmla="*/ 51 w 67"/>
                  <a:gd name="T95" fmla="*/ 521 h 62"/>
                  <a:gd name="T96" fmla="*/ 0 w 67"/>
                  <a:gd name="T97" fmla="*/ 73 h 62"/>
                  <a:gd name="T98" fmla="*/ 0 w 67"/>
                  <a:gd name="T99" fmla="*/ 73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35" name="Freeform 25"/>
              <p:cNvSpPr>
                <a:spLocks/>
              </p:cNvSpPr>
              <p:nvPr/>
            </p:nvSpPr>
            <p:spPr bwMode="auto">
              <a:xfrm>
                <a:off x="2545" y="2306"/>
                <a:ext cx="968" cy="898"/>
              </a:xfrm>
              <a:custGeom>
                <a:avLst/>
                <a:gdLst>
                  <a:gd name="T0" fmla="*/ 4487 w 189"/>
                  <a:gd name="T1" fmla="*/ 1191 h 184"/>
                  <a:gd name="T2" fmla="*/ 4169 w 189"/>
                  <a:gd name="T3" fmla="*/ 1118 h 184"/>
                  <a:gd name="T4" fmla="*/ 3959 w 189"/>
                  <a:gd name="T5" fmla="*/ 1166 h 184"/>
                  <a:gd name="T6" fmla="*/ 3805 w 189"/>
                  <a:gd name="T7" fmla="*/ 1166 h 184"/>
                  <a:gd name="T8" fmla="*/ 3749 w 189"/>
                  <a:gd name="T9" fmla="*/ 1166 h 184"/>
                  <a:gd name="T10" fmla="*/ 3672 w 189"/>
                  <a:gd name="T11" fmla="*/ 1118 h 184"/>
                  <a:gd name="T12" fmla="*/ 3595 w 189"/>
                  <a:gd name="T13" fmla="*/ 1215 h 184"/>
                  <a:gd name="T14" fmla="*/ 3539 w 189"/>
                  <a:gd name="T15" fmla="*/ 1142 h 184"/>
                  <a:gd name="T16" fmla="*/ 3385 w 189"/>
                  <a:gd name="T17" fmla="*/ 1118 h 184"/>
                  <a:gd name="T18" fmla="*/ 3278 w 189"/>
                  <a:gd name="T19" fmla="*/ 1098 h 184"/>
                  <a:gd name="T20" fmla="*/ 3119 w 189"/>
                  <a:gd name="T21" fmla="*/ 1049 h 184"/>
                  <a:gd name="T22" fmla="*/ 3017 w 189"/>
                  <a:gd name="T23" fmla="*/ 1025 h 184"/>
                  <a:gd name="T24" fmla="*/ 2858 w 189"/>
                  <a:gd name="T25" fmla="*/ 976 h 184"/>
                  <a:gd name="T26" fmla="*/ 2781 w 189"/>
                  <a:gd name="T27" fmla="*/ 903 h 184"/>
                  <a:gd name="T28" fmla="*/ 2622 w 189"/>
                  <a:gd name="T29" fmla="*/ 859 h 184"/>
                  <a:gd name="T30" fmla="*/ 1521 w 189"/>
                  <a:gd name="T31" fmla="*/ 0 h 184"/>
                  <a:gd name="T32" fmla="*/ 0 w 189"/>
                  <a:gd name="T33" fmla="*/ 1713 h 184"/>
                  <a:gd name="T34" fmla="*/ 26 w 189"/>
                  <a:gd name="T35" fmla="*/ 1786 h 184"/>
                  <a:gd name="T36" fmla="*/ 133 w 189"/>
                  <a:gd name="T37" fmla="*/ 1928 h 184"/>
                  <a:gd name="T38" fmla="*/ 604 w 189"/>
                  <a:gd name="T39" fmla="*/ 2357 h 184"/>
                  <a:gd name="T40" fmla="*/ 656 w 189"/>
                  <a:gd name="T41" fmla="*/ 2479 h 184"/>
                  <a:gd name="T42" fmla="*/ 999 w 189"/>
                  <a:gd name="T43" fmla="*/ 2928 h 184"/>
                  <a:gd name="T44" fmla="*/ 1286 w 189"/>
                  <a:gd name="T45" fmla="*/ 2977 h 184"/>
                  <a:gd name="T46" fmla="*/ 1470 w 189"/>
                  <a:gd name="T47" fmla="*/ 2714 h 184"/>
                  <a:gd name="T48" fmla="*/ 1572 w 189"/>
                  <a:gd name="T49" fmla="*/ 2689 h 184"/>
                  <a:gd name="T50" fmla="*/ 1757 w 189"/>
                  <a:gd name="T51" fmla="*/ 2738 h 184"/>
                  <a:gd name="T52" fmla="*/ 1967 w 189"/>
                  <a:gd name="T53" fmla="*/ 2836 h 184"/>
                  <a:gd name="T54" fmla="*/ 2018 w 189"/>
                  <a:gd name="T55" fmla="*/ 2884 h 184"/>
                  <a:gd name="T56" fmla="*/ 2177 w 189"/>
                  <a:gd name="T57" fmla="*/ 3075 h 184"/>
                  <a:gd name="T58" fmla="*/ 2464 w 189"/>
                  <a:gd name="T59" fmla="*/ 3548 h 184"/>
                  <a:gd name="T60" fmla="*/ 2622 w 189"/>
                  <a:gd name="T61" fmla="*/ 3690 h 184"/>
                  <a:gd name="T62" fmla="*/ 2674 w 189"/>
                  <a:gd name="T63" fmla="*/ 3929 h 184"/>
                  <a:gd name="T64" fmla="*/ 2914 w 189"/>
                  <a:gd name="T65" fmla="*/ 4192 h 184"/>
                  <a:gd name="T66" fmla="*/ 3303 w 189"/>
                  <a:gd name="T67" fmla="*/ 4309 h 184"/>
                  <a:gd name="T68" fmla="*/ 3539 w 189"/>
                  <a:gd name="T69" fmla="*/ 4334 h 184"/>
                  <a:gd name="T70" fmla="*/ 3513 w 189"/>
                  <a:gd name="T71" fmla="*/ 4285 h 184"/>
                  <a:gd name="T72" fmla="*/ 3437 w 189"/>
                  <a:gd name="T73" fmla="*/ 3860 h 184"/>
                  <a:gd name="T74" fmla="*/ 3411 w 189"/>
                  <a:gd name="T75" fmla="*/ 3812 h 184"/>
                  <a:gd name="T76" fmla="*/ 3488 w 189"/>
                  <a:gd name="T77" fmla="*/ 3646 h 184"/>
                  <a:gd name="T78" fmla="*/ 3513 w 189"/>
                  <a:gd name="T79" fmla="*/ 3597 h 184"/>
                  <a:gd name="T80" fmla="*/ 3595 w 189"/>
                  <a:gd name="T81" fmla="*/ 3455 h 184"/>
                  <a:gd name="T82" fmla="*/ 3647 w 189"/>
                  <a:gd name="T83" fmla="*/ 3455 h 184"/>
                  <a:gd name="T84" fmla="*/ 3698 w 189"/>
                  <a:gd name="T85" fmla="*/ 3382 h 184"/>
                  <a:gd name="T86" fmla="*/ 3749 w 189"/>
                  <a:gd name="T87" fmla="*/ 3382 h 184"/>
                  <a:gd name="T88" fmla="*/ 3857 w 189"/>
                  <a:gd name="T89" fmla="*/ 3333 h 184"/>
                  <a:gd name="T90" fmla="*/ 3908 w 189"/>
                  <a:gd name="T91" fmla="*/ 3241 h 184"/>
                  <a:gd name="T92" fmla="*/ 3933 w 189"/>
                  <a:gd name="T93" fmla="*/ 3289 h 184"/>
                  <a:gd name="T94" fmla="*/ 4328 w 189"/>
                  <a:gd name="T95" fmla="*/ 3094 h 184"/>
                  <a:gd name="T96" fmla="*/ 4405 w 189"/>
                  <a:gd name="T97" fmla="*/ 2884 h 184"/>
                  <a:gd name="T98" fmla="*/ 4487 w 189"/>
                  <a:gd name="T99" fmla="*/ 2860 h 184"/>
                  <a:gd name="T100" fmla="*/ 4748 w 189"/>
                  <a:gd name="T101" fmla="*/ 2836 h 184"/>
                  <a:gd name="T102" fmla="*/ 4825 w 189"/>
                  <a:gd name="T103" fmla="*/ 2787 h 184"/>
                  <a:gd name="T104" fmla="*/ 4855 w 189"/>
                  <a:gd name="T105" fmla="*/ 2714 h 184"/>
                  <a:gd name="T106" fmla="*/ 4881 w 189"/>
                  <a:gd name="T107" fmla="*/ 2523 h 184"/>
                  <a:gd name="T108" fmla="*/ 4932 w 189"/>
                  <a:gd name="T109" fmla="*/ 2406 h 184"/>
                  <a:gd name="T110" fmla="*/ 4907 w 189"/>
                  <a:gd name="T111" fmla="*/ 2167 h 184"/>
                  <a:gd name="T112" fmla="*/ 4855 w 189"/>
                  <a:gd name="T113" fmla="*/ 2094 h 184"/>
                  <a:gd name="T114" fmla="*/ 4825 w 189"/>
                  <a:gd name="T115" fmla="*/ 1952 h 184"/>
                  <a:gd name="T116" fmla="*/ 4722 w 189"/>
                  <a:gd name="T117" fmla="*/ 1264 h 184"/>
                  <a:gd name="T118" fmla="*/ 4563 w 189"/>
                  <a:gd name="T119" fmla="*/ 1215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FFCE85"/>
              </a:solidFill>
              <a:ln w="12700" cmpd="sng">
                <a:solidFill>
                  <a:schemeClr val="tx1"/>
                </a:solidFill>
                <a:prstDash val="solid"/>
                <a:round/>
                <a:headEnd/>
                <a:tailEnd/>
              </a:ln>
            </p:spPr>
            <p:txBody>
              <a:bodyPr/>
              <a:lstStyle/>
              <a:p>
                <a:endParaRPr lang="en-US"/>
              </a:p>
            </p:txBody>
          </p:sp>
          <p:grpSp>
            <p:nvGrpSpPr>
              <p:cNvPr id="11" name="Group 28"/>
              <p:cNvGrpSpPr>
                <a:grpSpLocks/>
              </p:cNvGrpSpPr>
              <p:nvPr/>
            </p:nvGrpSpPr>
            <p:grpSpPr bwMode="auto">
              <a:xfrm>
                <a:off x="715" y="2448"/>
                <a:ext cx="1263" cy="876"/>
                <a:chOff x="768" y="2832"/>
                <a:chExt cx="1203" cy="876"/>
              </a:xfrm>
            </p:grpSpPr>
            <p:sp>
              <p:nvSpPr>
                <p:cNvPr id="32848" name="Freeform 29"/>
                <p:cNvSpPr>
                  <a:spLocks/>
                </p:cNvSpPr>
                <p:nvPr/>
              </p:nvSpPr>
              <p:spPr bwMode="auto">
                <a:xfrm>
                  <a:off x="1056" y="2832"/>
                  <a:ext cx="915" cy="780"/>
                </a:xfrm>
                <a:custGeom>
                  <a:avLst/>
                  <a:gdLst>
                    <a:gd name="T0" fmla="*/ 331 w 188"/>
                    <a:gd name="T1" fmla="*/ 736 h 160"/>
                    <a:gd name="T2" fmla="*/ 618 w 188"/>
                    <a:gd name="T3" fmla="*/ 951 h 160"/>
                    <a:gd name="T4" fmla="*/ 428 w 188"/>
                    <a:gd name="T5" fmla="*/ 1189 h 160"/>
                    <a:gd name="T6" fmla="*/ 380 w 188"/>
                    <a:gd name="T7" fmla="*/ 1024 h 160"/>
                    <a:gd name="T8" fmla="*/ 117 w 188"/>
                    <a:gd name="T9" fmla="*/ 1307 h 160"/>
                    <a:gd name="T10" fmla="*/ 263 w 188"/>
                    <a:gd name="T11" fmla="*/ 1521 h 160"/>
                    <a:gd name="T12" fmla="*/ 638 w 188"/>
                    <a:gd name="T13" fmla="*/ 1448 h 160"/>
                    <a:gd name="T14" fmla="*/ 521 w 188"/>
                    <a:gd name="T15" fmla="*/ 1760 h 160"/>
                    <a:gd name="T16" fmla="*/ 428 w 188"/>
                    <a:gd name="T17" fmla="*/ 1877 h 160"/>
                    <a:gd name="T18" fmla="*/ 238 w 188"/>
                    <a:gd name="T19" fmla="*/ 1950 h 160"/>
                    <a:gd name="T20" fmla="*/ 141 w 188"/>
                    <a:gd name="T21" fmla="*/ 2330 h 160"/>
                    <a:gd name="T22" fmla="*/ 263 w 188"/>
                    <a:gd name="T23" fmla="*/ 2545 h 160"/>
                    <a:gd name="T24" fmla="*/ 521 w 188"/>
                    <a:gd name="T25" fmla="*/ 2662 h 160"/>
                    <a:gd name="T26" fmla="*/ 521 w 188"/>
                    <a:gd name="T27" fmla="*/ 2852 h 160"/>
                    <a:gd name="T28" fmla="*/ 827 w 188"/>
                    <a:gd name="T29" fmla="*/ 2925 h 160"/>
                    <a:gd name="T30" fmla="*/ 993 w 188"/>
                    <a:gd name="T31" fmla="*/ 2969 h 160"/>
                    <a:gd name="T32" fmla="*/ 686 w 188"/>
                    <a:gd name="T33" fmla="*/ 3349 h 160"/>
                    <a:gd name="T34" fmla="*/ 448 w 188"/>
                    <a:gd name="T35" fmla="*/ 3495 h 160"/>
                    <a:gd name="T36" fmla="*/ 73 w 188"/>
                    <a:gd name="T37" fmla="*/ 3685 h 160"/>
                    <a:gd name="T38" fmla="*/ 73 w 188"/>
                    <a:gd name="T39" fmla="*/ 3802 h 160"/>
                    <a:gd name="T40" fmla="*/ 686 w 188"/>
                    <a:gd name="T41" fmla="*/ 3539 h 160"/>
                    <a:gd name="T42" fmla="*/ 1470 w 188"/>
                    <a:gd name="T43" fmla="*/ 2852 h 160"/>
                    <a:gd name="T44" fmla="*/ 1397 w 188"/>
                    <a:gd name="T45" fmla="*/ 2779 h 160"/>
                    <a:gd name="T46" fmla="*/ 1825 w 188"/>
                    <a:gd name="T47" fmla="*/ 2257 h 160"/>
                    <a:gd name="T48" fmla="*/ 1703 w 188"/>
                    <a:gd name="T49" fmla="*/ 2398 h 160"/>
                    <a:gd name="T50" fmla="*/ 1728 w 188"/>
                    <a:gd name="T51" fmla="*/ 2589 h 160"/>
                    <a:gd name="T52" fmla="*/ 1703 w 188"/>
                    <a:gd name="T53" fmla="*/ 2711 h 160"/>
                    <a:gd name="T54" fmla="*/ 2039 w 188"/>
                    <a:gd name="T55" fmla="*/ 2520 h 160"/>
                    <a:gd name="T56" fmla="*/ 2039 w 188"/>
                    <a:gd name="T57" fmla="*/ 2330 h 160"/>
                    <a:gd name="T58" fmla="*/ 2536 w 188"/>
                    <a:gd name="T59" fmla="*/ 2447 h 160"/>
                    <a:gd name="T60" fmla="*/ 2867 w 188"/>
                    <a:gd name="T61" fmla="*/ 2398 h 160"/>
                    <a:gd name="T62" fmla="*/ 3436 w 188"/>
                    <a:gd name="T63" fmla="*/ 2589 h 160"/>
                    <a:gd name="T64" fmla="*/ 3626 w 188"/>
                    <a:gd name="T65" fmla="*/ 2828 h 160"/>
                    <a:gd name="T66" fmla="*/ 3933 w 188"/>
                    <a:gd name="T67" fmla="*/ 3042 h 160"/>
                    <a:gd name="T68" fmla="*/ 4453 w 188"/>
                    <a:gd name="T69" fmla="*/ 3091 h 160"/>
                    <a:gd name="T70" fmla="*/ 4380 w 188"/>
                    <a:gd name="T71" fmla="*/ 2779 h 160"/>
                    <a:gd name="T72" fmla="*/ 4171 w 188"/>
                    <a:gd name="T73" fmla="*/ 2735 h 160"/>
                    <a:gd name="T74" fmla="*/ 3860 w 188"/>
                    <a:gd name="T75" fmla="*/ 2520 h 160"/>
                    <a:gd name="T76" fmla="*/ 3480 w 188"/>
                    <a:gd name="T77" fmla="*/ 2257 h 160"/>
                    <a:gd name="T78" fmla="*/ 3339 w 188"/>
                    <a:gd name="T79" fmla="*/ 2447 h 160"/>
                    <a:gd name="T80" fmla="*/ 3056 w 188"/>
                    <a:gd name="T81" fmla="*/ 2208 h 160"/>
                    <a:gd name="T82" fmla="*/ 2769 w 188"/>
                    <a:gd name="T83" fmla="*/ 1901 h 160"/>
                    <a:gd name="T84" fmla="*/ 2414 w 188"/>
                    <a:gd name="T85" fmla="*/ 497 h 160"/>
                    <a:gd name="T86" fmla="*/ 2132 w 188"/>
                    <a:gd name="T87" fmla="*/ 117 h 160"/>
                    <a:gd name="T88" fmla="*/ 1635 w 188"/>
                    <a:gd name="T89" fmla="*/ 117 h 160"/>
                    <a:gd name="T90" fmla="*/ 1397 w 188"/>
                    <a:gd name="T91" fmla="*/ 117 h 160"/>
                    <a:gd name="T92" fmla="*/ 1066 w 188"/>
                    <a:gd name="T93" fmla="*/ 0 h 160"/>
                    <a:gd name="T94" fmla="*/ 827 w 188"/>
                    <a:gd name="T95" fmla="*/ 98 h 160"/>
                    <a:gd name="T96" fmla="*/ 569 w 188"/>
                    <a:gd name="T97" fmla="*/ 307 h 160"/>
                    <a:gd name="T98" fmla="*/ 448 w 188"/>
                    <a:gd name="T99" fmla="*/ 497 h 160"/>
                    <a:gd name="T100" fmla="*/ 238 w 188"/>
                    <a:gd name="T101" fmla="*/ 619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49" name="Freeform 30"/>
                <p:cNvSpPr>
                  <a:spLocks/>
                </p:cNvSpPr>
                <p:nvPr/>
              </p:nvSpPr>
              <p:spPr bwMode="auto">
                <a:xfrm>
                  <a:off x="1021" y="3608"/>
                  <a:ext cx="20" cy="14"/>
                </a:xfrm>
                <a:custGeom>
                  <a:avLst/>
                  <a:gdLst>
                    <a:gd name="T0" fmla="*/ 50 w 4"/>
                    <a:gd name="T1" fmla="*/ 42 h 3"/>
                    <a:gd name="T2" fmla="*/ 50 w 4"/>
                    <a:gd name="T3" fmla="*/ 23 h 3"/>
                    <a:gd name="T4" fmla="*/ 50 w 4"/>
                    <a:gd name="T5" fmla="*/ 23 h 3"/>
                    <a:gd name="T6" fmla="*/ 50 w 4"/>
                    <a:gd name="T7" fmla="*/ 23 h 3"/>
                    <a:gd name="T8" fmla="*/ 50 w 4"/>
                    <a:gd name="T9" fmla="*/ 23 h 3"/>
                    <a:gd name="T10" fmla="*/ 50 w 4"/>
                    <a:gd name="T11" fmla="*/ 23 h 3"/>
                    <a:gd name="T12" fmla="*/ 50 w 4"/>
                    <a:gd name="T13" fmla="*/ 23 h 3"/>
                    <a:gd name="T14" fmla="*/ 25 w 4"/>
                    <a:gd name="T15" fmla="*/ 0 h 3"/>
                    <a:gd name="T16" fmla="*/ 25 w 4"/>
                    <a:gd name="T17" fmla="*/ 0 h 3"/>
                    <a:gd name="T18" fmla="*/ 0 w 4"/>
                    <a:gd name="T19" fmla="*/ 23 h 3"/>
                    <a:gd name="T20" fmla="*/ 0 w 4"/>
                    <a:gd name="T21" fmla="*/ 23 h 3"/>
                    <a:gd name="T22" fmla="*/ 0 w 4"/>
                    <a:gd name="T23" fmla="*/ 23 h 3"/>
                    <a:gd name="T24" fmla="*/ 0 w 4"/>
                    <a:gd name="T25" fmla="*/ 23 h 3"/>
                    <a:gd name="T26" fmla="*/ 0 w 4"/>
                    <a:gd name="T27" fmla="*/ 23 h 3"/>
                    <a:gd name="T28" fmla="*/ 0 w 4"/>
                    <a:gd name="T29" fmla="*/ 23 h 3"/>
                    <a:gd name="T30" fmla="*/ 0 w 4"/>
                    <a:gd name="T31" fmla="*/ 42 h 3"/>
                    <a:gd name="T32" fmla="*/ 0 w 4"/>
                    <a:gd name="T33" fmla="*/ 42 h 3"/>
                    <a:gd name="T34" fmla="*/ 25 w 4"/>
                    <a:gd name="T35" fmla="*/ 42 h 3"/>
                    <a:gd name="T36" fmla="*/ 25 w 4"/>
                    <a:gd name="T37" fmla="*/ 42 h 3"/>
                    <a:gd name="T38" fmla="*/ 25 w 4"/>
                    <a:gd name="T39" fmla="*/ 65 h 3"/>
                    <a:gd name="T40" fmla="*/ 50 w 4"/>
                    <a:gd name="T41" fmla="*/ 65 h 3"/>
                    <a:gd name="T42" fmla="*/ 50 w 4"/>
                    <a:gd name="T43" fmla="*/ 65 h 3"/>
                    <a:gd name="T44" fmla="*/ 75 w 4"/>
                    <a:gd name="T45" fmla="*/ 65 h 3"/>
                    <a:gd name="T46" fmla="*/ 75 w 4"/>
                    <a:gd name="T47" fmla="*/ 65 h 3"/>
                    <a:gd name="T48" fmla="*/ 100 w 4"/>
                    <a:gd name="T49" fmla="*/ 42 h 3"/>
                    <a:gd name="T50" fmla="*/ 100 w 4"/>
                    <a:gd name="T51" fmla="*/ 42 h 3"/>
                    <a:gd name="T52" fmla="*/ 100 w 4"/>
                    <a:gd name="T53" fmla="*/ 42 h 3"/>
                    <a:gd name="T54" fmla="*/ 100 w 4"/>
                    <a:gd name="T55" fmla="*/ 23 h 3"/>
                    <a:gd name="T56" fmla="*/ 100 w 4"/>
                    <a:gd name="T57" fmla="*/ 23 h 3"/>
                    <a:gd name="T58" fmla="*/ 100 w 4"/>
                    <a:gd name="T59" fmla="*/ 23 h 3"/>
                    <a:gd name="T60" fmla="*/ 100 w 4"/>
                    <a:gd name="T61" fmla="*/ 23 h 3"/>
                    <a:gd name="T62" fmla="*/ 100 w 4"/>
                    <a:gd name="T63" fmla="*/ 23 h 3"/>
                    <a:gd name="T64" fmla="*/ 100 w 4"/>
                    <a:gd name="T65" fmla="*/ 0 h 3"/>
                    <a:gd name="T66" fmla="*/ 100 w 4"/>
                    <a:gd name="T67" fmla="*/ 0 h 3"/>
                    <a:gd name="T68" fmla="*/ 100 w 4"/>
                    <a:gd name="T69" fmla="*/ 0 h 3"/>
                    <a:gd name="T70" fmla="*/ 100 w 4"/>
                    <a:gd name="T71" fmla="*/ 0 h 3"/>
                    <a:gd name="T72" fmla="*/ 100 w 4"/>
                    <a:gd name="T73" fmla="*/ 23 h 3"/>
                    <a:gd name="T74" fmla="*/ 75 w 4"/>
                    <a:gd name="T75" fmla="*/ 23 h 3"/>
                    <a:gd name="T76" fmla="*/ 75 w 4"/>
                    <a:gd name="T77" fmla="*/ 23 h 3"/>
                    <a:gd name="T78" fmla="*/ 50 w 4"/>
                    <a:gd name="T79" fmla="*/ 42 h 3"/>
                    <a:gd name="T80" fmla="*/ 50 w 4"/>
                    <a:gd name="T81" fmla="*/ 42 h 3"/>
                    <a:gd name="T82" fmla="*/ 50 w 4"/>
                    <a:gd name="T83" fmla="*/ 42 h 3"/>
                    <a:gd name="T84" fmla="*/ 50 w 4"/>
                    <a:gd name="T85" fmla="*/ 42 h 3"/>
                    <a:gd name="T86" fmla="*/ 50 w 4"/>
                    <a:gd name="T87" fmla="*/ 65 h 3"/>
                    <a:gd name="T88" fmla="*/ 75 w 4"/>
                    <a:gd name="T89" fmla="*/ 65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rgbClr val="FFCE85"/>
                </a:solidFill>
                <a:ln w="12700" cmpd="sng">
                  <a:solidFill>
                    <a:schemeClr val="tx1"/>
                  </a:solidFill>
                  <a:prstDash val="solid"/>
                  <a:round/>
                  <a:headEnd/>
                  <a:tailEnd/>
                </a:ln>
              </p:spPr>
              <p:txBody>
                <a:bodyPr/>
                <a:lstStyle/>
                <a:p>
                  <a:endParaRPr lang="en-US"/>
                </a:p>
              </p:txBody>
            </p:sp>
            <p:sp>
              <p:nvSpPr>
                <p:cNvPr id="32850" name="Freeform 31"/>
                <p:cNvSpPr>
                  <a:spLocks/>
                </p:cNvSpPr>
                <p:nvPr/>
              </p:nvSpPr>
              <p:spPr bwMode="auto">
                <a:xfrm>
                  <a:off x="978" y="3610"/>
                  <a:ext cx="43" cy="30"/>
                </a:xfrm>
                <a:custGeom>
                  <a:avLst/>
                  <a:gdLst>
                    <a:gd name="T0" fmla="*/ 158 w 9"/>
                    <a:gd name="T1" fmla="*/ 0 h 6"/>
                    <a:gd name="T2" fmla="*/ 91 w 9"/>
                    <a:gd name="T3" fmla="*/ 0 h 6"/>
                    <a:gd name="T4" fmla="*/ 67 w 9"/>
                    <a:gd name="T5" fmla="*/ 25 h 6"/>
                    <a:gd name="T6" fmla="*/ 67 w 9"/>
                    <a:gd name="T7" fmla="*/ 25 h 6"/>
                    <a:gd name="T8" fmla="*/ 67 w 9"/>
                    <a:gd name="T9" fmla="*/ 50 h 6"/>
                    <a:gd name="T10" fmla="*/ 67 w 9"/>
                    <a:gd name="T11" fmla="*/ 75 h 6"/>
                    <a:gd name="T12" fmla="*/ 48 w 9"/>
                    <a:gd name="T13" fmla="*/ 75 h 6"/>
                    <a:gd name="T14" fmla="*/ 48 w 9"/>
                    <a:gd name="T15" fmla="*/ 75 h 6"/>
                    <a:gd name="T16" fmla="*/ 24 w 9"/>
                    <a:gd name="T17" fmla="*/ 75 h 6"/>
                    <a:gd name="T18" fmla="*/ 24 w 9"/>
                    <a:gd name="T19" fmla="*/ 100 h 6"/>
                    <a:gd name="T20" fmla="*/ 24 w 9"/>
                    <a:gd name="T21" fmla="*/ 125 h 6"/>
                    <a:gd name="T22" fmla="*/ 0 w 9"/>
                    <a:gd name="T23" fmla="*/ 125 h 6"/>
                    <a:gd name="T24" fmla="*/ 0 w 9"/>
                    <a:gd name="T25" fmla="*/ 150 h 6"/>
                    <a:gd name="T26" fmla="*/ 0 w 9"/>
                    <a:gd name="T27" fmla="*/ 150 h 6"/>
                    <a:gd name="T28" fmla="*/ 0 w 9"/>
                    <a:gd name="T29" fmla="*/ 150 h 6"/>
                    <a:gd name="T30" fmla="*/ 0 w 9"/>
                    <a:gd name="T31" fmla="*/ 150 h 6"/>
                    <a:gd name="T32" fmla="*/ 0 w 9"/>
                    <a:gd name="T33" fmla="*/ 150 h 6"/>
                    <a:gd name="T34" fmla="*/ 0 w 9"/>
                    <a:gd name="T35" fmla="*/ 150 h 6"/>
                    <a:gd name="T36" fmla="*/ 0 w 9"/>
                    <a:gd name="T37" fmla="*/ 150 h 6"/>
                    <a:gd name="T38" fmla="*/ 24 w 9"/>
                    <a:gd name="T39" fmla="*/ 150 h 6"/>
                    <a:gd name="T40" fmla="*/ 48 w 9"/>
                    <a:gd name="T41" fmla="*/ 150 h 6"/>
                    <a:gd name="T42" fmla="*/ 67 w 9"/>
                    <a:gd name="T43" fmla="*/ 125 h 6"/>
                    <a:gd name="T44" fmla="*/ 139 w 9"/>
                    <a:gd name="T45" fmla="*/ 75 h 6"/>
                    <a:gd name="T46" fmla="*/ 158 w 9"/>
                    <a:gd name="T47" fmla="*/ 50 h 6"/>
                    <a:gd name="T48" fmla="*/ 182 w 9"/>
                    <a:gd name="T49" fmla="*/ 50 h 6"/>
                    <a:gd name="T50" fmla="*/ 205 w 9"/>
                    <a:gd name="T51" fmla="*/ 25 h 6"/>
                    <a:gd name="T52" fmla="*/ 205 w 9"/>
                    <a:gd name="T53" fmla="*/ 25 h 6"/>
                    <a:gd name="T54" fmla="*/ 205 w 9"/>
                    <a:gd name="T55" fmla="*/ 25 h 6"/>
                    <a:gd name="T56" fmla="*/ 182 w 9"/>
                    <a:gd name="T57" fmla="*/ 0 h 6"/>
                    <a:gd name="T58" fmla="*/ 182 w 9"/>
                    <a:gd name="T59" fmla="*/ 0 h 6"/>
                    <a:gd name="T60" fmla="*/ 182 w 9"/>
                    <a:gd name="T61" fmla="*/ 0 h 6"/>
                    <a:gd name="T62" fmla="*/ 182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51" name="Freeform 32"/>
                <p:cNvSpPr>
                  <a:spLocks/>
                </p:cNvSpPr>
                <p:nvPr/>
              </p:nvSpPr>
              <p:spPr bwMode="auto">
                <a:xfrm>
                  <a:off x="934" y="3632"/>
                  <a:ext cx="44" cy="34"/>
                </a:xfrm>
                <a:custGeom>
                  <a:avLst/>
                  <a:gdLst>
                    <a:gd name="T0" fmla="*/ 191 w 9"/>
                    <a:gd name="T1" fmla="*/ 73 h 7"/>
                    <a:gd name="T2" fmla="*/ 191 w 9"/>
                    <a:gd name="T3" fmla="*/ 24 h 7"/>
                    <a:gd name="T4" fmla="*/ 117 w 9"/>
                    <a:gd name="T5" fmla="*/ 73 h 7"/>
                    <a:gd name="T6" fmla="*/ 98 w 9"/>
                    <a:gd name="T7" fmla="*/ 92 h 7"/>
                    <a:gd name="T8" fmla="*/ 98 w 9"/>
                    <a:gd name="T9" fmla="*/ 92 h 7"/>
                    <a:gd name="T10" fmla="*/ 49 w 9"/>
                    <a:gd name="T11" fmla="*/ 117 h 7"/>
                    <a:gd name="T12" fmla="*/ 24 w 9"/>
                    <a:gd name="T13" fmla="*/ 141 h 7"/>
                    <a:gd name="T14" fmla="*/ 0 w 9"/>
                    <a:gd name="T15" fmla="*/ 141 h 7"/>
                    <a:gd name="T16" fmla="*/ 49 w 9"/>
                    <a:gd name="T17" fmla="*/ 141 h 7"/>
                    <a:gd name="T18" fmla="*/ 73 w 9"/>
                    <a:gd name="T19" fmla="*/ 117 h 7"/>
                    <a:gd name="T20" fmla="*/ 142 w 9"/>
                    <a:gd name="T21" fmla="*/ 92 h 7"/>
                    <a:gd name="T22" fmla="*/ 191 w 9"/>
                    <a:gd name="T23" fmla="*/ 73 h 7"/>
                    <a:gd name="T24" fmla="*/ 191 w 9"/>
                    <a:gd name="T25" fmla="*/ 73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rgbClr val="FFCE85"/>
                </a:solidFill>
                <a:ln w="12700" cmpd="sng">
                  <a:solidFill>
                    <a:schemeClr val="tx1"/>
                  </a:solidFill>
                  <a:prstDash val="solid"/>
                  <a:round/>
                  <a:headEnd/>
                  <a:tailEnd/>
                </a:ln>
              </p:spPr>
              <p:txBody>
                <a:bodyPr/>
                <a:lstStyle/>
                <a:p>
                  <a:endParaRPr lang="en-US"/>
                </a:p>
              </p:txBody>
            </p:sp>
            <p:sp>
              <p:nvSpPr>
                <p:cNvPr id="32852" name="Freeform 33"/>
                <p:cNvSpPr>
                  <a:spLocks/>
                </p:cNvSpPr>
                <p:nvPr/>
              </p:nvSpPr>
              <p:spPr bwMode="auto">
                <a:xfrm>
                  <a:off x="934" y="3637"/>
                  <a:ext cx="39" cy="29"/>
                </a:xfrm>
                <a:custGeom>
                  <a:avLst/>
                  <a:gdLst>
                    <a:gd name="T0" fmla="*/ 190 w 8"/>
                    <a:gd name="T1" fmla="*/ 48 h 6"/>
                    <a:gd name="T2" fmla="*/ 190 w 8"/>
                    <a:gd name="T3" fmla="*/ 24 h 6"/>
                    <a:gd name="T4" fmla="*/ 190 w 8"/>
                    <a:gd name="T5" fmla="*/ 24 h 6"/>
                    <a:gd name="T6" fmla="*/ 190 w 8"/>
                    <a:gd name="T7" fmla="*/ 0 h 6"/>
                    <a:gd name="T8" fmla="*/ 190 w 8"/>
                    <a:gd name="T9" fmla="*/ 0 h 6"/>
                    <a:gd name="T10" fmla="*/ 190 w 8"/>
                    <a:gd name="T11" fmla="*/ 0 h 6"/>
                    <a:gd name="T12" fmla="*/ 190 w 8"/>
                    <a:gd name="T13" fmla="*/ 0 h 6"/>
                    <a:gd name="T14" fmla="*/ 190 w 8"/>
                    <a:gd name="T15" fmla="*/ 0 h 6"/>
                    <a:gd name="T16" fmla="*/ 190 w 8"/>
                    <a:gd name="T17" fmla="*/ 0 h 6"/>
                    <a:gd name="T18" fmla="*/ 190 w 8"/>
                    <a:gd name="T19" fmla="*/ 0 h 6"/>
                    <a:gd name="T20" fmla="*/ 166 w 8"/>
                    <a:gd name="T21" fmla="*/ 0 h 6"/>
                    <a:gd name="T22" fmla="*/ 166 w 8"/>
                    <a:gd name="T23" fmla="*/ 0 h 6"/>
                    <a:gd name="T24" fmla="*/ 141 w 8"/>
                    <a:gd name="T25" fmla="*/ 0 h 6"/>
                    <a:gd name="T26" fmla="*/ 117 w 8"/>
                    <a:gd name="T27" fmla="*/ 24 h 6"/>
                    <a:gd name="T28" fmla="*/ 117 w 8"/>
                    <a:gd name="T29" fmla="*/ 48 h 6"/>
                    <a:gd name="T30" fmla="*/ 117 w 8"/>
                    <a:gd name="T31" fmla="*/ 48 h 6"/>
                    <a:gd name="T32" fmla="*/ 97 w 8"/>
                    <a:gd name="T33" fmla="*/ 48 h 6"/>
                    <a:gd name="T34" fmla="*/ 97 w 8"/>
                    <a:gd name="T35" fmla="*/ 48 h 6"/>
                    <a:gd name="T36" fmla="*/ 97 w 8"/>
                    <a:gd name="T37" fmla="*/ 48 h 6"/>
                    <a:gd name="T38" fmla="*/ 97 w 8"/>
                    <a:gd name="T39" fmla="*/ 72 h 6"/>
                    <a:gd name="T40" fmla="*/ 97 w 8"/>
                    <a:gd name="T41" fmla="*/ 72 h 6"/>
                    <a:gd name="T42" fmla="*/ 97 w 8"/>
                    <a:gd name="T43" fmla="*/ 72 h 6"/>
                    <a:gd name="T44" fmla="*/ 97 w 8"/>
                    <a:gd name="T45" fmla="*/ 72 h 6"/>
                    <a:gd name="T46" fmla="*/ 49 w 8"/>
                    <a:gd name="T47" fmla="*/ 92 h 6"/>
                    <a:gd name="T48" fmla="*/ 49 w 8"/>
                    <a:gd name="T49" fmla="*/ 92 h 6"/>
                    <a:gd name="T50" fmla="*/ 49 w 8"/>
                    <a:gd name="T51" fmla="*/ 92 h 6"/>
                    <a:gd name="T52" fmla="*/ 49 w 8"/>
                    <a:gd name="T53" fmla="*/ 92 h 6"/>
                    <a:gd name="T54" fmla="*/ 24 w 8"/>
                    <a:gd name="T55" fmla="*/ 92 h 6"/>
                    <a:gd name="T56" fmla="*/ 24 w 8"/>
                    <a:gd name="T57" fmla="*/ 116 h 6"/>
                    <a:gd name="T58" fmla="*/ 24 w 8"/>
                    <a:gd name="T59" fmla="*/ 116 h 6"/>
                    <a:gd name="T60" fmla="*/ 0 w 8"/>
                    <a:gd name="T61" fmla="*/ 116 h 6"/>
                    <a:gd name="T62" fmla="*/ 0 w 8"/>
                    <a:gd name="T63" fmla="*/ 116 h 6"/>
                    <a:gd name="T64" fmla="*/ 0 w 8"/>
                    <a:gd name="T65" fmla="*/ 116 h 6"/>
                    <a:gd name="T66" fmla="*/ 24 w 8"/>
                    <a:gd name="T67" fmla="*/ 140 h 6"/>
                    <a:gd name="T68" fmla="*/ 24 w 8"/>
                    <a:gd name="T69" fmla="*/ 140 h 6"/>
                    <a:gd name="T70" fmla="*/ 24 w 8"/>
                    <a:gd name="T71" fmla="*/ 140 h 6"/>
                    <a:gd name="T72" fmla="*/ 24 w 8"/>
                    <a:gd name="T73" fmla="*/ 140 h 6"/>
                    <a:gd name="T74" fmla="*/ 49 w 8"/>
                    <a:gd name="T75" fmla="*/ 116 h 6"/>
                    <a:gd name="T76" fmla="*/ 49 w 8"/>
                    <a:gd name="T77" fmla="*/ 116 h 6"/>
                    <a:gd name="T78" fmla="*/ 73 w 8"/>
                    <a:gd name="T79" fmla="*/ 116 h 6"/>
                    <a:gd name="T80" fmla="*/ 73 w 8"/>
                    <a:gd name="T81" fmla="*/ 92 h 6"/>
                    <a:gd name="T82" fmla="*/ 73 w 8"/>
                    <a:gd name="T83" fmla="*/ 92 h 6"/>
                    <a:gd name="T84" fmla="*/ 117 w 8"/>
                    <a:gd name="T85" fmla="*/ 92 h 6"/>
                    <a:gd name="T86" fmla="*/ 117 w 8"/>
                    <a:gd name="T87" fmla="*/ 72 h 6"/>
                    <a:gd name="T88" fmla="*/ 141 w 8"/>
                    <a:gd name="T89" fmla="*/ 72 h 6"/>
                    <a:gd name="T90" fmla="*/ 166 w 8"/>
                    <a:gd name="T91" fmla="*/ 72 h 6"/>
                    <a:gd name="T92" fmla="*/ 166 w 8"/>
                    <a:gd name="T93" fmla="*/ 48 h 6"/>
                    <a:gd name="T94" fmla="*/ 166 w 8"/>
                    <a:gd name="T95" fmla="*/ 48 h 6"/>
                    <a:gd name="T96" fmla="*/ 190 w 8"/>
                    <a:gd name="T97" fmla="*/ 48 h 6"/>
                    <a:gd name="T98" fmla="*/ 190 w 8"/>
                    <a:gd name="T99" fmla="*/ 48 h 6"/>
                    <a:gd name="T100" fmla="*/ 190 w 8"/>
                    <a:gd name="T101" fmla="*/ 48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53" name="Freeform 34"/>
                <p:cNvSpPr>
                  <a:spLocks/>
                </p:cNvSpPr>
                <p:nvPr/>
              </p:nvSpPr>
              <p:spPr bwMode="auto">
                <a:xfrm>
                  <a:off x="909" y="3676"/>
                  <a:ext cx="5" cy="5"/>
                </a:xfrm>
                <a:custGeom>
                  <a:avLst/>
                  <a:gdLst>
                    <a:gd name="T0" fmla="*/ 25 w 1"/>
                    <a:gd name="T1" fmla="*/ 0 h 1"/>
                    <a:gd name="T2" fmla="*/ 0 w 1"/>
                    <a:gd name="T3" fmla="*/ 0 h 1"/>
                    <a:gd name="T4" fmla="*/ 0 w 1"/>
                    <a:gd name="T5" fmla="*/ 25 h 1"/>
                    <a:gd name="T6" fmla="*/ 25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rgbClr val="FFCE85"/>
                </a:solidFill>
                <a:ln w="12700" cmpd="sng">
                  <a:solidFill>
                    <a:schemeClr val="tx1"/>
                  </a:solidFill>
                  <a:prstDash val="solid"/>
                  <a:round/>
                  <a:headEnd/>
                  <a:tailEnd/>
                </a:ln>
              </p:spPr>
              <p:txBody>
                <a:bodyPr/>
                <a:lstStyle/>
                <a:p>
                  <a:endParaRPr lang="en-US"/>
                </a:p>
              </p:txBody>
            </p:sp>
            <p:sp>
              <p:nvSpPr>
                <p:cNvPr id="32854" name="Freeform 35"/>
                <p:cNvSpPr>
                  <a:spLocks/>
                </p:cNvSpPr>
                <p:nvPr/>
              </p:nvSpPr>
              <p:spPr bwMode="auto">
                <a:xfrm>
                  <a:off x="909" y="3676"/>
                  <a:ext cx="5" cy="5"/>
                </a:xfrm>
                <a:custGeom>
                  <a:avLst/>
                  <a:gdLst>
                    <a:gd name="T0" fmla="*/ 25 w 1"/>
                    <a:gd name="T1" fmla="*/ 0 h 1"/>
                    <a:gd name="T2" fmla="*/ 25 w 1"/>
                    <a:gd name="T3" fmla="*/ 0 h 1"/>
                    <a:gd name="T4" fmla="*/ 25 w 1"/>
                    <a:gd name="T5" fmla="*/ 0 h 1"/>
                    <a:gd name="T6" fmla="*/ 25 w 1"/>
                    <a:gd name="T7" fmla="*/ 0 h 1"/>
                    <a:gd name="T8" fmla="*/ 0 w 1"/>
                    <a:gd name="T9" fmla="*/ 0 h 1"/>
                    <a:gd name="T10" fmla="*/ 0 w 1"/>
                    <a:gd name="T11" fmla="*/ 0 h 1"/>
                    <a:gd name="T12" fmla="*/ 0 w 1"/>
                    <a:gd name="T13" fmla="*/ 0 h 1"/>
                    <a:gd name="T14" fmla="*/ 0 w 1"/>
                    <a:gd name="T15" fmla="*/ 0 h 1"/>
                    <a:gd name="T16" fmla="*/ 0 w 1"/>
                    <a:gd name="T17" fmla="*/ 25 h 1"/>
                    <a:gd name="T18" fmla="*/ 0 w 1"/>
                    <a:gd name="T19" fmla="*/ 25 h 1"/>
                    <a:gd name="T20" fmla="*/ 0 w 1"/>
                    <a:gd name="T21" fmla="*/ 25 h 1"/>
                    <a:gd name="T22" fmla="*/ 0 w 1"/>
                    <a:gd name="T23" fmla="*/ 25 h 1"/>
                    <a:gd name="T24" fmla="*/ 0 w 1"/>
                    <a:gd name="T25" fmla="*/ 25 h 1"/>
                    <a:gd name="T26" fmla="*/ 25 w 1"/>
                    <a:gd name="T27" fmla="*/ 25 h 1"/>
                    <a:gd name="T28" fmla="*/ 25 w 1"/>
                    <a:gd name="T29" fmla="*/ 0 h 1"/>
                    <a:gd name="T30" fmla="*/ 25 w 1"/>
                    <a:gd name="T31" fmla="*/ 0 h 1"/>
                    <a:gd name="T32" fmla="*/ 25 w 1"/>
                    <a:gd name="T33" fmla="*/ 0 h 1"/>
                    <a:gd name="T34" fmla="*/ 25 w 1"/>
                    <a:gd name="T35" fmla="*/ 0 h 1"/>
                    <a:gd name="T36" fmla="*/ 25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55" name="Freeform 36"/>
                <p:cNvSpPr>
                  <a:spLocks/>
                </p:cNvSpPr>
                <p:nvPr/>
              </p:nvSpPr>
              <p:spPr bwMode="auto">
                <a:xfrm>
                  <a:off x="870" y="3682"/>
                  <a:ext cx="14" cy="14"/>
                </a:xfrm>
                <a:custGeom>
                  <a:avLst/>
                  <a:gdLst>
                    <a:gd name="T0" fmla="*/ 42 w 3"/>
                    <a:gd name="T1" fmla="*/ 23 h 3"/>
                    <a:gd name="T2" fmla="*/ 65 w 3"/>
                    <a:gd name="T3" fmla="*/ 23 h 3"/>
                    <a:gd name="T4" fmla="*/ 42 w 3"/>
                    <a:gd name="T5" fmla="*/ 23 h 3"/>
                    <a:gd name="T6" fmla="*/ 65 w 3"/>
                    <a:gd name="T7" fmla="*/ 42 h 3"/>
                    <a:gd name="T8" fmla="*/ 42 w 3"/>
                    <a:gd name="T9" fmla="*/ 42 h 3"/>
                    <a:gd name="T10" fmla="*/ 23 w 3"/>
                    <a:gd name="T11" fmla="*/ 65 h 3"/>
                    <a:gd name="T12" fmla="*/ 0 w 3"/>
                    <a:gd name="T13" fmla="*/ 65 h 3"/>
                    <a:gd name="T14" fmla="*/ 23 w 3"/>
                    <a:gd name="T15" fmla="*/ 23 h 3"/>
                    <a:gd name="T16" fmla="*/ 42 w 3"/>
                    <a:gd name="T17" fmla="*/ 2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rgbClr val="FFCE85"/>
                </a:solidFill>
                <a:ln w="12700" cmpd="sng">
                  <a:solidFill>
                    <a:schemeClr val="tx1"/>
                  </a:solidFill>
                  <a:prstDash val="solid"/>
                  <a:round/>
                  <a:headEnd/>
                  <a:tailEnd/>
                </a:ln>
              </p:spPr>
              <p:txBody>
                <a:bodyPr/>
                <a:lstStyle/>
                <a:p>
                  <a:endParaRPr lang="en-US"/>
                </a:p>
              </p:txBody>
            </p:sp>
            <p:sp>
              <p:nvSpPr>
                <p:cNvPr id="32856" name="Freeform 37"/>
                <p:cNvSpPr>
                  <a:spLocks/>
                </p:cNvSpPr>
                <p:nvPr/>
              </p:nvSpPr>
              <p:spPr bwMode="auto">
                <a:xfrm>
                  <a:off x="875" y="3684"/>
                  <a:ext cx="14" cy="9"/>
                </a:xfrm>
                <a:custGeom>
                  <a:avLst/>
                  <a:gdLst>
                    <a:gd name="T0" fmla="*/ 42 w 3"/>
                    <a:gd name="T1" fmla="*/ 0 h 2"/>
                    <a:gd name="T2" fmla="*/ 42 w 3"/>
                    <a:gd name="T3" fmla="*/ 0 h 2"/>
                    <a:gd name="T4" fmla="*/ 42 w 3"/>
                    <a:gd name="T5" fmla="*/ 0 h 2"/>
                    <a:gd name="T6" fmla="*/ 42 w 3"/>
                    <a:gd name="T7" fmla="*/ 0 h 2"/>
                    <a:gd name="T8" fmla="*/ 65 w 3"/>
                    <a:gd name="T9" fmla="*/ 0 h 2"/>
                    <a:gd name="T10" fmla="*/ 65 w 3"/>
                    <a:gd name="T11" fmla="*/ 0 h 2"/>
                    <a:gd name="T12" fmla="*/ 65 w 3"/>
                    <a:gd name="T13" fmla="*/ 0 h 2"/>
                    <a:gd name="T14" fmla="*/ 65 w 3"/>
                    <a:gd name="T15" fmla="*/ 0 h 2"/>
                    <a:gd name="T16" fmla="*/ 65 w 3"/>
                    <a:gd name="T17" fmla="*/ 0 h 2"/>
                    <a:gd name="T18" fmla="*/ 65 w 3"/>
                    <a:gd name="T19" fmla="*/ 0 h 2"/>
                    <a:gd name="T20" fmla="*/ 65 w 3"/>
                    <a:gd name="T21" fmla="*/ 0 h 2"/>
                    <a:gd name="T22" fmla="*/ 42 w 3"/>
                    <a:gd name="T23" fmla="*/ 0 h 2"/>
                    <a:gd name="T24" fmla="*/ 42 w 3"/>
                    <a:gd name="T25" fmla="*/ 22 h 2"/>
                    <a:gd name="T26" fmla="*/ 65 w 3"/>
                    <a:gd name="T27" fmla="*/ 22 h 2"/>
                    <a:gd name="T28" fmla="*/ 65 w 3"/>
                    <a:gd name="T29" fmla="*/ 22 h 2"/>
                    <a:gd name="T30" fmla="*/ 65 w 3"/>
                    <a:gd name="T31" fmla="*/ 22 h 2"/>
                    <a:gd name="T32" fmla="*/ 42 w 3"/>
                    <a:gd name="T33" fmla="*/ 22 h 2"/>
                    <a:gd name="T34" fmla="*/ 42 w 3"/>
                    <a:gd name="T35" fmla="*/ 22 h 2"/>
                    <a:gd name="T36" fmla="*/ 42 w 3"/>
                    <a:gd name="T37" fmla="*/ 22 h 2"/>
                    <a:gd name="T38" fmla="*/ 42 w 3"/>
                    <a:gd name="T39" fmla="*/ 22 h 2"/>
                    <a:gd name="T40" fmla="*/ 42 w 3"/>
                    <a:gd name="T41" fmla="*/ 22 h 2"/>
                    <a:gd name="T42" fmla="*/ 23 w 3"/>
                    <a:gd name="T43" fmla="*/ 40 h 2"/>
                    <a:gd name="T44" fmla="*/ 23 w 3"/>
                    <a:gd name="T45" fmla="*/ 40 h 2"/>
                    <a:gd name="T46" fmla="*/ 23 w 3"/>
                    <a:gd name="T47" fmla="*/ 40 h 2"/>
                    <a:gd name="T48" fmla="*/ 0 w 3"/>
                    <a:gd name="T49" fmla="*/ 40 h 2"/>
                    <a:gd name="T50" fmla="*/ 0 w 3"/>
                    <a:gd name="T51" fmla="*/ 40 h 2"/>
                    <a:gd name="T52" fmla="*/ 0 w 3"/>
                    <a:gd name="T53" fmla="*/ 22 h 2"/>
                    <a:gd name="T54" fmla="*/ 23 w 3"/>
                    <a:gd name="T55" fmla="*/ 22 h 2"/>
                    <a:gd name="T56" fmla="*/ 23 w 3"/>
                    <a:gd name="T57" fmla="*/ 22 h 2"/>
                    <a:gd name="T58" fmla="*/ 23 w 3"/>
                    <a:gd name="T59" fmla="*/ 22 h 2"/>
                    <a:gd name="T60" fmla="*/ 23 w 3"/>
                    <a:gd name="T61" fmla="*/ 0 h 2"/>
                    <a:gd name="T62" fmla="*/ 42 w 3"/>
                    <a:gd name="T63" fmla="*/ 0 h 2"/>
                    <a:gd name="T64" fmla="*/ 42 w 3"/>
                    <a:gd name="T65" fmla="*/ 0 h 2"/>
                    <a:gd name="T66" fmla="*/ 42 w 3"/>
                    <a:gd name="T67" fmla="*/ 0 h 2"/>
                    <a:gd name="T68" fmla="*/ 42 w 3"/>
                    <a:gd name="T69" fmla="*/ 0 h 2"/>
                    <a:gd name="T70" fmla="*/ 42 w 3"/>
                    <a:gd name="T71" fmla="*/ 0 h 2"/>
                    <a:gd name="T72" fmla="*/ 42 w 3"/>
                    <a:gd name="T73" fmla="*/ 0 h 2"/>
                    <a:gd name="T74" fmla="*/ 42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57" name="Freeform 38"/>
                <p:cNvSpPr>
                  <a:spLocks/>
                </p:cNvSpPr>
                <p:nvPr/>
              </p:nvSpPr>
              <p:spPr bwMode="auto">
                <a:xfrm>
                  <a:off x="833" y="3690"/>
                  <a:ext cx="19" cy="10"/>
                </a:xfrm>
                <a:custGeom>
                  <a:avLst/>
                  <a:gdLst>
                    <a:gd name="T0" fmla="*/ 66 w 4"/>
                    <a:gd name="T1" fmla="*/ 25 h 2"/>
                    <a:gd name="T2" fmla="*/ 66 w 4"/>
                    <a:gd name="T3" fmla="*/ 0 h 2"/>
                    <a:gd name="T4" fmla="*/ 90 w 4"/>
                    <a:gd name="T5" fmla="*/ 0 h 2"/>
                    <a:gd name="T6" fmla="*/ 90 w 4"/>
                    <a:gd name="T7" fmla="*/ 25 h 2"/>
                    <a:gd name="T8" fmla="*/ 24 w 4"/>
                    <a:gd name="T9" fmla="*/ 50 h 2"/>
                    <a:gd name="T10" fmla="*/ 66 w 4"/>
                    <a:gd name="T11" fmla="*/ 25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rgbClr val="FFCE85"/>
                </a:solidFill>
                <a:ln w="12700" cmpd="sng">
                  <a:solidFill>
                    <a:schemeClr val="tx1"/>
                  </a:solidFill>
                  <a:prstDash val="solid"/>
                  <a:round/>
                  <a:headEnd/>
                  <a:tailEnd/>
                </a:ln>
              </p:spPr>
              <p:txBody>
                <a:bodyPr/>
                <a:lstStyle/>
                <a:p>
                  <a:endParaRPr lang="en-US"/>
                </a:p>
              </p:txBody>
            </p:sp>
            <p:sp>
              <p:nvSpPr>
                <p:cNvPr id="32858" name="Freeform 39"/>
                <p:cNvSpPr>
                  <a:spLocks/>
                </p:cNvSpPr>
                <p:nvPr/>
              </p:nvSpPr>
              <p:spPr bwMode="auto">
                <a:xfrm>
                  <a:off x="838" y="3690"/>
                  <a:ext cx="14" cy="10"/>
                </a:xfrm>
                <a:custGeom>
                  <a:avLst/>
                  <a:gdLst>
                    <a:gd name="T0" fmla="*/ 42 w 3"/>
                    <a:gd name="T1" fmla="*/ 25 h 2"/>
                    <a:gd name="T2" fmla="*/ 42 w 3"/>
                    <a:gd name="T3" fmla="*/ 25 h 2"/>
                    <a:gd name="T4" fmla="*/ 42 w 3"/>
                    <a:gd name="T5" fmla="*/ 0 h 2"/>
                    <a:gd name="T6" fmla="*/ 42 w 3"/>
                    <a:gd name="T7" fmla="*/ 0 h 2"/>
                    <a:gd name="T8" fmla="*/ 42 w 3"/>
                    <a:gd name="T9" fmla="*/ 0 h 2"/>
                    <a:gd name="T10" fmla="*/ 42 w 3"/>
                    <a:gd name="T11" fmla="*/ 0 h 2"/>
                    <a:gd name="T12" fmla="*/ 42 w 3"/>
                    <a:gd name="T13" fmla="*/ 0 h 2"/>
                    <a:gd name="T14" fmla="*/ 65 w 3"/>
                    <a:gd name="T15" fmla="*/ 0 h 2"/>
                    <a:gd name="T16" fmla="*/ 65 w 3"/>
                    <a:gd name="T17" fmla="*/ 0 h 2"/>
                    <a:gd name="T18" fmla="*/ 65 w 3"/>
                    <a:gd name="T19" fmla="*/ 0 h 2"/>
                    <a:gd name="T20" fmla="*/ 65 w 3"/>
                    <a:gd name="T21" fmla="*/ 25 h 2"/>
                    <a:gd name="T22" fmla="*/ 65 w 3"/>
                    <a:gd name="T23" fmla="*/ 25 h 2"/>
                    <a:gd name="T24" fmla="*/ 65 w 3"/>
                    <a:gd name="T25" fmla="*/ 25 h 2"/>
                    <a:gd name="T26" fmla="*/ 65 w 3"/>
                    <a:gd name="T27" fmla="*/ 25 h 2"/>
                    <a:gd name="T28" fmla="*/ 42 w 3"/>
                    <a:gd name="T29" fmla="*/ 50 h 2"/>
                    <a:gd name="T30" fmla="*/ 23 w 3"/>
                    <a:gd name="T31" fmla="*/ 50 h 2"/>
                    <a:gd name="T32" fmla="*/ 0 w 3"/>
                    <a:gd name="T33" fmla="*/ 50 h 2"/>
                    <a:gd name="T34" fmla="*/ 0 w 3"/>
                    <a:gd name="T35" fmla="*/ 50 h 2"/>
                    <a:gd name="T36" fmla="*/ 0 w 3"/>
                    <a:gd name="T37" fmla="*/ 50 h 2"/>
                    <a:gd name="T38" fmla="*/ 0 w 3"/>
                    <a:gd name="T39" fmla="*/ 50 h 2"/>
                    <a:gd name="T40" fmla="*/ 0 w 3"/>
                    <a:gd name="T41" fmla="*/ 50 h 2"/>
                    <a:gd name="T42" fmla="*/ 0 w 3"/>
                    <a:gd name="T43" fmla="*/ 50 h 2"/>
                    <a:gd name="T44" fmla="*/ 23 w 3"/>
                    <a:gd name="T45" fmla="*/ 50 h 2"/>
                    <a:gd name="T46" fmla="*/ 42 w 3"/>
                    <a:gd name="T47" fmla="*/ 25 h 2"/>
                    <a:gd name="T48" fmla="*/ 42 w 3"/>
                    <a:gd name="T49" fmla="*/ 25 h 2"/>
                    <a:gd name="T50" fmla="*/ 42 w 3"/>
                    <a:gd name="T51" fmla="*/ 25 h 2"/>
                    <a:gd name="T52" fmla="*/ 42 w 3"/>
                    <a:gd name="T53" fmla="*/ 25 h 2"/>
                    <a:gd name="T54" fmla="*/ 42 w 3"/>
                    <a:gd name="T55" fmla="*/ 25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59" name="Freeform 40"/>
                <p:cNvSpPr>
                  <a:spLocks/>
                </p:cNvSpPr>
                <p:nvPr/>
              </p:nvSpPr>
              <p:spPr bwMode="auto">
                <a:xfrm>
                  <a:off x="814" y="3691"/>
                  <a:ext cx="10" cy="15"/>
                </a:xfrm>
                <a:custGeom>
                  <a:avLst/>
                  <a:gdLst>
                    <a:gd name="T0" fmla="*/ 25 w 2"/>
                    <a:gd name="T1" fmla="*/ 25 h 3"/>
                    <a:gd name="T2" fmla="*/ 0 w 2"/>
                    <a:gd name="T3" fmla="*/ 0 h 3"/>
                    <a:gd name="T4" fmla="*/ 0 w 2"/>
                    <a:gd name="T5" fmla="*/ 0 h 3"/>
                    <a:gd name="T6" fmla="*/ 25 w 2"/>
                    <a:gd name="T7" fmla="*/ 50 h 3"/>
                    <a:gd name="T8" fmla="*/ 0 w 2"/>
                    <a:gd name="T9" fmla="*/ 50 h 3"/>
                    <a:gd name="T10" fmla="*/ 0 w 2"/>
                    <a:gd name="T11" fmla="*/ 50 h 3"/>
                    <a:gd name="T12" fmla="*/ 0 w 2"/>
                    <a:gd name="T13" fmla="*/ 75 h 3"/>
                    <a:gd name="T14" fmla="*/ 25 w 2"/>
                    <a:gd name="T15" fmla="*/ 75 h 3"/>
                    <a:gd name="T16" fmla="*/ 25 w 2"/>
                    <a:gd name="T17" fmla="*/ 75 h 3"/>
                    <a:gd name="T18" fmla="*/ 50 w 2"/>
                    <a:gd name="T19" fmla="*/ 75 h 3"/>
                    <a:gd name="T20" fmla="*/ 50 w 2"/>
                    <a:gd name="T21" fmla="*/ 25 h 3"/>
                    <a:gd name="T22" fmla="*/ 50 w 2"/>
                    <a:gd name="T23" fmla="*/ 0 h 3"/>
                    <a:gd name="T24" fmla="*/ 25 w 2"/>
                    <a:gd name="T25" fmla="*/ 0 h 3"/>
                    <a:gd name="T26" fmla="*/ 25 w 2"/>
                    <a:gd name="T27" fmla="*/ 25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rgbClr val="FFCE85"/>
                </a:solidFill>
                <a:ln w="12700" cmpd="sng">
                  <a:solidFill>
                    <a:schemeClr val="tx1"/>
                  </a:solidFill>
                  <a:prstDash val="solid"/>
                  <a:round/>
                  <a:headEnd/>
                  <a:tailEnd/>
                </a:ln>
              </p:spPr>
              <p:txBody>
                <a:bodyPr/>
                <a:lstStyle/>
                <a:p>
                  <a:endParaRPr lang="en-US"/>
                </a:p>
              </p:txBody>
            </p:sp>
            <p:sp>
              <p:nvSpPr>
                <p:cNvPr id="32860" name="Freeform 41"/>
                <p:cNvSpPr>
                  <a:spLocks/>
                </p:cNvSpPr>
                <p:nvPr/>
              </p:nvSpPr>
              <p:spPr bwMode="auto">
                <a:xfrm>
                  <a:off x="814" y="3691"/>
                  <a:ext cx="10" cy="15"/>
                </a:xfrm>
                <a:custGeom>
                  <a:avLst/>
                  <a:gdLst>
                    <a:gd name="T0" fmla="*/ 25 w 2"/>
                    <a:gd name="T1" fmla="*/ 25 h 3"/>
                    <a:gd name="T2" fmla="*/ 25 w 2"/>
                    <a:gd name="T3" fmla="*/ 0 h 3"/>
                    <a:gd name="T4" fmla="*/ 25 w 2"/>
                    <a:gd name="T5" fmla="*/ 0 h 3"/>
                    <a:gd name="T6" fmla="*/ 25 w 2"/>
                    <a:gd name="T7" fmla="*/ 0 h 3"/>
                    <a:gd name="T8" fmla="*/ 0 w 2"/>
                    <a:gd name="T9" fmla="*/ 0 h 3"/>
                    <a:gd name="T10" fmla="*/ 0 w 2"/>
                    <a:gd name="T11" fmla="*/ 0 h 3"/>
                    <a:gd name="T12" fmla="*/ 0 w 2"/>
                    <a:gd name="T13" fmla="*/ 25 h 3"/>
                    <a:gd name="T14" fmla="*/ 25 w 2"/>
                    <a:gd name="T15" fmla="*/ 25 h 3"/>
                    <a:gd name="T16" fmla="*/ 25 w 2"/>
                    <a:gd name="T17" fmla="*/ 25 h 3"/>
                    <a:gd name="T18" fmla="*/ 25 w 2"/>
                    <a:gd name="T19" fmla="*/ 50 h 3"/>
                    <a:gd name="T20" fmla="*/ 0 w 2"/>
                    <a:gd name="T21" fmla="*/ 50 h 3"/>
                    <a:gd name="T22" fmla="*/ 0 w 2"/>
                    <a:gd name="T23" fmla="*/ 50 h 3"/>
                    <a:gd name="T24" fmla="*/ 0 w 2"/>
                    <a:gd name="T25" fmla="*/ 50 h 3"/>
                    <a:gd name="T26" fmla="*/ 0 w 2"/>
                    <a:gd name="T27" fmla="*/ 50 h 3"/>
                    <a:gd name="T28" fmla="*/ 0 w 2"/>
                    <a:gd name="T29" fmla="*/ 50 h 3"/>
                    <a:gd name="T30" fmla="*/ 0 w 2"/>
                    <a:gd name="T31" fmla="*/ 50 h 3"/>
                    <a:gd name="T32" fmla="*/ 0 w 2"/>
                    <a:gd name="T33" fmla="*/ 75 h 3"/>
                    <a:gd name="T34" fmla="*/ 25 w 2"/>
                    <a:gd name="T35" fmla="*/ 75 h 3"/>
                    <a:gd name="T36" fmla="*/ 25 w 2"/>
                    <a:gd name="T37" fmla="*/ 75 h 3"/>
                    <a:gd name="T38" fmla="*/ 25 w 2"/>
                    <a:gd name="T39" fmla="*/ 75 h 3"/>
                    <a:gd name="T40" fmla="*/ 25 w 2"/>
                    <a:gd name="T41" fmla="*/ 75 h 3"/>
                    <a:gd name="T42" fmla="*/ 25 w 2"/>
                    <a:gd name="T43" fmla="*/ 75 h 3"/>
                    <a:gd name="T44" fmla="*/ 50 w 2"/>
                    <a:gd name="T45" fmla="*/ 75 h 3"/>
                    <a:gd name="T46" fmla="*/ 50 w 2"/>
                    <a:gd name="T47" fmla="*/ 50 h 3"/>
                    <a:gd name="T48" fmla="*/ 50 w 2"/>
                    <a:gd name="T49" fmla="*/ 25 h 3"/>
                    <a:gd name="T50" fmla="*/ 50 w 2"/>
                    <a:gd name="T51" fmla="*/ 25 h 3"/>
                    <a:gd name="T52" fmla="*/ 50 w 2"/>
                    <a:gd name="T53" fmla="*/ 25 h 3"/>
                    <a:gd name="T54" fmla="*/ 50 w 2"/>
                    <a:gd name="T55" fmla="*/ 0 h 3"/>
                    <a:gd name="T56" fmla="*/ 50 w 2"/>
                    <a:gd name="T57" fmla="*/ 0 h 3"/>
                    <a:gd name="T58" fmla="*/ 50 w 2"/>
                    <a:gd name="T59" fmla="*/ 0 h 3"/>
                    <a:gd name="T60" fmla="*/ 25 w 2"/>
                    <a:gd name="T61" fmla="*/ 0 h 3"/>
                    <a:gd name="T62" fmla="*/ 25 w 2"/>
                    <a:gd name="T63" fmla="*/ 0 h 3"/>
                    <a:gd name="T64" fmla="*/ 25 w 2"/>
                    <a:gd name="T65" fmla="*/ 25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61" name="Freeform 42"/>
                <p:cNvSpPr>
                  <a:spLocks/>
                </p:cNvSpPr>
                <p:nvPr/>
              </p:nvSpPr>
              <p:spPr bwMode="auto">
                <a:xfrm>
                  <a:off x="795" y="3693"/>
                  <a:ext cx="15" cy="15"/>
                </a:xfrm>
                <a:custGeom>
                  <a:avLst/>
                  <a:gdLst>
                    <a:gd name="T0" fmla="*/ 75 w 3"/>
                    <a:gd name="T1" fmla="*/ 75 h 3"/>
                    <a:gd name="T2" fmla="*/ 75 w 3"/>
                    <a:gd name="T3" fmla="*/ 75 h 3"/>
                    <a:gd name="T4" fmla="*/ 75 w 3"/>
                    <a:gd name="T5" fmla="*/ 75 h 3"/>
                    <a:gd name="T6" fmla="*/ 75 w 3"/>
                    <a:gd name="T7" fmla="*/ 75 h 3"/>
                    <a:gd name="T8" fmla="*/ 75 w 3"/>
                    <a:gd name="T9" fmla="*/ 75 h 3"/>
                    <a:gd name="T10" fmla="*/ 75 w 3"/>
                    <a:gd name="T11" fmla="*/ 75 h 3"/>
                    <a:gd name="T12" fmla="*/ 50 w 3"/>
                    <a:gd name="T13" fmla="*/ 50 h 3"/>
                    <a:gd name="T14" fmla="*/ 25 w 3"/>
                    <a:gd name="T15" fmla="*/ 25 h 3"/>
                    <a:gd name="T16" fmla="*/ 25 w 3"/>
                    <a:gd name="T17" fmla="*/ 25 h 3"/>
                    <a:gd name="T18" fmla="*/ 25 w 3"/>
                    <a:gd name="T19" fmla="*/ 25 h 3"/>
                    <a:gd name="T20" fmla="*/ 25 w 3"/>
                    <a:gd name="T21" fmla="*/ 25 h 3"/>
                    <a:gd name="T22" fmla="*/ 25 w 3"/>
                    <a:gd name="T23" fmla="*/ 25 h 3"/>
                    <a:gd name="T24" fmla="*/ 25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25 h 3"/>
                    <a:gd name="T42" fmla="*/ 0 w 3"/>
                    <a:gd name="T43" fmla="*/ 25 h 3"/>
                    <a:gd name="T44" fmla="*/ 0 w 3"/>
                    <a:gd name="T45" fmla="*/ 25 h 3"/>
                    <a:gd name="T46" fmla="*/ 0 w 3"/>
                    <a:gd name="T47" fmla="*/ 25 h 3"/>
                    <a:gd name="T48" fmla="*/ 25 w 3"/>
                    <a:gd name="T49" fmla="*/ 25 h 3"/>
                    <a:gd name="T50" fmla="*/ 25 w 3"/>
                    <a:gd name="T51" fmla="*/ 50 h 3"/>
                    <a:gd name="T52" fmla="*/ 25 w 3"/>
                    <a:gd name="T53" fmla="*/ 50 h 3"/>
                    <a:gd name="T54" fmla="*/ 50 w 3"/>
                    <a:gd name="T55" fmla="*/ 75 h 3"/>
                    <a:gd name="T56" fmla="*/ 50 w 3"/>
                    <a:gd name="T57" fmla="*/ 75 h 3"/>
                    <a:gd name="T58" fmla="*/ 75 w 3"/>
                    <a:gd name="T59" fmla="*/ 75 h 3"/>
                    <a:gd name="T60" fmla="*/ 75 w 3"/>
                    <a:gd name="T61" fmla="*/ 75 h 3"/>
                    <a:gd name="T62" fmla="*/ 75 w 3"/>
                    <a:gd name="T63" fmla="*/ 75 h 3"/>
                    <a:gd name="T64" fmla="*/ 75 w 3"/>
                    <a:gd name="T65" fmla="*/ 75 h 3"/>
                    <a:gd name="T66" fmla="*/ 75 w 3"/>
                    <a:gd name="T67" fmla="*/ 75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62" name="Freeform 43"/>
                <p:cNvSpPr>
                  <a:spLocks/>
                </p:cNvSpPr>
                <p:nvPr/>
              </p:nvSpPr>
              <p:spPr bwMode="auto">
                <a:xfrm>
                  <a:off x="768" y="3683"/>
                  <a:ext cx="19" cy="10"/>
                </a:xfrm>
                <a:custGeom>
                  <a:avLst/>
                  <a:gdLst>
                    <a:gd name="T0" fmla="*/ 0 w 4"/>
                    <a:gd name="T1" fmla="*/ 25 h 2"/>
                    <a:gd name="T2" fmla="*/ 0 w 4"/>
                    <a:gd name="T3" fmla="*/ 25 h 2"/>
                    <a:gd name="T4" fmla="*/ 24 w 4"/>
                    <a:gd name="T5" fmla="*/ 0 h 2"/>
                    <a:gd name="T6" fmla="*/ 24 w 4"/>
                    <a:gd name="T7" fmla="*/ 0 h 2"/>
                    <a:gd name="T8" fmla="*/ 47 w 4"/>
                    <a:gd name="T9" fmla="*/ 0 h 2"/>
                    <a:gd name="T10" fmla="*/ 66 w 4"/>
                    <a:gd name="T11" fmla="*/ 0 h 2"/>
                    <a:gd name="T12" fmla="*/ 66 w 4"/>
                    <a:gd name="T13" fmla="*/ 0 h 2"/>
                    <a:gd name="T14" fmla="*/ 66 w 4"/>
                    <a:gd name="T15" fmla="*/ 0 h 2"/>
                    <a:gd name="T16" fmla="*/ 66 w 4"/>
                    <a:gd name="T17" fmla="*/ 25 h 2"/>
                    <a:gd name="T18" fmla="*/ 90 w 4"/>
                    <a:gd name="T19" fmla="*/ 25 h 2"/>
                    <a:gd name="T20" fmla="*/ 90 w 4"/>
                    <a:gd name="T21" fmla="*/ 25 h 2"/>
                    <a:gd name="T22" fmla="*/ 90 w 4"/>
                    <a:gd name="T23" fmla="*/ 25 h 2"/>
                    <a:gd name="T24" fmla="*/ 90 w 4"/>
                    <a:gd name="T25" fmla="*/ 25 h 2"/>
                    <a:gd name="T26" fmla="*/ 90 w 4"/>
                    <a:gd name="T27" fmla="*/ 25 h 2"/>
                    <a:gd name="T28" fmla="*/ 90 w 4"/>
                    <a:gd name="T29" fmla="*/ 25 h 2"/>
                    <a:gd name="T30" fmla="*/ 90 w 4"/>
                    <a:gd name="T31" fmla="*/ 25 h 2"/>
                    <a:gd name="T32" fmla="*/ 90 w 4"/>
                    <a:gd name="T33" fmla="*/ 50 h 2"/>
                    <a:gd name="T34" fmla="*/ 90 w 4"/>
                    <a:gd name="T35" fmla="*/ 50 h 2"/>
                    <a:gd name="T36" fmla="*/ 90 w 4"/>
                    <a:gd name="T37" fmla="*/ 50 h 2"/>
                    <a:gd name="T38" fmla="*/ 90 w 4"/>
                    <a:gd name="T39" fmla="*/ 50 h 2"/>
                    <a:gd name="T40" fmla="*/ 66 w 4"/>
                    <a:gd name="T41" fmla="*/ 25 h 2"/>
                    <a:gd name="T42" fmla="*/ 66 w 4"/>
                    <a:gd name="T43" fmla="*/ 25 h 2"/>
                    <a:gd name="T44" fmla="*/ 66 w 4"/>
                    <a:gd name="T45" fmla="*/ 50 h 2"/>
                    <a:gd name="T46" fmla="*/ 66 w 4"/>
                    <a:gd name="T47" fmla="*/ 50 h 2"/>
                    <a:gd name="T48" fmla="*/ 66 w 4"/>
                    <a:gd name="T49" fmla="*/ 50 h 2"/>
                    <a:gd name="T50" fmla="*/ 47 w 4"/>
                    <a:gd name="T51" fmla="*/ 50 h 2"/>
                    <a:gd name="T52" fmla="*/ 47 w 4"/>
                    <a:gd name="T53" fmla="*/ 50 h 2"/>
                    <a:gd name="T54" fmla="*/ 47 w 4"/>
                    <a:gd name="T55" fmla="*/ 50 h 2"/>
                    <a:gd name="T56" fmla="*/ 47 w 4"/>
                    <a:gd name="T57" fmla="*/ 50 h 2"/>
                    <a:gd name="T58" fmla="*/ 47 w 4"/>
                    <a:gd name="T59" fmla="*/ 50 h 2"/>
                    <a:gd name="T60" fmla="*/ 47 w 4"/>
                    <a:gd name="T61" fmla="*/ 50 h 2"/>
                    <a:gd name="T62" fmla="*/ 47 w 4"/>
                    <a:gd name="T63" fmla="*/ 50 h 2"/>
                    <a:gd name="T64" fmla="*/ 24 w 4"/>
                    <a:gd name="T65" fmla="*/ 50 h 2"/>
                    <a:gd name="T66" fmla="*/ 24 w 4"/>
                    <a:gd name="T67" fmla="*/ 50 h 2"/>
                    <a:gd name="T68" fmla="*/ 24 w 4"/>
                    <a:gd name="T69" fmla="*/ 25 h 2"/>
                    <a:gd name="T70" fmla="*/ 24 w 4"/>
                    <a:gd name="T71" fmla="*/ 25 h 2"/>
                    <a:gd name="T72" fmla="*/ 24 w 4"/>
                    <a:gd name="T73" fmla="*/ 25 h 2"/>
                    <a:gd name="T74" fmla="*/ 24 w 4"/>
                    <a:gd name="T75" fmla="*/ 25 h 2"/>
                    <a:gd name="T76" fmla="*/ 24 w 4"/>
                    <a:gd name="T77" fmla="*/ 25 h 2"/>
                    <a:gd name="T78" fmla="*/ 24 w 4"/>
                    <a:gd name="T79" fmla="*/ 25 h 2"/>
                    <a:gd name="T80" fmla="*/ 24 w 4"/>
                    <a:gd name="T81" fmla="*/ 25 h 2"/>
                    <a:gd name="T82" fmla="*/ 24 w 4"/>
                    <a:gd name="T83" fmla="*/ 25 h 2"/>
                    <a:gd name="T84" fmla="*/ 24 w 4"/>
                    <a:gd name="T85" fmla="*/ 25 h 2"/>
                    <a:gd name="T86" fmla="*/ 24 w 4"/>
                    <a:gd name="T87" fmla="*/ 25 h 2"/>
                    <a:gd name="T88" fmla="*/ 24 w 4"/>
                    <a:gd name="T89" fmla="*/ 25 h 2"/>
                    <a:gd name="T90" fmla="*/ 24 w 4"/>
                    <a:gd name="T91" fmla="*/ 25 h 2"/>
                    <a:gd name="T92" fmla="*/ 24 w 4"/>
                    <a:gd name="T93" fmla="*/ 25 h 2"/>
                    <a:gd name="T94" fmla="*/ 0 w 4"/>
                    <a:gd name="T95" fmla="*/ 25 h 2"/>
                    <a:gd name="T96" fmla="*/ 0 w 4"/>
                    <a:gd name="T97" fmla="*/ 25 h 2"/>
                    <a:gd name="T98" fmla="*/ 0 w 4"/>
                    <a:gd name="T99" fmla="*/ 25 h 2"/>
                    <a:gd name="T100" fmla="*/ 0 w 4"/>
                    <a:gd name="T101" fmla="*/ 25 h 2"/>
                    <a:gd name="T102" fmla="*/ 0 w 4"/>
                    <a:gd name="T103" fmla="*/ 25 h 2"/>
                    <a:gd name="T104" fmla="*/ 0 w 4"/>
                    <a:gd name="T105" fmla="*/ 25 h 2"/>
                    <a:gd name="T106" fmla="*/ 0 w 4"/>
                    <a:gd name="T107" fmla="*/ 25 h 2"/>
                    <a:gd name="T108" fmla="*/ 0 w 4"/>
                    <a:gd name="T109" fmla="*/ 25 h 2"/>
                    <a:gd name="T110" fmla="*/ 0 w 4"/>
                    <a:gd name="T111" fmla="*/ 25 h 2"/>
                    <a:gd name="T112" fmla="*/ 0 w 4"/>
                    <a:gd name="T113" fmla="*/ 25 h 2"/>
                    <a:gd name="T114" fmla="*/ 0 w 4"/>
                    <a:gd name="T115" fmla="*/ 25 h 2"/>
                    <a:gd name="T116" fmla="*/ 0 w 4"/>
                    <a:gd name="T117" fmla="*/ 25 h 2"/>
                    <a:gd name="T118" fmla="*/ 0 w 4"/>
                    <a:gd name="T119" fmla="*/ 25 h 2"/>
                    <a:gd name="T120" fmla="*/ 0 w 4"/>
                    <a:gd name="T121" fmla="*/ 25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rgbClr val="FFCE85"/>
                </a:solidFill>
                <a:ln w="12700" cmpd="sng">
                  <a:solidFill>
                    <a:schemeClr val="tx1"/>
                  </a:solidFill>
                  <a:prstDash val="solid"/>
                  <a:round/>
                  <a:headEnd/>
                  <a:tailEnd/>
                </a:ln>
              </p:spPr>
              <p:txBody>
                <a:bodyPr/>
                <a:lstStyle/>
                <a:p>
                  <a:endParaRPr lang="en-US"/>
                </a:p>
              </p:txBody>
            </p:sp>
          </p:grpSp>
          <p:sp>
            <p:nvSpPr>
              <p:cNvPr id="32837" name="Freeform 46"/>
              <p:cNvSpPr>
                <a:spLocks/>
              </p:cNvSpPr>
              <p:nvPr/>
            </p:nvSpPr>
            <p:spPr bwMode="auto">
              <a:xfrm>
                <a:off x="1529" y="1282"/>
                <a:ext cx="554" cy="439"/>
              </a:xfrm>
              <a:custGeom>
                <a:avLst/>
                <a:gdLst>
                  <a:gd name="T0" fmla="*/ 0 w 108"/>
                  <a:gd name="T1" fmla="*/ 1595 h 90"/>
                  <a:gd name="T2" fmla="*/ 0 w 108"/>
                  <a:gd name="T3" fmla="*/ 1473 h 90"/>
                  <a:gd name="T4" fmla="*/ 26 w 108"/>
                  <a:gd name="T5" fmla="*/ 1356 h 90"/>
                  <a:gd name="T6" fmla="*/ 51 w 108"/>
                  <a:gd name="T7" fmla="*/ 1215 h 90"/>
                  <a:gd name="T8" fmla="*/ 77 w 108"/>
                  <a:gd name="T9" fmla="*/ 1166 h 90"/>
                  <a:gd name="T10" fmla="*/ 133 w 108"/>
                  <a:gd name="T11" fmla="*/ 1117 h 90"/>
                  <a:gd name="T12" fmla="*/ 133 w 108"/>
                  <a:gd name="T13" fmla="*/ 1073 h 90"/>
                  <a:gd name="T14" fmla="*/ 262 w 108"/>
                  <a:gd name="T15" fmla="*/ 878 h 90"/>
                  <a:gd name="T16" fmla="*/ 421 w 108"/>
                  <a:gd name="T17" fmla="*/ 546 h 90"/>
                  <a:gd name="T18" fmla="*/ 528 w 108"/>
                  <a:gd name="T19" fmla="*/ 307 h 90"/>
                  <a:gd name="T20" fmla="*/ 631 w 108"/>
                  <a:gd name="T21" fmla="*/ 73 h 90"/>
                  <a:gd name="T22" fmla="*/ 631 w 108"/>
                  <a:gd name="T23" fmla="*/ 0 h 90"/>
                  <a:gd name="T24" fmla="*/ 713 w 108"/>
                  <a:gd name="T25" fmla="*/ 0 h 90"/>
                  <a:gd name="T26" fmla="*/ 790 w 108"/>
                  <a:gd name="T27" fmla="*/ 24 h 90"/>
                  <a:gd name="T28" fmla="*/ 816 w 108"/>
                  <a:gd name="T29" fmla="*/ 49 h 90"/>
                  <a:gd name="T30" fmla="*/ 923 w 108"/>
                  <a:gd name="T31" fmla="*/ 117 h 90"/>
                  <a:gd name="T32" fmla="*/ 923 w 108"/>
                  <a:gd name="T33" fmla="*/ 190 h 90"/>
                  <a:gd name="T34" fmla="*/ 949 w 108"/>
                  <a:gd name="T35" fmla="*/ 332 h 90"/>
                  <a:gd name="T36" fmla="*/ 1134 w 108"/>
                  <a:gd name="T37" fmla="*/ 380 h 90"/>
                  <a:gd name="T38" fmla="*/ 1262 w 108"/>
                  <a:gd name="T39" fmla="*/ 380 h 90"/>
                  <a:gd name="T40" fmla="*/ 1421 w 108"/>
                  <a:gd name="T41" fmla="*/ 429 h 90"/>
                  <a:gd name="T42" fmla="*/ 1606 w 108"/>
                  <a:gd name="T43" fmla="*/ 429 h 90"/>
                  <a:gd name="T44" fmla="*/ 1708 w 108"/>
                  <a:gd name="T45" fmla="*/ 454 h 90"/>
                  <a:gd name="T46" fmla="*/ 1790 w 108"/>
                  <a:gd name="T47" fmla="*/ 429 h 90"/>
                  <a:gd name="T48" fmla="*/ 1867 w 108"/>
                  <a:gd name="T49" fmla="*/ 454 h 90"/>
                  <a:gd name="T50" fmla="*/ 1949 w 108"/>
                  <a:gd name="T51" fmla="*/ 429 h 90"/>
                  <a:gd name="T52" fmla="*/ 2001 w 108"/>
                  <a:gd name="T53" fmla="*/ 454 h 90"/>
                  <a:gd name="T54" fmla="*/ 2078 w 108"/>
                  <a:gd name="T55" fmla="*/ 454 h 90"/>
                  <a:gd name="T56" fmla="*/ 2734 w 108"/>
                  <a:gd name="T57" fmla="*/ 571 h 90"/>
                  <a:gd name="T58" fmla="*/ 2765 w 108"/>
                  <a:gd name="T59" fmla="*/ 644 h 90"/>
                  <a:gd name="T60" fmla="*/ 2842 w 108"/>
                  <a:gd name="T61" fmla="*/ 668 h 90"/>
                  <a:gd name="T62" fmla="*/ 2683 w 108"/>
                  <a:gd name="T63" fmla="*/ 951 h 90"/>
                  <a:gd name="T64" fmla="*/ 2657 w 108"/>
                  <a:gd name="T65" fmla="*/ 1000 h 90"/>
                  <a:gd name="T66" fmla="*/ 2580 w 108"/>
                  <a:gd name="T67" fmla="*/ 1049 h 90"/>
                  <a:gd name="T68" fmla="*/ 2472 w 108"/>
                  <a:gd name="T69" fmla="*/ 1215 h 90"/>
                  <a:gd name="T70" fmla="*/ 2555 w 108"/>
                  <a:gd name="T71" fmla="*/ 1263 h 90"/>
                  <a:gd name="T72" fmla="*/ 2555 w 108"/>
                  <a:gd name="T73" fmla="*/ 1307 h 90"/>
                  <a:gd name="T74" fmla="*/ 2524 w 108"/>
                  <a:gd name="T75" fmla="*/ 1332 h 90"/>
                  <a:gd name="T76" fmla="*/ 2498 w 108"/>
                  <a:gd name="T77" fmla="*/ 1429 h 90"/>
                  <a:gd name="T78" fmla="*/ 1370 w 108"/>
                  <a:gd name="T79" fmla="*/ 1927 h 90"/>
                  <a:gd name="T80" fmla="*/ 26 w 108"/>
                  <a:gd name="T81" fmla="*/ 1619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38" name="Freeform 52"/>
              <p:cNvSpPr>
                <a:spLocks/>
              </p:cNvSpPr>
              <p:nvPr/>
            </p:nvSpPr>
            <p:spPr bwMode="auto">
              <a:xfrm>
                <a:off x="3467" y="2604"/>
                <a:ext cx="394" cy="322"/>
              </a:xfrm>
              <a:custGeom>
                <a:avLst/>
                <a:gdLst>
                  <a:gd name="T0" fmla="*/ 1075 w 77"/>
                  <a:gd name="T1" fmla="*/ 24 h 66"/>
                  <a:gd name="T2" fmla="*/ 1151 w 77"/>
                  <a:gd name="T3" fmla="*/ 239 h 66"/>
                  <a:gd name="T4" fmla="*/ 1126 w 77"/>
                  <a:gd name="T5" fmla="*/ 307 h 66"/>
                  <a:gd name="T6" fmla="*/ 1049 w 77"/>
                  <a:gd name="T7" fmla="*/ 522 h 66"/>
                  <a:gd name="T8" fmla="*/ 1673 w 77"/>
                  <a:gd name="T9" fmla="*/ 785 h 66"/>
                  <a:gd name="T10" fmla="*/ 1673 w 77"/>
                  <a:gd name="T11" fmla="*/ 951 h 66"/>
                  <a:gd name="T12" fmla="*/ 1648 w 77"/>
                  <a:gd name="T13" fmla="*/ 1073 h 66"/>
                  <a:gd name="T14" fmla="*/ 1520 w 77"/>
                  <a:gd name="T15" fmla="*/ 1049 h 66"/>
                  <a:gd name="T16" fmla="*/ 1469 w 77"/>
                  <a:gd name="T17" fmla="*/ 1166 h 66"/>
                  <a:gd name="T18" fmla="*/ 1622 w 77"/>
                  <a:gd name="T19" fmla="*/ 1142 h 66"/>
                  <a:gd name="T20" fmla="*/ 1730 w 77"/>
                  <a:gd name="T21" fmla="*/ 1117 h 66"/>
                  <a:gd name="T22" fmla="*/ 1673 w 77"/>
                  <a:gd name="T23" fmla="*/ 1166 h 66"/>
                  <a:gd name="T24" fmla="*/ 1730 w 77"/>
                  <a:gd name="T25" fmla="*/ 1215 h 66"/>
                  <a:gd name="T26" fmla="*/ 1857 w 77"/>
                  <a:gd name="T27" fmla="*/ 1117 h 66"/>
                  <a:gd name="T28" fmla="*/ 1939 w 77"/>
                  <a:gd name="T29" fmla="*/ 1142 h 66"/>
                  <a:gd name="T30" fmla="*/ 1914 w 77"/>
                  <a:gd name="T31" fmla="*/ 1215 h 66"/>
                  <a:gd name="T32" fmla="*/ 1781 w 77"/>
                  <a:gd name="T33" fmla="*/ 1332 h 66"/>
                  <a:gd name="T34" fmla="*/ 1857 w 77"/>
                  <a:gd name="T35" fmla="*/ 1429 h 66"/>
                  <a:gd name="T36" fmla="*/ 2016 w 77"/>
                  <a:gd name="T37" fmla="*/ 1547 h 66"/>
                  <a:gd name="T38" fmla="*/ 1857 w 77"/>
                  <a:gd name="T39" fmla="*/ 1498 h 66"/>
                  <a:gd name="T40" fmla="*/ 1673 w 77"/>
                  <a:gd name="T41" fmla="*/ 1405 h 66"/>
                  <a:gd name="T42" fmla="*/ 1596 w 77"/>
                  <a:gd name="T43" fmla="*/ 1473 h 66"/>
                  <a:gd name="T44" fmla="*/ 1571 w 77"/>
                  <a:gd name="T45" fmla="*/ 1547 h 66"/>
                  <a:gd name="T46" fmla="*/ 1494 w 77"/>
                  <a:gd name="T47" fmla="*/ 1498 h 66"/>
                  <a:gd name="T48" fmla="*/ 1412 w 77"/>
                  <a:gd name="T49" fmla="*/ 1498 h 66"/>
                  <a:gd name="T50" fmla="*/ 1284 w 77"/>
                  <a:gd name="T51" fmla="*/ 1522 h 66"/>
                  <a:gd name="T52" fmla="*/ 1075 w 77"/>
                  <a:gd name="T53" fmla="*/ 1405 h 66"/>
                  <a:gd name="T54" fmla="*/ 993 w 77"/>
                  <a:gd name="T55" fmla="*/ 1356 h 66"/>
                  <a:gd name="T56" fmla="*/ 967 w 77"/>
                  <a:gd name="T57" fmla="*/ 1332 h 66"/>
                  <a:gd name="T58" fmla="*/ 890 w 77"/>
                  <a:gd name="T59" fmla="*/ 1308 h 66"/>
                  <a:gd name="T60" fmla="*/ 865 w 77"/>
                  <a:gd name="T61" fmla="*/ 1283 h 66"/>
                  <a:gd name="T62" fmla="*/ 814 w 77"/>
                  <a:gd name="T63" fmla="*/ 1381 h 66"/>
                  <a:gd name="T64" fmla="*/ 394 w 77"/>
                  <a:gd name="T65" fmla="*/ 1332 h 66"/>
                  <a:gd name="T66" fmla="*/ 102 w 77"/>
                  <a:gd name="T67" fmla="*/ 1308 h 66"/>
                  <a:gd name="T68" fmla="*/ 133 w 77"/>
                  <a:gd name="T69" fmla="*/ 1264 h 66"/>
                  <a:gd name="T70" fmla="*/ 159 w 77"/>
                  <a:gd name="T71" fmla="*/ 1093 h 66"/>
                  <a:gd name="T72" fmla="*/ 159 w 77"/>
                  <a:gd name="T73" fmla="*/ 1000 h 66"/>
                  <a:gd name="T74" fmla="*/ 235 w 77"/>
                  <a:gd name="T75" fmla="*/ 883 h 66"/>
                  <a:gd name="T76" fmla="*/ 184 w 77"/>
                  <a:gd name="T77" fmla="*/ 712 h 66"/>
                  <a:gd name="T78" fmla="*/ 159 w 77"/>
                  <a:gd name="T79" fmla="*/ 668 h 66"/>
                  <a:gd name="T80" fmla="*/ 102 w 77"/>
                  <a:gd name="T81" fmla="*/ 595 h 66"/>
                  <a:gd name="T82" fmla="*/ 26 w 77"/>
                  <a:gd name="T83" fmla="*/ 454 h 66"/>
                  <a:gd name="T84" fmla="*/ 0 w 77"/>
                  <a:gd name="T85" fmla="*/ 24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39" name="Freeform 53"/>
              <p:cNvSpPr>
                <a:spLocks/>
              </p:cNvSpPr>
              <p:nvPr/>
            </p:nvSpPr>
            <p:spPr bwMode="auto">
              <a:xfrm>
                <a:off x="3626" y="1799"/>
                <a:ext cx="277" cy="463"/>
              </a:xfrm>
              <a:custGeom>
                <a:avLst/>
                <a:gdLst>
                  <a:gd name="T0" fmla="*/ 236 w 54"/>
                  <a:gd name="T1" fmla="*/ 49 h 95"/>
                  <a:gd name="T2" fmla="*/ 318 w 54"/>
                  <a:gd name="T3" fmla="*/ 117 h 95"/>
                  <a:gd name="T4" fmla="*/ 395 w 54"/>
                  <a:gd name="T5" fmla="*/ 190 h 95"/>
                  <a:gd name="T6" fmla="*/ 395 w 54"/>
                  <a:gd name="T7" fmla="*/ 283 h 95"/>
                  <a:gd name="T8" fmla="*/ 369 w 54"/>
                  <a:gd name="T9" fmla="*/ 356 h 95"/>
                  <a:gd name="T10" fmla="*/ 287 w 54"/>
                  <a:gd name="T11" fmla="*/ 453 h 95"/>
                  <a:gd name="T12" fmla="*/ 236 w 54"/>
                  <a:gd name="T13" fmla="*/ 473 h 95"/>
                  <a:gd name="T14" fmla="*/ 133 w 54"/>
                  <a:gd name="T15" fmla="*/ 497 h 95"/>
                  <a:gd name="T16" fmla="*/ 108 w 54"/>
                  <a:gd name="T17" fmla="*/ 570 h 95"/>
                  <a:gd name="T18" fmla="*/ 159 w 54"/>
                  <a:gd name="T19" fmla="*/ 643 h 95"/>
                  <a:gd name="T20" fmla="*/ 108 w 54"/>
                  <a:gd name="T21" fmla="*/ 809 h 95"/>
                  <a:gd name="T22" fmla="*/ 26 w 54"/>
                  <a:gd name="T23" fmla="*/ 853 h 95"/>
                  <a:gd name="T24" fmla="*/ 0 w 54"/>
                  <a:gd name="T25" fmla="*/ 926 h 95"/>
                  <a:gd name="T26" fmla="*/ 0 w 54"/>
                  <a:gd name="T27" fmla="*/ 975 h 95"/>
                  <a:gd name="T28" fmla="*/ 26 w 54"/>
                  <a:gd name="T29" fmla="*/ 1140 h 95"/>
                  <a:gd name="T30" fmla="*/ 133 w 54"/>
                  <a:gd name="T31" fmla="*/ 1257 h 95"/>
                  <a:gd name="T32" fmla="*/ 262 w 54"/>
                  <a:gd name="T33" fmla="*/ 1355 h 95"/>
                  <a:gd name="T34" fmla="*/ 344 w 54"/>
                  <a:gd name="T35" fmla="*/ 1521 h 95"/>
                  <a:gd name="T36" fmla="*/ 395 w 54"/>
                  <a:gd name="T37" fmla="*/ 1472 h 95"/>
                  <a:gd name="T38" fmla="*/ 498 w 54"/>
                  <a:gd name="T39" fmla="*/ 1545 h 95"/>
                  <a:gd name="T40" fmla="*/ 498 w 54"/>
                  <a:gd name="T41" fmla="*/ 1638 h 95"/>
                  <a:gd name="T42" fmla="*/ 421 w 54"/>
                  <a:gd name="T43" fmla="*/ 1735 h 95"/>
                  <a:gd name="T44" fmla="*/ 498 w 54"/>
                  <a:gd name="T45" fmla="*/ 1852 h 95"/>
                  <a:gd name="T46" fmla="*/ 631 w 54"/>
                  <a:gd name="T47" fmla="*/ 1925 h 95"/>
                  <a:gd name="T48" fmla="*/ 764 w 54"/>
                  <a:gd name="T49" fmla="*/ 2066 h 95"/>
                  <a:gd name="T50" fmla="*/ 790 w 54"/>
                  <a:gd name="T51" fmla="*/ 2115 h 95"/>
                  <a:gd name="T52" fmla="*/ 764 w 54"/>
                  <a:gd name="T53" fmla="*/ 2164 h 95"/>
                  <a:gd name="T54" fmla="*/ 841 w 54"/>
                  <a:gd name="T55" fmla="*/ 2257 h 95"/>
                  <a:gd name="T56" fmla="*/ 867 w 54"/>
                  <a:gd name="T57" fmla="*/ 2232 h 95"/>
                  <a:gd name="T58" fmla="*/ 893 w 54"/>
                  <a:gd name="T59" fmla="*/ 2183 h 95"/>
                  <a:gd name="T60" fmla="*/ 1000 w 54"/>
                  <a:gd name="T61" fmla="*/ 2164 h 95"/>
                  <a:gd name="T62" fmla="*/ 1103 w 54"/>
                  <a:gd name="T63" fmla="*/ 2208 h 95"/>
                  <a:gd name="T64" fmla="*/ 1134 w 54"/>
                  <a:gd name="T65" fmla="*/ 2115 h 95"/>
                  <a:gd name="T66" fmla="*/ 1159 w 54"/>
                  <a:gd name="T67" fmla="*/ 2066 h 95"/>
                  <a:gd name="T68" fmla="*/ 1262 w 54"/>
                  <a:gd name="T69" fmla="*/ 2018 h 95"/>
                  <a:gd name="T70" fmla="*/ 1236 w 54"/>
                  <a:gd name="T71" fmla="*/ 1974 h 95"/>
                  <a:gd name="T72" fmla="*/ 1236 w 54"/>
                  <a:gd name="T73" fmla="*/ 1925 h 95"/>
                  <a:gd name="T74" fmla="*/ 1262 w 54"/>
                  <a:gd name="T75" fmla="*/ 1901 h 95"/>
                  <a:gd name="T76" fmla="*/ 1262 w 54"/>
                  <a:gd name="T77" fmla="*/ 1876 h 95"/>
                  <a:gd name="T78" fmla="*/ 1262 w 54"/>
                  <a:gd name="T79" fmla="*/ 1735 h 95"/>
                  <a:gd name="T80" fmla="*/ 1370 w 54"/>
                  <a:gd name="T81" fmla="*/ 1613 h 95"/>
                  <a:gd name="T82" fmla="*/ 1421 w 54"/>
                  <a:gd name="T83" fmla="*/ 1521 h 95"/>
                  <a:gd name="T84" fmla="*/ 1370 w 54"/>
                  <a:gd name="T85" fmla="*/ 1355 h 95"/>
                  <a:gd name="T86" fmla="*/ 1370 w 54"/>
                  <a:gd name="T87" fmla="*/ 1282 h 95"/>
                  <a:gd name="T88" fmla="*/ 1288 w 54"/>
                  <a:gd name="T89" fmla="*/ 307 h 95"/>
                  <a:gd name="T90" fmla="*/ 1262 w 54"/>
                  <a:gd name="T91" fmla="*/ 263 h 95"/>
                  <a:gd name="T92" fmla="*/ 1211 w 54"/>
                  <a:gd name="T93" fmla="*/ 141 h 95"/>
                  <a:gd name="T94" fmla="*/ 1159 w 54"/>
                  <a:gd name="T95" fmla="*/ 73 h 95"/>
                  <a:gd name="T96" fmla="*/ 1159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FFCE85"/>
              </a:solidFill>
              <a:ln w="12700" cmpd="sng">
                <a:solidFill>
                  <a:schemeClr val="tx1"/>
                </a:solidFill>
                <a:prstDash val="solid"/>
                <a:round/>
                <a:headEnd/>
                <a:tailEnd/>
              </a:ln>
            </p:spPr>
            <p:txBody>
              <a:bodyPr/>
              <a:lstStyle/>
              <a:p>
                <a:endParaRPr lang="en-US"/>
              </a:p>
            </p:txBody>
          </p:sp>
          <p:grpSp>
            <p:nvGrpSpPr>
              <p:cNvPr id="12" name="Group 54"/>
              <p:cNvGrpSpPr>
                <a:grpSpLocks/>
              </p:cNvGrpSpPr>
              <p:nvPr/>
            </p:nvGrpSpPr>
            <p:grpSpPr bwMode="auto">
              <a:xfrm>
                <a:off x="3661" y="1384"/>
                <a:ext cx="523" cy="468"/>
                <a:chOff x="3562" y="1636"/>
                <a:chExt cx="497" cy="468"/>
              </a:xfrm>
            </p:grpSpPr>
            <p:sp>
              <p:nvSpPr>
                <p:cNvPr id="32846" name="Freeform 55"/>
                <p:cNvSpPr>
                  <a:spLocks/>
                </p:cNvSpPr>
                <p:nvPr/>
              </p:nvSpPr>
              <p:spPr bwMode="auto">
                <a:xfrm>
                  <a:off x="3806" y="1758"/>
                  <a:ext cx="253" cy="346"/>
                </a:xfrm>
                <a:custGeom>
                  <a:avLst/>
                  <a:gdLst>
                    <a:gd name="T0" fmla="*/ 618 w 52"/>
                    <a:gd name="T1" fmla="*/ 1613 h 71"/>
                    <a:gd name="T2" fmla="*/ 1017 w 52"/>
                    <a:gd name="T3" fmla="*/ 1594 h 71"/>
                    <a:gd name="T4" fmla="*/ 1066 w 52"/>
                    <a:gd name="T5" fmla="*/ 1472 h 71"/>
                    <a:gd name="T6" fmla="*/ 1066 w 52"/>
                    <a:gd name="T7" fmla="*/ 1379 h 71"/>
                    <a:gd name="T8" fmla="*/ 1138 w 52"/>
                    <a:gd name="T9" fmla="*/ 1306 h 71"/>
                    <a:gd name="T10" fmla="*/ 1158 w 52"/>
                    <a:gd name="T11" fmla="*/ 1233 h 71"/>
                    <a:gd name="T12" fmla="*/ 1182 w 52"/>
                    <a:gd name="T13" fmla="*/ 1189 h 71"/>
                    <a:gd name="T14" fmla="*/ 1207 w 52"/>
                    <a:gd name="T15" fmla="*/ 1213 h 71"/>
                    <a:gd name="T16" fmla="*/ 1231 w 52"/>
                    <a:gd name="T17" fmla="*/ 1189 h 71"/>
                    <a:gd name="T18" fmla="*/ 1231 w 52"/>
                    <a:gd name="T19" fmla="*/ 1092 h 71"/>
                    <a:gd name="T20" fmla="*/ 1207 w 52"/>
                    <a:gd name="T21" fmla="*/ 999 h 71"/>
                    <a:gd name="T22" fmla="*/ 1114 w 52"/>
                    <a:gd name="T23" fmla="*/ 663 h 71"/>
                    <a:gd name="T24" fmla="*/ 993 w 52"/>
                    <a:gd name="T25" fmla="*/ 663 h 71"/>
                    <a:gd name="T26" fmla="*/ 851 w 52"/>
                    <a:gd name="T27" fmla="*/ 853 h 71"/>
                    <a:gd name="T28" fmla="*/ 827 w 52"/>
                    <a:gd name="T29" fmla="*/ 833 h 71"/>
                    <a:gd name="T30" fmla="*/ 783 w 52"/>
                    <a:gd name="T31" fmla="*/ 809 h 71"/>
                    <a:gd name="T32" fmla="*/ 783 w 52"/>
                    <a:gd name="T33" fmla="*/ 711 h 71"/>
                    <a:gd name="T34" fmla="*/ 851 w 52"/>
                    <a:gd name="T35" fmla="*/ 663 h 71"/>
                    <a:gd name="T36" fmla="*/ 851 w 52"/>
                    <a:gd name="T37" fmla="*/ 619 h 71"/>
                    <a:gd name="T38" fmla="*/ 900 w 52"/>
                    <a:gd name="T39" fmla="*/ 570 h 71"/>
                    <a:gd name="T40" fmla="*/ 900 w 52"/>
                    <a:gd name="T41" fmla="*/ 404 h 71"/>
                    <a:gd name="T42" fmla="*/ 876 w 52"/>
                    <a:gd name="T43" fmla="*/ 331 h 71"/>
                    <a:gd name="T44" fmla="*/ 827 w 52"/>
                    <a:gd name="T45" fmla="*/ 283 h 71"/>
                    <a:gd name="T46" fmla="*/ 876 w 52"/>
                    <a:gd name="T47" fmla="*/ 239 h 71"/>
                    <a:gd name="T48" fmla="*/ 851 w 52"/>
                    <a:gd name="T49" fmla="*/ 166 h 71"/>
                    <a:gd name="T50" fmla="*/ 710 w 52"/>
                    <a:gd name="T51" fmla="*/ 93 h 71"/>
                    <a:gd name="T52" fmla="*/ 618 w 52"/>
                    <a:gd name="T53" fmla="*/ 49 h 71"/>
                    <a:gd name="T54" fmla="*/ 496 w 52"/>
                    <a:gd name="T55" fmla="*/ 24 h 71"/>
                    <a:gd name="T56" fmla="*/ 428 w 52"/>
                    <a:gd name="T57" fmla="*/ 24 h 71"/>
                    <a:gd name="T58" fmla="*/ 355 w 52"/>
                    <a:gd name="T59" fmla="*/ 73 h 71"/>
                    <a:gd name="T60" fmla="*/ 355 w 52"/>
                    <a:gd name="T61" fmla="*/ 141 h 71"/>
                    <a:gd name="T62" fmla="*/ 380 w 52"/>
                    <a:gd name="T63" fmla="*/ 166 h 71"/>
                    <a:gd name="T64" fmla="*/ 355 w 52"/>
                    <a:gd name="T65" fmla="*/ 190 h 71"/>
                    <a:gd name="T66" fmla="*/ 307 w 52"/>
                    <a:gd name="T67" fmla="*/ 239 h 71"/>
                    <a:gd name="T68" fmla="*/ 282 w 52"/>
                    <a:gd name="T69" fmla="*/ 307 h 71"/>
                    <a:gd name="T70" fmla="*/ 282 w 52"/>
                    <a:gd name="T71" fmla="*/ 404 h 71"/>
                    <a:gd name="T72" fmla="*/ 238 w 52"/>
                    <a:gd name="T73" fmla="*/ 380 h 71"/>
                    <a:gd name="T74" fmla="*/ 238 w 52"/>
                    <a:gd name="T75" fmla="*/ 307 h 71"/>
                    <a:gd name="T76" fmla="*/ 238 w 52"/>
                    <a:gd name="T77" fmla="*/ 263 h 71"/>
                    <a:gd name="T78" fmla="*/ 190 w 52"/>
                    <a:gd name="T79" fmla="*/ 307 h 71"/>
                    <a:gd name="T80" fmla="*/ 190 w 52"/>
                    <a:gd name="T81" fmla="*/ 380 h 71"/>
                    <a:gd name="T82" fmla="*/ 117 w 52"/>
                    <a:gd name="T83" fmla="*/ 404 h 71"/>
                    <a:gd name="T84" fmla="*/ 92 w 52"/>
                    <a:gd name="T85" fmla="*/ 453 h 71"/>
                    <a:gd name="T86" fmla="*/ 73 w 52"/>
                    <a:gd name="T87" fmla="*/ 546 h 71"/>
                    <a:gd name="T88" fmla="*/ 49 w 52"/>
                    <a:gd name="T89" fmla="*/ 663 h 71"/>
                    <a:gd name="T90" fmla="*/ 24 w 52"/>
                    <a:gd name="T91" fmla="*/ 760 h 71"/>
                    <a:gd name="T92" fmla="*/ 49 w 52"/>
                    <a:gd name="T93" fmla="*/ 877 h 71"/>
                    <a:gd name="T94" fmla="*/ 49 w 52"/>
                    <a:gd name="T95" fmla="*/ 975 h 71"/>
                    <a:gd name="T96" fmla="*/ 141 w 52"/>
                    <a:gd name="T97" fmla="*/ 1189 h 71"/>
                    <a:gd name="T98" fmla="*/ 165 w 52"/>
                    <a:gd name="T99" fmla="*/ 1306 h 71"/>
                    <a:gd name="T100" fmla="*/ 165 w 52"/>
                    <a:gd name="T101" fmla="*/ 1330 h 71"/>
                    <a:gd name="T102" fmla="*/ 141 w 52"/>
                    <a:gd name="T103" fmla="*/ 1472 h 71"/>
                    <a:gd name="T104" fmla="*/ 49 w 52"/>
                    <a:gd name="T105" fmla="*/ 1637 h 71"/>
                    <a:gd name="T106" fmla="*/ 0 w 52"/>
                    <a:gd name="T107" fmla="*/ 1686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47" name="Freeform 56"/>
                <p:cNvSpPr>
                  <a:spLocks/>
                </p:cNvSpPr>
                <p:nvPr/>
              </p:nvSpPr>
              <p:spPr bwMode="auto">
                <a:xfrm>
                  <a:off x="3562" y="1636"/>
                  <a:ext cx="405" cy="200"/>
                </a:xfrm>
                <a:custGeom>
                  <a:avLst/>
                  <a:gdLst>
                    <a:gd name="T0" fmla="*/ 98 w 83"/>
                    <a:gd name="T1" fmla="*/ 380 h 41"/>
                    <a:gd name="T2" fmla="*/ 190 w 83"/>
                    <a:gd name="T3" fmla="*/ 307 h 41"/>
                    <a:gd name="T4" fmla="*/ 478 w 83"/>
                    <a:gd name="T5" fmla="*/ 141 h 41"/>
                    <a:gd name="T6" fmla="*/ 620 w 83"/>
                    <a:gd name="T7" fmla="*/ 24 h 41"/>
                    <a:gd name="T8" fmla="*/ 737 w 83"/>
                    <a:gd name="T9" fmla="*/ 24 h 41"/>
                    <a:gd name="T10" fmla="*/ 668 w 83"/>
                    <a:gd name="T11" fmla="*/ 98 h 41"/>
                    <a:gd name="T12" fmla="*/ 547 w 83"/>
                    <a:gd name="T13" fmla="*/ 215 h 41"/>
                    <a:gd name="T14" fmla="*/ 547 w 83"/>
                    <a:gd name="T15" fmla="*/ 288 h 41"/>
                    <a:gd name="T16" fmla="*/ 668 w 83"/>
                    <a:gd name="T17" fmla="*/ 239 h 41"/>
                    <a:gd name="T18" fmla="*/ 927 w 83"/>
                    <a:gd name="T19" fmla="*/ 356 h 41"/>
                    <a:gd name="T20" fmla="*/ 1025 w 83"/>
                    <a:gd name="T21" fmla="*/ 380 h 41"/>
                    <a:gd name="T22" fmla="*/ 1049 w 83"/>
                    <a:gd name="T23" fmla="*/ 405 h 41"/>
                    <a:gd name="T24" fmla="*/ 1166 w 83"/>
                    <a:gd name="T25" fmla="*/ 307 h 41"/>
                    <a:gd name="T26" fmla="*/ 1522 w 83"/>
                    <a:gd name="T27" fmla="*/ 190 h 41"/>
                    <a:gd name="T28" fmla="*/ 1498 w 83"/>
                    <a:gd name="T29" fmla="*/ 263 h 41"/>
                    <a:gd name="T30" fmla="*/ 1571 w 83"/>
                    <a:gd name="T31" fmla="*/ 332 h 41"/>
                    <a:gd name="T32" fmla="*/ 1713 w 83"/>
                    <a:gd name="T33" fmla="*/ 307 h 41"/>
                    <a:gd name="T34" fmla="*/ 1810 w 83"/>
                    <a:gd name="T35" fmla="*/ 429 h 41"/>
                    <a:gd name="T36" fmla="*/ 1952 w 83"/>
                    <a:gd name="T37" fmla="*/ 454 h 41"/>
                    <a:gd name="T38" fmla="*/ 1952 w 83"/>
                    <a:gd name="T39" fmla="*/ 498 h 41"/>
                    <a:gd name="T40" fmla="*/ 1879 w 83"/>
                    <a:gd name="T41" fmla="*/ 498 h 41"/>
                    <a:gd name="T42" fmla="*/ 1786 w 83"/>
                    <a:gd name="T43" fmla="*/ 498 h 41"/>
                    <a:gd name="T44" fmla="*/ 1644 w 83"/>
                    <a:gd name="T45" fmla="*/ 498 h 41"/>
                    <a:gd name="T46" fmla="*/ 1644 w 83"/>
                    <a:gd name="T47" fmla="*/ 571 h 41"/>
                    <a:gd name="T48" fmla="*/ 1478 w 83"/>
                    <a:gd name="T49" fmla="*/ 498 h 41"/>
                    <a:gd name="T50" fmla="*/ 1357 w 83"/>
                    <a:gd name="T51" fmla="*/ 546 h 41"/>
                    <a:gd name="T52" fmla="*/ 1308 w 83"/>
                    <a:gd name="T53" fmla="*/ 595 h 41"/>
                    <a:gd name="T54" fmla="*/ 1191 w 83"/>
                    <a:gd name="T55" fmla="*/ 595 h 41"/>
                    <a:gd name="T56" fmla="*/ 1093 w 83"/>
                    <a:gd name="T57" fmla="*/ 712 h 41"/>
                    <a:gd name="T58" fmla="*/ 1117 w 83"/>
                    <a:gd name="T59" fmla="*/ 668 h 41"/>
                    <a:gd name="T60" fmla="*/ 1049 w 83"/>
                    <a:gd name="T61" fmla="*/ 668 h 41"/>
                    <a:gd name="T62" fmla="*/ 1000 w 83"/>
                    <a:gd name="T63" fmla="*/ 644 h 41"/>
                    <a:gd name="T64" fmla="*/ 952 w 83"/>
                    <a:gd name="T65" fmla="*/ 761 h 41"/>
                    <a:gd name="T66" fmla="*/ 859 w 83"/>
                    <a:gd name="T67" fmla="*/ 902 h 41"/>
                    <a:gd name="T68" fmla="*/ 810 w 83"/>
                    <a:gd name="T69" fmla="*/ 927 h 41"/>
                    <a:gd name="T70" fmla="*/ 834 w 83"/>
                    <a:gd name="T71" fmla="*/ 859 h 41"/>
                    <a:gd name="T72" fmla="*/ 761 w 83"/>
                    <a:gd name="T73" fmla="*/ 859 h 41"/>
                    <a:gd name="T74" fmla="*/ 712 w 83"/>
                    <a:gd name="T75" fmla="*/ 688 h 41"/>
                    <a:gd name="T76" fmla="*/ 693 w 83"/>
                    <a:gd name="T77" fmla="*/ 668 h 41"/>
                    <a:gd name="T78" fmla="*/ 547 w 83"/>
                    <a:gd name="T79" fmla="*/ 620 h 41"/>
                    <a:gd name="T80" fmla="*/ 522 w 83"/>
                    <a:gd name="T81" fmla="*/ 620 h 41"/>
                    <a:gd name="T82" fmla="*/ 381 w 83"/>
                    <a:gd name="T83" fmla="*/ 571 h 41"/>
                    <a:gd name="T84" fmla="*/ 98 w 83"/>
                    <a:gd name="T85" fmla="*/ 454 h 41"/>
                    <a:gd name="T86" fmla="*/ 0 w 83"/>
                    <a:gd name="T87" fmla="*/ 40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FFCE85"/>
                </a:solidFill>
                <a:ln w="12700" cmpd="sng">
                  <a:solidFill>
                    <a:schemeClr val="tx1"/>
                  </a:solidFill>
                  <a:prstDash val="solid"/>
                  <a:round/>
                  <a:headEnd/>
                  <a:tailEnd/>
                </a:ln>
              </p:spPr>
              <p:txBody>
                <a:bodyPr/>
                <a:lstStyle/>
                <a:p>
                  <a:endParaRPr lang="en-US"/>
                </a:p>
              </p:txBody>
            </p:sp>
          </p:grpSp>
          <p:sp>
            <p:nvSpPr>
              <p:cNvPr id="32841" name="Freeform 57"/>
              <p:cNvSpPr>
                <a:spLocks/>
              </p:cNvSpPr>
              <p:nvPr/>
            </p:nvSpPr>
            <p:spPr bwMode="auto">
              <a:xfrm>
                <a:off x="3872" y="1838"/>
                <a:ext cx="206" cy="351"/>
              </a:xfrm>
              <a:custGeom>
                <a:avLst/>
                <a:gdLst>
                  <a:gd name="T0" fmla="*/ 26 w 40"/>
                  <a:gd name="T1" fmla="*/ 117 h 72"/>
                  <a:gd name="T2" fmla="*/ 108 w 40"/>
                  <a:gd name="T3" fmla="*/ 1068 h 72"/>
                  <a:gd name="T4" fmla="*/ 108 w 40"/>
                  <a:gd name="T5" fmla="*/ 1092 h 72"/>
                  <a:gd name="T6" fmla="*/ 108 w 40"/>
                  <a:gd name="T7" fmla="*/ 1116 h 72"/>
                  <a:gd name="T8" fmla="*/ 108 w 40"/>
                  <a:gd name="T9" fmla="*/ 1165 h 72"/>
                  <a:gd name="T10" fmla="*/ 134 w 40"/>
                  <a:gd name="T11" fmla="*/ 1233 h 72"/>
                  <a:gd name="T12" fmla="*/ 160 w 40"/>
                  <a:gd name="T13" fmla="*/ 1331 h 72"/>
                  <a:gd name="T14" fmla="*/ 108 w 40"/>
                  <a:gd name="T15" fmla="*/ 1404 h 72"/>
                  <a:gd name="T16" fmla="*/ 108 w 40"/>
                  <a:gd name="T17" fmla="*/ 1423 h 72"/>
                  <a:gd name="T18" fmla="*/ 52 w 40"/>
                  <a:gd name="T19" fmla="*/ 1497 h 72"/>
                  <a:gd name="T20" fmla="*/ 0 w 40"/>
                  <a:gd name="T21" fmla="*/ 1545 h 72"/>
                  <a:gd name="T22" fmla="*/ 0 w 40"/>
                  <a:gd name="T23" fmla="*/ 1618 h 72"/>
                  <a:gd name="T24" fmla="*/ 0 w 40"/>
                  <a:gd name="T25" fmla="*/ 1687 h 72"/>
                  <a:gd name="T26" fmla="*/ 0 w 40"/>
                  <a:gd name="T27" fmla="*/ 1687 h 72"/>
                  <a:gd name="T28" fmla="*/ 0 w 40"/>
                  <a:gd name="T29" fmla="*/ 1711 h 72"/>
                  <a:gd name="T30" fmla="*/ 0 w 40"/>
                  <a:gd name="T31" fmla="*/ 1711 h 72"/>
                  <a:gd name="T32" fmla="*/ 26 w 40"/>
                  <a:gd name="T33" fmla="*/ 1711 h 72"/>
                  <a:gd name="T34" fmla="*/ 52 w 40"/>
                  <a:gd name="T35" fmla="*/ 1711 h 72"/>
                  <a:gd name="T36" fmla="*/ 52 w 40"/>
                  <a:gd name="T37" fmla="*/ 1687 h 72"/>
                  <a:gd name="T38" fmla="*/ 52 w 40"/>
                  <a:gd name="T39" fmla="*/ 1662 h 72"/>
                  <a:gd name="T40" fmla="*/ 134 w 40"/>
                  <a:gd name="T41" fmla="*/ 1662 h 72"/>
                  <a:gd name="T42" fmla="*/ 211 w 40"/>
                  <a:gd name="T43" fmla="*/ 1638 h 72"/>
                  <a:gd name="T44" fmla="*/ 319 w 40"/>
                  <a:gd name="T45" fmla="*/ 1687 h 72"/>
                  <a:gd name="T46" fmla="*/ 319 w 40"/>
                  <a:gd name="T47" fmla="*/ 1687 h 72"/>
                  <a:gd name="T48" fmla="*/ 345 w 40"/>
                  <a:gd name="T49" fmla="*/ 1687 h 72"/>
                  <a:gd name="T50" fmla="*/ 371 w 40"/>
                  <a:gd name="T51" fmla="*/ 1618 h 72"/>
                  <a:gd name="T52" fmla="*/ 422 w 40"/>
                  <a:gd name="T53" fmla="*/ 1618 h 72"/>
                  <a:gd name="T54" fmla="*/ 453 w 40"/>
                  <a:gd name="T55" fmla="*/ 1638 h 72"/>
                  <a:gd name="T56" fmla="*/ 479 w 40"/>
                  <a:gd name="T57" fmla="*/ 1662 h 72"/>
                  <a:gd name="T58" fmla="*/ 505 w 40"/>
                  <a:gd name="T59" fmla="*/ 1638 h 72"/>
                  <a:gd name="T60" fmla="*/ 530 w 40"/>
                  <a:gd name="T61" fmla="*/ 1545 h 72"/>
                  <a:gd name="T62" fmla="*/ 556 w 40"/>
                  <a:gd name="T63" fmla="*/ 1521 h 72"/>
                  <a:gd name="T64" fmla="*/ 582 w 40"/>
                  <a:gd name="T65" fmla="*/ 1521 h 72"/>
                  <a:gd name="T66" fmla="*/ 639 w 40"/>
                  <a:gd name="T67" fmla="*/ 1570 h 72"/>
                  <a:gd name="T68" fmla="*/ 716 w 40"/>
                  <a:gd name="T69" fmla="*/ 1570 h 72"/>
                  <a:gd name="T70" fmla="*/ 742 w 40"/>
                  <a:gd name="T71" fmla="*/ 1497 h 72"/>
                  <a:gd name="T72" fmla="*/ 875 w 40"/>
                  <a:gd name="T73" fmla="*/ 1331 h 72"/>
                  <a:gd name="T74" fmla="*/ 875 w 40"/>
                  <a:gd name="T75" fmla="*/ 1258 h 72"/>
                  <a:gd name="T76" fmla="*/ 901 w 40"/>
                  <a:gd name="T77" fmla="*/ 1258 h 72"/>
                  <a:gd name="T78" fmla="*/ 984 w 40"/>
                  <a:gd name="T79" fmla="*/ 1258 h 72"/>
                  <a:gd name="T80" fmla="*/ 1009 w 40"/>
                  <a:gd name="T81" fmla="*/ 1233 h 72"/>
                  <a:gd name="T82" fmla="*/ 1061 w 40"/>
                  <a:gd name="T83" fmla="*/ 1214 h 72"/>
                  <a:gd name="T84" fmla="*/ 1061 w 40"/>
                  <a:gd name="T85" fmla="*/ 1189 h 72"/>
                  <a:gd name="T86" fmla="*/ 1061 w 40"/>
                  <a:gd name="T87" fmla="*/ 1116 h 72"/>
                  <a:gd name="T88" fmla="*/ 1061 w 40"/>
                  <a:gd name="T89" fmla="*/ 1116 h 72"/>
                  <a:gd name="T90" fmla="*/ 1061 w 40"/>
                  <a:gd name="T91" fmla="*/ 1068 h 72"/>
                  <a:gd name="T92" fmla="*/ 927 w 40"/>
                  <a:gd name="T93" fmla="*/ 24 h 72"/>
                  <a:gd name="T94" fmla="*/ 927 w 40"/>
                  <a:gd name="T95" fmla="*/ 0 h 72"/>
                  <a:gd name="T96" fmla="*/ 237 w 40"/>
                  <a:gd name="T97" fmla="*/ 73 h 72"/>
                  <a:gd name="T98" fmla="*/ 211 w 40"/>
                  <a:gd name="T99" fmla="*/ 97 h 72"/>
                  <a:gd name="T100" fmla="*/ 160 w 40"/>
                  <a:gd name="T101" fmla="*/ 117 h 72"/>
                  <a:gd name="T102" fmla="*/ 134 w 40"/>
                  <a:gd name="T103" fmla="*/ 141 h 72"/>
                  <a:gd name="T104" fmla="*/ 77 w 40"/>
                  <a:gd name="T105" fmla="*/ 141 h 72"/>
                  <a:gd name="T106" fmla="*/ 26 w 40"/>
                  <a:gd name="T107" fmla="*/ 117 h 72"/>
                  <a:gd name="T108" fmla="*/ 26 w 40"/>
                  <a:gd name="T109" fmla="*/ 117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42" name="Freeform 58"/>
              <p:cNvSpPr>
                <a:spLocks/>
              </p:cNvSpPr>
              <p:nvPr/>
            </p:nvSpPr>
            <p:spPr bwMode="auto">
              <a:xfrm>
                <a:off x="3657" y="2423"/>
                <a:ext cx="240" cy="405"/>
              </a:xfrm>
              <a:custGeom>
                <a:avLst/>
                <a:gdLst>
                  <a:gd name="T0" fmla="*/ 1149 w 47"/>
                  <a:gd name="T1" fmla="*/ 0 h 83"/>
                  <a:gd name="T2" fmla="*/ 393 w 47"/>
                  <a:gd name="T3" fmla="*/ 49 h 83"/>
                  <a:gd name="T4" fmla="*/ 393 w 47"/>
                  <a:gd name="T5" fmla="*/ 73 h 83"/>
                  <a:gd name="T6" fmla="*/ 311 w 47"/>
                  <a:gd name="T7" fmla="*/ 117 h 83"/>
                  <a:gd name="T8" fmla="*/ 311 w 47"/>
                  <a:gd name="T9" fmla="*/ 190 h 83"/>
                  <a:gd name="T10" fmla="*/ 311 w 47"/>
                  <a:gd name="T11" fmla="*/ 263 h 83"/>
                  <a:gd name="T12" fmla="*/ 286 w 47"/>
                  <a:gd name="T13" fmla="*/ 288 h 83"/>
                  <a:gd name="T14" fmla="*/ 235 w 47"/>
                  <a:gd name="T15" fmla="*/ 332 h 83"/>
                  <a:gd name="T16" fmla="*/ 184 w 47"/>
                  <a:gd name="T17" fmla="*/ 381 h 83"/>
                  <a:gd name="T18" fmla="*/ 158 w 47"/>
                  <a:gd name="T19" fmla="*/ 405 h 83"/>
                  <a:gd name="T20" fmla="*/ 158 w 47"/>
                  <a:gd name="T21" fmla="*/ 454 h 83"/>
                  <a:gd name="T22" fmla="*/ 133 w 47"/>
                  <a:gd name="T23" fmla="*/ 498 h 83"/>
                  <a:gd name="T24" fmla="*/ 133 w 47"/>
                  <a:gd name="T25" fmla="*/ 522 h 83"/>
                  <a:gd name="T26" fmla="*/ 102 w 47"/>
                  <a:gd name="T27" fmla="*/ 595 h 83"/>
                  <a:gd name="T28" fmla="*/ 77 w 47"/>
                  <a:gd name="T29" fmla="*/ 644 h 83"/>
                  <a:gd name="T30" fmla="*/ 102 w 47"/>
                  <a:gd name="T31" fmla="*/ 712 h 83"/>
                  <a:gd name="T32" fmla="*/ 133 w 47"/>
                  <a:gd name="T33" fmla="*/ 737 h 83"/>
                  <a:gd name="T34" fmla="*/ 133 w 47"/>
                  <a:gd name="T35" fmla="*/ 786 h 83"/>
                  <a:gd name="T36" fmla="*/ 133 w 47"/>
                  <a:gd name="T37" fmla="*/ 786 h 83"/>
                  <a:gd name="T38" fmla="*/ 133 w 47"/>
                  <a:gd name="T39" fmla="*/ 810 h 83"/>
                  <a:gd name="T40" fmla="*/ 133 w 47"/>
                  <a:gd name="T41" fmla="*/ 810 h 83"/>
                  <a:gd name="T42" fmla="*/ 102 w 47"/>
                  <a:gd name="T43" fmla="*/ 859 h 83"/>
                  <a:gd name="T44" fmla="*/ 133 w 47"/>
                  <a:gd name="T45" fmla="*/ 883 h 83"/>
                  <a:gd name="T46" fmla="*/ 102 w 47"/>
                  <a:gd name="T47" fmla="*/ 903 h 83"/>
                  <a:gd name="T48" fmla="*/ 158 w 47"/>
                  <a:gd name="T49" fmla="*/ 1000 h 83"/>
                  <a:gd name="T50" fmla="*/ 158 w 47"/>
                  <a:gd name="T51" fmla="*/ 1073 h 83"/>
                  <a:gd name="T52" fmla="*/ 184 w 47"/>
                  <a:gd name="T53" fmla="*/ 1117 h 83"/>
                  <a:gd name="T54" fmla="*/ 209 w 47"/>
                  <a:gd name="T55" fmla="*/ 1142 h 83"/>
                  <a:gd name="T56" fmla="*/ 209 w 47"/>
                  <a:gd name="T57" fmla="*/ 1166 h 83"/>
                  <a:gd name="T58" fmla="*/ 158 w 47"/>
                  <a:gd name="T59" fmla="*/ 1191 h 83"/>
                  <a:gd name="T60" fmla="*/ 158 w 47"/>
                  <a:gd name="T61" fmla="*/ 1215 h 83"/>
                  <a:gd name="T62" fmla="*/ 133 w 47"/>
                  <a:gd name="T63" fmla="*/ 1283 h 83"/>
                  <a:gd name="T64" fmla="*/ 77 w 47"/>
                  <a:gd name="T65" fmla="*/ 1405 h 83"/>
                  <a:gd name="T66" fmla="*/ 0 w 47"/>
                  <a:gd name="T67" fmla="*/ 1571 h 83"/>
                  <a:gd name="T68" fmla="*/ 0 w 47"/>
                  <a:gd name="T69" fmla="*/ 1688 h 83"/>
                  <a:gd name="T70" fmla="*/ 705 w 47"/>
                  <a:gd name="T71" fmla="*/ 1669 h 83"/>
                  <a:gd name="T72" fmla="*/ 705 w 47"/>
                  <a:gd name="T73" fmla="*/ 1688 h 83"/>
                  <a:gd name="T74" fmla="*/ 679 w 47"/>
                  <a:gd name="T75" fmla="*/ 1737 h 83"/>
                  <a:gd name="T76" fmla="*/ 705 w 47"/>
                  <a:gd name="T77" fmla="*/ 1835 h 83"/>
                  <a:gd name="T78" fmla="*/ 756 w 47"/>
                  <a:gd name="T79" fmla="*/ 1903 h 83"/>
                  <a:gd name="T80" fmla="*/ 781 w 47"/>
                  <a:gd name="T81" fmla="*/ 1976 h 83"/>
                  <a:gd name="T82" fmla="*/ 832 w 47"/>
                  <a:gd name="T83" fmla="*/ 1976 h 83"/>
                  <a:gd name="T84" fmla="*/ 914 w 47"/>
                  <a:gd name="T85" fmla="*/ 1927 h 83"/>
                  <a:gd name="T86" fmla="*/ 1067 w 47"/>
                  <a:gd name="T87" fmla="*/ 1879 h 83"/>
                  <a:gd name="T88" fmla="*/ 1123 w 47"/>
                  <a:gd name="T89" fmla="*/ 1879 h 83"/>
                  <a:gd name="T90" fmla="*/ 1174 w 47"/>
                  <a:gd name="T91" fmla="*/ 1859 h 83"/>
                  <a:gd name="T92" fmla="*/ 1200 w 47"/>
                  <a:gd name="T93" fmla="*/ 1879 h 83"/>
                  <a:gd name="T94" fmla="*/ 1226 w 47"/>
                  <a:gd name="T95" fmla="*/ 1903 h 83"/>
                  <a:gd name="T96" fmla="*/ 1226 w 47"/>
                  <a:gd name="T97" fmla="*/ 1879 h 83"/>
                  <a:gd name="T98" fmla="*/ 1149 w 47"/>
                  <a:gd name="T99" fmla="*/ 1283 h 83"/>
                  <a:gd name="T100" fmla="*/ 1149 w 47"/>
                  <a:gd name="T101" fmla="*/ 1239 h 83"/>
                  <a:gd name="T102" fmla="*/ 1174 w 47"/>
                  <a:gd name="T103" fmla="*/ 49 h 83"/>
                  <a:gd name="T104" fmla="*/ 1149 w 47"/>
                  <a:gd name="T105" fmla="*/ 0 h 83"/>
                  <a:gd name="T106" fmla="*/ 1149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43" name="Freeform 59"/>
              <p:cNvSpPr>
                <a:spLocks/>
              </p:cNvSpPr>
              <p:nvPr/>
            </p:nvSpPr>
            <p:spPr bwMode="auto">
              <a:xfrm>
                <a:off x="4324" y="1721"/>
                <a:ext cx="404" cy="249"/>
              </a:xfrm>
              <a:custGeom>
                <a:avLst/>
                <a:gdLst>
                  <a:gd name="T0" fmla="*/ 496 w 79"/>
                  <a:gd name="T1" fmla="*/ 1167 h 51"/>
                  <a:gd name="T2" fmla="*/ 1437 w 79"/>
                  <a:gd name="T3" fmla="*/ 1001 h 51"/>
                  <a:gd name="T4" fmla="*/ 1729 w 79"/>
                  <a:gd name="T5" fmla="*/ 952 h 51"/>
                  <a:gd name="T6" fmla="*/ 1754 w 79"/>
                  <a:gd name="T7" fmla="*/ 952 h 51"/>
                  <a:gd name="T8" fmla="*/ 1754 w 79"/>
                  <a:gd name="T9" fmla="*/ 928 h 51"/>
                  <a:gd name="T10" fmla="*/ 1754 w 79"/>
                  <a:gd name="T11" fmla="*/ 908 h 51"/>
                  <a:gd name="T12" fmla="*/ 1780 w 79"/>
                  <a:gd name="T13" fmla="*/ 884 h 51"/>
                  <a:gd name="T14" fmla="*/ 1831 w 79"/>
                  <a:gd name="T15" fmla="*/ 884 h 51"/>
                  <a:gd name="T16" fmla="*/ 1856 w 79"/>
                  <a:gd name="T17" fmla="*/ 884 h 51"/>
                  <a:gd name="T18" fmla="*/ 1933 w 79"/>
                  <a:gd name="T19" fmla="*/ 835 h 51"/>
                  <a:gd name="T20" fmla="*/ 1933 w 79"/>
                  <a:gd name="T21" fmla="*/ 786 h 51"/>
                  <a:gd name="T22" fmla="*/ 2015 w 79"/>
                  <a:gd name="T23" fmla="*/ 737 h 51"/>
                  <a:gd name="T24" fmla="*/ 2066 w 79"/>
                  <a:gd name="T25" fmla="*/ 713 h 51"/>
                  <a:gd name="T26" fmla="*/ 2066 w 79"/>
                  <a:gd name="T27" fmla="*/ 693 h 51"/>
                  <a:gd name="T28" fmla="*/ 2015 w 79"/>
                  <a:gd name="T29" fmla="*/ 669 h 51"/>
                  <a:gd name="T30" fmla="*/ 1989 w 79"/>
                  <a:gd name="T31" fmla="*/ 644 h 51"/>
                  <a:gd name="T32" fmla="*/ 1964 w 79"/>
                  <a:gd name="T33" fmla="*/ 644 h 51"/>
                  <a:gd name="T34" fmla="*/ 1964 w 79"/>
                  <a:gd name="T35" fmla="*/ 620 h 51"/>
                  <a:gd name="T36" fmla="*/ 1907 w 79"/>
                  <a:gd name="T37" fmla="*/ 620 h 51"/>
                  <a:gd name="T38" fmla="*/ 1907 w 79"/>
                  <a:gd name="T39" fmla="*/ 571 h 51"/>
                  <a:gd name="T40" fmla="*/ 1856 w 79"/>
                  <a:gd name="T41" fmla="*/ 571 h 51"/>
                  <a:gd name="T42" fmla="*/ 1856 w 79"/>
                  <a:gd name="T43" fmla="*/ 547 h 51"/>
                  <a:gd name="T44" fmla="*/ 1856 w 79"/>
                  <a:gd name="T45" fmla="*/ 478 h 51"/>
                  <a:gd name="T46" fmla="*/ 1882 w 79"/>
                  <a:gd name="T47" fmla="*/ 478 h 51"/>
                  <a:gd name="T48" fmla="*/ 1856 w 79"/>
                  <a:gd name="T49" fmla="*/ 430 h 51"/>
                  <a:gd name="T50" fmla="*/ 1831 w 79"/>
                  <a:gd name="T51" fmla="*/ 405 h 51"/>
                  <a:gd name="T52" fmla="*/ 1831 w 79"/>
                  <a:gd name="T53" fmla="*/ 405 h 51"/>
                  <a:gd name="T54" fmla="*/ 1856 w 79"/>
                  <a:gd name="T55" fmla="*/ 381 h 51"/>
                  <a:gd name="T56" fmla="*/ 1882 w 79"/>
                  <a:gd name="T57" fmla="*/ 356 h 51"/>
                  <a:gd name="T58" fmla="*/ 1907 w 79"/>
                  <a:gd name="T59" fmla="*/ 288 h 51"/>
                  <a:gd name="T60" fmla="*/ 1907 w 79"/>
                  <a:gd name="T61" fmla="*/ 264 h 51"/>
                  <a:gd name="T62" fmla="*/ 1933 w 79"/>
                  <a:gd name="T63" fmla="*/ 239 h 51"/>
                  <a:gd name="T64" fmla="*/ 1933 w 79"/>
                  <a:gd name="T65" fmla="*/ 215 h 51"/>
                  <a:gd name="T66" fmla="*/ 1907 w 79"/>
                  <a:gd name="T67" fmla="*/ 215 h 51"/>
                  <a:gd name="T68" fmla="*/ 1831 w 79"/>
                  <a:gd name="T69" fmla="*/ 190 h 51"/>
                  <a:gd name="T70" fmla="*/ 1831 w 79"/>
                  <a:gd name="T71" fmla="*/ 190 h 51"/>
                  <a:gd name="T72" fmla="*/ 1805 w 79"/>
                  <a:gd name="T73" fmla="*/ 166 h 51"/>
                  <a:gd name="T74" fmla="*/ 1805 w 79"/>
                  <a:gd name="T75" fmla="*/ 142 h 51"/>
                  <a:gd name="T76" fmla="*/ 1754 w 79"/>
                  <a:gd name="T77" fmla="*/ 73 h 51"/>
                  <a:gd name="T78" fmla="*/ 1729 w 79"/>
                  <a:gd name="T79" fmla="*/ 73 h 51"/>
                  <a:gd name="T80" fmla="*/ 1729 w 79"/>
                  <a:gd name="T81" fmla="*/ 49 h 51"/>
                  <a:gd name="T82" fmla="*/ 1698 w 79"/>
                  <a:gd name="T83" fmla="*/ 49 h 51"/>
                  <a:gd name="T84" fmla="*/ 1698 w 79"/>
                  <a:gd name="T85" fmla="*/ 49 h 51"/>
                  <a:gd name="T86" fmla="*/ 1698 w 79"/>
                  <a:gd name="T87" fmla="*/ 24 h 51"/>
                  <a:gd name="T88" fmla="*/ 1672 w 79"/>
                  <a:gd name="T89" fmla="*/ 0 h 51"/>
                  <a:gd name="T90" fmla="*/ 235 w 79"/>
                  <a:gd name="T91" fmla="*/ 264 h 51"/>
                  <a:gd name="T92" fmla="*/ 210 w 79"/>
                  <a:gd name="T93" fmla="*/ 166 h 51"/>
                  <a:gd name="T94" fmla="*/ 133 w 79"/>
                  <a:gd name="T95" fmla="*/ 239 h 51"/>
                  <a:gd name="T96" fmla="*/ 133 w 79"/>
                  <a:gd name="T97" fmla="*/ 239 h 51"/>
                  <a:gd name="T98" fmla="*/ 102 w 79"/>
                  <a:gd name="T99" fmla="*/ 215 h 51"/>
                  <a:gd name="T100" fmla="*/ 102 w 79"/>
                  <a:gd name="T101" fmla="*/ 215 h 51"/>
                  <a:gd name="T102" fmla="*/ 77 w 79"/>
                  <a:gd name="T103" fmla="*/ 264 h 51"/>
                  <a:gd name="T104" fmla="*/ 26 w 79"/>
                  <a:gd name="T105" fmla="*/ 308 h 51"/>
                  <a:gd name="T106" fmla="*/ 0 w 79"/>
                  <a:gd name="T107" fmla="*/ 332 h 51"/>
                  <a:gd name="T108" fmla="*/ 102 w 79"/>
                  <a:gd name="T109" fmla="*/ 859 h 51"/>
                  <a:gd name="T110" fmla="*/ 159 w 79"/>
                  <a:gd name="T111" fmla="*/ 1216 h 51"/>
                  <a:gd name="T112" fmla="*/ 496 w 79"/>
                  <a:gd name="T113" fmla="*/ 1167 h 51"/>
                  <a:gd name="T114" fmla="*/ 496 w 79"/>
                  <a:gd name="T115" fmla="*/ 1167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44" name="Freeform 61"/>
              <p:cNvSpPr>
                <a:spLocks/>
              </p:cNvSpPr>
              <p:nvPr/>
            </p:nvSpPr>
            <p:spPr bwMode="auto">
              <a:xfrm>
                <a:off x="4225" y="2350"/>
                <a:ext cx="354" cy="258"/>
              </a:xfrm>
              <a:custGeom>
                <a:avLst/>
                <a:gdLst>
                  <a:gd name="T0" fmla="*/ 1077 w 69"/>
                  <a:gd name="T1" fmla="*/ 1256 h 53"/>
                  <a:gd name="T2" fmla="*/ 1000 w 69"/>
                  <a:gd name="T3" fmla="*/ 1232 h 53"/>
                  <a:gd name="T4" fmla="*/ 975 w 69"/>
                  <a:gd name="T5" fmla="*/ 1139 h 53"/>
                  <a:gd name="T6" fmla="*/ 867 w 69"/>
                  <a:gd name="T7" fmla="*/ 1042 h 53"/>
                  <a:gd name="T8" fmla="*/ 816 w 69"/>
                  <a:gd name="T9" fmla="*/ 925 h 53"/>
                  <a:gd name="T10" fmla="*/ 764 w 69"/>
                  <a:gd name="T11" fmla="*/ 876 h 53"/>
                  <a:gd name="T12" fmla="*/ 657 w 69"/>
                  <a:gd name="T13" fmla="*/ 808 h 53"/>
                  <a:gd name="T14" fmla="*/ 605 w 69"/>
                  <a:gd name="T15" fmla="*/ 759 h 53"/>
                  <a:gd name="T16" fmla="*/ 580 w 69"/>
                  <a:gd name="T17" fmla="*/ 711 h 53"/>
                  <a:gd name="T18" fmla="*/ 395 w 69"/>
                  <a:gd name="T19" fmla="*/ 594 h 53"/>
                  <a:gd name="T20" fmla="*/ 344 w 69"/>
                  <a:gd name="T21" fmla="*/ 545 h 53"/>
                  <a:gd name="T22" fmla="*/ 262 w 69"/>
                  <a:gd name="T23" fmla="*/ 448 h 53"/>
                  <a:gd name="T24" fmla="*/ 210 w 69"/>
                  <a:gd name="T25" fmla="*/ 380 h 53"/>
                  <a:gd name="T26" fmla="*/ 26 w 69"/>
                  <a:gd name="T27" fmla="*/ 331 h 53"/>
                  <a:gd name="T28" fmla="*/ 26 w 69"/>
                  <a:gd name="T29" fmla="*/ 239 h 53"/>
                  <a:gd name="T30" fmla="*/ 77 w 69"/>
                  <a:gd name="T31" fmla="*/ 190 h 53"/>
                  <a:gd name="T32" fmla="*/ 77 w 69"/>
                  <a:gd name="T33" fmla="*/ 166 h 53"/>
                  <a:gd name="T34" fmla="*/ 210 w 69"/>
                  <a:gd name="T35" fmla="*/ 117 h 53"/>
                  <a:gd name="T36" fmla="*/ 318 w 69"/>
                  <a:gd name="T37" fmla="*/ 73 h 53"/>
                  <a:gd name="T38" fmla="*/ 344 w 69"/>
                  <a:gd name="T39" fmla="*/ 49 h 53"/>
                  <a:gd name="T40" fmla="*/ 816 w 69"/>
                  <a:gd name="T41" fmla="*/ 24 h 53"/>
                  <a:gd name="T42" fmla="*/ 816 w 69"/>
                  <a:gd name="T43" fmla="*/ 49 h 53"/>
                  <a:gd name="T44" fmla="*/ 923 w 69"/>
                  <a:gd name="T45" fmla="*/ 92 h 53"/>
                  <a:gd name="T46" fmla="*/ 1344 w 69"/>
                  <a:gd name="T47" fmla="*/ 92 h 53"/>
                  <a:gd name="T48" fmla="*/ 1791 w 69"/>
                  <a:gd name="T49" fmla="*/ 404 h 53"/>
                  <a:gd name="T50" fmla="*/ 1739 w 69"/>
                  <a:gd name="T51" fmla="*/ 448 h 53"/>
                  <a:gd name="T52" fmla="*/ 1657 w 69"/>
                  <a:gd name="T53" fmla="*/ 570 h 53"/>
                  <a:gd name="T54" fmla="*/ 1631 w 69"/>
                  <a:gd name="T55" fmla="*/ 662 h 53"/>
                  <a:gd name="T56" fmla="*/ 1631 w 69"/>
                  <a:gd name="T57" fmla="*/ 711 h 53"/>
                  <a:gd name="T58" fmla="*/ 1580 w 69"/>
                  <a:gd name="T59" fmla="*/ 735 h 53"/>
                  <a:gd name="T60" fmla="*/ 1555 w 69"/>
                  <a:gd name="T61" fmla="*/ 784 h 53"/>
                  <a:gd name="T62" fmla="*/ 1498 w 69"/>
                  <a:gd name="T63" fmla="*/ 828 h 53"/>
                  <a:gd name="T64" fmla="*/ 1395 w 69"/>
                  <a:gd name="T65" fmla="*/ 925 h 53"/>
                  <a:gd name="T66" fmla="*/ 1319 w 69"/>
                  <a:gd name="T67" fmla="*/ 974 h 53"/>
                  <a:gd name="T68" fmla="*/ 1288 w 69"/>
                  <a:gd name="T69" fmla="*/ 1017 h 53"/>
                  <a:gd name="T70" fmla="*/ 1211 w 69"/>
                  <a:gd name="T71" fmla="*/ 1042 h 53"/>
                  <a:gd name="T72" fmla="*/ 1211 w 69"/>
                  <a:gd name="T73" fmla="*/ 1066 h 53"/>
                  <a:gd name="T74" fmla="*/ 1185 w 69"/>
                  <a:gd name="T75" fmla="*/ 1115 h 53"/>
                  <a:gd name="T76" fmla="*/ 1134 w 69"/>
                  <a:gd name="T77" fmla="*/ 1139 h 53"/>
                  <a:gd name="T78" fmla="*/ 1134 w 69"/>
                  <a:gd name="T79" fmla="*/ 1139 h 53"/>
                  <a:gd name="T80" fmla="*/ 1134 w 69"/>
                  <a:gd name="T81" fmla="*/ 1163 h 53"/>
                  <a:gd name="T82" fmla="*/ 1159 w 69"/>
                  <a:gd name="T83" fmla="*/ 1183 h 53"/>
                  <a:gd name="T84" fmla="*/ 1103 w 69"/>
                  <a:gd name="T85" fmla="*/ 1207 h 53"/>
                  <a:gd name="T86" fmla="*/ 1077 w 69"/>
                  <a:gd name="T87" fmla="*/ 1232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32845" name="Freeform 62"/>
              <p:cNvSpPr>
                <a:spLocks/>
              </p:cNvSpPr>
              <p:nvPr/>
            </p:nvSpPr>
            <p:spPr bwMode="auto">
              <a:xfrm>
                <a:off x="4066" y="2384"/>
                <a:ext cx="376" cy="376"/>
              </a:xfrm>
              <a:custGeom>
                <a:avLst/>
                <a:gdLst>
                  <a:gd name="T0" fmla="*/ 237 w 73"/>
                  <a:gd name="T1" fmla="*/ 977 h 77"/>
                  <a:gd name="T2" fmla="*/ 294 w 73"/>
                  <a:gd name="T3" fmla="*/ 1050 h 77"/>
                  <a:gd name="T4" fmla="*/ 345 w 73"/>
                  <a:gd name="T5" fmla="*/ 1099 h 77"/>
                  <a:gd name="T6" fmla="*/ 345 w 73"/>
                  <a:gd name="T7" fmla="*/ 1167 h 77"/>
                  <a:gd name="T8" fmla="*/ 371 w 73"/>
                  <a:gd name="T9" fmla="*/ 1191 h 77"/>
                  <a:gd name="T10" fmla="*/ 345 w 73"/>
                  <a:gd name="T11" fmla="*/ 1314 h 77"/>
                  <a:gd name="T12" fmla="*/ 319 w 73"/>
                  <a:gd name="T13" fmla="*/ 1431 h 77"/>
                  <a:gd name="T14" fmla="*/ 371 w 73"/>
                  <a:gd name="T15" fmla="*/ 1621 h 77"/>
                  <a:gd name="T16" fmla="*/ 422 w 73"/>
                  <a:gd name="T17" fmla="*/ 1694 h 77"/>
                  <a:gd name="T18" fmla="*/ 453 w 73"/>
                  <a:gd name="T19" fmla="*/ 1763 h 77"/>
                  <a:gd name="T20" fmla="*/ 479 w 73"/>
                  <a:gd name="T21" fmla="*/ 1812 h 77"/>
                  <a:gd name="T22" fmla="*/ 1540 w 73"/>
                  <a:gd name="T23" fmla="*/ 1812 h 77"/>
                  <a:gd name="T24" fmla="*/ 1592 w 73"/>
                  <a:gd name="T25" fmla="*/ 1836 h 77"/>
                  <a:gd name="T26" fmla="*/ 1566 w 73"/>
                  <a:gd name="T27" fmla="*/ 1694 h 77"/>
                  <a:gd name="T28" fmla="*/ 1592 w 73"/>
                  <a:gd name="T29" fmla="*/ 1646 h 77"/>
                  <a:gd name="T30" fmla="*/ 1700 w 73"/>
                  <a:gd name="T31" fmla="*/ 1646 h 77"/>
                  <a:gd name="T32" fmla="*/ 1777 w 73"/>
                  <a:gd name="T33" fmla="*/ 1646 h 77"/>
                  <a:gd name="T34" fmla="*/ 1777 w 73"/>
                  <a:gd name="T35" fmla="*/ 1548 h 77"/>
                  <a:gd name="T36" fmla="*/ 1777 w 73"/>
                  <a:gd name="T37" fmla="*/ 1480 h 77"/>
                  <a:gd name="T38" fmla="*/ 1828 w 73"/>
                  <a:gd name="T39" fmla="*/ 1265 h 77"/>
                  <a:gd name="T40" fmla="*/ 1885 w 73"/>
                  <a:gd name="T41" fmla="*/ 1143 h 77"/>
                  <a:gd name="T42" fmla="*/ 1937 w 73"/>
                  <a:gd name="T43" fmla="*/ 1123 h 77"/>
                  <a:gd name="T44" fmla="*/ 1937 w 73"/>
                  <a:gd name="T45" fmla="*/ 1099 h 77"/>
                  <a:gd name="T46" fmla="*/ 1911 w 73"/>
                  <a:gd name="T47" fmla="*/ 1099 h 77"/>
                  <a:gd name="T48" fmla="*/ 1828 w 73"/>
                  <a:gd name="T49" fmla="*/ 1074 h 77"/>
                  <a:gd name="T50" fmla="*/ 1803 w 73"/>
                  <a:gd name="T51" fmla="*/ 977 h 77"/>
                  <a:gd name="T52" fmla="*/ 1700 w 73"/>
                  <a:gd name="T53" fmla="*/ 884 h 77"/>
                  <a:gd name="T54" fmla="*/ 1643 w 73"/>
                  <a:gd name="T55" fmla="*/ 762 h 77"/>
                  <a:gd name="T56" fmla="*/ 1592 w 73"/>
                  <a:gd name="T57" fmla="*/ 713 h 77"/>
                  <a:gd name="T58" fmla="*/ 1483 w 73"/>
                  <a:gd name="T59" fmla="*/ 645 h 77"/>
                  <a:gd name="T60" fmla="*/ 1432 w 73"/>
                  <a:gd name="T61" fmla="*/ 596 h 77"/>
                  <a:gd name="T62" fmla="*/ 1406 w 73"/>
                  <a:gd name="T63" fmla="*/ 547 h 77"/>
                  <a:gd name="T64" fmla="*/ 1221 w 73"/>
                  <a:gd name="T65" fmla="*/ 430 h 77"/>
                  <a:gd name="T66" fmla="*/ 1169 w 73"/>
                  <a:gd name="T67" fmla="*/ 381 h 77"/>
                  <a:gd name="T68" fmla="*/ 1087 w 73"/>
                  <a:gd name="T69" fmla="*/ 288 h 77"/>
                  <a:gd name="T70" fmla="*/ 1035 w 73"/>
                  <a:gd name="T71" fmla="*/ 215 h 77"/>
                  <a:gd name="T72" fmla="*/ 850 w 73"/>
                  <a:gd name="T73" fmla="*/ 166 h 77"/>
                  <a:gd name="T74" fmla="*/ 850 w 73"/>
                  <a:gd name="T75" fmla="*/ 73 h 77"/>
                  <a:gd name="T76" fmla="*/ 901 w 73"/>
                  <a:gd name="T77" fmla="*/ 24 h 77"/>
                  <a:gd name="T78" fmla="*/ 901 w 73"/>
                  <a:gd name="T79" fmla="*/ 0 h 77"/>
                  <a:gd name="T80" fmla="*/ 0 w 73"/>
                  <a:gd name="T81" fmla="*/ 117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FFCE85"/>
              </a:solidFill>
              <a:ln w="12700" cmpd="sng">
                <a:solidFill>
                  <a:schemeClr val="tx1"/>
                </a:solidFill>
                <a:prstDash val="solid"/>
                <a:round/>
                <a:headEnd/>
                <a:tailEnd/>
              </a:ln>
            </p:spPr>
            <p:txBody>
              <a:bodyPr/>
              <a:lstStyle/>
              <a:p>
                <a:endParaRPr lang="en-US"/>
              </a:p>
            </p:txBody>
          </p:sp>
        </p:grpSp>
        <p:sp>
          <p:nvSpPr>
            <p:cNvPr id="32807" name="Freeform 63"/>
            <p:cNvSpPr>
              <a:spLocks/>
            </p:cNvSpPr>
            <p:nvPr/>
          </p:nvSpPr>
          <p:spPr bwMode="auto">
            <a:xfrm>
              <a:off x="7029452" y="3041650"/>
              <a:ext cx="504825" cy="223838"/>
            </a:xfrm>
            <a:custGeom>
              <a:avLst/>
              <a:gdLst>
                <a:gd name="T0" fmla="*/ 2147483647 w 62"/>
                <a:gd name="T1" fmla="*/ 119151282 h 29"/>
                <a:gd name="T2" fmla="*/ 132597985 w 62"/>
                <a:gd name="T3" fmla="*/ 1012789980 h 29"/>
                <a:gd name="T4" fmla="*/ 265187828 w 62"/>
                <a:gd name="T5" fmla="*/ 953217973 h 29"/>
                <a:gd name="T6" fmla="*/ 530383798 w 62"/>
                <a:gd name="T7" fmla="*/ 774487236 h 29"/>
                <a:gd name="T8" fmla="*/ 662973736 w 62"/>
                <a:gd name="T9" fmla="*/ 655335984 h 29"/>
                <a:gd name="T10" fmla="*/ 729276784 w 62"/>
                <a:gd name="T11" fmla="*/ 595764218 h 29"/>
                <a:gd name="T12" fmla="*/ 928169643 w 62"/>
                <a:gd name="T13" fmla="*/ 536184733 h 29"/>
                <a:gd name="T14" fmla="*/ 1259652567 w 62"/>
                <a:gd name="T15" fmla="*/ 417033361 h 29"/>
                <a:gd name="T16" fmla="*/ 1392250520 w 62"/>
                <a:gd name="T17" fmla="*/ 476605127 h 29"/>
                <a:gd name="T18" fmla="*/ 1524848473 w 62"/>
                <a:gd name="T19" fmla="*/ 476605127 h 29"/>
                <a:gd name="T20" fmla="*/ 1657438284 w 62"/>
                <a:gd name="T21" fmla="*/ 714915469 h 29"/>
                <a:gd name="T22" fmla="*/ 1790036237 w 62"/>
                <a:gd name="T23" fmla="*/ 714915469 h 29"/>
                <a:gd name="T24" fmla="*/ 1790036237 w 62"/>
                <a:gd name="T25" fmla="*/ 834066721 h 29"/>
                <a:gd name="T26" fmla="*/ 2055232144 w 62"/>
                <a:gd name="T27" fmla="*/ 893638488 h 29"/>
                <a:gd name="T28" fmla="*/ 2147483647 w 62"/>
                <a:gd name="T29" fmla="*/ 1012789980 h 29"/>
                <a:gd name="T30" fmla="*/ 2147483647 w 62"/>
                <a:gd name="T31" fmla="*/ 1131948951 h 29"/>
                <a:gd name="T32" fmla="*/ 2121527049 w 62"/>
                <a:gd name="T33" fmla="*/ 1489402705 h 29"/>
                <a:gd name="T34" fmla="*/ 2147483647 w 62"/>
                <a:gd name="T35" fmla="*/ 1608553957 h 29"/>
                <a:gd name="T36" fmla="*/ 2147483647 w 62"/>
                <a:gd name="T37" fmla="*/ 1668125724 h 29"/>
                <a:gd name="T38" fmla="*/ 2147483647 w 62"/>
                <a:gd name="T39" fmla="*/ 1668125724 h 29"/>
                <a:gd name="T40" fmla="*/ 2147483647 w 62"/>
                <a:gd name="T41" fmla="*/ 1608553957 h 29"/>
                <a:gd name="T42" fmla="*/ 2147483647 w 62"/>
                <a:gd name="T43" fmla="*/ 1727705209 h 29"/>
                <a:gd name="T44" fmla="*/ 2147483647 w 62"/>
                <a:gd name="T45" fmla="*/ 1668125724 h 29"/>
                <a:gd name="T46" fmla="*/ 2147483647 w 62"/>
                <a:gd name="T47" fmla="*/ 1548974472 h 29"/>
                <a:gd name="T48" fmla="*/ 2147483647 w 62"/>
                <a:gd name="T49" fmla="*/ 1489402705 h 29"/>
                <a:gd name="T50" fmla="*/ 2147483647 w 62"/>
                <a:gd name="T51" fmla="*/ 1429823220 h 29"/>
                <a:gd name="T52" fmla="*/ 2147483647 w 62"/>
                <a:gd name="T53" fmla="*/ 1370251454 h 29"/>
                <a:gd name="T54" fmla="*/ 2147483647 w 62"/>
                <a:gd name="T55" fmla="*/ 1131948951 h 29"/>
                <a:gd name="T56" fmla="*/ 2147483647 w 62"/>
                <a:gd name="T57" fmla="*/ 953217973 h 29"/>
                <a:gd name="T58" fmla="*/ 2147483647 w 62"/>
                <a:gd name="T59" fmla="*/ 714915469 h 29"/>
                <a:gd name="T60" fmla="*/ 2147483647 w 62"/>
                <a:gd name="T61" fmla="*/ 595764218 h 29"/>
                <a:gd name="T62" fmla="*/ 2147483647 w 62"/>
                <a:gd name="T63" fmla="*/ 536184733 h 29"/>
                <a:gd name="T64" fmla="*/ 2147483647 w 62"/>
                <a:gd name="T65" fmla="*/ 357453875 h 29"/>
                <a:gd name="T66" fmla="*/ 2147483647 w 62"/>
                <a:gd name="T67" fmla="*/ 238302564 h 29"/>
                <a:gd name="T68" fmla="*/ 2147483647 w 62"/>
                <a:gd name="T69" fmla="*/ 238302564 h 29"/>
                <a:gd name="T70" fmla="*/ 2147483647 w 62"/>
                <a:gd name="T71" fmla="*/ 476605127 h 29"/>
                <a:gd name="T72" fmla="*/ 2147483647 w 62"/>
                <a:gd name="T73" fmla="*/ 595764218 h 29"/>
                <a:gd name="T74" fmla="*/ 2147483647 w 62"/>
                <a:gd name="T75" fmla="*/ 714915469 h 29"/>
                <a:gd name="T76" fmla="*/ 2147483647 w 62"/>
                <a:gd name="T77" fmla="*/ 953217973 h 29"/>
                <a:gd name="T78" fmla="*/ 2147483647 w 62"/>
                <a:gd name="T79" fmla="*/ 1072369466 h 29"/>
                <a:gd name="T80" fmla="*/ 2147483647 w 62"/>
                <a:gd name="T81" fmla="*/ 1131948951 h 29"/>
                <a:gd name="T82" fmla="*/ 2147483647 w 62"/>
                <a:gd name="T83" fmla="*/ 1251100202 h 29"/>
                <a:gd name="T84" fmla="*/ 2147483647 w 62"/>
                <a:gd name="T85" fmla="*/ 1429823220 h 29"/>
                <a:gd name="T86" fmla="*/ 2147483647 w 62"/>
                <a:gd name="T87" fmla="*/ 1489402705 h 29"/>
                <a:gd name="T88" fmla="*/ 2147483647 w 62"/>
                <a:gd name="T89" fmla="*/ 1429823220 h 29"/>
                <a:gd name="T90" fmla="*/ 2147483647 w 62"/>
                <a:gd name="T91" fmla="*/ 1548974472 h 29"/>
                <a:gd name="T92" fmla="*/ 2147483647 w 62"/>
                <a:gd name="T93" fmla="*/ 1668125724 h 29"/>
                <a:gd name="T94" fmla="*/ 2147483647 w 62"/>
                <a:gd name="T95" fmla="*/ 1727705209 h 29"/>
                <a:gd name="T96" fmla="*/ 2147483647 w 62"/>
                <a:gd name="T97" fmla="*/ 1668125724 h 29"/>
                <a:gd name="T98" fmla="*/ 2147483647 w 62"/>
                <a:gd name="T99" fmla="*/ 1548974472 h 29"/>
                <a:gd name="T100" fmla="*/ 2147483647 w 62"/>
                <a:gd name="T101" fmla="*/ 1131948951 h 29"/>
                <a:gd name="T102" fmla="*/ 2147483647 w 62"/>
                <a:gd name="T103" fmla="*/ 1251100202 h 29"/>
                <a:gd name="T104" fmla="*/ 2147483647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08" name="Freeform 64"/>
            <p:cNvSpPr>
              <a:spLocks/>
            </p:cNvSpPr>
            <p:nvPr/>
          </p:nvSpPr>
          <p:spPr bwMode="auto">
            <a:xfrm>
              <a:off x="7413625" y="3017840"/>
              <a:ext cx="120650" cy="185737"/>
            </a:xfrm>
            <a:custGeom>
              <a:avLst/>
              <a:gdLst>
                <a:gd name="T0" fmla="*/ 970428171 w 15"/>
                <a:gd name="T1" fmla="*/ 1317641560 h 24"/>
                <a:gd name="T2" fmla="*/ 970428171 w 15"/>
                <a:gd name="T3" fmla="*/ 1197856711 h 24"/>
                <a:gd name="T4" fmla="*/ 905735658 w 15"/>
                <a:gd name="T5" fmla="*/ 1078071862 h 24"/>
                <a:gd name="T6" fmla="*/ 776342587 w 15"/>
                <a:gd name="T7" fmla="*/ 958286772 h 24"/>
                <a:gd name="T8" fmla="*/ 646949517 w 15"/>
                <a:gd name="T9" fmla="*/ 898394347 h 24"/>
                <a:gd name="T10" fmla="*/ 582257003 w 15"/>
                <a:gd name="T11" fmla="*/ 838501923 h 24"/>
                <a:gd name="T12" fmla="*/ 582257003 w 15"/>
                <a:gd name="T13" fmla="*/ 718717074 h 24"/>
                <a:gd name="T14" fmla="*/ 452863807 w 15"/>
                <a:gd name="T15" fmla="*/ 539032062 h 24"/>
                <a:gd name="T16" fmla="*/ 388171294 w 15"/>
                <a:gd name="T17" fmla="*/ 479139516 h 24"/>
                <a:gd name="T18" fmla="*/ 323478780 w 15"/>
                <a:gd name="T19" fmla="*/ 359354667 h 24"/>
                <a:gd name="T20" fmla="*/ 258778160 w 15"/>
                <a:gd name="T21" fmla="*/ 299462243 h 24"/>
                <a:gd name="T22" fmla="*/ 258778160 w 15"/>
                <a:gd name="T23" fmla="*/ 239569758 h 24"/>
                <a:gd name="T24" fmla="*/ 258778160 w 15"/>
                <a:gd name="T25" fmla="*/ 239569758 h 24"/>
                <a:gd name="T26" fmla="*/ 258778160 w 15"/>
                <a:gd name="T27" fmla="*/ 179677334 h 24"/>
                <a:gd name="T28" fmla="*/ 323478780 w 15"/>
                <a:gd name="T29" fmla="*/ 0 h 24"/>
                <a:gd name="T30" fmla="*/ 258778160 w 15"/>
                <a:gd name="T31" fmla="*/ 0 h 24"/>
                <a:gd name="T32" fmla="*/ 129393102 w 15"/>
                <a:gd name="T33" fmla="*/ 0 h 24"/>
                <a:gd name="T34" fmla="*/ 64692529 w 15"/>
                <a:gd name="T35" fmla="*/ 59892440 h 24"/>
                <a:gd name="T36" fmla="*/ 64692529 w 15"/>
                <a:gd name="T37" fmla="*/ 119784879 h 24"/>
                <a:gd name="T38" fmla="*/ 64692529 w 15"/>
                <a:gd name="T39" fmla="*/ 179677334 h 24"/>
                <a:gd name="T40" fmla="*/ 0 w 15"/>
                <a:gd name="T41" fmla="*/ 179677334 h 24"/>
                <a:gd name="T42" fmla="*/ 452863807 w 15"/>
                <a:gd name="T43" fmla="*/ 1437426409 h 24"/>
                <a:gd name="T44" fmla="*/ 970428171 w 15"/>
                <a:gd name="T45" fmla="*/ 1317641560 h 24"/>
                <a:gd name="T46" fmla="*/ 970428171 w 15"/>
                <a:gd name="T47" fmla="*/ 1317641560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09" name="Freeform 65"/>
            <p:cNvSpPr>
              <a:spLocks/>
            </p:cNvSpPr>
            <p:nvPr/>
          </p:nvSpPr>
          <p:spPr bwMode="auto">
            <a:xfrm>
              <a:off x="7445375" y="2801940"/>
              <a:ext cx="153988" cy="325437"/>
            </a:xfrm>
            <a:custGeom>
              <a:avLst/>
              <a:gdLst>
                <a:gd name="T0" fmla="*/ 0 w 19"/>
                <a:gd name="T1" fmla="*/ 1861212754 h 42"/>
                <a:gd name="T2" fmla="*/ 0 w 19"/>
                <a:gd name="T3" fmla="*/ 1921255858 h 42"/>
                <a:gd name="T4" fmla="*/ 131367952 w 19"/>
                <a:gd name="T5" fmla="*/ 2041334803 h 42"/>
                <a:gd name="T6" fmla="*/ 394111993 w 19"/>
                <a:gd name="T7" fmla="*/ 2147483647 h 42"/>
                <a:gd name="T8" fmla="*/ 591168053 w 19"/>
                <a:gd name="T9" fmla="*/ 2147483647 h 42"/>
                <a:gd name="T10" fmla="*/ 656847960 w 19"/>
                <a:gd name="T11" fmla="*/ 2147483647 h 42"/>
                <a:gd name="T12" fmla="*/ 722535973 w 19"/>
                <a:gd name="T13" fmla="*/ 2147483647 h 42"/>
                <a:gd name="T14" fmla="*/ 853903894 w 19"/>
                <a:gd name="T15" fmla="*/ 2147483647 h 42"/>
                <a:gd name="T16" fmla="*/ 919591906 w 19"/>
                <a:gd name="T17" fmla="*/ 2101377908 h 42"/>
                <a:gd name="T18" fmla="*/ 1116648092 w 19"/>
                <a:gd name="T19" fmla="*/ 1801177397 h 42"/>
                <a:gd name="T20" fmla="*/ 1248016013 w 19"/>
                <a:gd name="T21" fmla="*/ 1561020476 h 42"/>
                <a:gd name="T22" fmla="*/ 1182328000 w 19"/>
                <a:gd name="T23" fmla="*/ 1140749737 h 42"/>
                <a:gd name="T24" fmla="*/ 1116648092 w 19"/>
                <a:gd name="T25" fmla="*/ 780506364 h 42"/>
                <a:gd name="T26" fmla="*/ 919591906 w 19"/>
                <a:gd name="T27" fmla="*/ 840549468 h 42"/>
                <a:gd name="T28" fmla="*/ 853903894 w 19"/>
                <a:gd name="T29" fmla="*/ 840549468 h 42"/>
                <a:gd name="T30" fmla="*/ 788223986 w 19"/>
                <a:gd name="T31" fmla="*/ 840549468 h 42"/>
                <a:gd name="T32" fmla="*/ 853903894 w 19"/>
                <a:gd name="T33" fmla="*/ 660427903 h 42"/>
                <a:gd name="T34" fmla="*/ 919591906 w 19"/>
                <a:gd name="T35" fmla="*/ 660427903 h 42"/>
                <a:gd name="T36" fmla="*/ 985271814 w 19"/>
                <a:gd name="T37" fmla="*/ 480313965 h 42"/>
                <a:gd name="T38" fmla="*/ 1050959827 w 19"/>
                <a:gd name="T39" fmla="*/ 360235504 h 42"/>
                <a:gd name="T40" fmla="*/ 262744009 w 19"/>
                <a:gd name="T41" fmla="*/ 0 h 42"/>
                <a:gd name="T42" fmla="*/ 197055996 w 19"/>
                <a:gd name="T43" fmla="*/ 120078491 h 42"/>
                <a:gd name="T44" fmla="*/ 131367952 w 19"/>
                <a:gd name="T45" fmla="*/ 360235504 h 42"/>
                <a:gd name="T46" fmla="*/ 0 w 19"/>
                <a:gd name="T47" fmla="*/ 480313965 h 42"/>
                <a:gd name="T48" fmla="*/ 65688028 w 19"/>
                <a:gd name="T49" fmla="*/ 540357190 h 42"/>
                <a:gd name="T50" fmla="*/ 65688028 w 19"/>
                <a:gd name="T51" fmla="*/ 660427903 h 42"/>
                <a:gd name="T52" fmla="*/ 65688028 w 19"/>
                <a:gd name="T53" fmla="*/ 900584824 h 42"/>
                <a:gd name="T54" fmla="*/ 197055996 w 19"/>
                <a:gd name="T55" fmla="*/ 1020671276 h 42"/>
                <a:gd name="T56" fmla="*/ 328423980 w 19"/>
                <a:gd name="T57" fmla="*/ 1080706632 h 42"/>
                <a:gd name="T58" fmla="*/ 459791901 w 19"/>
                <a:gd name="T59" fmla="*/ 1140749737 h 42"/>
                <a:gd name="T60" fmla="*/ 591168053 w 19"/>
                <a:gd name="T61" fmla="*/ 1260828198 h 42"/>
                <a:gd name="T62" fmla="*/ 262744009 w 19"/>
                <a:gd name="T63" fmla="*/ 1440942015 h 42"/>
                <a:gd name="T64" fmla="*/ 65688028 w 19"/>
                <a:gd name="T65" fmla="*/ 1681098937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10" name="Freeform 66"/>
            <p:cNvSpPr>
              <a:spLocks/>
            </p:cNvSpPr>
            <p:nvPr/>
          </p:nvSpPr>
          <p:spPr bwMode="auto">
            <a:xfrm>
              <a:off x="7583489" y="2654302"/>
              <a:ext cx="187325" cy="169863"/>
            </a:xfrm>
            <a:custGeom>
              <a:avLst/>
              <a:gdLst>
                <a:gd name="T0" fmla="*/ 0 w 23"/>
                <a:gd name="T1" fmla="*/ 238456745 h 22"/>
                <a:gd name="T2" fmla="*/ 530675387 w 23"/>
                <a:gd name="T3" fmla="*/ 119228373 h 22"/>
                <a:gd name="T4" fmla="*/ 530675387 w 23"/>
                <a:gd name="T5" fmla="*/ 178842574 h 22"/>
                <a:gd name="T6" fmla="*/ 597004831 w 23"/>
                <a:gd name="T7" fmla="*/ 178842574 h 22"/>
                <a:gd name="T8" fmla="*/ 597004831 w 23"/>
                <a:gd name="T9" fmla="*/ 178842574 h 22"/>
                <a:gd name="T10" fmla="*/ 1326676442 w 23"/>
                <a:gd name="T11" fmla="*/ 0 h 22"/>
                <a:gd name="T12" fmla="*/ 1525680682 w 23"/>
                <a:gd name="T13" fmla="*/ 536527783 h 22"/>
                <a:gd name="T14" fmla="*/ 1525680682 w 23"/>
                <a:gd name="T15" fmla="*/ 596141954 h 22"/>
                <a:gd name="T16" fmla="*/ 1459343221 w 23"/>
                <a:gd name="T17" fmla="*/ 596141954 h 22"/>
                <a:gd name="T18" fmla="*/ 1525680682 w 23"/>
                <a:gd name="T19" fmla="*/ 655763846 h 22"/>
                <a:gd name="T20" fmla="*/ 1525680682 w 23"/>
                <a:gd name="T21" fmla="*/ 655763846 h 22"/>
                <a:gd name="T22" fmla="*/ 1393013903 w 23"/>
                <a:gd name="T23" fmla="*/ 715378018 h 22"/>
                <a:gd name="T24" fmla="*/ 1127680346 w 23"/>
                <a:gd name="T25" fmla="*/ 774992189 h 22"/>
                <a:gd name="T26" fmla="*/ 1061342630 w 23"/>
                <a:gd name="T27" fmla="*/ 774992189 h 22"/>
                <a:gd name="T28" fmla="*/ 1061342630 w 23"/>
                <a:gd name="T29" fmla="*/ 774992189 h 22"/>
                <a:gd name="T30" fmla="*/ 1061342630 w 23"/>
                <a:gd name="T31" fmla="*/ 834606360 h 22"/>
                <a:gd name="T32" fmla="*/ 1061342630 w 23"/>
                <a:gd name="T33" fmla="*/ 834606360 h 22"/>
                <a:gd name="T34" fmla="*/ 862338389 w 23"/>
                <a:gd name="T35" fmla="*/ 894220532 h 22"/>
                <a:gd name="T36" fmla="*/ 663342293 w 23"/>
                <a:gd name="T37" fmla="*/ 953834703 h 22"/>
                <a:gd name="T38" fmla="*/ 663342293 w 23"/>
                <a:gd name="T39" fmla="*/ 953834703 h 22"/>
                <a:gd name="T40" fmla="*/ 530675387 w 23"/>
                <a:gd name="T41" fmla="*/ 1073063287 h 22"/>
                <a:gd name="T42" fmla="*/ 199004304 w 23"/>
                <a:gd name="T43" fmla="*/ 1251905801 h 22"/>
                <a:gd name="T44" fmla="*/ 132666811 w 23"/>
                <a:gd name="T45" fmla="*/ 1311519972 h 22"/>
                <a:gd name="T46" fmla="*/ 0 w 23"/>
                <a:gd name="T47" fmla="*/ 1251905801 h 22"/>
                <a:gd name="T48" fmla="*/ 132666811 w 23"/>
                <a:gd name="T49" fmla="*/ 1132677458 h 22"/>
                <a:gd name="T50" fmla="*/ 132666811 w 23"/>
                <a:gd name="T51" fmla="*/ 1073063287 h 22"/>
                <a:gd name="T52" fmla="*/ 132666811 w 23"/>
                <a:gd name="T53" fmla="*/ 1013449115 h 22"/>
                <a:gd name="T54" fmla="*/ 0 w 23"/>
                <a:gd name="T55" fmla="*/ 238456745 h 22"/>
                <a:gd name="T56" fmla="*/ 0 w 23"/>
                <a:gd name="T57" fmla="*/ 238456745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11" name="Freeform 67"/>
            <p:cNvSpPr>
              <a:spLocks/>
            </p:cNvSpPr>
            <p:nvPr/>
          </p:nvSpPr>
          <p:spPr bwMode="auto">
            <a:xfrm>
              <a:off x="7575550" y="2522538"/>
              <a:ext cx="368300" cy="177800"/>
            </a:xfrm>
            <a:custGeom>
              <a:avLst/>
              <a:gdLst>
                <a:gd name="T0" fmla="*/ 669847700 w 45"/>
                <a:gd name="T1" fmla="*/ 418316999 h 23"/>
                <a:gd name="T2" fmla="*/ 1607645835 w 45"/>
                <a:gd name="T3" fmla="*/ 179276514 h 23"/>
                <a:gd name="T4" fmla="*/ 1674627306 w 45"/>
                <a:gd name="T5" fmla="*/ 179276514 h 23"/>
                <a:gd name="T6" fmla="*/ 1674627306 w 45"/>
                <a:gd name="T7" fmla="*/ 119520243 h 23"/>
                <a:gd name="T8" fmla="*/ 1808598432 w 45"/>
                <a:gd name="T9" fmla="*/ 0 h 23"/>
                <a:gd name="T10" fmla="*/ 1942569557 w 45"/>
                <a:gd name="T11" fmla="*/ 0 h 23"/>
                <a:gd name="T12" fmla="*/ 2076540683 w 45"/>
                <a:gd name="T13" fmla="*/ 179276514 h 23"/>
                <a:gd name="T14" fmla="*/ 2143522154 w 45"/>
                <a:gd name="T15" fmla="*/ 298796787 h 23"/>
                <a:gd name="T16" fmla="*/ 2009551028 w 45"/>
                <a:gd name="T17" fmla="*/ 418316999 h 23"/>
                <a:gd name="T18" fmla="*/ 1942569557 w 45"/>
                <a:gd name="T19" fmla="*/ 597593574 h 23"/>
                <a:gd name="T20" fmla="*/ 2147483647 w 45"/>
                <a:gd name="T21" fmla="*/ 597593574 h 23"/>
                <a:gd name="T22" fmla="*/ 2147483647 w 45"/>
                <a:gd name="T23" fmla="*/ 896397970 h 23"/>
                <a:gd name="T24" fmla="*/ 2147483647 w 45"/>
                <a:gd name="T25" fmla="*/ 956154211 h 23"/>
                <a:gd name="T26" fmla="*/ 2147483647 w 45"/>
                <a:gd name="T27" fmla="*/ 836633999 h 23"/>
                <a:gd name="T28" fmla="*/ 2147483647 w 45"/>
                <a:gd name="T29" fmla="*/ 717113786 h 23"/>
                <a:gd name="T30" fmla="*/ 2147483647 w 45"/>
                <a:gd name="T31" fmla="*/ 597593574 h 23"/>
                <a:gd name="T32" fmla="*/ 2147483647 w 45"/>
                <a:gd name="T33" fmla="*/ 657357545 h 23"/>
                <a:gd name="T34" fmla="*/ 2147483647 w 45"/>
                <a:gd name="T35" fmla="*/ 956154211 h 23"/>
                <a:gd name="T36" fmla="*/ 2147483647 w 45"/>
                <a:gd name="T37" fmla="*/ 1015910694 h 23"/>
                <a:gd name="T38" fmla="*/ 2147483647 w 45"/>
                <a:gd name="T39" fmla="*/ 1135430907 h 23"/>
                <a:gd name="T40" fmla="*/ 2147483647 w 45"/>
                <a:gd name="T41" fmla="*/ 1254951119 h 23"/>
                <a:gd name="T42" fmla="*/ 2147483647 w 45"/>
                <a:gd name="T43" fmla="*/ 1195194878 h 23"/>
                <a:gd name="T44" fmla="*/ 2147483647 w 45"/>
                <a:gd name="T45" fmla="*/ 1075674665 h 23"/>
                <a:gd name="T46" fmla="*/ 2147483647 w 45"/>
                <a:gd name="T47" fmla="*/ 1314715091 h 23"/>
                <a:gd name="T48" fmla="*/ 2143522154 w 45"/>
                <a:gd name="T49" fmla="*/ 1314715091 h 23"/>
                <a:gd name="T50" fmla="*/ 2143522154 w 45"/>
                <a:gd name="T51" fmla="*/ 1254951119 h 23"/>
                <a:gd name="T52" fmla="*/ 2009551028 w 45"/>
                <a:gd name="T53" fmla="*/ 1195194878 h 23"/>
                <a:gd name="T54" fmla="*/ 1875579902 w 45"/>
                <a:gd name="T55" fmla="*/ 1135430907 h 23"/>
                <a:gd name="T56" fmla="*/ 1808598432 w 45"/>
                <a:gd name="T57" fmla="*/ 1015910694 h 23"/>
                <a:gd name="T58" fmla="*/ 1406685055 w 45"/>
                <a:gd name="T59" fmla="*/ 1015910694 h 23"/>
                <a:gd name="T60" fmla="*/ 669847700 w 45"/>
                <a:gd name="T61" fmla="*/ 1195194878 h 23"/>
                <a:gd name="T62" fmla="*/ 602866229 w 45"/>
                <a:gd name="T63" fmla="*/ 1135430907 h 23"/>
                <a:gd name="T64" fmla="*/ 0 w 45"/>
                <a:gd name="T65" fmla="*/ 1254951119 h 23"/>
                <a:gd name="T66" fmla="*/ 0 w 45"/>
                <a:gd name="T67" fmla="*/ 537837333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12" name="Freeform 68"/>
            <p:cNvSpPr>
              <a:spLocks/>
            </p:cNvSpPr>
            <p:nvPr/>
          </p:nvSpPr>
          <p:spPr bwMode="auto">
            <a:xfrm>
              <a:off x="7747000" y="2638425"/>
              <a:ext cx="96838" cy="101600"/>
            </a:xfrm>
            <a:custGeom>
              <a:avLst/>
              <a:gdLst>
                <a:gd name="T0" fmla="*/ 0 w 12"/>
                <a:gd name="T1" fmla="*/ 122162272 h 13"/>
                <a:gd name="T2" fmla="*/ 195370666 w 12"/>
                <a:gd name="T3" fmla="*/ 671880847 h 13"/>
                <a:gd name="T4" fmla="*/ 195370666 w 12"/>
                <a:gd name="T5" fmla="*/ 732965875 h 13"/>
                <a:gd name="T6" fmla="*/ 130247100 w 12"/>
                <a:gd name="T7" fmla="*/ 732965875 h 13"/>
                <a:gd name="T8" fmla="*/ 195370666 w 12"/>
                <a:gd name="T9" fmla="*/ 794043088 h 13"/>
                <a:gd name="T10" fmla="*/ 195370666 w 12"/>
                <a:gd name="T11" fmla="*/ 794043088 h 13"/>
                <a:gd name="T12" fmla="*/ 195370666 w 12"/>
                <a:gd name="T13" fmla="*/ 794043088 h 13"/>
                <a:gd name="T14" fmla="*/ 390733262 w 12"/>
                <a:gd name="T15" fmla="*/ 732965875 h 13"/>
                <a:gd name="T16" fmla="*/ 455856796 w 12"/>
                <a:gd name="T17" fmla="*/ 671880847 h 13"/>
                <a:gd name="T18" fmla="*/ 455856796 w 12"/>
                <a:gd name="T19" fmla="*/ 610803634 h 13"/>
                <a:gd name="T20" fmla="*/ 455856796 w 12"/>
                <a:gd name="T21" fmla="*/ 549718606 h 13"/>
                <a:gd name="T22" fmla="*/ 455856796 w 12"/>
                <a:gd name="T23" fmla="*/ 427564058 h 13"/>
                <a:gd name="T24" fmla="*/ 520980331 w 12"/>
                <a:gd name="T25" fmla="*/ 366479030 h 13"/>
                <a:gd name="T26" fmla="*/ 520980331 w 12"/>
                <a:gd name="T27" fmla="*/ 427564058 h 13"/>
                <a:gd name="T28" fmla="*/ 520980331 w 12"/>
                <a:gd name="T29" fmla="*/ 488641271 h 13"/>
                <a:gd name="T30" fmla="*/ 520980331 w 12"/>
                <a:gd name="T31" fmla="*/ 610803634 h 13"/>
                <a:gd name="T32" fmla="*/ 586103991 w 12"/>
                <a:gd name="T33" fmla="*/ 610803634 h 13"/>
                <a:gd name="T34" fmla="*/ 586103991 w 12"/>
                <a:gd name="T35" fmla="*/ 610803634 h 13"/>
                <a:gd name="T36" fmla="*/ 586103991 w 12"/>
                <a:gd name="T37" fmla="*/ 549718606 h 13"/>
                <a:gd name="T38" fmla="*/ 651219455 w 12"/>
                <a:gd name="T39" fmla="*/ 549718606 h 13"/>
                <a:gd name="T40" fmla="*/ 716342990 w 12"/>
                <a:gd name="T41" fmla="*/ 488641271 h 13"/>
                <a:gd name="T42" fmla="*/ 781466524 w 12"/>
                <a:gd name="T43" fmla="*/ 488641271 h 13"/>
                <a:gd name="T44" fmla="*/ 781466524 w 12"/>
                <a:gd name="T45" fmla="*/ 488641271 h 13"/>
                <a:gd name="T46" fmla="*/ 716342990 w 12"/>
                <a:gd name="T47" fmla="*/ 427564058 h 13"/>
                <a:gd name="T48" fmla="*/ 716342990 w 12"/>
                <a:gd name="T49" fmla="*/ 366479030 h 13"/>
                <a:gd name="T50" fmla="*/ 716342990 w 12"/>
                <a:gd name="T51" fmla="*/ 366479030 h 13"/>
                <a:gd name="T52" fmla="*/ 651219455 w 12"/>
                <a:gd name="T53" fmla="*/ 366479030 h 13"/>
                <a:gd name="T54" fmla="*/ 586103991 w 12"/>
                <a:gd name="T55" fmla="*/ 305401817 h 13"/>
                <a:gd name="T56" fmla="*/ 586103991 w 12"/>
                <a:gd name="T57" fmla="*/ 305401817 h 13"/>
                <a:gd name="T58" fmla="*/ 455856796 w 12"/>
                <a:gd name="T59" fmla="*/ 244324543 h 13"/>
                <a:gd name="T60" fmla="*/ 390733262 w 12"/>
                <a:gd name="T61" fmla="*/ 122162272 h 13"/>
                <a:gd name="T62" fmla="*/ 390733262 w 12"/>
                <a:gd name="T63" fmla="*/ 122162272 h 13"/>
                <a:gd name="T64" fmla="*/ 325609728 w 12"/>
                <a:gd name="T65" fmla="*/ 0 h 13"/>
                <a:gd name="T66" fmla="*/ 0 w 12"/>
                <a:gd name="T67" fmla="*/ 122162272 h 13"/>
                <a:gd name="T68" fmla="*/ 0 w 12"/>
                <a:gd name="T69" fmla="*/ 122162272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13" name="Freeform 69"/>
            <p:cNvSpPr>
              <a:spLocks/>
            </p:cNvSpPr>
            <p:nvPr/>
          </p:nvSpPr>
          <p:spPr bwMode="auto">
            <a:xfrm>
              <a:off x="7640638" y="2212975"/>
              <a:ext cx="171450" cy="363538"/>
            </a:xfrm>
            <a:custGeom>
              <a:avLst/>
              <a:gdLst>
                <a:gd name="T0" fmla="*/ 1399766787 w 21"/>
                <a:gd name="T1" fmla="*/ 2147483647 h 47"/>
                <a:gd name="T2" fmla="*/ 1333113583 w 21"/>
                <a:gd name="T3" fmla="*/ 2147483647 h 47"/>
                <a:gd name="T4" fmla="*/ 1266452214 w 21"/>
                <a:gd name="T5" fmla="*/ 2147483647 h 47"/>
                <a:gd name="T6" fmla="*/ 1199799010 w 21"/>
                <a:gd name="T7" fmla="*/ 2147483647 h 47"/>
                <a:gd name="T8" fmla="*/ 1133145806 w 21"/>
                <a:gd name="T9" fmla="*/ 2147483647 h 47"/>
                <a:gd name="T10" fmla="*/ 1133145806 w 21"/>
                <a:gd name="T11" fmla="*/ 2147483647 h 47"/>
                <a:gd name="T12" fmla="*/ 1133145806 w 21"/>
                <a:gd name="T13" fmla="*/ 2147483647 h 47"/>
                <a:gd name="T14" fmla="*/ 1133145806 w 21"/>
                <a:gd name="T15" fmla="*/ 2147483647 h 47"/>
                <a:gd name="T16" fmla="*/ 1066492346 w 21"/>
                <a:gd name="T17" fmla="*/ 2147483647 h 47"/>
                <a:gd name="T18" fmla="*/ 1066492346 w 21"/>
                <a:gd name="T19" fmla="*/ 2147483647 h 47"/>
                <a:gd name="T20" fmla="*/ 133314605 w 21"/>
                <a:gd name="T21" fmla="*/ 2147483647 h 47"/>
                <a:gd name="T22" fmla="*/ 66653220 w 21"/>
                <a:gd name="T23" fmla="*/ 2147483647 h 47"/>
                <a:gd name="T24" fmla="*/ 0 w 21"/>
                <a:gd name="T25" fmla="*/ 2147483647 h 47"/>
                <a:gd name="T26" fmla="*/ 0 w 21"/>
                <a:gd name="T27" fmla="*/ 2147483647 h 47"/>
                <a:gd name="T28" fmla="*/ 66653220 w 21"/>
                <a:gd name="T29" fmla="*/ 2147483647 h 47"/>
                <a:gd name="T30" fmla="*/ 0 w 21"/>
                <a:gd name="T31" fmla="*/ 2147483647 h 47"/>
                <a:gd name="T32" fmla="*/ 0 w 21"/>
                <a:gd name="T33" fmla="*/ 2034150113 h 47"/>
                <a:gd name="T34" fmla="*/ 0 w 21"/>
                <a:gd name="T35" fmla="*/ 1914491523 h 47"/>
                <a:gd name="T36" fmla="*/ 66653220 w 21"/>
                <a:gd name="T37" fmla="*/ 1675183044 h 47"/>
                <a:gd name="T38" fmla="*/ 66653220 w 21"/>
                <a:gd name="T39" fmla="*/ 1555524936 h 47"/>
                <a:gd name="T40" fmla="*/ 66653220 w 21"/>
                <a:gd name="T41" fmla="*/ 1435866829 h 47"/>
                <a:gd name="T42" fmla="*/ 66653220 w 21"/>
                <a:gd name="T43" fmla="*/ 1316216457 h 47"/>
                <a:gd name="T44" fmla="*/ 66653220 w 21"/>
                <a:gd name="T45" fmla="*/ 1256387404 h 47"/>
                <a:gd name="T46" fmla="*/ 66653220 w 21"/>
                <a:gd name="T47" fmla="*/ 1196558350 h 47"/>
                <a:gd name="T48" fmla="*/ 266621045 w 21"/>
                <a:gd name="T49" fmla="*/ 1076900243 h 47"/>
                <a:gd name="T50" fmla="*/ 333274314 w 21"/>
                <a:gd name="T51" fmla="*/ 837591522 h 47"/>
                <a:gd name="T52" fmla="*/ 266621045 w 21"/>
                <a:gd name="T53" fmla="*/ 717933415 h 47"/>
                <a:gd name="T54" fmla="*/ 266621045 w 21"/>
                <a:gd name="T55" fmla="*/ 598283042 h 47"/>
                <a:gd name="T56" fmla="*/ 266621045 w 21"/>
                <a:gd name="T57" fmla="*/ 598283042 h 47"/>
                <a:gd name="T58" fmla="*/ 266621045 w 21"/>
                <a:gd name="T59" fmla="*/ 538453989 h 47"/>
                <a:gd name="T60" fmla="*/ 199967841 w 21"/>
                <a:gd name="T61" fmla="*/ 418795761 h 47"/>
                <a:gd name="T62" fmla="*/ 266621045 w 21"/>
                <a:gd name="T63" fmla="*/ 239308540 h 47"/>
                <a:gd name="T64" fmla="*/ 199967841 w 21"/>
                <a:gd name="T65" fmla="*/ 179487221 h 47"/>
                <a:gd name="T66" fmla="*/ 199967841 w 21"/>
                <a:gd name="T67" fmla="*/ 119658137 h 47"/>
                <a:gd name="T68" fmla="*/ 266621045 w 21"/>
                <a:gd name="T69" fmla="*/ 119658137 h 47"/>
                <a:gd name="T70" fmla="*/ 333274314 w 21"/>
                <a:gd name="T71" fmla="*/ 59829069 h 47"/>
                <a:gd name="T72" fmla="*/ 399935682 w 21"/>
                <a:gd name="T73" fmla="*/ 59829069 h 47"/>
                <a:gd name="T74" fmla="*/ 399935682 w 21"/>
                <a:gd name="T75" fmla="*/ 59829069 h 47"/>
                <a:gd name="T76" fmla="*/ 466588887 w 21"/>
                <a:gd name="T77" fmla="*/ 0 h 47"/>
                <a:gd name="T78" fmla="*/ 1133145806 w 21"/>
                <a:gd name="T79" fmla="*/ 1735012097 h 47"/>
                <a:gd name="T80" fmla="*/ 1133145806 w 21"/>
                <a:gd name="T81" fmla="*/ 1794841151 h 47"/>
                <a:gd name="T82" fmla="*/ 1133145806 w 21"/>
                <a:gd name="T83" fmla="*/ 1854662469 h 47"/>
                <a:gd name="T84" fmla="*/ 1133145806 w 21"/>
                <a:gd name="T85" fmla="*/ 1854662469 h 47"/>
                <a:gd name="T86" fmla="*/ 1266452214 w 21"/>
                <a:gd name="T87" fmla="*/ 1974320576 h 47"/>
                <a:gd name="T88" fmla="*/ 1333113583 w 21"/>
                <a:gd name="T89" fmla="*/ 1974320576 h 47"/>
                <a:gd name="T90" fmla="*/ 1333113583 w 21"/>
                <a:gd name="T91" fmla="*/ 2034150113 h 47"/>
                <a:gd name="T92" fmla="*/ 1333113583 w 21"/>
                <a:gd name="T93" fmla="*/ 2093979167 h 47"/>
                <a:gd name="T94" fmla="*/ 1399766787 w 21"/>
                <a:gd name="T95" fmla="*/ 2147483647 h 47"/>
                <a:gd name="T96" fmla="*/ 1399766787 w 21"/>
                <a:gd name="T97" fmla="*/ 2147483647 h 47"/>
                <a:gd name="T98" fmla="*/ 1399766787 w 21"/>
                <a:gd name="T99" fmla="*/ 2147483647 h 47"/>
                <a:gd name="T100" fmla="*/ 1399766787 w 21"/>
                <a:gd name="T101" fmla="*/ 2147483647 h 47"/>
                <a:gd name="T102" fmla="*/ 1399766787 w 21"/>
                <a:gd name="T103" fmla="*/ 2147483647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14" name="Freeform 70"/>
            <p:cNvSpPr>
              <a:spLocks/>
            </p:cNvSpPr>
            <p:nvPr/>
          </p:nvSpPr>
          <p:spPr bwMode="auto">
            <a:xfrm>
              <a:off x="7697788" y="1887540"/>
              <a:ext cx="398462" cy="611187"/>
            </a:xfrm>
            <a:custGeom>
              <a:avLst/>
              <a:gdLst>
                <a:gd name="T0" fmla="*/ 661276199 w 49"/>
                <a:gd name="T1" fmla="*/ 2147483647 h 79"/>
                <a:gd name="T2" fmla="*/ 661276199 w 49"/>
                <a:gd name="T3" fmla="*/ 2147483647 h 79"/>
                <a:gd name="T4" fmla="*/ 793533014 w 49"/>
                <a:gd name="T5" fmla="*/ 2147483647 h 79"/>
                <a:gd name="T6" fmla="*/ 859653290 w 49"/>
                <a:gd name="T7" fmla="*/ 2147483647 h 79"/>
                <a:gd name="T8" fmla="*/ 925781698 w 49"/>
                <a:gd name="T9" fmla="*/ 2147483647 h 79"/>
                <a:gd name="T10" fmla="*/ 991910105 w 49"/>
                <a:gd name="T11" fmla="*/ 2147483647 h 79"/>
                <a:gd name="T12" fmla="*/ 1058038513 w 49"/>
                <a:gd name="T13" fmla="*/ 2147483647 h 79"/>
                <a:gd name="T14" fmla="*/ 1190295582 w 49"/>
                <a:gd name="T15" fmla="*/ 2147483647 h 79"/>
                <a:gd name="T16" fmla="*/ 1190295582 w 49"/>
                <a:gd name="T17" fmla="*/ 2147483647 h 79"/>
                <a:gd name="T18" fmla="*/ 1322552398 w 49"/>
                <a:gd name="T19" fmla="*/ 2147483647 h 79"/>
                <a:gd name="T20" fmla="*/ 1388672673 w 49"/>
                <a:gd name="T21" fmla="*/ 2147483647 h 79"/>
                <a:gd name="T22" fmla="*/ 1454801081 w 49"/>
                <a:gd name="T23" fmla="*/ 2147483647 h 79"/>
                <a:gd name="T24" fmla="*/ 1454801081 w 49"/>
                <a:gd name="T25" fmla="*/ 2147483647 h 79"/>
                <a:gd name="T26" fmla="*/ 1719314712 w 49"/>
                <a:gd name="T27" fmla="*/ 2147483647 h 79"/>
                <a:gd name="T28" fmla="*/ 1719314712 w 49"/>
                <a:gd name="T29" fmla="*/ 2147483647 h 79"/>
                <a:gd name="T30" fmla="*/ 1851571527 w 49"/>
                <a:gd name="T31" fmla="*/ 2147483647 h 79"/>
                <a:gd name="T32" fmla="*/ 1917691803 w 49"/>
                <a:gd name="T33" fmla="*/ 2147483647 h 79"/>
                <a:gd name="T34" fmla="*/ 2049948618 w 49"/>
                <a:gd name="T35" fmla="*/ 2147483647 h 79"/>
                <a:gd name="T36" fmla="*/ 2049948618 w 49"/>
                <a:gd name="T37" fmla="*/ 2147483647 h 79"/>
                <a:gd name="T38" fmla="*/ 2147483647 w 49"/>
                <a:gd name="T39" fmla="*/ 2147483647 h 79"/>
                <a:gd name="T40" fmla="*/ 2147483647 w 49"/>
                <a:gd name="T41" fmla="*/ 2147483647 h 79"/>
                <a:gd name="T42" fmla="*/ 2147483647 w 49"/>
                <a:gd name="T43" fmla="*/ 2147483647 h 79"/>
                <a:gd name="T44" fmla="*/ 2147483647 w 49"/>
                <a:gd name="T45" fmla="*/ 2147483647 h 79"/>
                <a:gd name="T46" fmla="*/ 2147483647 w 49"/>
                <a:gd name="T47" fmla="*/ 2147483647 h 79"/>
                <a:gd name="T48" fmla="*/ 2147483647 w 49"/>
                <a:gd name="T49" fmla="*/ 2147483647 h 79"/>
                <a:gd name="T50" fmla="*/ 2147483647 w 49"/>
                <a:gd name="T51" fmla="*/ 2147483647 h 79"/>
                <a:gd name="T52" fmla="*/ 2147483647 w 49"/>
                <a:gd name="T53" fmla="*/ 2147483647 h 79"/>
                <a:gd name="T54" fmla="*/ 2147483647 w 49"/>
                <a:gd name="T55" fmla="*/ 2147483647 h 79"/>
                <a:gd name="T56" fmla="*/ 2147483647 w 49"/>
                <a:gd name="T57" fmla="*/ 2147483647 h 79"/>
                <a:gd name="T58" fmla="*/ 2147483647 w 49"/>
                <a:gd name="T59" fmla="*/ 2094893888 h 79"/>
                <a:gd name="T60" fmla="*/ 2147483647 w 49"/>
                <a:gd name="T61" fmla="*/ 1915328280 h 79"/>
                <a:gd name="T62" fmla="*/ 2147483647 w 49"/>
                <a:gd name="T63" fmla="*/ 1855478397 h 79"/>
                <a:gd name="T64" fmla="*/ 2147483647 w 49"/>
                <a:gd name="T65" fmla="*/ 1915328280 h 79"/>
                <a:gd name="T66" fmla="*/ 2147483647 w 49"/>
                <a:gd name="T67" fmla="*/ 1675913273 h 79"/>
                <a:gd name="T68" fmla="*/ 2147483647 w 49"/>
                <a:gd name="T69" fmla="*/ 1556205769 h 79"/>
                <a:gd name="T70" fmla="*/ 2147483647 w 49"/>
                <a:gd name="T71" fmla="*/ 1556205769 h 79"/>
                <a:gd name="T72" fmla="*/ 2147483647 w 49"/>
                <a:gd name="T73" fmla="*/ 1556205769 h 79"/>
                <a:gd name="T74" fmla="*/ 2147483647 w 49"/>
                <a:gd name="T75" fmla="*/ 1496355885 h 79"/>
                <a:gd name="T76" fmla="*/ 2147483647 w 49"/>
                <a:gd name="T77" fmla="*/ 1316790762 h 79"/>
                <a:gd name="T78" fmla="*/ 1587057896 w 49"/>
                <a:gd name="T79" fmla="*/ 0 h 79"/>
                <a:gd name="T80" fmla="*/ 1454801081 w 49"/>
                <a:gd name="T81" fmla="*/ 0 h 79"/>
                <a:gd name="T82" fmla="*/ 1388672673 w 49"/>
                <a:gd name="T83" fmla="*/ 119707534 h 79"/>
                <a:gd name="T84" fmla="*/ 1190295582 w 49"/>
                <a:gd name="T85" fmla="*/ 119707534 h 79"/>
                <a:gd name="T86" fmla="*/ 991910105 w 49"/>
                <a:gd name="T87" fmla="*/ 299272749 h 79"/>
                <a:gd name="T88" fmla="*/ 925781698 w 49"/>
                <a:gd name="T89" fmla="*/ 119707534 h 79"/>
                <a:gd name="T90" fmla="*/ 859653290 w 49"/>
                <a:gd name="T91" fmla="*/ 59857635 h 79"/>
                <a:gd name="T92" fmla="*/ 396762441 w 49"/>
                <a:gd name="T93" fmla="*/ 957668008 h 79"/>
                <a:gd name="T94" fmla="*/ 462890849 w 49"/>
                <a:gd name="T95" fmla="*/ 1137225638 h 79"/>
                <a:gd name="T96" fmla="*/ 462890849 w 49"/>
                <a:gd name="T97" fmla="*/ 1316790762 h 79"/>
                <a:gd name="T98" fmla="*/ 330634033 w 49"/>
                <a:gd name="T99" fmla="*/ 1436498265 h 79"/>
                <a:gd name="T100" fmla="*/ 396762441 w 49"/>
                <a:gd name="T101" fmla="*/ 1915328280 h 79"/>
                <a:gd name="T102" fmla="*/ 264513694 w 49"/>
                <a:gd name="T103" fmla="*/ 2147483647 h 79"/>
                <a:gd name="T104" fmla="*/ 264513694 w 49"/>
                <a:gd name="T105" fmla="*/ 2147483647 h 79"/>
                <a:gd name="T106" fmla="*/ 198385286 w 49"/>
                <a:gd name="T107" fmla="*/ 2147483647 h 79"/>
                <a:gd name="T108" fmla="*/ 198385286 w 49"/>
                <a:gd name="T109" fmla="*/ 2147483647 h 79"/>
                <a:gd name="T110" fmla="*/ 66128424 w 49"/>
                <a:gd name="T111" fmla="*/ 2147483647 h 79"/>
                <a:gd name="T112" fmla="*/ 0 w 49"/>
                <a:gd name="T113" fmla="*/ 2147483647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0000A0"/>
            </a:solidFill>
            <a:ln w="12700" cmpd="sng">
              <a:solidFill>
                <a:schemeClr val="tx1"/>
              </a:solidFill>
              <a:prstDash val="solid"/>
              <a:round/>
              <a:headEnd/>
              <a:tailEnd/>
            </a:ln>
          </p:spPr>
          <p:txBody>
            <a:bodyPr/>
            <a:lstStyle/>
            <a:p>
              <a:endParaRPr lang="en-US"/>
            </a:p>
          </p:txBody>
        </p:sp>
        <p:grpSp>
          <p:nvGrpSpPr>
            <p:cNvPr id="13" name="Group 71"/>
            <p:cNvGrpSpPr>
              <a:grpSpLocks/>
            </p:cNvGrpSpPr>
            <p:nvPr/>
          </p:nvGrpSpPr>
          <p:grpSpPr bwMode="auto">
            <a:xfrm>
              <a:off x="3159144" y="4589463"/>
              <a:ext cx="1044578" cy="635000"/>
              <a:chOff x="1991" y="3321"/>
              <a:chExt cx="361" cy="231"/>
            </a:xfrm>
          </p:grpSpPr>
          <p:sp>
            <p:nvSpPr>
              <p:cNvPr id="32816" name="Freeform 72"/>
              <p:cNvSpPr>
                <a:spLocks/>
              </p:cNvSpPr>
              <p:nvPr/>
            </p:nvSpPr>
            <p:spPr bwMode="auto">
              <a:xfrm>
                <a:off x="2274" y="3459"/>
                <a:ext cx="78" cy="93"/>
              </a:xfrm>
              <a:custGeom>
                <a:avLst/>
                <a:gdLst>
                  <a:gd name="T0" fmla="*/ 0 w 16"/>
                  <a:gd name="T1" fmla="*/ 166 h 19"/>
                  <a:gd name="T2" fmla="*/ 24 w 16"/>
                  <a:gd name="T3" fmla="*/ 313 h 19"/>
                  <a:gd name="T4" fmla="*/ 24 w 16"/>
                  <a:gd name="T5" fmla="*/ 382 h 19"/>
                  <a:gd name="T6" fmla="*/ 141 w 16"/>
                  <a:gd name="T7" fmla="*/ 455 h 19"/>
                  <a:gd name="T8" fmla="*/ 190 w 16"/>
                  <a:gd name="T9" fmla="*/ 382 h 19"/>
                  <a:gd name="T10" fmla="*/ 380 w 16"/>
                  <a:gd name="T11" fmla="*/ 264 h 19"/>
                  <a:gd name="T12" fmla="*/ 307 w 16"/>
                  <a:gd name="T13" fmla="*/ 117 h 19"/>
                  <a:gd name="T14" fmla="*/ 73 w 16"/>
                  <a:gd name="T15" fmla="*/ 0 h 19"/>
                  <a:gd name="T16" fmla="*/ 73 w 16"/>
                  <a:gd name="T17" fmla="*/ 117 h 19"/>
                  <a:gd name="T18" fmla="*/ 0 w 16"/>
                  <a:gd name="T19" fmla="*/ 166 h 19"/>
                  <a:gd name="T20" fmla="*/ 0 w 16"/>
                  <a:gd name="T21" fmla="*/ 166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17" name="Freeform 73"/>
              <p:cNvSpPr>
                <a:spLocks/>
              </p:cNvSpPr>
              <p:nvPr/>
            </p:nvSpPr>
            <p:spPr bwMode="auto">
              <a:xfrm>
                <a:off x="2235" y="3409"/>
                <a:ext cx="44" cy="29"/>
              </a:xfrm>
              <a:custGeom>
                <a:avLst/>
                <a:gdLst>
                  <a:gd name="T0" fmla="*/ 73 w 9"/>
                  <a:gd name="T1" fmla="*/ 140 h 6"/>
                  <a:gd name="T2" fmla="*/ 191 w 9"/>
                  <a:gd name="T3" fmla="*/ 140 h 6"/>
                  <a:gd name="T4" fmla="*/ 215 w 9"/>
                  <a:gd name="T5" fmla="*/ 72 h 6"/>
                  <a:gd name="T6" fmla="*/ 117 w 9"/>
                  <a:gd name="T7" fmla="*/ 48 h 6"/>
                  <a:gd name="T8" fmla="*/ 73 w 9"/>
                  <a:gd name="T9" fmla="*/ 48 h 6"/>
                  <a:gd name="T10" fmla="*/ 49 w 9"/>
                  <a:gd name="T11" fmla="*/ 0 h 6"/>
                  <a:gd name="T12" fmla="*/ 0 w 9"/>
                  <a:gd name="T13" fmla="*/ 48 h 6"/>
                  <a:gd name="T14" fmla="*/ 49 w 9"/>
                  <a:gd name="T15" fmla="*/ 116 h 6"/>
                  <a:gd name="T16" fmla="*/ 73 w 9"/>
                  <a:gd name="T17" fmla="*/ 140 h 6"/>
                  <a:gd name="T18" fmla="*/ 73 w 9"/>
                  <a:gd name="T19" fmla="*/ 14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18" name="Freeform 74"/>
              <p:cNvSpPr>
                <a:spLocks/>
              </p:cNvSpPr>
              <p:nvPr/>
            </p:nvSpPr>
            <p:spPr bwMode="auto">
              <a:xfrm>
                <a:off x="2225" y="3438"/>
                <a:ext cx="20" cy="10"/>
              </a:xfrm>
              <a:custGeom>
                <a:avLst/>
                <a:gdLst>
                  <a:gd name="T0" fmla="*/ 0 w 4"/>
                  <a:gd name="T1" fmla="*/ 50 h 2"/>
                  <a:gd name="T2" fmla="*/ 100 w 4"/>
                  <a:gd name="T3" fmla="*/ 0 h 2"/>
                  <a:gd name="T4" fmla="*/ 100 w 4"/>
                  <a:gd name="T5" fmla="*/ 50 h 2"/>
                  <a:gd name="T6" fmla="*/ 0 w 4"/>
                  <a:gd name="T7" fmla="*/ 50 h 2"/>
                  <a:gd name="T8" fmla="*/ 0 w 4"/>
                  <a:gd name="T9" fmla="*/ 5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19" name="Freeform 75"/>
              <p:cNvSpPr>
                <a:spLocks/>
              </p:cNvSpPr>
              <p:nvPr/>
            </p:nvSpPr>
            <p:spPr bwMode="auto">
              <a:xfrm>
                <a:off x="2211" y="3419"/>
                <a:ext cx="19" cy="14"/>
              </a:xfrm>
              <a:custGeom>
                <a:avLst/>
                <a:gdLst>
                  <a:gd name="T0" fmla="*/ 47 w 4"/>
                  <a:gd name="T1" fmla="*/ 0 h 3"/>
                  <a:gd name="T2" fmla="*/ 47 w 4"/>
                  <a:gd name="T3" fmla="*/ 0 h 3"/>
                  <a:gd name="T4" fmla="*/ 66 w 4"/>
                  <a:gd name="T5" fmla="*/ 0 h 3"/>
                  <a:gd name="T6" fmla="*/ 66 w 4"/>
                  <a:gd name="T7" fmla="*/ 0 h 3"/>
                  <a:gd name="T8" fmla="*/ 66 w 4"/>
                  <a:gd name="T9" fmla="*/ 0 h 3"/>
                  <a:gd name="T10" fmla="*/ 66 w 4"/>
                  <a:gd name="T11" fmla="*/ 23 h 3"/>
                  <a:gd name="T12" fmla="*/ 66 w 4"/>
                  <a:gd name="T13" fmla="*/ 23 h 3"/>
                  <a:gd name="T14" fmla="*/ 66 w 4"/>
                  <a:gd name="T15" fmla="*/ 23 h 3"/>
                  <a:gd name="T16" fmla="*/ 90 w 4"/>
                  <a:gd name="T17" fmla="*/ 23 h 3"/>
                  <a:gd name="T18" fmla="*/ 66 w 4"/>
                  <a:gd name="T19" fmla="*/ 42 h 3"/>
                  <a:gd name="T20" fmla="*/ 66 w 4"/>
                  <a:gd name="T21" fmla="*/ 42 h 3"/>
                  <a:gd name="T22" fmla="*/ 66 w 4"/>
                  <a:gd name="T23" fmla="*/ 42 h 3"/>
                  <a:gd name="T24" fmla="*/ 66 w 4"/>
                  <a:gd name="T25" fmla="*/ 65 h 3"/>
                  <a:gd name="T26" fmla="*/ 66 w 4"/>
                  <a:gd name="T27" fmla="*/ 65 h 3"/>
                  <a:gd name="T28" fmla="*/ 66 w 4"/>
                  <a:gd name="T29" fmla="*/ 65 h 3"/>
                  <a:gd name="T30" fmla="*/ 47 w 4"/>
                  <a:gd name="T31" fmla="*/ 65 h 3"/>
                  <a:gd name="T32" fmla="*/ 47 w 4"/>
                  <a:gd name="T33" fmla="*/ 65 h 3"/>
                  <a:gd name="T34" fmla="*/ 47 w 4"/>
                  <a:gd name="T35" fmla="*/ 65 h 3"/>
                  <a:gd name="T36" fmla="*/ 24 w 4"/>
                  <a:gd name="T37" fmla="*/ 65 h 3"/>
                  <a:gd name="T38" fmla="*/ 24 w 4"/>
                  <a:gd name="T39" fmla="*/ 65 h 3"/>
                  <a:gd name="T40" fmla="*/ 24 w 4"/>
                  <a:gd name="T41" fmla="*/ 65 h 3"/>
                  <a:gd name="T42" fmla="*/ 24 w 4"/>
                  <a:gd name="T43" fmla="*/ 42 h 3"/>
                  <a:gd name="T44" fmla="*/ 0 w 4"/>
                  <a:gd name="T45" fmla="*/ 42 h 3"/>
                  <a:gd name="T46" fmla="*/ 0 w 4"/>
                  <a:gd name="T47" fmla="*/ 42 h 3"/>
                  <a:gd name="T48" fmla="*/ 0 w 4"/>
                  <a:gd name="T49" fmla="*/ 23 h 3"/>
                  <a:gd name="T50" fmla="*/ 0 w 4"/>
                  <a:gd name="T51" fmla="*/ 23 h 3"/>
                  <a:gd name="T52" fmla="*/ 0 w 4"/>
                  <a:gd name="T53" fmla="*/ 23 h 3"/>
                  <a:gd name="T54" fmla="*/ 24 w 4"/>
                  <a:gd name="T55" fmla="*/ 23 h 3"/>
                  <a:gd name="T56" fmla="*/ 24 w 4"/>
                  <a:gd name="T57" fmla="*/ 0 h 3"/>
                  <a:gd name="T58" fmla="*/ 24 w 4"/>
                  <a:gd name="T59" fmla="*/ 0 h 3"/>
                  <a:gd name="T60" fmla="*/ 24 w 4"/>
                  <a:gd name="T61" fmla="*/ 0 h 3"/>
                  <a:gd name="T62" fmla="*/ 47 w 4"/>
                  <a:gd name="T63" fmla="*/ 0 h 3"/>
                  <a:gd name="T64" fmla="*/ 47 w 4"/>
                  <a:gd name="T65" fmla="*/ 0 h 3"/>
                  <a:gd name="T66" fmla="*/ 47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20" name="Freeform 76"/>
              <p:cNvSpPr>
                <a:spLocks/>
              </p:cNvSpPr>
              <p:nvPr/>
            </p:nvSpPr>
            <p:spPr bwMode="auto">
              <a:xfrm>
                <a:off x="2186" y="3394"/>
                <a:ext cx="39" cy="15"/>
              </a:xfrm>
              <a:custGeom>
                <a:avLst/>
                <a:gdLst>
                  <a:gd name="T0" fmla="*/ 0 w 8"/>
                  <a:gd name="T1" fmla="*/ 75 h 3"/>
                  <a:gd name="T2" fmla="*/ 166 w 8"/>
                  <a:gd name="T3" fmla="*/ 75 h 3"/>
                  <a:gd name="T4" fmla="*/ 190 w 8"/>
                  <a:gd name="T5" fmla="*/ 0 h 3"/>
                  <a:gd name="T6" fmla="*/ 49 w 8"/>
                  <a:gd name="T7" fmla="*/ 0 h 3"/>
                  <a:gd name="T8" fmla="*/ 0 w 8"/>
                  <a:gd name="T9" fmla="*/ 75 h 3"/>
                  <a:gd name="T10" fmla="*/ 0 w 8"/>
                  <a:gd name="T11" fmla="*/ 75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21" name="Freeform 77"/>
              <p:cNvSpPr>
                <a:spLocks/>
              </p:cNvSpPr>
              <p:nvPr/>
            </p:nvSpPr>
            <p:spPr bwMode="auto">
              <a:xfrm>
                <a:off x="2026" y="3321"/>
                <a:ext cx="38" cy="24"/>
              </a:xfrm>
              <a:custGeom>
                <a:avLst/>
                <a:gdLst>
                  <a:gd name="T0" fmla="*/ 0 w 8"/>
                  <a:gd name="T1" fmla="*/ 91 h 5"/>
                  <a:gd name="T2" fmla="*/ 66 w 8"/>
                  <a:gd name="T3" fmla="*/ 115 h 5"/>
                  <a:gd name="T4" fmla="*/ 133 w 8"/>
                  <a:gd name="T5" fmla="*/ 115 h 5"/>
                  <a:gd name="T6" fmla="*/ 180 w 8"/>
                  <a:gd name="T7" fmla="*/ 48 h 5"/>
                  <a:gd name="T8" fmla="*/ 114 w 8"/>
                  <a:gd name="T9" fmla="*/ 0 h 5"/>
                  <a:gd name="T10" fmla="*/ 24 w 8"/>
                  <a:gd name="T11" fmla="*/ 48 h 5"/>
                  <a:gd name="T12" fmla="*/ 0 w 8"/>
                  <a:gd name="T13" fmla="*/ 91 h 5"/>
                  <a:gd name="T14" fmla="*/ 0 w 8"/>
                  <a:gd name="T15" fmla="*/ 9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22" name="Freeform 78"/>
              <p:cNvSpPr>
                <a:spLocks/>
              </p:cNvSpPr>
              <p:nvPr/>
            </p:nvSpPr>
            <p:spPr bwMode="auto">
              <a:xfrm>
                <a:off x="1991" y="3321"/>
                <a:ext cx="20" cy="24"/>
              </a:xfrm>
              <a:custGeom>
                <a:avLst/>
                <a:gdLst>
                  <a:gd name="T0" fmla="*/ 0 w 4"/>
                  <a:gd name="T1" fmla="*/ 115 h 5"/>
                  <a:gd name="T2" fmla="*/ 100 w 4"/>
                  <a:gd name="T3" fmla="*/ 48 h 5"/>
                  <a:gd name="T4" fmla="*/ 100 w 4"/>
                  <a:gd name="T5" fmla="*/ 0 h 5"/>
                  <a:gd name="T6" fmla="*/ 0 w 4"/>
                  <a:gd name="T7" fmla="*/ 91 h 5"/>
                  <a:gd name="T8" fmla="*/ 0 w 4"/>
                  <a:gd name="T9" fmla="*/ 115 h 5"/>
                  <a:gd name="T10" fmla="*/ 0 w 4"/>
                  <a:gd name="T11" fmla="*/ 11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0000A0"/>
              </a:solidFill>
              <a:ln w="12700" cmpd="sng">
                <a:solidFill>
                  <a:schemeClr val="tx1"/>
                </a:solidFill>
                <a:prstDash val="solid"/>
                <a:round/>
                <a:headEnd/>
                <a:tailEnd/>
              </a:ln>
            </p:spPr>
            <p:txBody>
              <a:bodyPr/>
              <a:lstStyle/>
              <a:p>
                <a:endParaRPr lang="en-US"/>
              </a:p>
            </p:txBody>
          </p:sp>
          <p:sp>
            <p:nvSpPr>
              <p:cNvPr id="32823" name="Freeform 79"/>
              <p:cNvSpPr>
                <a:spLocks/>
              </p:cNvSpPr>
              <p:nvPr/>
            </p:nvSpPr>
            <p:spPr bwMode="auto">
              <a:xfrm>
                <a:off x="2128" y="3360"/>
                <a:ext cx="39" cy="34"/>
              </a:xfrm>
              <a:custGeom>
                <a:avLst/>
                <a:gdLst>
                  <a:gd name="T0" fmla="*/ 73 w 8"/>
                  <a:gd name="T1" fmla="*/ 165 h 7"/>
                  <a:gd name="T2" fmla="*/ 190 w 8"/>
                  <a:gd name="T3" fmla="*/ 165 h 7"/>
                  <a:gd name="T4" fmla="*/ 190 w 8"/>
                  <a:gd name="T5" fmla="*/ 92 h 7"/>
                  <a:gd name="T6" fmla="*/ 97 w 8"/>
                  <a:gd name="T7" fmla="*/ 0 h 7"/>
                  <a:gd name="T8" fmla="*/ 0 w 8"/>
                  <a:gd name="T9" fmla="*/ 49 h 7"/>
                  <a:gd name="T10" fmla="*/ 73 w 8"/>
                  <a:gd name="T11" fmla="*/ 165 h 7"/>
                  <a:gd name="T12" fmla="*/ 73 w 8"/>
                  <a:gd name="T13" fmla="*/ 165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0000A0"/>
              </a:solidFill>
              <a:ln w="12700" cmpd="sng">
                <a:solidFill>
                  <a:schemeClr val="tx1"/>
                </a:solidFill>
                <a:prstDash val="solid"/>
                <a:round/>
                <a:headEnd/>
                <a:tailEnd/>
              </a:ln>
            </p:spPr>
            <p:txBody>
              <a:bodyPr/>
              <a:lstStyle/>
              <a:p>
                <a:endParaRPr lang="en-US"/>
              </a:p>
            </p:txBody>
          </p:sp>
        </p:grpSp>
      </p:grpSp>
      <p:sp>
        <p:nvSpPr>
          <p:cNvPr id="244" name="Slide Number Placeholder 243"/>
          <p:cNvSpPr>
            <a:spLocks noGrp="1"/>
          </p:cNvSpPr>
          <p:nvPr>
            <p:ph type="sldNum" sz="quarter" idx="10"/>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December 2011</a:t>
            </a:r>
            <a:endParaRPr lang="en-US" dirty="0"/>
          </a:p>
        </p:txBody>
      </p:sp>
      <p:pic>
        <p:nvPicPr>
          <p:cNvPr id="2050" name="Picture 2"/>
          <p:cNvPicPr>
            <a:picLocks noGrp="1" noChangeAspect="1" noChangeArrowheads="1"/>
          </p:cNvPicPr>
          <p:nvPr>
            <p:ph idx="1"/>
          </p:nvPr>
        </p:nvPicPr>
        <p:blipFill>
          <a:blip r:embed="rId2" cstate="email"/>
          <a:srcRect/>
          <a:stretch>
            <a:fillRect/>
          </a:stretch>
        </p:blipFill>
        <p:spPr bwMode="auto">
          <a:xfrm>
            <a:off x="471785" y="1161436"/>
            <a:ext cx="7253561" cy="4562782"/>
          </a:xfrm>
          <a:prstGeom prst="rect">
            <a:avLst/>
          </a:prstGeom>
          <a:noFill/>
          <a:ln w="9525">
            <a:noFill/>
            <a:miter lim="800000"/>
            <a:headEnd/>
            <a:tailEnd/>
          </a:ln>
        </p:spPr>
      </p:pic>
      <p:sp>
        <p:nvSpPr>
          <p:cNvPr id="6" name="Rectangle 5"/>
          <p:cNvSpPr/>
          <p:nvPr/>
        </p:nvSpPr>
        <p:spPr>
          <a:xfrm>
            <a:off x="1" y="5821621"/>
            <a:ext cx="9143999" cy="641336"/>
          </a:xfrm>
          <a:prstGeom prst="rect">
            <a:avLst/>
          </a:prstGeom>
        </p:spPr>
        <p:txBody>
          <a:bodyPr wrap="square" lIns="86493" tIns="43247" rIns="86493" bIns="43247">
            <a:spAutoFit/>
          </a:bodyPr>
          <a:lstStyle/>
          <a:p>
            <a:r>
              <a:rPr lang="en-US" dirty="0" smtClean="0"/>
              <a:t>10 states enacted legislation/adopted regulation. http://www.nursingworld.org/search.aspx?SearchPhrase=map</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 Standard Draft</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dirty="0" smtClean="0"/>
              <a:t> An International Organization for Standardization (ISO) standard (Technical Report (TR) 12296) has been written by a working group of specialists from all over the world who developed this document over a period of 4 years. </a:t>
            </a:r>
          </a:p>
          <a:p>
            <a:r>
              <a:rPr lang="en-US" dirty="0" smtClean="0"/>
              <a:t>The final call for comments was closed in January 2012. Comments </a:t>
            </a:r>
            <a:r>
              <a:rPr lang="en-US" dirty="0" smtClean="0"/>
              <a:t>were received </a:t>
            </a:r>
            <a:r>
              <a:rPr lang="en-US" dirty="0" smtClean="0"/>
              <a:t>from countries all over the world and were integrated in the document.</a:t>
            </a:r>
          </a:p>
          <a:p>
            <a:r>
              <a:rPr lang="en-US" dirty="0" smtClean="0"/>
              <a:t>The final document was published on 1 June 2012.</a:t>
            </a:r>
          </a:p>
          <a:p>
            <a:pPr lvl="1"/>
            <a:r>
              <a:rPr lang="en-US" sz="1200" u="sng" dirty="0" smtClean="0">
                <a:hlinkClick r:id="rId2"/>
              </a:rPr>
              <a:t>http://www.iso.org/iso/iso_catalogue/catalogue_tc/catalogue_detail.htm?csnumber=51310</a:t>
            </a:r>
            <a:r>
              <a:rPr lang="en-US" sz="1200" dirty="0" smtClean="0"/>
              <a:t> </a:t>
            </a:r>
          </a:p>
          <a:p>
            <a:pPr lvl="1"/>
            <a:r>
              <a:rPr lang="en-US" sz="1200" dirty="0" smtClean="0"/>
              <a:t>Summary of ISO standard developed by manufacturer: </a:t>
            </a:r>
            <a:r>
              <a:rPr lang="en-US" sz="1200" u="sng" dirty="0" smtClean="0">
                <a:hlinkClick r:id="rId3"/>
              </a:rPr>
              <a:t>http://www.arjohuntleigh.com/Admin/files/20120617152601.pdf</a:t>
            </a:r>
            <a:r>
              <a:rPr lang="en-US" sz="1200" dirty="0" smtClean="0"/>
              <a:t> </a:t>
            </a:r>
          </a:p>
          <a:p>
            <a:pPr lvl="1"/>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a:t>
            </a:r>
            <a:endParaRPr lang="en-US" dirty="0"/>
          </a:p>
        </p:txBody>
      </p:sp>
      <p:sp>
        <p:nvSpPr>
          <p:cNvPr id="3" name="Content Placeholder 2"/>
          <p:cNvSpPr>
            <a:spLocks noGrp="1"/>
          </p:cNvSpPr>
          <p:nvPr>
            <p:ph idx="1"/>
          </p:nvPr>
        </p:nvSpPr>
        <p:spPr/>
        <p:txBody>
          <a:bodyPr/>
          <a:lstStyle/>
          <a:p>
            <a:r>
              <a:rPr lang="en-US" dirty="0" smtClean="0"/>
              <a:t>ADA: Access to Medical Care for Individuals with Mobility Disabilities, July 2010 </a:t>
            </a:r>
          </a:p>
          <a:p>
            <a:r>
              <a:rPr lang="en-US" dirty="0" smtClean="0">
                <a:hlinkClick r:id="rId2"/>
              </a:rPr>
              <a:t>http://www.ada.gov/medcare_mobility_ta/medcare_ta.htm</a:t>
            </a:r>
            <a:endParaRPr lang="en-US" dirty="0" smtClean="0"/>
          </a:p>
          <a:p>
            <a:pPr>
              <a:buNone/>
            </a:pPr>
            <a:endParaRPr lang="en-US" dirty="0" smtClean="0"/>
          </a:p>
          <a:p>
            <a:r>
              <a:rPr lang="en-US" dirty="0" smtClean="0"/>
              <a:t>Is it ok to examine a patient who uses a w/c in the w/c because they cannot get onto the exam table? Generally No</a:t>
            </a:r>
          </a:p>
          <a:p>
            <a:pPr lvl="1"/>
            <a:r>
              <a:rPr lang="en-US" dirty="0" smtClean="0"/>
              <a:t>Talks about portable lifts and ceiling mounted lifts </a:t>
            </a:r>
          </a:p>
          <a:p>
            <a:pPr lvl="1"/>
            <a:r>
              <a:rPr lang="en-US" dirty="0" smtClean="0"/>
              <a:t>ADA sets requirements for new building and alterations to buildings</a:t>
            </a:r>
          </a:p>
          <a:p>
            <a:pPr lvl="1"/>
            <a:r>
              <a:rPr lang="en-US" dirty="0" smtClean="0"/>
              <a:t>Pertains to clinic settings as well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4"/>
          <p:cNvSpPr>
            <a:spLocks noGrp="1"/>
          </p:cNvSpPr>
          <p:nvPr>
            <p:ph type="title"/>
          </p:nvPr>
        </p:nvSpPr>
        <p:spPr>
          <a:xfrm>
            <a:off x="466325" y="965190"/>
            <a:ext cx="8230810" cy="456671"/>
          </a:xfrm>
        </p:spPr>
        <p:txBody>
          <a:bodyPr>
            <a:noAutofit/>
          </a:bodyPr>
          <a:lstStyle/>
          <a:p>
            <a:r>
              <a:rPr lang="en-US" sz="2800" dirty="0" smtClean="0"/>
              <a:t>Patient Handling &amp; Movement Assessment (PHAMA)</a:t>
            </a:r>
          </a:p>
        </p:txBody>
      </p:sp>
      <p:sp>
        <p:nvSpPr>
          <p:cNvPr id="32770" name="Content Placeholder 5"/>
          <p:cNvSpPr>
            <a:spLocks noGrp="1"/>
          </p:cNvSpPr>
          <p:nvPr>
            <p:ph idx="1"/>
          </p:nvPr>
        </p:nvSpPr>
        <p:spPr>
          <a:xfrm>
            <a:off x="228600" y="1702341"/>
            <a:ext cx="8915400" cy="4922195"/>
          </a:xfrm>
        </p:spPr>
        <p:txBody>
          <a:bodyPr/>
          <a:lstStyle/>
          <a:p>
            <a:r>
              <a:rPr lang="en-US" sz="1900" dirty="0" smtClean="0"/>
              <a:t>The 2010 edition of </a:t>
            </a:r>
            <a:r>
              <a:rPr lang="en-US" sz="1900" u="sng" dirty="0" smtClean="0"/>
              <a:t>the Facility Guidelines Institute Guidelines for Design and Construction of Health Care Facilities</a:t>
            </a:r>
            <a:r>
              <a:rPr lang="en-US" sz="1900" dirty="0" smtClean="0"/>
              <a:t> introduces a requirement for project applicants to conduct a patient handling and movement assessment (PHAMA) as part of the sequence of pre-design functional and space programming processes for new construction and renovation projects. </a:t>
            </a:r>
          </a:p>
          <a:p>
            <a:r>
              <a:rPr lang="en-US" sz="1900" dirty="0" smtClean="0"/>
              <a:t>Further,  the  2010 Guidelines  requires  applicants  to  revise  that PHAMA as new information becomes available throughout  project  design,  construction,  and commissioning. </a:t>
            </a:r>
          </a:p>
          <a:p>
            <a:r>
              <a:rPr lang="en-US" sz="1900" dirty="0" smtClean="0"/>
              <a:t>PHAMA (two distinct yet interdependent phases)</a:t>
            </a:r>
          </a:p>
          <a:p>
            <a:pPr lvl="1"/>
            <a:r>
              <a:rPr lang="en-US" sz="1900" dirty="0" smtClean="0"/>
              <a:t>Phase 1. Patient handling needs assessment </a:t>
            </a:r>
          </a:p>
          <a:p>
            <a:pPr lvl="2"/>
            <a:r>
              <a:rPr lang="en-US" dirty="0" smtClean="0"/>
              <a:t>functions to identify ‘appropriate’ patient handling and moving equipment for each area in which patient handling and movement occurs</a:t>
            </a:r>
          </a:p>
          <a:p>
            <a:pPr lvl="1"/>
            <a:r>
              <a:rPr lang="en-US" sz="1900" dirty="0" smtClean="0"/>
              <a:t>Phase 2. Determination of Space and Structural design considerations for incorporation of patient handling equipment</a:t>
            </a:r>
          </a:p>
          <a:p>
            <a:endParaRPr lang="en-US" sz="1900" i="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PHAMA continued</a:t>
            </a:r>
            <a:endParaRPr lang="en-US" dirty="0"/>
          </a:p>
        </p:txBody>
      </p:sp>
      <p:sp>
        <p:nvSpPr>
          <p:cNvPr id="3" name="Content Placeholder 2"/>
          <p:cNvSpPr>
            <a:spLocks noGrp="1"/>
          </p:cNvSpPr>
          <p:nvPr>
            <p:ph idx="1"/>
          </p:nvPr>
        </p:nvSpPr>
        <p:spPr/>
        <p:txBody>
          <a:bodyPr/>
          <a:lstStyle/>
          <a:p>
            <a:r>
              <a:rPr lang="en-US" dirty="0" smtClean="0"/>
              <a:t>Guidance on appropriate lift coverage for specific clinical areas is provided in the </a:t>
            </a:r>
            <a:r>
              <a:rPr lang="en-US" u="sng" dirty="0" smtClean="0"/>
              <a:t>Facility Guidelines Institute, April 2010 Patient Handling and Movement Assessments: A White Paper Appendix I.</a:t>
            </a:r>
          </a:p>
          <a:p>
            <a:endParaRPr lang="en-US" u="sng" dirty="0" smtClean="0"/>
          </a:p>
          <a:p>
            <a:pPr>
              <a:buNone/>
            </a:pPr>
            <a:endParaRPr lang="en-US" u="sng" dirty="0" smtClean="0"/>
          </a:p>
          <a:p>
            <a:r>
              <a:rPr lang="en-US" dirty="0" smtClean="0"/>
              <a:t>As of 1 January 2011, the Joint Commission has adopted the 2010 FGI Guidelines for Design and Construction of Health Care Facilities for design criteria for new construction as well as alterations and renovations.</a:t>
            </a:r>
          </a:p>
          <a:p>
            <a:endParaRPr lang="en-US" dirty="0" smtClean="0"/>
          </a:p>
          <a:p>
            <a:pPr>
              <a:buNone/>
            </a:pPr>
            <a:endParaRPr lang="en-US" dirty="0" smtClean="0"/>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228600" y="-5791200"/>
          <a:ext cx="4607446" cy="4556604"/>
        </p:xfrm>
        <a:graphic>
          <a:graphicData uri="http://schemas.openxmlformats.org/drawingml/2006/table">
            <a:tbl>
              <a:tblPr/>
              <a:tblGrid>
                <a:gridCol w="1244305"/>
                <a:gridCol w="1252169"/>
                <a:gridCol w="423394"/>
                <a:gridCol w="1687578"/>
              </a:tblGrid>
              <a:tr h="237550">
                <a:tc>
                  <a:txBody>
                    <a:bodyPr/>
                    <a:lstStyle/>
                    <a:p>
                      <a:pPr marL="0" marR="0" algn="l">
                        <a:spcBef>
                          <a:spcPts val="0"/>
                        </a:spcBef>
                        <a:spcAft>
                          <a:spcPts val="0"/>
                        </a:spcAft>
                      </a:pPr>
                      <a:r>
                        <a:rPr lang="en-US" sz="300" b="1">
                          <a:latin typeface="Times New Roman"/>
                          <a:ea typeface="Times New Roman"/>
                        </a:rPr>
                        <a:t>CLINICAL UNIT/AREA</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300" b="1">
                          <a:latin typeface="Times New Roman"/>
                          <a:ea typeface="Times New Roman"/>
                        </a:rPr>
                        <a:t>CL ‘SYSTEM’ </a:t>
                      </a:r>
                      <a:endParaRPr lang="en-US" sz="300">
                        <a:latin typeface="Times New Roman"/>
                        <a:ea typeface="Times New Roman"/>
                      </a:endParaRPr>
                    </a:p>
                    <a:p>
                      <a:pPr marL="0" marR="0" algn="ctr">
                        <a:spcBef>
                          <a:spcPts val="0"/>
                        </a:spcBef>
                        <a:spcAft>
                          <a:spcPts val="0"/>
                        </a:spcAft>
                      </a:pPr>
                      <a:r>
                        <a:rPr lang="en-US" sz="300" b="1">
                          <a:latin typeface="Times New Roman"/>
                          <a:ea typeface="Times New Roman"/>
                        </a:rPr>
                        <a:t>Minimal</a:t>
                      </a:r>
                      <a:endParaRPr lang="en-US" sz="300">
                        <a:latin typeface="Times New Roman"/>
                        <a:ea typeface="Times New Roman"/>
                      </a:endParaRPr>
                    </a:p>
                    <a:p>
                      <a:pPr marL="0" marR="0" algn="ctr">
                        <a:spcBef>
                          <a:spcPts val="0"/>
                        </a:spcBef>
                        <a:spcAft>
                          <a:spcPts val="0"/>
                        </a:spcAft>
                      </a:pPr>
                      <a:r>
                        <a:rPr lang="en-US" sz="300" b="1" u="sng">
                          <a:latin typeface="Times New Roman"/>
                          <a:ea typeface="Times New Roman"/>
                        </a:rPr>
                        <a:t>Patient</a:t>
                      </a:r>
                      <a:r>
                        <a:rPr lang="en-US" sz="300" b="1">
                          <a:latin typeface="Times New Roman"/>
                          <a:ea typeface="Times New Roman"/>
                        </a:rPr>
                        <a:t> Coverage</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300" b="1">
                          <a:latin typeface="Times New Roman"/>
                          <a:ea typeface="Times New Roman"/>
                        </a:rPr>
                        <a:t>CL ‘TRACK’ Minimal </a:t>
                      </a:r>
                      <a:endParaRPr lang="en-US" sz="300">
                        <a:latin typeface="Times New Roman"/>
                        <a:ea typeface="Times New Roman"/>
                      </a:endParaRPr>
                    </a:p>
                    <a:p>
                      <a:pPr marL="0" marR="0" algn="ctr">
                        <a:spcBef>
                          <a:spcPts val="0"/>
                        </a:spcBef>
                        <a:spcAft>
                          <a:spcPts val="0"/>
                        </a:spcAft>
                      </a:pPr>
                      <a:r>
                        <a:rPr lang="en-US" sz="300" b="1" u="sng">
                          <a:latin typeface="Times New Roman"/>
                          <a:ea typeface="Times New Roman"/>
                        </a:rPr>
                        <a:t>Room</a:t>
                      </a:r>
                      <a:r>
                        <a:rPr lang="en-US" sz="300" b="1">
                          <a:latin typeface="Times New Roman"/>
                          <a:ea typeface="Times New Roman"/>
                        </a:rPr>
                        <a:t> Coverage **</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300" b="1">
                          <a:latin typeface="Times New Roman"/>
                          <a:ea typeface="Times New Roman"/>
                        </a:rPr>
                        <a:t>PREFERRED TRACK CONFIGURATION</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65299">
                <a:tc>
                  <a:txBody>
                    <a:bodyPr/>
                    <a:lstStyle/>
                    <a:p>
                      <a:pPr marL="0" marR="0" algn="l">
                        <a:spcBef>
                          <a:spcPts val="0"/>
                        </a:spcBef>
                        <a:spcAft>
                          <a:spcPts val="0"/>
                        </a:spcAft>
                      </a:pPr>
                      <a:r>
                        <a:rPr lang="en-US" sz="300">
                          <a:latin typeface="Times New Roman"/>
                          <a:ea typeface="Times New Roman"/>
                        </a:rPr>
                        <a:t>Medical/Surgical  Unit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50 – 100%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761">
                <a:tc>
                  <a:txBody>
                    <a:bodyPr/>
                    <a:lstStyle/>
                    <a:p>
                      <a:pPr marL="0" marR="0" algn="l">
                        <a:spcBef>
                          <a:spcPts val="0"/>
                        </a:spcBef>
                        <a:spcAft>
                          <a:spcPts val="0"/>
                        </a:spcAft>
                      </a:pPr>
                      <a:r>
                        <a:rPr lang="en-US" sz="300">
                          <a:latin typeface="Times New Roman"/>
                          <a:ea typeface="Times New Roman"/>
                        </a:rPr>
                        <a:t>Post-Surgical Unit</a:t>
                      </a:r>
                    </a:p>
                    <a:p>
                      <a:pPr marL="342900" marR="0" lvl="0" indent="-342900" algn="l">
                        <a:spcBef>
                          <a:spcPts val="0"/>
                        </a:spcBef>
                        <a:spcAft>
                          <a:spcPts val="0"/>
                        </a:spcAft>
                        <a:buFont typeface="Symbol"/>
                        <a:buChar char=""/>
                        <a:tabLst>
                          <a:tab pos="228600" algn="l"/>
                        </a:tabLst>
                      </a:pPr>
                      <a:r>
                        <a:rPr lang="en-US" sz="200">
                          <a:latin typeface="Times New Roman"/>
                          <a:ea typeface="Times New Roman"/>
                        </a:rPr>
                        <a:t>Provide one supine sling and hanger bar system for unit.</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50 – 100%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366223">
                <a:tc>
                  <a:txBody>
                    <a:bodyPr/>
                    <a:lstStyle/>
                    <a:p>
                      <a:pPr marL="0" marR="0" algn="l">
                        <a:spcBef>
                          <a:spcPts val="0"/>
                        </a:spcBef>
                        <a:spcAft>
                          <a:spcPts val="0"/>
                        </a:spcAft>
                      </a:pPr>
                      <a:r>
                        <a:rPr lang="en-US" sz="300">
                          <a:latin typeface="Times New Roman"/>
                          <a:ea typeface="Times New Roman"/>
                        </a:rPr>
                        <a:t>Rehab Unit</a:t>
                      </a:r>
                    </a:p>
                    <a:p>
                      <a:pPr marL="342900" marR="0" lvl="0" indent="-342900" algn="l">
                        <a:spcBef>
                          <a:spcPts val="0"/>
                        </a:spcBef>
                        <a:spcAft>
                          <a:spcPts val="0"/>
                        </a:spcAft>
                        <a:buFont typeface="Symbol"/>
                        <a:buChar char=""/>
                        <a:tabLst>
                          <a:tab pos="228600" algn="l"/>
                        </a:tabLst>
                      </a:pPr>
                      <a:r>
                        <a:rPr lang="en-US" sz="200">
                          <a:latin typeface="Times New Roman"/>
                          <a:ea typeface="Times New Roman"/>
                        </a:rPr>
                        <a:t>Consider installing straight track down hallway for ambulating patients.</a:t>
                      </a:r>
                      <a:endParaRPr lang="en-US" sz="300">
                        <a:latin typeface="Times New Roman"/>
                        <a:ea typeface="Times New Roman"/>
                      </a:endParaRPr>
                    </a:p>
                    <a:p>
                      <a:pPr marL="342900" marR="0" lvl="0" indent="-342900" algn="l">
                        <a:spcBef>
                          <a:spcPts val="0"/>
                        </a:spcBef>
                        <a:spcAft>
                          <a:spcPts val="0"/>
                        </a:spcAft>
                        <a:buFont typeface="Symbol"/>
                        <a:buChar char=""/>
                        <a:tabLst>
                          <a:tab pos="228600" algn="l"/>
                        </a:tabLst>
                      </a:pPr>
                      <a:r>
                        <a:rPr lang="en-US" sz="200">
                          <a:latin typeface="Times New Roman"/>
                          <a:ea typeface="Times New Roman"/>
                        </a:rPr>
                        <a:t>Provide one supine sling and hanger bar system for unit.</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50 – 100% *</a:t>
                      </a:r>
                    </a:p>
                    <a:p>
                      <a:pPr marL="0" marR="0" algn="ctr">
                        <a:spcBef>
                          <a:spcPts val="0"/>
                        </a:spcBef>
                        <a:spcAft>
                          <a:spcPts val="0"/>
                        </a:spcAft>
                      </a:pPr>
                      <a:r>
                        <a:rPr lang="en-US" sz="200">
                          <a:latin typeface="Times New Roman"/>
                          <a:ea typeface="Times New Roman"/>
                        </a:rPr>
                        <a:t>(If unit is primarily neuro rehab, provide a minimum of 70% coverage)</a:t>
                      </a:r>
                      <a:endParaRPr lang="en-US" sz="300">
                        <a:latin typeface="Times New Roman"/>
                        <a:ea typeface="Times New Roman"/>
                      </a:endParaRPr>
                    </a:p>
                    <a:p>
                      <a:pPr marL="0" marR="0" algn="ctr">
                        <a:spcBef>
                          <a:spcPts val="0"/>
                        </a:spcBef>
                        <a:spcAft>
                          <a:spcPts val="0"/>
                        </a:spcAft>
                      </a:pPr>
                      <a:r>
                        <a:rPr lang="en-US" sz="200">
                          <a:latin typeface="Times New Roman"/>
                          <a:ea typeface="Times New Roman"/>
                        </a:rPr>
                        <a:t>(For new construction or rooms large enough for ambulation w/in rooms, provide 100% coverage)</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Traverse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299">
                <a:tc>
                  <a:txBody>
                    <a:bodyPr/>
                    <a:lstStyle/>
                    <a:p>
                      <a:pPr marL="0" marR="0" algn="l">
                        <a:spcBef>
                          <a:spcPts val="0"/>
                        </a:spcBef>
                        <a:spcAft>
                          <a:spcPts val="0"/>
                        </a:spcAft>
                      </a:pPr>
                      <a:r>
                        <a:rPr lang="en-US" sz="300">
                          <a:latin typeface="Times New Roman"/>
                          <a:ea typeface="Times New Roman"/>
                        </a:rPr>
                        <a:t>MICU</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65299">
                <a:tc>
                  <a:txBody>
                    <a:bodyPr/>
                    <a:lstStyle/>
                    <a:p>
                      <a:pPr marL="0" marR="0" algn="l">
                        <a:spcBef>
                          <a:spcPts val="0"/>
                        </a:spcBef>
                        <a:spcAft>
                          <a:spcPts val="0"/>
                        </a:spcAft>
                      </a:pPr>
                      <a:r>
                        <a:rPr lang="en-US" sz="300">
                          <a:latin typeface="Times New Roman"/>
                          <a:ea typeface="Times New Roman"/>
                        </a:rPr>
                        <a:t>SICU</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
                <a:tc>
                  <a:txBody>
                    <a:bodyPr/>
                    <a:lstStyle/>
                    <a:p>
                      <a:pPr marL="0" marR="0" algn="l">
                        <a:spcBef>
                          <a:spcPts val="0"/>
                        </a:spcBef>
                        <a:spcAft>
                          <a:spcPts val="0"/>
                        </a:spcAft>
                      </a:pPr>
                      <a:r>
                        <a:rPr lang="en-US" sz="300">
                          <a:latin typeface="Times New Roman"/>
                          <a:ea typeface="Times New Roman"/>
                        </a:rPr>
                        <a:t>CCU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50%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50%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 or straight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112176">
                <a:tc>
                  <a:txBody>
                    <a:bodyPr/>
                    <a:lstStyle/>
                    <a:p>
                      <a:pPr marL="0" marR="0" algn="l">
                        <a:spcBef>
                          <a:spcPts val="0"/>
                        </a:spcBef>
                        <a:spcAft>
                          <a:spcPts val="0"/>
                        </a:spcAft>
                      </a:pPr>
                      <a:r>
                        <a:rPr lang="en-US" sz="300">
                          <a:latin typeface="Times New Roman"/>
                          <a:ea typeface="Times New Roman"/>
                        </a:rPr>
                        <a:t>ICU </a:t>
                      </a:r>
                    </a:p>
                    <a:p>
                      <a:pPr marL="0" marR="0" algn="l">
                        <a:spcBef>
                          <a:spcPts val="0"/>
                        </a:spcBef>
                        <a:spcAft>
                          <a:spcPts val="0"/>
                        </a:spcAft>
                      </a:pPr>
                      <a:r>
                        <a:rPr lang="en-US" sz="200">
                          <a:latin typeface="Times New Roman"/>
                          <a:ea typeface="Times New Roman"/>
                        </a:rPr>
                        <a:t>(Combined MICU/SICU/CCU)</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8469">
                <a:tc>
                  <a:txBody>
                    <a:bodyPr/>
                    <a:lstStyle/>
                    <a:p>
                      <a:pPr marL="0" marR="0" algn="l">
                        <a:spcBef>
                          <a:spcPts val="0"/>
                        </a:spcBef>
                        <a:spcAft>
                          <a:spcPts val="0"/>
                        </a:spcAft>
                      </a:pPr>
                      <a:r>
                        <a:rPr lang="en-US" sz="300">
                          <a:latin typeface="Times New Roman"/>
                          <a:ea typeface="Times New Roman"/>
                        </a:rPr>
                        <a:t>Nursing Home/Longterm Care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70 – 100% * </a:t>
                      </a:r>
                    </a:p>
                    <a:p>
                      <a:pPr marL="0" marR="0" algn="ctr">
                        <a:spcBef>
                          <a:spcPts val="0"/>
                        </a:spcBef>
                        <a:spcAft>
                          <a:spcPts val="0"/>
                        </a:spcAft>
                      </a:pPr>
                      <a:r>
                        <a:rPr lang="en-US" sz="200">
                          <a:latin typeface="Times New Roman"/>
                          <a:ea typeface="Times New Roman"/>
                        </a:rPr>
                        <a:t>(Less coverage may be provided for primarily dementia units)</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 (into bathroom)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257346">
                <a:tc>
                  <a:txBody>
                    <a:bodyPr/>
                    <a:lstStyle/>
                    <a:p>
                      <a:pPr marL="0" marR="0" algn="l">
                        <a:spcBef>
                          <a:spcPts val="0"/>
                        </a:spcBef>
                        <a:spcAft>
                          <a:spcPts val="0"/>
                        </a:spcAft>
                      </a:pPr>
                      <a:r>
                        <a:rPr lang="en-US" sz="300">
                          <a:latin typeface="Times New Roman"/>
                          <a:ea typeface="Times New Roman"/>
                        </a:rPr>
                        <a:t>Hemodialysis</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50% - 100%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50%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Straight or Traverse</a:t>
                      </a:r>
                    </a:p>
                    <a:p>
                      <a:pPr marL="0" marR="0" algn="ctr">
                        <a:spcBef>
                          <a:spcPts val="0"/>
                        </a:spcBef>
                        <a:spcAft>
                          <a:spcPts val="0"/>
                        </a:spcAft>
                      </a:pPr>
                      <a:r>
                        <a:rPr lang="en-US" sz="200">
                          <a:latin typeface="Times New Roman"/>
                          <a:ea typeface="Times New Roman"/>
                        </a:rPr>
                        <a:t>CL coverage is needed over areas where lateral transfers of patients from stretchers to dialysis beds occur. One straight track over several bays in a row would be appropriate.</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230">
                <a:tc>
                  <a:txBody>
                    <a:bodyPr/>
                    <a:lstStyle/>
                    <a:p>
                      <a:pPr marL="0" marR="0" algn="l">
                        <a:spcBef>
                          <a:spcPts val="0"/>
                        </a:spcBef>
                        <a:spcAft>
                          <a:spcPts val="0"/>
                        </a:spcAft>
                      </a:pPr>
                      <a:r>
                        <a:rPr lang="en-US" sz="300">
                          <a:latin typeface="Times New Roman"/>
                          <a:ea typeface="Times New Roman"/>
                        </a:rPr>
                        <a:t>Radiology (X-ray, CT, etc.) </a:t>
                      </a:r>
                    </a:p>
                    <a:p>
                      <a:pPr marL="342900" marR="0" lvl="0" indent="-342900" algn="l">
                        <a:spcBef>
                          <a:spcPts val="0"/>
                        </a:spcBef>
                        <a:spcAft>
                          <a:spcPts val="0"/>
                        </a:spcAft>
                        <a:buFont typeface="Symbol"/>
                        <a:buChar char=""/>
                        <a:tabLst>
                          <a:tab pos="228600" algn="l"/>
                        </a:tabLst>
                      </a:pPr>
                      <a:r>
                        <a:rPr lang="en-US" sz="200">
                          <a:latin typeface="Times New Roman"/>
                          <a:ea typeface="Times New Roman"/>
                        </a:rPr>
                        <a:t>Overhead/ceiling lift system must be compatible with the ceiling-mounted radiological equipment. </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50%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 or straight   </a:t>
                      </a:r>
                    </a:p>
                    <a:p>
                      <a:pPr marL="0" marR="0" algn="ctr">
                        <a:spcBef>
                          <a:spcPts val="0"/>
                        </a:spcBef>
                        <a:spcAft>
                          <a:spcPts val="0"/>
                        </a:spcAft>
                      </a:pPr>
                      <a:r>
                        <a:rPr lang="en-US" sz="300">
                          <a:latin typeface="Times New Roman"/>
                          <a:ea typeface="Times New Roman"/>
                        </a:rPr>
                        <a:t>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119325">
                <a:tc>
                  <a:txBody>
                    <a:bodyPr/>
                    <a:lstStyle/>
                    <a:p>
                      <a:pPr marL="0" marR="0" algn="l">
                        <a:spcBef>
                          <a:spcPts val="0"/>
                        </a:spcBef>
                        <a:spcAft>
                          <a:spcPts val="0"/>
                        </a:spcAft>
                      </a:pPr>
                      <a:r>
                        <a:rPr lang="en-US" sz="300">
                          <a:latin typeface="Times New Roman"/>
                          <a:ea typeface="Times New Roman"/>
                        </a:rPr>
                        <a:t>MRI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Straight track located in adjacent MRI patient transfer area</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758">
                <a:tc>
                  <a:txBody>
                    <a:bodyPr/>
                    <a:lstStyle/>
                    <a:p>
                      <a:pPr marL="0" marR="0" algn="l">
                        <a:spcBef>
                          <a:spcPts val="0"/>
                        </a:spcBef>
                        <a:spcAft>
                          <a:spcPts val="0"/>
                        </a:spcAft>
                      </a:pPr>
                      <a:r>
                        <a:rPr lang="en-US" sz="300">
                          <a:latin typeface="Times New Roman"/>
                          <a:ea typeface="Times New Roman"/>
                        </a:rPr>
                        <a:t>Nuclear Medicine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50%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50%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81108">
                <a:tc>
                  <a:txBody>
                    <a:bodyPr/>
                    <a:lstStyle/>
                    <a:p>
                      <a:pPr marL="0" marR="0" algn="l">
                        <a:spcBef>
                          <a:spcPts val="0"/>
                        </a:spcBef>
                        <a:spcAft>
                          <a:spcPts val="0"/>
                        </a:spcAft>
                      </a:pPr>
                      <a:r>
                        <a:rPr lang="en-US" sz="300">
                          <a:latin typeface="Times New Roman"/>
                          <a:ea typeface="Times New Roman"/>
                        </a:rPr>
                        <a:t>Procedure areas (GI, Cystoscopy, etc.)</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Traverse or straight positioned as needed</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108">
                <a:tc>
                  <a:txBody>
                    <a:bodyPr/>
                    <a:lstStyle/>
                    <a:p>
                      <a:pPr marL="0" marR="0" algn="l">
                        <a:spcBef>
                          <a:spcPts val="0"/>
                        </a:spcBef>
                        <a:spcAft>
                          <a:spcPts val="0"/>
                        </a:spcAft>
                      </a:pPr>
                      <a:r>
                        <a:rPr lang="en-US" sz="300">
                          <a:latin typeface="Times New Roman"/>
                          <a:ea typeface="Times New Roman"/>
                        </a:rPr>
                        <a:t>Cath Lab</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 or Straight</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158367">
                <a:tc>
                  <a:txBody>
                    <a:bodyPr/>
                    <a:lstStyle/>
                    <a:p>
                      <a:pPr marL="0" marR="0" algn="l">
                        <a:spcBef>
                          <a:spcPts val="0"/>
                        </a:spcBef>
                        <a:spcAft>
                          <a:spcPts val="0"/>
                        </a:spcAft>
                      </a:pPr>
                      <a:r>
                        <a:rPr lang="en-US" sz="300">
                          <a:latin typeface="Times New Roman"/>
                          <a:ea typeface="Times New Roman"/>
                        </a:rPr>
                        <a:t>PACU</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Straight Track </a:t>
                      </a:r>
                    </a:p>
                    <a:p>
                      <a:pPr marL="0" marR="0" algn="ctr">
                        <a:spcBef>
                          <a:spcPts val="0"/>
                        </a:spcBef>
                        <a:spcAft>
                          <a:spcPts val="0"/>
                        </a:spcAft>
                      </a:pPr>
                      <a:r>
                        <a:rPr lang="en-US" sz="300">
                          <a:latin typeface="Times New Roman"/>
                          <a:ea typeface="Times New Roman"/>
                        </a:rPr>
                        <a:t>(if possible, extend over all beds in a row using one lift system per row)</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
                <a:tc>
                  <a:txBody>
                    <a:bodyPr/>
                    <a:lstStyle/>
                    <a:p>
                      <a:pPr marL="0" marR="0" algn="l">
                        <a:spcBef>
                          <a:spcPts val="0"/>
                        </a:spcBef>
                        <a:spcAft>
                          <a:spcPts val="0"/>
                        </a:spcAft>
                      </a:pPr>
                      <a:r>
                        <a:rPr lang="en-US" sz="300">
                          <a:latin typeface="Times New Roman"/>
                          <a:ea typeface="Times New Roman"/>
                        </a:rPr>
                        <a:t>OR</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471801">
                <a:tc>
                  <a:txBody>
                    <a:bodyPr/>
                    <a:lstStyle/>
                    <a:p>
                      <a:pPr marL="0" marR="0" algn="l">
                        <a:spcBef>
                          <a:spcPts val="0"/>
                        </a:spcBef>
                        <a:spcAft>
                          <a:spcPts val="0"/>
                        </a:spcAft>
                      </a:pPr>
                      <a:r>
                        <a:rPr lang="en-US" sz="300">
                          <a:latin typeface="Times New Roman"/>
                          <a:ea typeface="Times New Roman"/>
                        </a:rPr>
                        <a:t>Physical Therapy Clinics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Courier New"/>
                        <a:buChar char="o"/>
                        <a:tabLst>
                          <a:tab pos="228600" algn="l"/>
                        </a:tabLst>
                      </a:pPr>
                      <a:r>
                        <a:rPr lang="en-US" sz="200">
                          <a:latin typeface="Times New Roman"/>
                          <a:ea typeface="Times New Roman"/>
                        </a:rPr>
                        <a:t>Preferred design – Rehab clinic design is best when an all-encompassing traverse system covers the entire area and 2 or more motors can be used simultaneously (on the parallel bars and at any two treatment tables). </a:t>
                      </a:r>
                      <a:endParaRPr lang="en-US" sz="300">
                        <a:latin typeface="Times New Roman"/>
                        <a:ea typeface="Times New Roman"/>
                      </a:endParaRPr>
                    </a:p>
                    <a:p>
                      <a:pPr marL="342900" marR="0" lvl="0" indent="-342900" algn="l">
                        <a:spcBef>
                          <a:spcPts val="0"/>
                        </a:spcBef>
                        <a:spcAft>
                          <a:spcPts val="0"/>
                        </a:spcAft>
                        <a:buFont typeface="Courier New"/>
                        <a:buChar char="o"/>
                        <a:tabLst>
                          <a:tab pos="228600" algn="l"/>
                        </a:tabLst>
                      </a:pPr>
                      <a:r>
                        <a:rPr lang="en-US" sz="200">
                          <a:latin typeface="Times New Roman"/>
                          <a:ea typeface="Times New Roman"/>
                        </a:rPr>
                        <a:t>Alternate design – Install straight track over parallel bars. Install traverse track system covering treatment tables and activity areas.</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
                <a:tc>
                  <a:txBody>
                    <a:bodyPr/>
                    <a:lstStyle/>
                    <a:p>
                      <a:pPr marL="0" marR="0" algn="l">
                        <a:spcBef>
                          <a:spcPts val="0"/>
                        </a:spcBef>
                        <a:spcAft>
                          <a:spcPts val="0"/>
                        </a:spcAft>
                      </a:pPr>
                      <a:r>
                        <a:rPr lang="en-US" sz="300">
                          <a:latin typeface="Times New Roman"/>
                          <a:ea typeface="Times New Roman"/>
                        </a:rPr>
                        <a:t>Spinal Cord Injury</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 into bathroom</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118775">
                <a:tc>
                  <a:txBody>
                    <a:bodyPr/>
                    <a:lstStyle/>
                    <a:p>
                      <a:pPr marL="0" marR="0" algn="l">
                        <a:spcBef>
                          <a:spcPts val="0"/>
                        </a:spcBef>
                        <a:spcAft>
                          <a:spcPts val="0"/>
                        </a:spcAft>
                      </a:pPr>
                      <a:r>
                        <a:rPr lang="en-US" sz="300">
                          <a:latin typeface="Times New Roman"/>
                          <a:ea typeface="Times New Roman"/>
                        </a:rPr>
                        <a:t>Outpatient  SCI Clinic Exam/Treatment Rooms</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972">
                <a:tc>
                  <a:txBody>
                    <a:bodyPr/>
                    <a:lstStyle/>
                    <a:p>
                      <a:pPr marL="0" marR="0" algn="l">
                        <a:spcBef>
                          <a:spcPts val="0"/>
                        </a:spcBef>
                        <a:spcAft>
                          <a:spcPts val="0"/>
                        </a:spcAft>
                      </a:pPr>
                      <a:r>
                        <a:rPr lang="en-US" sz="300">
                          <a:latin typeface="Times New Roman"/>
                          <a:ea typeface="Times New Roman"/>
                        </a:rPr>
                        <a:t>Outpatient/Primary Care Clinics</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l">
                        <a:spcBef>
                          <a:spcPts val="0"/>
                        </a:spcBef>
                        <a:spcAft>
                          <a:spcPts val="0"/>
                        </a:spcAft>
                      </a:pPr>
                      <a:r>
                        <a:rPr lang="en-US" sz="200">
                          <a:latin typeface="Times New Roman"/>
                          <a:ea typeface="Times New Roman"/>
                        </a:rPr>
                        <a:t>Depending on patient population, one or more regular &amp;/or one expanded capacity/bariatric lift</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217754">
                <a:tc>
                  <a:txBody>
                    <a:bodyPr/>
                    <a:lstStyle/>
                    <a:p>
                      <a:pPr marL="0" marR="0" algn="l">
                        <a:spcBef>
                          <a:spcPts val="0"/>
                        </a:spcBef>
                        <a:spcAft>
                          <a:spcPts val="0"/>
                        </a:spcAft>
                      </a:pPr>
                      <a:r>
                        <a:rPr lang="en-US" sz="300">
                          <a:latin typeface="Times New Roman"/>
                          <a:ea typeface="Times New Roman"/>
                        </a:rPr>
                        <a:t>Emergency Dept/</a:t>
                      </a:r>
                    </a:p>
                    <a:p>
                      <a:pPr marL="0" marR="0" algn="l">
                        <a:spcBef>
                          <a:spcPts val="0"/>
                        </a:spcBef>
                        <a:spcAft>
                          <a:spcPts val="0"/>
                        </a:spcAft>
                      </a:pPr>
                      <a:r>
                        <a:rPr lang="en-US" sz="300">
                          <a:latin typeface="Times New Roman"/>
                          <a:ea typeface="Times New Roman"/>
                        </a:rPr>
                        <a:t>Urgent Care Exam Rooms</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50 – 100%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Courier New"/>
                        <a:buChar char="o"/>
                        <a:tabLst>
                          <a:tab pos="228600" algn="l"/>
                        </a:tabLst>
                      </a:pPr>
                      <a:r>
                        <a:rPr lang="en-US" sz="200">
                          <a:latin typeface="Times New Roman"/>
                          <a:ea typeface="Times New Roman"/>
                        </a:rPr>
                        <a:t>Preferred design  - Traverse over multiple bays in a row or in private rooms</a:t>
                      </a:r>
                      <a:endParaRPr lang="en-US" sz="300">
                        <a:latin typeface="Times New Roman"/>
                        <a:ea typeface="Times New Roman"/>
                      </a:endParaRPr>
                    </a:p>
                    <a:p>
                      <a:pPr marL="342900" marR="0" lvl="0" indent="-342900" algn="l">
                        <a:spcBef>
                          <a:spcPts val="0"/>
                        </a:spcBef>
                        <a:spcAft>
                          <a:spcPts val="0"/>
                        </a:spcAft>
                        <a:buFont typeface="Courier New"/>
                        <a:buChar char="o"/>
                        <a:tabLst>
                          <a:tab pos="228600" algn="l"/>
                        </a:tabLst>
                      </a:pPr>
                      <a:r>
                        <a:rPr lang="en-US" sz="200">
                          <a:latin typeface="Times New Roman"/>
                          <a:ea typeface="Times New Roman"/>
                        </a:rPr>
                        <a:t>Alternate design- Straight track over several bays in a row or in private rooms</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965">
                <a:tc>
                  <a:txBody>
                    <a:bodyPr/>
                    <a:lstStyle/>
                    <a:p>
                      <a:pPr marL="0" marR="0" algn="l">
                        <a:spcBef>
                          <a:spcPts val="0"/>
                        </a:spcBef>
                        <a:spcAft>
                          <a:spcPts val="0"/>
                        </a:spcAft>
                      </a:pP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200">
                          <a:latin typeface="Times New Roman"/>
                          <a:ea typeface="Times New Roman"/>
                        </a:rPr>
                        <a:t>Depending on patient population, one regular or one expanded capacity/bariatric lift under canopy in ambulance bay</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329931">
                <a:tc>
                  <a:txBody>
                    <a:bodyPr/>
                    <a:lstStyle/>
                    <a:p>
                      <a:pPr marL="0" marR="0" algn="l">
                        <a:spcBef>
                          <a:spcPts val="0"/>
                        </a:spcBef>
                        <a:spcAft>
                          <a:spcPts val="0"/>
                        </a:spcAft>
                      </a:pPr>
                      <a:r>
                        <a:rPr lang="en-US" sz="300">
                          <a:latin typeface="Times New Roman"/>
                          <a:ea typeface="Times New Roman"/>
                        </a:rPr>
                        <a:t>Mental Health/Psychiatric Patient Care Areas</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200">
                          <a:latin typeface="Times New Roman"/>
                          <a:ea typeface="Times New Roman"/>
                        </a:rPr>
                        <a:t>Ceiling lifts shall not be installed in mental health units with the potential for actively suicidal patients.  These statements do not apply to dementia care units</a:t>
                      </a:r>
                      <a:r>
                        <a:rPr lang="en-US" sz="200">
                          <a:latin typeface="Tahoma"/>
                          <a:ea typeface="Times New Roman"/>
                        </a:rPr>
                        <a:t> </a:t>
                      </a:r>
                      <a:r>
                        <a:rPr lang="en-US" sz="200">
                          <a:latin typeface="Times New Roman"/>
                          <a:ea typeface="Times New Roman"/>
                        </a:rPr>
                        <a:t>or gero-psychiatry units that do not treat actively suicidal patient and may need ceiling lifts.</a:t>
                      </a:r>
                      <a:r>
                        <a:rPr lang="en-US" sz="200">
                          <a:latin typeface="Tahoma"/>
                          <a:ea typeface="Times New Roman"/>
                        </a:rPr>
                        <a:t>  </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45720">
                <a:tc>
                  <a:txBody>
                    <a:bodyPr/>
                    <a:lstStyle/>
                    <a:p>
                      <a:pPr marL="0" marR="0" algn="l">
                        <a:spcBef>
                          <a:spcPts val="0"/>
                        </a:spcBef>
                        <a:spcAft>
                          <a:spcPts val="0"/>
                        </a:spcAft>
                      </a:pPr>
                      <a:r>
                        <a:rPr lang="en-US" sz="300">
                          <a:latin typeface="Times New Roman"/>
                          <a:ea typeface="Times New Roman"/>
                        </a:rPr>
                        <a:t>Geri-psych</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200">
                          <a:latin typeface="Times New Roman"/>
                          <a:ea typeface="Times New Roman"/>
                        </a:rPr>
                        <a:t>50 – 100%</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50 – 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Straight or 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131972">
                <a:tc>
                  <a:txBody>
                    <a:bodyPr/>
                    <a:lstStyle/>
                    <a:p>
                      <a:pPr marL="0" marR="0" algn="l">
                        <a:spcBef>
                          <a:spcPts val="0"/>
                        </a:spcBef>
                        <a:spcAft>
                          <a:spcPts val="0"/>
                        </a:spcAft>
                      </a:pPr>
                      <a:r>
                        <a:rPr lang="en-US" sz="300">
                          <a:latin typeface="Times New Roman"/>
                          <a:ea typeface="Times New Roman"/>
                        </a:rPr>
                        <a:t>Dental</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
                          <a:latin typeface="Times New Roman"/>
                          <a:ea typeface="Times New Roman"/>
                        </a:rPr>
                        <a:t>Depending on patient population, one regular &amp;/or one expanded capacity/bariatric lift</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50%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Straight or Traverse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516">
                <a:tc>
                  <a:txBody>
                    <a:bodyPr/>
                    <a:lstStyle/>
                    <a:p>
                      <a:pPr marL="0" marR="0" algn="l">
                        <a:spcBef>
                          <a:spcPts val="0"/>
                        </a:spcBef>
                        <a:spcAft>
                          <a:spcPts val="0"/>
                        </a:spcAft>
                      </a:pPr>
                      <a:r>
                        <a:rPr lang="en-US" sz="300">
                          <a:latin typeface="Times New Roman"/>
                          <a:ea typeface="Times New Roman"/>
                        </a:rPr>
                        <a:t>Morgue</a:t>
                      </a:r>
                    </a:p>
                    <a:p>
                      <a:pPr marL="342900" marR="0" lvl="0" indent="-342900" algn="l">
                        <a:spcBef>
                          <a:spcPts val="0"/>
                        </a:spcBef>
                        <a:spcAft>
                          <a:spcPts val="0"/>
                        </a:spcAft>
                        <a:buFont typeface="Symbol"/>
                        <a:buChar char=""/>
                        <a:tabLst>
                          <a:tab pos="228600" algn="l"/>
                        </a:tabLst>
                      </a:pPr>
                      <a:r>
                        <a:rPr lang="en-US" sz="200">
                          <a:latin typeface="Times New Roman"/>
                          <a:ea typeface="Times New Roman"/>
                        </a:rPr>
                        <a:t>Expanded capacity lift w/ minimum weight capacity of 600 lbs. or greater depending on patient population characteristics. Include Supine Lift Frame in purchase.</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 </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100%</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300">
                          <a:latin typeface="Times New Roman"/>
                          <a:ea typeface="Times New Roman"/>
                        </a:rPr>
                        <a:t>Traverse or Straight</a:t>
                      </a:r>
                    </a:p>
                    <a:p>
                      <a:pPr marL="0" marR="0" algn="ctr">
                        <a:spcBef>
                          <a:spcPts val="0"/>
                        </a:spcBef>
                        <a:spcAft>
                          <a:spcPts val="0"/>
                        </a:spcAft>
                      </a:pPr>
                      <a:r>
                        <a:rPr lang="en-US" sz="200">
                          <a:latin typeface="Times New Roman"/>
                          <a:ea typeface="Times New Roman"/>
                        </a:rPr>
                        <a:t>Lift system should be able to assist in inserting &amp; extracting trays into cooler as well as lifting &amp; moving bodies into &amp; w/in autopsy suite. </a:t>
                      </a: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45720">
                <a:tc>
                  <a:txBody>
                    <a:bodyPr/>
                    <a:lstStyle/>
                    <a:p>
                      <a:pPr marL="0" marR="0" algn="l">
                        <a:spcBef>
                          <a:spcPts val="0"/>
                        </a:spcBef>
                        <a:spcAft>
                          <a:spcPts val="0"/>
                        </a:spcAft>
                      </a:pPr>
                      <a:r>
                        <a:rPr lang="en-US" sz="300">
                          <a:latin typeface="Times New Roman"/>
                          <a:ea typeface="Times New Roman"/>
                        </a:rPr>
                        <a:t>Nurse Training Area</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a:latin typeface="Times New Roman"/>
                          <a:ea typeface="Times New Roman"/>
                        </a:rPr>
                        <a:t>One</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300">
                        <a:latin typeface="Times New Roman"/>
                        <a:ea typeface="Times New Roman"/>
                      </a:endParaRP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300" dirty="0">
                          <a:latin typeface="Times New Roman"/>
                          <a:ea typeface="Times New Roman"/>
                        </a:rPr>
                        <a:t>Straight</a:t>
                      </a:r>
                    </a:p>
                  </a:txBody>
                  <a:tcPr marL="14847" marR="148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401565" y="628650"/>
          <a:ext cx="8458199" cy="2973366"/>
        </p:xfrm>
        <a:graphic>
          <a:graphicData uri="http://schemas.openxmlformats.org/drawingml/2006/table">
            <a:tbl>
              <a:tblPr/>
              <a:tblGrid>
                <a:gridCol w="2141616"/>
                <a:gridCol w="2155149"/>
                <a:gridCol w="1256888"/>
                <a:gridCol w="2904546"/>
              </a:tblGrid>
              <a:tr h="826803">
                <a:tc>
                  <a:txBody>
                    <a:bodyPr/>
                    <a:lstStyle/>
                    <a:p>
                      <a:pPr marL="0" marR="0" algn="l">
                        <a:spcBef>
                          <a:spcPts val="0"/>
                        </a:spcBef>
                        <a:spcAft>
                          <a:spcPts val="0"/>
                        </a:spcAft>
                      </a:pPr>
                      <a:r>
                        <a:rPr lang="en-US" sz="1200" b="1" dirty="0">
                          <a:latin typeface="Times New Roman"/>
                          <a:ea typeface="Times New Roman"/>
                        </a:rPr>
                        <a:t>CLINICAL UNIT/AREA</a:t>
                      </a:r>
                      <a:endParaRPr lang="en-US" sz="1200" dirty="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1200" b="1">
                          <a:latin typeface="Times New Roman"/>
                          <a:ea typeface="Times New Roman"/>
                        </a:rPr>
                        <a:t>CL ‘SYSTEM’ </a:t>
                      </a:r>
                      <a:endParaRPr lang="en-US" sz="1200">
                        <a:latin typeface="Times New Roman"/>
                        <a:ea typeface="Times New Roman"/>
                      </a:endParaRPr>
                    </a:p>
                    <a:p>
                      <a:pPr marL="0" marR="0" algn="ctr">
                        <a:spcBef>
                          <a:spcPts val="0"/>
                        </a:spcBef>
                        <a:spcAft>
                          <a:spcPts val="0"/>
                        </a:spcAft>
                      </a:pPr>
                      <a:r>
                        <a:rPr lang="en-US" sz="1200" b="1">
                          <a:latin typeface="Times New Roman"/>
                          <a:ea typeface="Times New Roman"/>
                        </a:rPr>
                        <a:t>Minimal</a:t>
                      </a:r>
                      <a:endParaRPr lang="en-US" sz="1200">
                        <a:latin typeface="Times New Roman"/>
                        <a:ea typeface="Times New Roman"/>
                      </a:endParaRPr>
                    </a:p>
                    <a:p>
                      <a:pPr marL="0" marR="0" algn="ctr">
                        <a:spcBef>
                          <a:spcPts val="0"/>
                        </a:spcBef>
                        <a:spcAft>
                          <a:spcPts val="0"/>
                        </a:spcAft>
                      </a:pPr>
                      <a:r>
                        <a:rPr lang="en-US" sz="1200" b="1" u="sng">
                          <a:latin typeface="Times New Roman"/>
                          <a:ea typeface="Times New Roman"/>
                        </a:rPr>
                        <a:t>Patient</a:t>
                      </a:r>
                      <a:r>
                        <a:rPr lang="en-US" sz="1200" b="1">
                          <a:latin typeface="Times New Roman"/>
                          <a:ea typeface="Times New Roman"/>
                        </a:rPr>
                        <a:t> Coverage</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1200" b="1">
                          <a:latin typeface="Times New Roman"/>
                          <a:ea typeface="Times New Roman"/>
                        </a:rPr>
                        <a:t>CL ‘TRACK’ Minimal </a:t>
                      </a:r>
                      <a:endParaRPr lang="en-US" sz="1200">
                        <a:latin typeface="Times New Roman"/>
                        <a:ea typeface="Times New Roman"/>
                      </a:endParaRPr>
                    </a:p>
                    <a:p>
                      <a:pPr marL="0" marR="0" algn="ctr">
                        <a:spcBef>
                          <a:spcPts val="0"/>
                        </a:spcBef>
                        <a:spcAft>
                          <a:spcPts val="0"/>
                        </a:spcAft>
                      </a:pPr>
                      <a:r>
                        <a:rPr lang="en-US" sz="1200" b="1" u="sng">
                          <a:latin typeface="Times New Roman"/>
                          <a:ea typeface="Times New Roman"/>
                        </a:rPr>
                        <a:t>Room</a:t>
                      </a:r>
                      <a:r>
                        <a:rPr lang="en-US" sz="1200" b="1">
                          <a:latin typeface="Times New Roman"/>
                          <a:ea typeface="Times New Roman"/>
                        </a:rPr>
                        <a:t> Coverage **</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1200" b="1">
                          <a:latin typeface="Times New Roman"/>
                          <a:ea typeface="Times New Roman"/>
                        </a:rPr>
                        <a:t>PREFERRED TRACK CONFIGURATION</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227275">
                <a:tc>
                  <a:txBody>
                    <a:bodyPr/>
                    <a:lstStyle/>
                    <a:p>
                      <a:pPr marL="0" marR="0" algn="l">
                        <a:spcBef>
                          <a:spcPts val="0"/>
                        </a:spcBef>
                        <a:spcAft>
                          <a:spcPts val="0"/>
                        </a:spcAft>
                      </a:pPr>
                      <a:r>
                        <a:rPr lang="en-US" sz="1200">
                          <a:latin typeface="Times New Roman"/>
                          <a:ea typeface="Times New Roman"/>
                        </a:rPr>
                        <a:t>Medical/Surgical  Unit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50 – 100%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Traverse</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0088">
                <a:tc>
                  <a:txBody>
                    <a:bodyPr/>
                    <a:lstStyle/>
                    <a:p>
                      <a:pPr marL="0" marR="0" algn="l">
                        <a:spcBef>
                          <a:spcPts val="0"/>
                        </a:spcBef>
                        <a:spcAft>
                          <a:spcPts val="0"/>
                        </a:spcAft>
                      </a:pPr>
                      <a:r>
                        <a:rPr lang="en-US" sz="1200">
                          <a:latin typeface="Times New Roman"/>
                          <a:ea typeface="Times New Roman"/>
                        </a:rPr>
                        <a:t>Post-Surgical Unit</a:t>
                      </a:r>
                    </a:p>
                    <a:p>
                      <a:pPr marL="342900" marR="0" lvl="0" indent="-342900" algn="l">
                        <a:spcBef>
                          <a:spcPts val="0"/>
                        </a:spcBef>
                        <a:spcAft>
                          <a:spcPts val="0"/>
                        </a:spcAft>
                        <a:buFont typeface="Symbol"/>
                        <a:buChar char=""/>
                        <a:tabLst>
                          <a:tab pos="228600" algn="l"/>
                        </a:tabLst>
                      </a:pPr>
                      <a:r>
                        <a:rPr lang="en-US" sz="1100">
                          <a:latin typeface="Times New Roman"/>
                          <a:ea typeface="Times New Roman"/>
                        </a:rPr>
                        <a:t>Provide one supine sling and hanger bar system for unit.</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50 – 100%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Traverse</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1219200">
                <a:tc>
                  <a:txBody>
                    <a:bodyPr/>
                    <a:lstStyle/>
                    <a:p>
                      <a:pPr marL="0" marR="0" algn="l">
                        <a:spcBef>
                          <a:spcPts val="0"/>
                        </a:spcBef>
                        <a:spcAft>
                          <a:spcPts val="0"/>
                        </a:spcAft>
                      </a:pPr>
                      <a:r>
                        <a:rPr lang="en-US" sz="1200">
                          <a:latin typeface="Times New Roman"/>
                          <a:ea typeface="Times New Roman"/>
                        </a:rPr>
                        <a:t>Rehab Unit</a:t>
                      </a:r>
                    </a:p>
                    <a:p>
                      <a:pPr marL="342900" marR="0" lvl="0" indent="-342900" algn="l">
                        <a:spcBef>
                          <a:spcPts val="0"/>
                        </a:spcBef>
                        <a:spcAft>
                          <a:spcPts val="0"/>
                        </a:spcAft>
                        <a:buFont typeface="Symbol"/>
                        <a:buChar char=""/>
                        <a:tabLst>
                          <a:tab pos="228600" algn="l"/>
                        </a:tabLst>
                      </a:pPr>
                      <a:r>
                        <a:rPr lang="en-US" sz="1100">
                          <a:latin typeface="Times New Roman"/>
                          <a:ea typeface="Times New Roman"/>
                        </a:rPr>
                        <a:t>Consider installing straight track down hallway for ambulating patients.</a:t>
                      </a:r>
                      <a:endParaRPr lang="en-US" sz="1200">
                        <a:latin typeface="Times New Roman"/>
                        <a:ea typeface="Times New Roman"/>
                      </a:endParaRPr>
                    </a:p>
                    <a:p>
                      <a:pPr marL="342900" marR="0" lvl="0" indent="-342900" algn="l">
                        <a:spcBef>
                          <a:spcPts val="0"/>
                        </a:spcBef>
                        <a:spcAft>
                          <a:spcPts val="0"/>
                        </a:spcAft>
                        <a:buFont typeface="Symbol"/>
                        <a:buChar char=""/>
                        <a:tabLst>
                          <a:tab pos="228600" algn="l"/>
                        </a:tabLst>
                      </a:pPr>
                      <a:r>
                        <a:rPr lang="en-US" sz="1100">
                          <a:latin typeface="Times New Roman"/>
                          <a:ea typeface="Times New Roman"/>
                        </a:rPr>
                        <a:t>Provide one supine sling and hanger bar system for unit.</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50 – 100% *</a:t>
                      </a:r>
                    </a:p>
                    <a:p>
                      <a:pPr marL="0" marR="0" algn="ctr">
                        <a:spcBef>
                          <a:spcPts val="0"/>
                        </a:spcBef>
                        <a:spcAft>
                          <a:spcPts val="0"/>
                        </a:spcAft>
                      </a:pPr>
                      <a:r>
                        <a:rPr lang="en-US" sz="1100">
                          <a:latin typeface="Times New Roman"/>
                          <a:ea typeface="Times New Roman"/>
                        </a:rPr>
                        <a:t>(If unit is primarily neuro rehab, provide a minimum of 70% coverage)</a:t>
                      </a:r>
                      <a:endParaRPr lang="en-US" sz="1200">
                        <a:latin typeface="Times New Roman"/>
                        <a:ea typeface="Times New Roman"/>
                      </a:endParaRPr>
                    </a:p>
                    <a:p>
                      <a:pPr marL="0" marR="0" algn="ctr">
                        <a:spcBef>
                          <a:spcPts val="0"/>
                        </a:spcBef>
                        <a:spcAft>
                          <a:spcPts val="0"/>
                        </a:spcAft>
                      </a:pPr>
                      <a:r>
                        <a:rPr lang="en-US" sz="1100">
                          <a:latin typeface="Times New Roman"/>
                          <a:ea typeface="Times New Roman"/>
                        </a:rPr>
                        <a:t>(For new construction or rooms large enough for ambulation w/in rooms, provide 100% coverage)</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Traverse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401564" y="3600452"/>
          <a:ext cx="8458199" cy="2521554"/>
        </p:xfrm>
        <a:graphic>
          <a:graphicData uri="http://schemas.openxmlformats.org/drawingml/2006/table">
            <a:tbl>
              <a:tblPr/>
              <a:tblGrid>
                <a:gridCol w="2141616"/>
                <a:gridCol w="2155150"/>
                <a:gridCol w="1256887"/>
                <a:gridCol w="2904546"/>
              </a:tblGrid>
              <a:tr h="304799">
                <a:tc>
                  <a:txBody>
                    <a:bodyPr/>
                    <a:lstStyle/>
                    <a:p>
                      <a:pPr marL="0" marR="0" algn="l">
                        <a:spcBef>
                          <a:spcPts val="0"/>
                        </a:spcBef>
                        <a:spcAft>
                          <a:spcPts val="0"/>
                        </a:spcAft>
                      </a:pPr>
                      <a:r>
                        <a:rPr lang="en-US" sz="1200" dirty="0">
                          <a:latin typeface="Times New Roman"/>
                          <a:ea typeface="Times New Roman"/>
                        </a:rPr>
                        <a:t>MICU</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Traverse</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228600">
                <a:tc>
                  <a:txBody>
                    <a:bodyPr/>
                    <a:lstStyle/>
                    <a:p>
                      <a:pPr marL="0" marR="0" algn="l">
                        <a:spcBef>
                          <a:spcPts val="0"/>
                        </a:spcBef>
                        <a:spcAft>
                          <a:spcPts val="0"/>
                        </a:spcAft>
                      </a:pPr>
                      <a:r>
                        <a:rPr lang="en-US" sz="1200">
                          <a:latin typeface="Times New Roman"/>
                          <a:ea typeface="Times New Roman"/>
                        </a:rPr>
                        <a:t>SICU</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Traverse</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38">
                <a:tc>
                  <a:txBody>
                    <a:bodyPr/>
                    <a:lstStyle/>
                    <a:p>
                      <a:pPr marL="0" marR="0" algn="l">
                        <a:spcBef>
                          <a:spcPts val="0"/>
                        </a:spcBef>
                        <a:spcAft>
                          <a:spcPts val="0"/>
                        </a:spcAft>
                      </a:pPr>
                      <a:r>
                        <a:rPr lang="en-US" sz="1200">
                          <a:latin typeface="Times New Roman"/>
                          <a:ea typeface="Times New Roman"/>
                        </a:rPr>
                        <a:t>CCU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50%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50%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Traverse or straight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357188">
                <a:tc>
                  <a:txBody>
                    <a:bodyPr/>
                    <a:lstStyle/>
                    <a:p>
                      <a:pPr marL="0" marR="0" algn="l">
                        <a:spcBef>
                          <a:spcPts val="0"/>
                        </a:spcBef>
                        <a:spcAft>
                          <a:spcPts val="0"/>
                        </a:spcAft>
                      </a:pPr>
                      <a:r>
                        <a:rPr lang="en-US" sz="1200">
                          <a:latin typeface="Times New Roman"/>
                          <a:ea typeface="Times New Roman"/>
                        </a:rPr>
                        <a:t>ICU </a:t>
                      </a:r>
                    </a:p>
                    <a:p>
                      <a:pPr marL="0" marR="0" algn="l">
                        <a:spcBef>
                          <a:spcPts val="0"/>
                        </a:spcBef>
                        <a:spcAft>
                          <a:spcPts val="0"/>
                        </a:spcAft>
                      </a:pPr>
                      <a:r>
                        <a:rPr lang="en-US" sz="1100">
                          <a:latin typeface="Times New Roman"/>
                          <a:ea typeface="Times New Roman"/>
                        </a:rPr>
                        <a:t>(Combined MICU/SICU/CCU)</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Traverse</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3141">
                <a:tc>
                  <a:txBody>
                    <a:bodyPr/>
                    <a:lstStyle/>
                    <a:p>
                      <a:pPr marL="0" marR="0" algn="l">
                        <a:spcBef>
                          <a:spcPts val="0"/>
                        </a:spcBef>
                        <a:spcAft>
                          <a:spcPts val="0"/>
                        </a:spcAft>
                      </a:pPr>
                      <a:r>
                        <a:rPr lang="en-US" sz="1200" dirty="0">
                          <a:latin typeface="Times New Roman"/>
                          <a:ea typeface="Times New Roman"/>
                        </a:rPr>
                        <a:t>Nursing Home/</a:t>
                      </a:r>
                      <a:r>
                        <a:rPr lang="en-US" sz="1200" dirty="0" err="1">
                          <a:latin typeface="Times New Roman"/>
                          <a:ea typeface="Times New Roman"/>
                        </a:rPr>
                        <a:t>Longterm</a:t>
                      </a:r>
                      <a:r>
                        <a:rPr lang="en-US" sz="1200" dirty="0">
                          <a:latin typeface="Times New Roman"/>
                          <a:ea typeface="Times New Roman"/>
                        </a:rPr>
                        <a:t> Care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70 – 100% * </a:t>
                      </a:r>
                    </a:p>
                    <a:p>
                      <a:pPr marL="0" marR="0" algn="ctr">
                        <a:spcBef>
                          <a:spcPts val="0"/>
                        </a:spcBef>
                        <a:spcAft>
                          <a:spcPts val="0"/>
                        </a:spcAft>
                      </a:pPr>
                      <a:r>
                        <a:rPr lang="en-US" sz="1100">
                          <a:latin typeface="Times New Roman"/>
                          <a:ea typeface="Times New Roman"/>
                        </a:rPr>
                        <a:t>(Less coverage may be provided for primarily dementia units)</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Traverse (into bathroom)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902088">
                <a:tc>
                  <a:txBody>
                    <a:bodyPr/>
                    <a:lstStyle/>
                    <a:p>
                      <a:pPr marL="0" marR="0" algn="l">
                        <a:spcBef>
                          <a:spcPts val="0"/>
                        </a:spcBef>
                        <a:spcAft>
                          <a:spcPts val="0"/>
                        </a:spcAft>
                      </a:pPr>
                      <a:r>
                        <a:rPr lang="en-US" sz="1200" dirty="0" err="1">
                          <a:latin typeface="Times New Roman"/>
                          <a:ea typeface="Times New Roman"/>
                        </a:rPr>
                        <a:t>Hemodialysis</a:t>
                      </a:r>
                      <a:endParaRPr lang="en-US" sz="1200" dirty="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50% - 100%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50%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Straight or Traverse</a:t>
                      </a:r>
                    </a:p>
                    <a:p>
                      <a:pPr marL="0" marR="0" algn="ctr">
                        <a:spcBef>
                          <a:spcPts val="0"/>
                        </a:spcBef>
                        <a:spcAft>
                          <a:spcPts val="0"/>
                        </a:spcAft>
                      </a:pPr>
                      <a:r>
                        <a:rPr lang="en-US" sz="1100" dirty="0">
                          <a:latin typeface="Times New Roman"/>
                          <a:ea typeface="Times New Roman"/>
                        </a:rPr>
                        <a:t>CL coverage is needed over areas where lateral transfers of patients from stretchers to dialysis beds occur. One straight track over several bays in a row would be appropriate.</a:t>
                      </a:r>
                      <a:endParaRPr lang="en-US" sz="1200" dirty="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ectangle 1"/>
          <p:cNvSpPr>
            <a:spLocks noChangeArrowheads="1"/>
          </p:cNvSpPr>
          <p:nvPr/>
        </p:nvSpPr>
        <p:spPr bwMode="auto">
          <a:xfrm>
            <a:off x="541867" y="6089823"/>
            <a:ext cx="7708670" cy="279057"/>
          </a:xfrm>
          <a:prstGeom prst="rect">
            <a:avLst/>
          </a:prstGeom>
          <a:noFill/>
          <a:ln w="9525">
            <a:noFill/>
            <a:miter lim="800000"/>
            <a:headEnd/>
            <a:tailEnd/>
          </a:ln>
          <a:effectLst/>
        </p:spPr>
        <p:txBody>
          <a:bodyPr vert="horz" wrap="none" lIns="91424" tIns="45712" rIns="91424" bIns="45712" numCol="1" anchor="ctr" anchorCtr="0" compatLnSpc="1">
            <a:prstTxWarp prst="textNoShape">
              <a:avLst/>
            </a:prstTxWarp>
            <a:spAutoFit/>
          </a:bodyPr>
          <a:lstStyle/>
          <a:p>
            <a:pPr defTabSz="914237">
              <a:tabLst>
                <a:tab pos="228560" algn="l"/>
              </a:tabLst>
            </a:pPr>
            <a:r>
              <a:rPr lang="en-US" sz="1200" b="1" dirty="0" smtClean="0">
                <a:latin typeface="Arial" pitchFamily="34" charset="0"/>
                <a:ea typeface="Times New Roman" pitchFamily="18" charset="0"/>
              </a:rPr>
              <a:t>Table 1. Ceiling Lift (CL) Coverage and Track Configuration Recommendations by Clinical Unit/Area</a:t>
            </a:r>
            <a:endParaRPr lang="en-US" dirty="0" smtClean="0">
              <a:latin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321736" y="762000"/>
          <a:ext cx="8381999" cy="5448302"/>
        </p:xfrm>
        <a:graphic>
          <a:graphicData uri="http://schemas.openxmlformats.org/drawingml/2006/table">
            <a:tbl>
              <a:tblPr/>
              <a:tblGrid>
                <a:gridCol w="2122323"/>
                <a:gridCol w="2135732"/>
                <a:gridCol w="1245565"/>
                <a:gridCol w="2878379"/>
              </a:tblGrid>
              <a:tr h="928688">
                <a:tc>
                  <a:txBody>
                    <a:bodyPr/>
                    <a:lstStyle/>
                    <a:p>
                      <a:pPr marL="0" marR="0" algn="l">
                        <a:spcBef>
                          <a:spcPts val="0"/>
                        </a:spcBef>
                        <a:spcAft>
                          <a:spcPts val="0"/>
                        </a:spcAft>
                      </a:pPr>
                      <a:r>
                        <a:rPr lang="en-US" sz="1200" dirty="0">
                          <a:latin typeface="Times New Roman"/>
                          <a:ea typeface="Times New Roman"/>
                        </a:rPr>
                        <a:t>Radiology (X-ray, CT, etc.) </a:t>
                      </a:r>
                    </a:p>
                    <a:p>
                      <a:pPr marL="342900" marR="0" lvl="0" indent="-342900" algn="l">
                        <a:spcBef>
                          <a:spcPts val="0"/>
                        </a:spcBef>
                        <a:spcAft>
                          <a:spcPts val="0"/>
                        </a:spcAft>
                        <a:buFont typeface="Symbol"/>
                        <a:buChar char=""/>
                        <a:tabLst>
                          <a:tab pos="228600" algn="l"/>
                        </a:tabLst>
                      </a:pPr>
                      <a:r>
                        <a:rPr lang="en-US" sz="1200" dirty="0">
                          <a:latin typeface="Times New Roman"/>
                          <a:ea typeface="Times New Roman"/>
                        </a:rPr>
                        <a:t>Overhead/ceiling lift system must be compatible with the ceiling-mounted radiological equipment. </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50%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Traverse or straight   </a:t>
                      </a:r>
                    </a:p>
                    <a:p>
                      <a:pPr marL="0" marR="0" algn="ctr">
                        <a:spcBef>
                          <a:spcPts val="0"/>
                        </a:spcBef>
                        <a:spcAft>
                          <a:spcPts val="0"/>
                        </a:spcAft>
                      </a:pPr>
                      <a:r>
                        <a:rPr lang="en-US" sz="1200">
                          <a:latin typeface="Times New Roman"/>
                          <a:ea typeface="Times New Roman"/>
                        </a:rPr>
                        <a:t>  </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493686">
                <a:tc>
                  <a:txBody>
                    <a:bodyPr/>
                    <a:lstStyle/>
                    <a:p>
                      <a:pPr marL="0" marR="0" algn="l">
                        <a:spcBef>
                          <a:spcPts val="0"/>
                        </a:spcBef>
                        <a:spcAft>
                          <a:spcPts val="0"/>
                        </a:spcAft>
                      </a:pPr>
                      <a:r>
                        <a:rPr lang="en-US" sz="1200">
                          <a:latin typeface="Times New Roman"/>
                          <a:ea typeface="Times New Roman"/>
                        </a:rPr>
                        <a:t>MRI </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Straight track located in adjacent MRI patient transfer area</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14">
                <a:tc>
                  <a:txBody>
                    <a:bodyPr/>
                    <a:lstStyle/>
                    <a:p>
                      <a:pPr marL="0" marR="0" algn="l">
                        <a:spcBef>
                          <a:spcPts val="0"/>
                        </a:spcBef>
                        <a:spcAft>
                          <a:spcPts val="0"/>
                        </a:spcAft>
                      </a:pPr>
                      <a:r>
                        <a:rPr lang="en-US" sz="1200">
                          <a:latin typeface="Times New Roman"/>
                          <a:ea typeface="Times New Roman"/>
                        </a:rPr>
                        <a:t>Nuclear Medicine</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50%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50%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1200">
                        <a:latin typeface="Times New Roman"/>
                        <a:ea typeface="Times New Roman"/>
                      </a:endParaRP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371475">
                <a:tc>
                  <a:txBody>
                    <a:bodyPr/>
                    <a:lstStyle/>
                    <a:p>
                      <a:pPr marL="0" marR="0" algn="l">
                        <a:spcBef>
                          <a:spcPts val="0"/>
                        </a:spcBef>
                        <a:spcAft>
                          <a:spcPts val="0"/>
                        </a:spcAft>
                      </a:pPr>
                      <a:r>
                        <a:rPr lang="en-US" sz="1200">
                          <a:latin typeface="Times New Roman"/>
                          <a:ea typeface="Times New Roman"/>
                        </a:rPr>
                        <a:t>Procedure areas (GI, Cystoscopy, etc.)</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Traverse or straight positioned as needed</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l">
                        <a:spcBef>
                          <a:spcPts val="0"/>
                        </a:spcBef>
                        <a:spcAft>
                          <a:spcPts val="0"/>
                        </a:spcAft>
                      </a:pPr>
                      <a:r>
                        <a:rPr lang="en-US" sz="1200">
                          <a:latin typeface="Times New Roman"/>
                          <a:ea typeface="Times New Roman"/>
                        </a:rPr>
                        <a:t>Cath Lab</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Traverse or Straight</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557213">
                <a:tc>
                  <a:txBody>
                    <a:bodyPr/>
                    <a:lstStyle/>
                    <a:p>
                      <a:pPr marL="0" marR="0" algn="l">
                        <a:spcBef>
                          <a:spcPts val="0"/>
                        </a:spcBef>
                        <a:spcAft>
                          <a:spcPts val="0"/>
                        </a:spcAft>
                      </a:pPr>
                      <a:r>
                        <a:rPr lang="en-US" sz="1200">
                          <a:latin typeface="Times New Roman"/>
                          <a:ea typeface="Times New Roman"/>
                        </a:rPr>
                        <a:t>PACU</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Straight Track </a:t>
                      </a:r>
                    </a:p>
                    <a:p>
                      <a:pPr marL="0" marR="0" algn="ctr">
                        <a:spcBef>
                          <a:spcPts val="0"/>
                        </a:spcBef>
                        <a:spcAft>
                          <a:spcPts val="0"/>
                        </a:spcAft>
                      </a:pPr>
                      <a:r>
                        <a:rPr lang="en-US" sz="1200" dirty="0">
                          <a:latin typeface="Times New Roman"/>
                          <a:ea typeface="Times New Roman"/>
                        </a:rPr>
                        <a:t>(if possible, extend over all beds in a row using one lift system per row)</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38">
                <a:tc>
                  <a:txBody>
                    <a:bodyPr/>
                    <a:lstStyle/>
                    <a:p>
                      <a:pPr marL="0" marR="0" algn="l">
                        <a:spcBef>
                          <a:spcPts val="0"/>
                        </a:spcBef>
                        <a:spcAft>
                          <a:spcPts val="0"/>
                        </a:spcAft>
                      </a:pPr>
                      <a:r>
                        <a:rPr lang="en-US" sz="1200">
                          <a:latin typeface="Times New Roman"/>
                          <a:ea typeface="Times New Roman"/>
                        </a:rPr>
                        <a:t>OR</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Traverse</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1857375">
                <a:tc>
                  <a:txBody>
                    <a:bodyPr/>
                    <a:lstStyle/>
                    <a:p>
                      <a:pPr marL="0" marR="0" algn="l">
                        <a:spcBef>
                          <a:spcPts val="0"/>
                        </a:spcBef>
                        <a:spcAft>
                          <a:spcPts val="0"/>
                        </a:spcAft>
                      </a:pPr>
                      <a:r>
                        <a:rPr lang="en-US" sz="1200">
                          <a:latin typeface="Times New Roman"/>
                          <a:ea typeface="Times New Roman"/>
                        </a:rPr>
                        <a:t>Physical Therapy Clinics </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Courier New"/>
                        <a:buChar char="o"/>
                        <a:tabLst>
                          <a:tab pos="228600" algn="l"/>
                        </a:tabLst>
                      </a:pPr>
                      <a:r>
                        <a:rPr lang="en-US" sz="1200" dirty="0">
                          <a:latin typeface="Times New Roman"/>
                          <a:ea typeface="Times New Roman"/>
                        </a:rPr>
                        <a:t>Preferred design – Rehab clinic design is best when an all-encompassing traverse system covers the entire area and 2 or more motors can be used simultaneously (on the parallel bars and at any two treatment tables). </a:t>
                      </a:r>
                    </a:p>
                    <a:p>
                      <a:pPr marL="342900" marR="0" lvl="0" indent="-342900" algn="l">
                        <a:spcBef>
                          <a:spcPts val="0"/>
                        </a:spcBef>
                        <a:spcAft>
                          <a:spcPts val="0"/>
                        </a:spcAft>
                        <a:buFont typeface="Courier New"/>
                        <a:buChar char="o"/>
                        <a:tabLst>
                          <a:tab pos="228600" algn="l"/>
                        </a:tabLst>
                      </a:pPr>
                      <a:r>
                        <a:rPr lang="en-US" sz="1200" dirty="0">
                          <a:latin typeface="Times New Roman"/>
                          <a:ea typeface="Times New Roman"/>
                        </a:rPr>
                        <a:t>Alternate design – Install straight track over parallel bars. Install traverse track system covering treatment tables and activity areas.</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38">
                <a:tc>
                  <a:txBody>
                    <a:bodyPr/>
                    <a:lstStyle/>
                    <a:p>
                      <a:pPr marL="0" marR="0" algn="l">
                        <a:spcBef>
                          <a:spcPts val="0"/>
                        </a:spcBef>
                        <a:spcAft>
                          <a:spcPts val="0"/>
                        </a:spcAft>
                      </a:pPr>
                      <a:r>
                        <a:rPr lang="en-US" sz="1200">
                          <a:latin typeface="Times New Roman"/>
                          <a:ea typeface="Times New Roman"/>
                        </a:rPr>
                        <a:t>Spinal Cord Injury</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Traverse into bathroom</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371475">
                <a:tc>
                  <a:txBody>
                    <a:bodyPr/>
                    <a:lstStyle/>
                    <a:p>
                      <a:pPr marL="0" marR="0" algn="l">
                        <a:spcBef>
                          <a:spcPts val="0"/>
                        </a:spcBef>
                        <a:spcAft>
                          <a:spcPts val="0"/>
                        </a:spcAft>
                      </a:pPr>
                      <a:r>
                        <a:rPr lang="en-US" sz="1200">
                          <a:latin typeface="Times New Roman"/>
                          <a:ea typeface="Times New Roman"/>
                        </a:rPr>
                        <a:t>Outpatient  SCI Clinic Exam/Treatment Rooms</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100%</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Traverse</a:t>
                      </a:r>
                    </a:p>
                  </a:txBody>
                  <a:tcPr marL="44044" marR="4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212876" y="2895600"/>
          <a:ext cx="8534401" cy="3566832"/>
        </p:xfrm>
        <a:graphic>
          <a:graphicData uri="http://schemas.openxmlformats.org/drawingml/2006/table">
            <a:tbl>
              <a:tblPr/>
              <a:tblGrid>
                <a:gridCol w="2160910"/>
                <a:gridCol w="2174565"/>
                <a:gridCol w="1268212"/>
                <a:gridCol w="2930714"/>
              </a:tblGrid>
              <a:tr h="1143000">
                <a:tc>
                  <a:txBody>
                    <a:bodyPr/>
                    <a:lstStyle/>
                    <a:p>
                      <a:pPr marL="0" marR="0" algn="l">
                        <a:spcBef>
                          <a:spcPts val="0"/>
                        </a:spcBef>
                        <a:spcAft>
                          <a:spcPts val="0"/>
                        </a:spcAft>
                      </a:pPr>
                      <a:r>
                        <a:rPr lang="en-US" sz="1200" dirty="0">
                          <a:latin typeface="Times New Roman"/>
                          <a:ea typeface="Times New Roman"/>
                        </a:rPr>
                        <a:t>Mental Health/Psychiatric Patient Care Areas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000" dirty="0">
                          <a:latin typeface="Times New Roman"/>
                          <a:ea typeface="Times New Roman"/>
                        </a:rPr>
                        <a:t>Ceiling lifts shall not be installed in mental health units with the potential for actively suicidal patients.  These statements do not apply to dementia care units</a:t>
                      </a:r>
                      <a:r>
                        <a:rPr lang="en-US" sz="1000" dirty="0">
                          <a:latin typeface="Tahoma"/>
                          <a:ea typeface="Times New Roman"/>
                        </a:rPr>
                        <a:t> </a:t>
                      </a:r>
                      <a:r>
                        <a:rPr lang="en-US" sz="1000" dirty="0">
                          <a:latin typeface="Times New Roman"/>
                          <a:ea typeface="Times New Roman"/>
                        </a:rPr>
                        <a:t>or </a:t>
                      </a:r>
                      <a:r>
                        <a:rPr lang="en-US" sz="1000" dirty="0" err="1">
                          <a:latin typeface="Times New Roman"/>
                          <a:ea typeface="Times New Roman"/>
                        </a:rPr>
                        <a:t>gero</a:t>
                      </a:r>
                      <a:r>
                        <a:rPr lang="en-US" sz="1000" dirty="0">
                          <a:latin typeface="Times New Roman"/>
                          <a:ea typeface="Times New Roman"/>
                        </a:rPr>
                        <a:t>-psychiatry units that do not treat actively suicidal patient and may need ceiling lifts.</a:t>
                      </a:r>
                      <a:r>
                        <a:rPr lang="en-US" sz="1000" dirty="0">
                          <a:latin typeface="Tahoma"/>
                          <a:ea typeface="Times New Roman"/>
                        </a:rPr>
                        <a:t>  </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248525">
                <a:tc>
                  <a:txBody>
                    <a:bodyPr/>
                    <a:lstStyle/>
                    <a:p>
                      <a:pPr marL="0" marR="0" algn="l">
                        <a:spcBef>
                          <a:spcPts val="0"/>
                        </a:spcBef>
                        <a:spcAft>
                          <a:spcPts val="0"/>
                        </a:spcAft>
                      </a:pPr>
                      <a:r>
                        <a:rPr lang="en-US" sz="1200">
                          <a:latin typeface="Times New Roman"/>
                          <a:ea typeface="Times New Roman"/>
                        </a:rPr>
                        <a:t>Geri-psych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100">
                          <a:latin typeface="Times New Roman"/>
                          <a:ea typeface="Times New Roman"/>
                        </a:rPr>
                        <a:t>50 – 100%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50 –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Straight or Traverse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513475">
                <a:tc>
                  <a:txBody>
                    <a:bodyPr/>
                    <a:lstStyle/>
                    <a:p>
                      <a:pPr marL="0" marR="0" algn="l">
                        <a:spcBef>
                          <a:spcPts val="0"/>
                        </a:spcBef>
                        <a:spcAft>
                          <a:spcPts val="0"/>
                        </a:spcAft>
                      </a:pPr>
                      <a:r>
                        <a:rPr lang="en-US" sz="1200">
                          <a:latin typeface="Times New Roman"/>
                          <a:ea typeface="Times New Roman"/>
                        </a:rPr>
                        <a:t>Dental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latin typeface="Times New Roman"/>
                          <a:ea typeface="Times New Roman"/>
                        </a:rPr>
                        <a:t>Depending on patient population, one regular &amp;/or one expanded capacity/bariatric lift</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Times New Roman"/>
                          <a:ea typeface="Times New Roman"/>
                        </a:rPr>
                        <a:t>Straight or Traverse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3307">
                <a:tc>
                  <a:txBody>
                    <a:bodyPr/>
                    <a:lstStyle/>
                    <a:p>
                      <a:pPr marL="0" marR="0" algn="l">
                        <a:spcBef>
                          <a:spcPts val="0"/>
                        </a:spcBef>
                        <a:spcAft>
                          <a:spcPts val="0"/>
                        </a:spcAft>
                      </a:pPr>
                      <a:r>
                        <a:rPr lang="en-US" sz="1200">
                          <a:latin typeface="Times New Roman"/>
                          <a:ea typeface="Times New Roman"/>
                        </a:rPr>
                        <a:t>Morgue</a:t>
                      </a:r>
                    </a:p>
                    <a:p>
                      <a:pPr marL="342900" marR="0" lvl="0" indent="-342900" algn="l">
                        <a:spcBef>
                          <a:spcPts val="0"/>
                        </a:spcBef>
                        <a:spcAft>
                          <a:spcPts val="0"/>
                        </a:spcAft>
                        <a:buFont typeface="Symbol"/>
                        <a:buChar char=""/>
                        <a:tabLst>
                          <a:tab pos="228600" algn="l"/>
                        </a:tabLst>
                      </a:pPr>
                      <a:r>
                        <a:rPr lang="en-US" sz="1100">
                          <a:latin typeface="Times New Roman"/>
                          <a:ea typeface="Times New Roman"/>
                        </a:rPr>
                        <a:t>Expanded capacity lift w/ minimum weight capacity of 600 lbs. or greater depending on patient population characteristics. Include Supine Lift Frame in purchase.</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a:latin typeface="Times New Roman"/>
                          <a:ea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Traverse or Straight</a:t>
                      </a:r>
                    </a:p>
                    <a:p>
                      <a:pPr marL="0" marR="0" algn="ctr">
                        <a:spcBef>
                          <a:spcPts val="0"/>
                        </a:spcBef>
                        <a:spcAft>
                          <a:spcPts val="0"/>
                        </a:spcAft>
                      </a:pPr>
                      <a:r>
                        <a:rPr lang="en-US" sz="1100" dirty="0">
                          <a:latin typeface="Times New Roman"/>
                          <a:ea typeface="Times New Roman"/>
                        </a:rPr>
                        <a:t>Lift system should be able to assist in inserting &amp; extracting trays into cooler as well as lifting &amp; moving bodies into &amp; w/in autopsy suite. </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248525">
                <a:tc>
                  <a:txBody>
                    <a:bodyPr/>
                    <a:lstStyle/>
                    <a:p>
                      <a:pPr marL="0" marR="0" algn="l">
                        <a:spcBef>
                          <a:spcPts val="0"/>
                        </a:spcBef>
                        <a:spcAft>
                          <a:spcPts val="0"/>
                        </a:spcAft>
                      </a:pPr>
                      <a:r>
                        <a:rPr lang="en-US" sz="1200">
                          <a:latin typeface="Times New Roman"/>
                          <a:ea typeface="Times New Roman"/>
                        </a:rPr>
                        <a:t>Nurse Training Area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One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Straight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212876" y="933450"/>
          <a:ext cx="8534401" cy="1924050"/>
        </p:xfrm>
        <a:graphic>
          <a:graphicData uri="http://schemas.openxmlformats.org/drawingml/2006/table">
            <a:tbl>
              <a:tblPr/>
              <a:tblGrid>
                <a:gridCol w="2160910"/>
                <a:gridCol w="2174565"/>
                <a:gridCol w="1268211"/>
                <a:gridCol w="2930715"/>
              </a:tblGrid>
              <a:tr h="533400">
                <a:tc>
                  <a:txBody>
                    <a:bodyPr/>
                    <a:lstStyle/>
                    <a:p>
                      <a:pPr marL="0" marR="0" algn="l">
                        <a:spcBef>
                          <a:spcPts val="0"/>
                        </a:spcBef>
                        <a:spcAft>
                          <a:spcPts val="0"/>
                        </a:spcAft>
                      </a:pPr>
                      <a:r>
                        <a:rPr lang="en-US" sz="1200" dirty="0">
                          <a:latin typeface="Times New Roman"/>
                          <a:ea typeface="Times New Roman"/>
                        </a:rPr>
                        <a:t>Outpatient/Primary Care Clinics</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l">
                        <a:spcBef>
                          <a:spcPts val="0"/>
                        </a:spcBef>
                        <a:spcAft>
                          <a:spcPts val="0"/>
                        </a:spcAft>
                      </a:pPr>
                      <a:r>
                        <a:rPr lang="en-US" sz="1000" dirty="0">
                          <a:latin typeface="Times New Roman"/>
                          <a:ea typeface="Times New Roman"/>
                        </a:rPr>
                        <a:t>Depending on patient population, one or more regular &amp;/or one expanded capacity/bariatric lift</a:t>
                      </a:r>
                      <a:endParaRPr lang="en-US" sz="1200" dirty="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Traverse</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762000">
                <a:tc>
                  <a:txBody>
                    <a:bodyPr/>
                    <a:lstStyle/>
                    <a:p>
                      <a:pPr marL="0" marR="0" algn="l">
                        <a:spcBef>
                          <a:spcPts val="0"/>
                        </a:spcBef>
                        <a:spcAft>
                          <a:spcPts val="0"/>
                        </a:spcAft>
                      </a:pPr>
                      <a:r>
                        <a:rPr lang="en-US" sz="1200" dirty="0">
                          <a:latin typeface="Times New Roman"/>
                          <a:ea typeface="Times New Roman"/>
                        </a:rPr>
                        <a:t>Emergency Dept/</a:t>
                      </a:r>
                    </a:p>
                    <a:p>
                      <a:pPr marL="0" marR="0" algn="l">
                        <a:spcBef>
                          <a:spcPts val="0"/>
                        </a:spcBef>
                        <a:spcAft>
                          <a:spcPts val="0"/>
                        </a:spcAft>
                      </a:pPr>
                      <a:r>
                        <a:rPr lang="en-US" sz="1200" dirty="0">
                          <a:latin typeface="Times New Roman"/>
                          <a:ea typeface="Times New Roman"/>
                        </a:rPr>
                        <a:t>Urgent Care Exam Rooms</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50 – 100% *</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Times New Roman"/>
                          <a:ea typeface="Times New Roman"/>
                        </a:rPr>
                        <a:t>100%</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Courier New"/>
                        <a:buChar char="o"/>
                        <a:tabLst>
                          <a:tab pos="228600" algn="l"/>
                        </a:tabLst>
                      </a:pPr>
                      <a:r>
                        <a:rPr lang="en-US" sz="1100" dirty="0">
                          <a:latin typeface="Times New Roman"/>
                          <a:ea typeface="Times New Roman"/>
                        </a:rPr>
                        <a:t>Preferred design  - Traverse over multiple bays in a row or in private rooms</a:t>
                      </a:r>
                      <a:endParaRPr lang="en-US" sz="1200" dirty="0">
                        <a:latin typeface="Times New Roman"/>
                        <a:ea typeface="Times New Roman"/>
                      </a:endParaRPr>
                    </a:p>
                    <a:p>
                      <a:pPr marL="342900" marR="0" lvl="0" indent="-342900" algn="l">
                        <a:spcBef>
                          <a:spcPts val="0"/>
                        </a:spcBef>
                        <a:spcAft>
                          <a:spcPts val="0"/>
                        </a:spcAft>
                        <a:buFont typeface="Courier New"/>
                        <a:buChar char="o"/>
                        <a:tabLst>
                          <a:tab pos="228600" algn="l"/>
                        </a:tabLst>
                      </a:pPr>
                      <a:r>
                        <a:rPr lang="en-US" sz="1100" dirty="0">
                          <a:latin typeface="Times New Roman"/>
                          <a:ea typeface="Times New Roman"/>
                        </a:rPr>
                        <a:t>Alternate design- Straight track over several bays in a row or in private rooms</a:t>
                      </a:r>
                      <a:endParaRPr lang="en-US" sz="1200" dirty="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650">
                <a:tc>
                  <a:txBody>
                    <a:bodyPr/>
                    <a:lstStyle/>
                    <a:p>
                      <a:pPr marL="0" marR="0" algn="l">
                        <a:spcBef>
                          <a:spcPts val="0"/>
                        </a:spcBef>
                        <a:spcAft>
                          <a:spcPts val="0"/>
                        </a:spcAft>
                      </a:pPr>
                      <a:r>
                        <a:rPr lang="en-US" sz="1200" dirty="0" smtClean="0">
                          <a:latin typeface="Times New Roman"/>
                          <a:ea typeface="Times New Roman"/>
                        </a:rPr>
                        <a:t>Ambulance Bay</a:t>
                      </a:r>
                      <a:endParaRPr lang="en-US" sz="1200" dirty="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000">
                          <a:latin typeface="Times New Roman"/>
                          <a:ea typeface="Times New Roman"/>
                        </a:rPr>
                        <a:t>Depending on patient population, one regular or one expanded capacity/bariatric lift under canopy in ambulance bay</a:t>
                      </a:r>
                      <a:endParaRPr lang="en-US" sz="120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endParaRPr lang="en-US" sz="1200" dirty="0">
                        <a:latin typeface="Times New Roman"/>
                        <a:ea typeface="Times New Roman"/>
                      </a:endParaRP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marL="0" marR="0" algn="ctr">
                        <a:spcBef>
                          <a:spcPts val="0"/>
                        </a:spcBef>
                        <a:spcAft>
                          <a:spcPts val="0"/>
                        </a:spcAft>
                      </a:pPr>
                      <a:r>
                        <a:rPr lang="en-US" sz="1200" dirty="0">
                          <a:latin typeface="Times New Roman"/>
                          <a:ea typeface="Times New Roman"/>
                        </a:rPr>
                        <a:t>Traverse</a:t>
                      </a:r>
                    </a:p>
                  </a:txBody>
                  <a:tcPr marL="67901" marR="67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74688"/>
            <a:ext cx="9144000" cy="1143000"/>
          </a:xfrm>
        </p:spPr>
        <p:txBody>
          <a:bodyPr>
            <a:normAutofit/>
          </a:bodyPr>
          <a:lstStyle/>
          <a:p>
            <a:r>
              <a:rPr lang="en-US" dirty="0" smtClean="0"/>
              <a:t>Veterans Administration</a:t>
            </a:r>
            <a:br>
              <a:rPr lang="en-US" dirty="0" smtClean="0"/>
            </a:br>
            <a:r>
              <a:rPr lang="en-US" dirty="0" smtClean="0"/>
              <a:t> </a:t>
            </a:r>
            <a:r>
              <a:rPr lang="en-US" sz="4000" dirty="0" smtClean="0"/>
              <a:t>Safe Patient Handling Program</a:t>
            </a:r>
            <a:endParaRPr lang="en-US" sz="4000" dirty="0"/>
          </a:p>
        </p:txBody>
      </p:sp>
      <p:sp>
        <p:nvSpPr>
          <p:cNvPr id="3" name="Content Placeholder 2"/>
          <p:cNvSpPr>
            <a:spLocks noGrp="1"/>
          </p:cNvSpPr>
          <p:nvPr>
            <p:ph idx="1"/>
          </p:nvPr>
        </p:nvSpPr>
        <p:spPr>
          <a:xfrm>
            <a:off x="457200" y="1905000"/>
            <a:ext cx="8229600" cy="4800600"/>
          </a:xfrm>
        </p:spPr>
        <p:txBody>
          <a:bodyPr>
            <a:normAutofit lnSpcReduction="10000"/>
          </a:bodyPr>
          <a:lstStyle/>
          <a:p>
            <a:r>
              <a:rPr lang="en-US" sz="2400" dirty="0" smtClean="0"/>
              <a:t>The VA Patient Safety Center of Inquiry has been a leader in researching and developing Safe Patient Handling Programs</a:t>
            </a:r>
          </a:p>
          <a:p>
            <a:pPr lvl="1"/>
            <a:r>
              <a:rPr lang="en-US" sz="1800" dirty="0" smtClean="0"/>
              <a:t>Intensive multi-year study conducted by the VA found implementing a SPHP:</a:t>
            </a:r>
          </a:p>
          <a:p>
            <a:pPr lvl="2"/>
            <a:r>
              <a:rPr lang="en-US" b="1" dirty="0" smtClean="0"/>
              <a:t>30% decrease in # of injuries</a:t>
            </a:r>
          </a:p>
          <a:p>
            <a:pPr lvl="2"/>
            <a:r>
              <a:rPr lang="en-US" b="1" dirty="0" smtClean="0"/>
              <a:t>70% decrease in modified duty days</a:t>
            </a:r>
          </a:p>
          <a:p>
            <a:pPr lvl="2"/>
            <a:r>
              <a:rPr lang="en-US" b="1" dirty="0" smtClean="0"/>
              <a:t>18% decrease in lost time injuries</a:t>
            </a:r>
          </a:p>
          <a:p>
            <a:pPr lvl="2"/>
            <a:r>
              <a:rPr lang="en-US" b="1" dirty="0" smtClean="0"/>
              <a:t>ROI - 4.1 years</a:t>
            </a:r>
          </a:p>
          <a:p>
            <a:r>
              <a:rPr lang="en-US" sz="2400" dirty="0" smtClean="0"/>
              <a:t>VA Directive released 28 June 2010 stating: </a:t>
            </a:r>
          </a:p>
          <a:p>
            <a:pPr lvl="1"/>
            <a:r>
              <a:rPr lang="en-US" sz="1800" dirty="0" smtClean="0"/>
              <a:t>“It is VHA policy that a SPH Program to protect caregivers and patients from injuries due to patient handling and movement must be established and maintained in all VHA facilities and that new construction and renovation projects must incorporate appropriate and necessary patient handling and moving equipment at all VHA facilities”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8170"/>
            <a:ext cx="8229600" cy="1143000"/>
          </a:xfrm>
        </p:spPr>
        <p:txBody>
          <a:bodyPr>
            <a:normAutofit/>
          </a:bodyPr>
          <a:lstStyle/>
          <a:p>
            <a:r>
              <a:rPr lang="en-US" sz="3600" dirty="0" smtClean="0"/>
              <a:t>Army Initiative</a:t>
            </a:r>
            <a:endParaRPr lang="en-US" sz="3600" dirty="0"/>
          </a:p>
        </p:txBody>
      </p:sp>
      <p:sp>
        <p:nvSpPr>
          <p:cNvPr id="3" name="Content Placeholder 2"/>
          <p:cNvSpPr>
            <a:spLocks noGrp="1"/>
          </p:cNvSpPr>
          <p:nvPr>
            <p:ph idx="1"/>
          </p:nvPr>
        </p:nvSpPr>
        <p:spPr>
          <a:xfrm>
            <a:off x="457200" y="1439513"/>
            <a:ext cx="8229600" cy="4754563"/>
          </a:xfrm>
        </p:spPr>
        <p:txBody>
          <a:bodyPr>
            <a:normAutofit fontScale="92500" lnSpcReduction="20000"/>
          </a:bodyPr>
          <a:lstStyle/>
          <a:p>
            <a:r>
              <a:rPr lang="en-US" dirty="0" smtClean="0"/>
              <a:t>The US Army Public Health Command (</a:t>
            </a:r>
            <a:r>
              <a:rPr lang="en-US" dirty="0" err="1" smtClean="0"/>
              <a:t>Prov</a:t>
            </a:r>
            <a:r>
              <a:rPr lang="en-US" dirty="0" smtClean="0"/>
              <a:t>) Ergonomics Program collaborated with the VA Patient Safety Center of Inquiry. </a:t>
            </a:r>
          </a:p>
          <a:p>
            <a:pPr>
              <a:buNone/>
            </a:pPr>
            <a:endParaRPr lang="en-US" dirty="0" smtClean="0"/>
          </a:p>
          <a:p>
            <a:r>
              <a:rPr lang="en-US" dirty="0" smtClean="0"/>
              <a:t>2009 USAPHC given go ahead and support from  OTSG and MEDCOM CoS to begin a pilot program at MAMC.</a:t>
            </a:r>
          </a:p>
          <a:p>
            <a:r>
              <a:rPr lang="en-US" dirty="0" smtClean="0"/>
              <a:t> </a:t>
            </a:r>
          </a:p>
          <a:p>
            <a:r>
              <a:rPr lang="en-US" dirty="0" smtClean="0"/>
              <a:t>The “DoD Overview of Military Health Systems Principals of World Class Healthcare” include:</a:t>
            </a:r>
          </a:p>
          <a:p>
            <a:pPr lvl="1"/>
            <a:r>
              <a:rPr lang="en-US" dirty="0" smtClean="0"/>
              <a:t>Install ceiling lifts in all inpatient rooms</a:t>
            </a:r>
          </a:p>
          <a:p>
            <a:pPr lvl="1"/>
            <a:r>
              <a:rPr lang="en-US" dirty="0" smtClean="0"/>
              <a:t>Institute an integrated and facility wide lift program</a:t>
            </a:r>
          </a:p>
          <a:p>
            <a:pPr>
              <a:buNone/>
            </a:pPr>
            <a:endParaRPr lang="en-US" dirty="0" smtClean="0"/>
          </a:p>
          <a:p>
            <a:r>
              <a:rPr lang="en-US" dirty="0" smtClean="0"/>
              <a:t>The Army Safe Patient Handling Program follows the basic program elements set out by the VA.  </a:t>
            </a:r>
          </a:p>
          <a:p>
            <a:pPr>
              <a:buNone/>
            </a:pPr>
            <a:endParaRPr lang="en-US" dirty="0" smtClean="0"/>
          </a:p>
          <a:p>
            <a:r>
              <a:rPr lang="en-US" dirty="0" smtClean="0"/>
              <a:t>2012 Joint Incentive Fund proposal approved and funded to implement comprehensive program at TAMC.</a:t>
            </a:r>
          </a:p>
          <a:p>
            <a:endParaRPr lang="en-US" sz="28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804" y="529004"/>
            <a:ext cx="8229600" cy="1143000"/>
          </a:xfrm>
        </p:spPr>
        <p:txBody>
          <a:bodyPr>
            <a:normAutofit/>
          </a:bodyPr>
          <a:lstStyle/>
          <a:p>
            <a:r>
              <a:rPr lang="en-US" sz="3400" dirty="0" smtClean="0"/>
              <a:t>Army Initiative</a:t>
            </a:r>
            <a:endParaRPr lang="en-US" sz="3400" dirty="0"/>
          </a:p>
        </p:txBody>
      </p:sp>
      <p:sp>
        <p:nvSpPr>
          <p:cNvPr id="3" name="Content Placeholder 2"/>
          <p:cNvSpPr>
            <a:spLocks noGrp="1"/>
          </p:cNvSpPr>
          <p:nvPr>
            <p:ph idx="1"/>
          </p:nvPr>
        </p:nvSpPr>
        <p:spPr>
          <a:xfrm>
            <a:off x="214366" y="1652954"/>
            <a:ext cx="7234813" cy="4800600"/>
          </a:xfrm>
        </p:spPr>
        <p:txBody>
          <a:bodyPr>
            <a:normAutofit/>
          </a:bodyPr>
          <a:lstStyle/>
          <a:p>
            <a:r>
              <a:rPr lang="en-US" dirty="0" smtClean="0"/>
              <a:t>Program elements:</a:t>
            </a:r>
          </a:p>
          <a:p>
            <a:pPr lvl="1"/>
            <a:r>
              <a:rPr lang="en-US" dirty="0" smtClean="0"/>
              <a:t>Ergonomic site assessment</a:t>
            </a:r>
          </a:p>
          <a:p>
            <a:pPr lvl="1"/>
            <a:r>
              <a:rPr lang="en-US" dirty="0" smtClean="0"/>
              <a:t>Training on Safe Patient Handling Program</a:t>
            </a:r>
          </a:p>
          <a:p>
            <a:pPr lvl="1">
              <a:buNone/>
            </a:pPr>
            <a:r>
              <a:rPr lang="en-US" dirty="0" smtClean="0"/>
              <a:t>	 and equipment</a:t>
            </a:r>
          </a:p>
          <a:p>
            <a:pPr lvl="1"/>
            <a:r>
              <a:rPr lang="en-US" dirty="0" smtClean="0"/>
              <a:t>FTE Site Coordinator and assistant</a:t>
            </a:r>
          </a:p>
          <a:p>
            <a:pPr lvl="1"/>
            <a:r>
              <a:rPr lang="en-US" dirty="0" smtClean="0"/>
              <a:t>Unit peer leaders</a:t>
            </a:r>
          </a:p>
          <a:p>
            <a:pPr lvl="1"/>
            <a:r>
              <a:rPr lang="en-US" dirty="0" smtClean="0"/>
              <a:t>Equipment fair and selection</a:t>
            </a:r>
          </a:p>
          <a:p>
            <a:pPr lvl="1"/>
            <a:r>
              <a:rPr lang="en-US" dirty="0" smtClean="0"/>
              <a:t>Equipment installation</a:t>
            </a:r>
          </a:p>
          <a:p>
            <a:pPr lvl="1"/>
            <a:r>
              <a:rPr lang="en-US" dirty="0" smtClean="0"/>
              <a:t>Ongoing data collection</a:t>
            </a:r>
          </a:p>
          <a:p>
            <a:pPr lvl="1">
              <a:buNone/>
            </a:pPr>
            <a:endParaRPr lang="en-US" dirty="0" smtClean="0"/>
          </a:p>
          <a:p>
            <a:pPr>
              <a:buNone/>
            </a:pPr>
            <a:endParaRPr lang="en-US" dirty="0"/>
          </a:p>
        </p:txBody>
      </p:sp>
      <p:pic>
        <p:nvPicPr>
          <p:cNvPr id="6" name="Picture 2" descr="C:\Documents and Settings\mccoskeykl\My Documents\My Pictures\WRAMC gait training.JPG"/>
          <p:cNvPicPr>
            <a:picLocks noChangeAspect="1" noChangeArrowheads="1"/>
          </p:cNvPicPr>
          <p:nvPr/>
        </p:nvPicPr>
        <p:blipFill>
          <a:blip r:embed="rId3" cstate="email"/>
          <a:srcRect/>
          <a:stretch>
            <a:fillRect/>
          </a:stretch>
        </p:blipFill>
        <p:spPr bwMode="auto">
          <a:xfrm>
            <a:off x="6270766" y="2422211"/>
            <a:ext cx="2459698" cy="3484572"/>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506770"/>
            <a:ext cx="8686800" cy="641328"/>
          </a:xfrm>
        </p:spPr>
        <p:txBody>
          <a:bodyPr/>
          <a:lstStyle/>
          <a:p>
            <a:pPr eaLnBrk="1" hangingPunct="1"/>
            <a:r>
              <a:rPr lang="en-US" dirty="0" smtClean="0"/>
              <a:t>     </a:t>
            </a:r>
            <a:r>
              <a:rPr lang="en-US" sz="3600" dirty="0" smtClean="0"/>
              <a:t>Program Elements</a:t>
            </a:r>
          </a:p>
        </p:txBody>
      </p:sp>
      <p:sp>
        <p:nvSpPr>
          <p:cNvPr id="19459" name="Rectangle 3"/>
          <p:cNvSpPr>
            <a:spLocks noGrp="1" noChangeArrowheads="1"/>
          </p:cNvSpPr>
          <p:nvPr>
            <p:ph type="body" idx="1"/>
          </p:nvPr>
        </p:nvSpPr>
        <p:spPr>
          <a:xfrm>
            <a:off x="1" y="1219201"/>
            <a:ext cx="8458805" cy="5638801"/>
          </a:xfrm>
        </p:spPr>
        <p:txBody>
          <a:bodyPr>
            <a:normAutofit/>
          </a:bodyPr>
          <a:lstStyle/>
          <a:p>
            <a:pPr eaLnBrk="1" hangingPunct="1"/>
            <a:r>
              <a:rPr lang="en-US" sz="1500" dirty="0" smtClean="0"/>
              <a:t>MTF Leadership and Unit Peer Leader Education</a:t>
            </a:r>
          </a:p>
          <a:p>
            <a:pPr lvl="1" eaLnBrk="1" hangingPunct="1"/>
            <a:r>
              <a:rPr lang="en-US" sz="1500" dirty="0" smtClean="0"/>
              <a:t>Command briefing</a:t>
            </a:r>
          </a:p>
          <a:p>
            <a:pPr lvl="1" eaLnBrk="1" hangingPunct="1"/>
            <a:r>
              <a:rPr lang="en-US" sz="1500" dirty="0" smtClean="0"/>
              <a:t>All staff SPH awareness training (CEU) </a:t>
            </a:r>
          </a:p>
          <a:p>
            <a:pPr lvl="1" eaLnBrk="1" hangingPunct="1"/>
            <a:r>
              <a:rPr lang="en-US" sz="1500" dirty="0" smtClean="0"/>
              <a:t>Selection Site Coordinator </a:t>
            </a:r>
          </a:p>
          <a:p>
            <a:pPr lvl="1" eaLnBrk="1" hangingPunct="1"/>
            <a:r>
              <a:rPr lang="en-US" sz="1500" dirty="0" smtClean="0"/>
              <a:t>Unit Peer Leaders training</a:t>
            </a:r>
          </a:p>
          <a:p>
            <a:pPr eaLnBrk="1" hangingPunct="1"/>
            <a:r>
              <a:rPr lang="en-US" sz="1500" dirty="0" smtClean="0"/>
              <a:t>Unit Peer Leader</a:t>
            </a:r>
          </a:p>
          <a:p>
            <a:pPr lvl="1" eaLnBrk="1" hangingPunct="1"/>
            <a:r>
              <a:rPr lang="en-US" sz="1500" dirty="0" smtClean="0"/>
              <a:t>Ideally one per shift</a:t>
            </a:r>
          </a:p>
          <a:p>
            <a:pPr lvl="1" eaLnBrk="1" hangingPunct="1"/>
            <a:r>
              <a:rPr lang="en-US" sz="1500" dirty="0" smtClean="0"/>
              <a:t>Staff nurse who acts as the local unit expert on the program and equipment and is a liaison to the facility safe patient handling coordinator. </a:t>
            </a:r>
          </a:p>
          <a:p>
            <a:pPr lvl="1" eaLnBrk="1" hangingPunct="1"/>
            <a:r>
              <a:rPr lang="en-US" sz="1500" dirty="0" smtClean="0"/>
              <a:t>VA study found the unit peer leaders to be an integral part of a successful program.</a:t>
            </a:r>
          </a:p>
          <a:p>
            <a:pPr eaLnBrk="1" hangingPunct="1"/>
            <a:r>
              <a:rPr lang="en-US" sz="1500" dirty="0" smtClean="0"/>
              <a:t>On-site Ergonomic Assessment</a:t>
            </a:r>
          </a:p>
          <a:p>
            <a:pPr lvl="1" eaLnBrk="1" hangingPunct="1"/>
            <a:r>
              <a:rPr lang="en-US" sz="1500" dirty="0" smtClean="0"/>
              <a:t>Census patterns and trends</a:t>
            </a:r>
          </a:p>
          <a:p>
            <a:pPr lvl="1" eaLnBrk="1" hangingPunct="1"/>
            <a:r>
              <a:rPr lang="en-US" sz="1500" dirty="0" smtClean="0"/>
              <a:t>Detailed assessment of current status of </a:t>
            </a:r>
          </a:p>
          <a:p>
            <a:pPr lvl="1" eaLnBrk="1" hangingPunct="1">
              <a:buNone/>
            </a:pPr>
            <a:r>
              <a:rPr lang="en-US" sz="1500" dirty="0" smtClean="0"/>
              <a:t>	facility with recommendations.</a:t>
            </a:r>
          </a:p>
          <a:p>
            <a:pPr lvl="1"/>
            <a:r>
              <a:rPr lang="en-US" sz="1500" dirty="0" smtClean="0"/>
              <a:t>Baseline data</a:t>
            </a:r>
          </a:p>
          <a:p>
            <a:pPr lvl="2"/>
            <a:r>
              <a:rPr lang="en-US" sz="1500" dirty="0" smtClean="0"/>
              <a:t>transfer types, population, equipment, use unit/staff specific demographics, focus groups, staff surveys, injury data review</a:t>
            </a:r>
          </a:p>
          <a:p>
            <a:pPr lvl="2">
              <a:buNone/>
            </a:pPr>
            <a:endParaRPr lang="en-US" dirty="0" smtClean="0"/>
          </a:p>
          <a:p>
            <a:pPr lvl="1" eaLnBrk="1" hangingPunct="1"/>
            <a:endParaRPr lang="en-US" dirty="0" smtClean="0"/>
          </a:p>
          <a:p>
            <a:pPr lvl="1" eaLnBrk="1" hangingPunct="1">
              <a:buFontTx/>
              <a:buNone/>
            </a:pPr>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19336" y="260903"/>
            <a:ext cx="8229600" cy="1143000"/>
          </a:xfrm>
        </p:spPr>
        <p:txBody>
          <a:bodyPr>
            <a:normAutofit/>
          </a:bodyPr>
          <a:lstStyle/>
          <a:p>
            <a:pPr eaLnBrk="1" hangingPunct="1"/>
            <a:r>
              <a:rPr lang="en-US" sz="3600" dirty="0" smtClean="0"/>
              <a:t>Program Elements</a:t>
            </a:r>
          </a:p>
        </p:txBody>
      </p:sp>
      <p:sp>
        <p:nvSpPr>
          <p:cNvPr id="20483" name="Rectangle 3"/>
          <p:cNvSpPr>
            <a:spLocks noGrp="1" noChangeArrowheads="1"/>
          </p:cNvSpPr>
          <p:nvPr>
            <p:ph type="body" idx="1"/>
          </p:nvPr>
        </p:nvSpPr>
        <p:spPr>
          <a:xfrm>
            <a:off x="304802" y="1155425"/>
            <a:ext cx="7795381" cy="5330267"/>
          </a:xfrm>
        </p:spPr>
        <p:txBody>
          <a:bodyPr>
            <a:normAutofit fontScale="92500" lnSpcReduction="20000"/>
          </a:bodyPr>
          <a:lstStyle/>
          <a:p>
            <a:r>
              <a:rPr lang="en-US" dirty="0" smtClean="0"/>
              <a:t>Patient Handling Equipment</a:t>
            </a:r>
          </a:p>
          <a:p>
            <a:pPr lvl="1" eaLnBrk="1" hangingPunct="1"/>
            <a:r>
              <a:rPr lang="en-US" dirty="0" smtClean="0"/>
              <a:t>Equipment fair with staff input</a:t>
            </a:r>
          </a:p>
          <a:p>
            <a:pPr lvl="1" eaLnBrk="1" hangingPunct="1"/>
            <a:r>
              <a:rPr lang="en-US" dirty="0" smtClean="0"/>
              <a:t>Equipment installation </a:t>
            </a:r>
          </a:p>
          <a:p>
            <a:pPr lvl="1" eaLnBrk="1" hangingPunct="1"/>
            <a:r>
              <a:rPr lang="en-US" dirty="0" smtClean="0"/>
              <a:t>Training </a:t>
            </a:r>
          </a:p>
          <a:p>
            <a:pPr lvl="1" eaLnBrk="1" hangingPunct="1"/>
            <a:r>
              <a:rPr lang="en-US" dirty="0" smtClean="0"/>
              <a:t>Ensure maintenance</a:t>
            </a:r>
          </a:p>
          <a:p>
            <a:pPr lvl="1" eaLnBrk="1" hangingPunct="1">
              <a:buNone/>
            </a:pPr>
            <a:endParaRPr lang="en-US" dirty="0" smtClean="0"/>
          </a:p>
          <a:p>
            <a:r>
              <a:rPr lang="en-US" dirty="0" smtClean="0"/>
              <a:t>Safe Patient Handling Program Administrator</a:t>
            </a:r>
          </a:p>
          <a:p>
            <a:pPr lvl="1"/>
            <a:r>
              <a:rPr lang="en-US" dirty="0" smtClean="0"/>
              <a:t>Essential to initiation of a program that requires so much coordination between program areas, buy-in and change of culture for staff.</a:t>
            </a:r>
          </a:p>
          <a:p>
            <a:pPr lvl="1">
              <a:buNone/>
            </a:pPr>
            <a:endParaRPr lang="en-US" dirty="0" smtClean="0"/>
          </a:p>
          <a:p>
            <a:r>
              <a:rPr lang="en-US" dirty="0" smtClean="0"/>
              <a:t>Safe Patient Handling Policy</a:t>
            </a:r>
          </a:p>
          <a:p>
            <a:pPr lvl="1"/>
            <a:r>
              <a:rPr lang="en-US" dirty="0" smtClean="0"/>
              <a:t>Facility policy (to be in effect after all equipment is in place and training complete)</a:t>
            </a:r>
          </a:p>
          <a:p>
            <a:pPr lvl="1"/>
            <a:r>
              <a:rPr lang="en-US" dirty="0" smtClean="0"/>
              <a:t>Specified plan for future training (i.e., new staff orientation) </a:t>
            </a:r>
          </a:p>
          <a:p>
            <a:pPr lvl="1"/>
            <a:r>
              <a:rPr lang="en-US" dirty="0" smtClean="0"/>
              <a:t>Standardized operating procedures for business processes such as equipment usage, patient handling assessment criteria, and ongoing roles and responsibilities for designated staff (i.e., unit peer leaders) </a:t>
            </a:r>
          </a:p>
          <a:p>
            <a:pPr lvl="1" eaLnBrk="1" hangingPunct="1">
              <a:buNone/>
            </a:pPr>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MAMC equipment</a:t>
            </a:r>
            <a:endParaRPr lang="en-US" dirty="0"/>
          </a:p>
        </p:txBody>
      </p:sp>
      <p:sp>
        <p:nvSpPr>
          <p:cNvPr id="3" name="Content Placeholder 2"/>
          <p:cNvSpPr>
            <a:spLocks noGrp="1"/>
          </p:cNvSpPr>
          <p:nvPr>
            <p:ph idx="1"/>
          </p:nvPr>
        </p:nvSpPr>
        <p:spPr>
          <a:xfrm>
            <a:off x="457200" y="1371600"/>
            <a:ext cx="8229600" cy="5029200"/>
          </a:xfrm>
        </p:spPr>
        <p:txBody>
          <a:bodyPr>
            <a:normAutofit fontScale="25000" lnSpcReduction="20000"/>
          </a:bodyPr>
          <a:lstStyle/>
          <a:p>
            <a:pPr eaLnBrk="1" hangingPunct="1">
              <a:lnSpc>
                <a:spcPct val="120000"/>
              </a:lnSpc>
              <a:buSzPct val="120000"/>
            </a:pPr>
            <a:r>
              <a:rPr lang="en-US" sz="6800" dirty="0" smtClean="0"/>
              <a:t>All aspects of the SPH Program are fully operational</a:t>
            </a:r>
          </a:p>
          <a:p>
            <a:pPr eaLnBrk="1" hangingPunct="1">
              <a:lnSpc>
                <a:spcPct val="120000"/>
              </a:lnSpc>
              <a:buSzPct val="120000"/>
            </a:pPr>
            <a:r>
              <a:rPr lang="en-US" sz="6800" dirty="0" smtClean="0"/>
              <a:t>Pending funding request for </a:t>
            </a:r>
            <a:r>
              <a:rPr lang="en-US" sz="6800" dirty="0" err="1" smtClean="0"/>
              <a:t>Cath</a:t>
            </a:r>
            <a:r>
              <a:rPr lang="en-US" sz="6800" dirty="0" smtClean="0"/>
              <a:t> Lab and Mother Baby units.</a:t>
            </a:r>
          </a:p>
          <a:p>
            <a:pPr eaLnBrk="1" hangingPunct="1">
              <a:lnSpc>
                <a:spcPct val="120000"/>
              </a:lnSpc>
              <a:buSzPct val="120000"/>
            </a:pPr>
            <a:r>
              <a:rPr lang="en-US" sz="6800" dirty="0" smtClean="0"/>
              <a:t>All equipment has been installed</a:t>
            </a:r>
          </a:p>
          <a:p>
            <a:pPr lvl="1"/>
            <a:r>
              <a:rPr lang="en-US" sz="6800" dirty="0" smtClean="0"/>
              <a:t>100% H-track  ceiling lift coverage: ICU-E , ICU-W, Intermediate Care/</a:t>
            </a:r>
            <a:r>
              <a:rPr lang="en-US" sz="6800" dirty="0" err="1" smtClean="0"/>
              <a:t>Stepdown</a:t>
            </a:r>
            <a:r>
              <a:rPr lang="en-US" sz="6800" dirty="0" smtClean="0"/>
              <a:t>, 3 Medical/Surgical units, SCU, PCU, PACU</a:t>
            </a:r>
          </a:p>
          <a:p>
            <a:pPr lvl="1"/>
            <a:r>
              <a:rPr lang="en-US" sz="6800" dirty="0" smtClean="0"/>
              <a:t>Inpatient PT: 4 ambulation tracks</a:t>
            </a:r>
          </a:p>
          <a:p>
            <a:pPr lvl="1"/>
            <a:r>
              <a:rPr lang="en-US" sz="6800" dirty="0" smtClean="0"/>
              <a:t>Outpatient PT: over parallel bars, cardio room, treatment area </a:t>
            </a:r>
          </a:p>
          <a:p>
            <a:pPr lvl="1"/>
            <a:r>
              <a:rPr lang="en-US" sz="6800" dirty="0" smtClean="0"/>
              <a:t>Morgue: 1 bariatric H-track lift covers entire room</a:t>
            </a:r>
          </a:p>
          <a:p>
            <a:pPr lvl="1"/>
            <a:r>
              <a:rPr lang="en-US" sz="6800" dirty="0" smtClean="0"/>
              <a:t>Cardiac </a:t>
            </a:r>
            <a:r>
              <a:rPr lang="en-US" sz="6800" dirty="0" err="1" smtClean="0"/>
              <a:t>Cath</a:t>
            </a:r>
            <a:r>
              <a:rPr lang="en-US" sz="6800" dirty="0" smtClean="0"/>
              <a:t>: over 1 table in surgical suite</a:t>
            </a:r>
          </a:p>
          <a:p>
            <a:pPr lvl="1"/>
            <a:r>
              <a:rPr lang="en-US" sz="6800" dirty="0" smtClean="0"/>
              <a:t>Pediatrics: 1 lift over 2 beds </a:t>
            </a:r>
          </a:p>
          <a:p>
            <a:pPr lvl="1"/>
            <a:r>
              <a:rPr lang="en-US" sz="6800" dirty="0" smtClean="0"/>
              <a:t>Radiology: </a:t>
            </a:r>
          </a:p>
          <a:p>
            <a:pPr>
              <a:buNone/>
            </a:pPr>
            <a:r>
              <a:rPr lang="en-US" sz="6800" dirty="0" smtClean="0"/>
              <a:t>		CT: 2</a:t>
            </a:r>
          </a:p>
          <a:p>
            <a:pPr>
              <a:buNone/>
            </a:pPr>
            <a:r>
              <a:rPr lang="en-US" sz="6800" dirty="0" smtClean="0"/>
              <a:t>		Holding: 1 lift over 3 beds</a:t>
            </a:r>
          </a:p>
          <a:p>
            <a:pPr>
              <a:buNone/>
            </a:pPr>
            <a:r>
              <a:rPr lang="en-US" sz="6800" dirty="0" smtClean="0"/>
              <a:t>		MRI Holding: (outside)1</a:t>
            </a:r>
          </a:p>
          <a:p>
            <a:pPr>
              <a:buNone/>
            </a:pPr>
            <a:r>
              <a:rPr lang="en-US" sz="6800" dirty="0" smtClean="0"/>
              <a:t>		X-Ray Rooms: 4</a:t>
            </a:r>
          </a:p>
          <a:p>
            <a:pPr lvl="1"/>
            <a:r>
              <a:rPr lang="en-US" sz="6800" dirty="0" smtClean="0"/>
              <a:t>OR Holding: 3 lifts over 8 beds</a:t>
            </a:r>
          </a:p>
          <a:p>
            <a:pPr lvl="1"/>
            <a:r>
              <a:rPr lang="en-US" sz="6800" dirty="0" smtClean="0"/>
              <a:t>Training Room: 1</a:t>
            </a:r>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Safe Patient Handling Equipment</a:t>
            </a:r>
            <a:endParaRPr lang="en-US" dirty="0"/>
          </a:p>
        </p:txBody>
      </p:sp>
      <p:sp>
        <p:nvSpPr>
          <p:cNvPr id="9" name="Rectangle 5"/>
          <p:cNvSpPr txBox="1">
            <a:spLocks noChangeArrowheads="1"/>
          </p:cNvSpPr>
          <p:nvPr/>
        </p:nvSpPr>
        <p:spPr>
          <a:xfrm>
            <a:off x="3124200" y="6588119"/>
            <a:ext cx="2895600" cy="250203"/>
          </a:xfrm>
          <a:prstGeom prst="rect">
            <a:avLst/>
          </a:prstGeom>
          <a:ln/>
        </p:spPr>
        <p:txBody>
          <a:bodyPr wrap="square" lIns="91432" tIns="45716" rIns="91432" bIns="45716" anchor="ctr">
            <a:spAutoFit/>
          </a:bodyPr>
          <a:lstStyle>
            <a:lvl1pPr algn="ctr">
              <a:defRPr sz="1000"/>
            </a:lvl1pPr>
          </a:lstStyle>
          <a:p>
            <a:pPr defTabSz="864854">
              <a:defRPr/>
            </a:pPr>
            <a:r>
              <a:rPr lang="en-US" b="1" dirty="0" smtClean="0"/>
              <a:t>UNCLASSIFIED</a:t>
            </a:r>
            <a:endParaRPr lang="en-US" b="1" dirty="0"/>
          </a:p>
        </p:txBody>
      </p:sp>
      <p:sp>
        <p:nvSpPr>
          <p:cNvPr id="5" name="Rectangle 3"/>
          <p:cNvSpPr txBox="1">
            <a:spLocks noChangeArrowheads="1"/>
          </p:cNvSpPr>
          <p:nvPr/>
        </p:nvSpPr>
        <p:spPr>
          <a:xfrm>
            <a:off x="421626" y="1119188"/>
            <a:ext cx="8300747" cy="4810125"/>
          </a:xfrm>
          <a:prstGeom prst="rect">
            <a:avLst/>
          </a:prstGeom>
        </p:spPr>
        <p:txBody>
          <a:bodyPr/>
          <a:lstStyle/>
          <a:p>
            <a:pPr marL="216214" marR="0" lvl="0" indent="-216214" algn="l" defTabSz="914403" rtl="0" eaLnBrk="1" fontAlgn="base" latinLnBrk="0" hangingPunct="1">
              <a:lnSpc>
                <a:spcPct val="120000"/>
              </a:lnSpc>
              <a:spcBef>
                <a:spcPct val="20000"/>
              </a:spcBef>
              <a:spcAft>
                <a:spcPct val="0"/>
              </a:spcAft>
              <a:buClr>
                <a:srgbClr val="590D25"/>
              </a:buClr>
              <a:buSzPct val="120000"/>
              <a:tabLst/>
              <a:defRPr/>
            </a:pPr>
            <a:endParaRPr kumimoji="0" lang="en-US" sz="23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7" name="Picture 1" descr="P:\DOHS\Ergo-88\1 Projects, Active\Patient Handling\Patient Handling Website\floor based lift\CJG_4192.jpg"/>
          <p:cNvPicPr>
            <a:picLocks noChangeAspect="1" noChangeArrowheads="1"/>
          </p:cNvPicPr>
          <p:nvPr/>
        </p:nvPicPr>
        <p:blipFill>
          <a:blip r:embed="rId3" cstate="email"/>
          <a:srcRect/>
          <a:stretch>
            <a:fillRect/>
          </a:stretch>
        </p:blipFill>
        <p:spPr bwMode="auto">
          <a:xfrm>
            <a:off x="498765" y="1174172"/>
            <a:ext cx="2265217" cy="2618510"/>
          </a:xfrm>
          <a:prstGeom prst="rect">
            <a:avLst/>
          </a:prstGeom>
          <a:noFill/>
        </p:spPr>
      </p:pic>
      <p:pic>
        <p:nvPicPr>
          <p:cNvPr id="10" name="Picture 2" descr="P:\DOHS\Ergo-88\1 Projects, Active\Patient Handling\Patient Handling Website\slip sheet, floor tsf\CJG_3975.jpg"/>
          <p:cNvPicPr>
            <a:picLocks noChangeAspect="1" noChangeArrowheads="1"/>
          </p:cNvPicPr>
          <p:nvPr/>
        </p:nvPicPr>
        <p:blipFill>
          <a:blip r:embed="rId4" cstate="email"/>
          <a:srcRect/>
          <a:stretch>
            <a:fillRect/>
          </a:stretch>
        </p:blipFill>
        <p:spPr bwMode="auto">
          <a:xfrm>
            <a:off x="2883727" y="4115518"/>
            <a:ext cx="1906483" cy="2295673"/>
          </a:xfrm>
          <a:prstGeom prst="rect">
            <a:avLst/>
          </a:prstGeom>
          <a:noFill/>
        </p:spPr>
      </p:pic>
      <p:pic>
        <p:nvPicPr>
          <p:cNvPr id="12" name="Picture 3" descr="P:\DOHS\Ergo-88\1 Projects, Active\Patient Handling\WBAMC presentation\photos\treadmill.JPG"/>
          <p:cNvPicPr>
            <a:picLocks noChangeAspect="1" noChangeArrowheads="1"/>
          </p:cNvPicPr>
          <p:nvPr/>
        </p:nvPicPr>
        <p:blipFill>
          <a:blip r:embed="rId5" cstate="email"/>
          <a:srcRect/>
          <a:stretch>
            <a:fillRect/>
          </a:stretch>
        </p:blipFill>
        <p:spPr bwMode="auto">
          <a:xfrm>
            <a:off x="3528093" y="1155989"/>
            <a:ext cx="2056905" cy="2709429"/>
          </a:xfrm>
          <a:prstGeom prst="rect">
            <a:avLst/>
          </a:prstGeom>
          <a:noFill/>
        </p:spPr>
      </p:pic>
      <p:pic>
        <p:nvPicPr>
          <p:cNvPr id="13" name="Picture 2" descr="P:\DOHS\Ergo-88\1 Projects, Active\Patient Handling\Patient Handling Website\repositioning photos\CJG_3502.jpg"/>
          <p:cNvPicPr>
            <a:picLocks noChangeAspect="1" noChangeArrowheads="1"/>
          </p:cNvPicPr>
          <p:nvPr/>
        </p:nvPicPr>
        <p:blipFill>
          <a:blip r:embed="rId6" cstate="email"/>
          <a:srcRect/>
          <a:stretch>
            <a:fillRect/>
          </a:stretch>
        </p:blipFill>
        <p:spPr bwMode="auto">
          <a:xfrm>
            <a:off x="6415346" y="1164937"/>
            <a:ext cx="1984665" cy="2712027"/>
          </a:xfrm>
          <a:prstGeom prst="rect">
            <a:avLst/>
          </a:prstGeom>
          <a:noFill/>
        </p:spPr>
      </p:pic>
      <p:pic>
        <p:nvPicPr>
          <p:cNvPr id="14" name="Picture 3" descr="C:\Documents and Settings\mccoskeykl\Desktop\Image 3. ceiling lift AMEDD Journal.jpg"/>
          <p:cNvPicPr>
            <a:picLocks noChangeAspect="1" noChangeArrowheads="1"/>
          </p:cNvPicPr>
          <p:nvPr/>
        </p:nvPicPr>
        <p:blipFill>
          <a:blip r:embed="rId7" cstate="email"/>
          <a:srcRect/>
          <a:stretch>
            <a:fillRect/>
          </a:stretch>
        </p:blipFill>
        <p:spPr bwMode="auto">
          <a:xfrm>
            <a:off x="7090458" y="4104408"/>
            <a:ext cx="1721034" cy="2306783"/>
          </a:xfrm>
          <a:prstGeom prst="rect">
            <a:avLst/>
          </a:prstGeom>
          <a:noFill/>
        </p:spPr>
      </p:pic>
      <p:pic>
        <p:nvPicPr>
          <p:cNvPr id="15" name="Picture 2" descr="C:\Documents and Settings\mccoskeykl\Desktop\Image 2. limb support AMEDD Journal.jpg"/>
          <p:cNvPicPr>
            <a:picLocks noChangeAspect="1" noChangeArrowheads="1"/>
          </p:cNvPicPr>
          <p:nvPr/>
        </p:nvPicPr>
        <p:blipFill>
          <a:blip r:embed="rId8" cstate="email"/>
          <a:srcRect/>
          <a:stretch>
            <a:fillRect/>
          </a:stretch>
        </p:blipFill>
        <p:spPr bwMode="auto">
          <a:xfrm>
            <a:off x="5121816" y="4145972"/>
            <a:ext cx="1574725" cy="2275609"/>
          </a:xfrm>
          <a:prstGeom prst="rect">
            <a:avLst/>
          </a:prstGeom>
          <a:noFill/>
        </p:spPr>
      </p:pic>
      <p:pic>
        <p:nvPicPr>
          <p:cNvPr id="16" name="Picture 1" descr="C:\Documents and Settings\mccoskeykl\Desktop\Image 1. lateral transfer AMEDD Journal.jpg"/>
          <p:cNvPicPr>
            <a:picLocks noChangeAspect="1" noChangeArrowheads="1"/>
          </p:cNvPicPr>
          <p:nvPr/>
        </p:nvPicPr>
        <p:blipFill>
          <a:blip r:embed="rId9" cstate="email"/>
          <a:srcRect/>
          <a:stretch>
            <a:fillRect/>
          </a:stretch>
        </p:blipFill>
        <p:spPr bwMode="auto">
          <a:xfrm>
            <a:off x="286277" y="4154250"/>
            <a:ext cx="2249105" cy="222567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for Staff, Good for Patients</a:t>
            </a:r>
            <a:endParaRPr lang="en-US" dirty="0"/>
          </a:p>
        </p:txBody>
      </p:sp>
      <p:sp>
        <p:nvSpPr>
          <p:cNvPr id="3" name="Content Placeholder 2"/>
          <p:cNvSpPr>
            <a:spLocks noGrp="1"/>
          </p:cNvSpPr>
          <p:nvPr>
            <p:ph idx="1"/>
          </p:nvPr>
        </p:nvSpPr>
        <p:spPr/>
        <p:txBody>
          <a:bodyPr/>
          <a:lstStyle/>
          <a:p>
            <a:r>
              <a:rPr lang="en-US" dirty="0" smtClean="0"/>
              <a:t>Safe patient handling equipment can and should be used beyond a typical ‘bed to chair’ or ‘bed to stretcher’ transfer.	</a:t>
            </a:r>
          </a:p>
          <a:p>
            <a:pPr lvl="1"/>
            <a:r>
              <a:rPr lang="en-US" dirty="0" smtClean="0"/>
              <a:t>Early mobilization</a:t>
            </a:r>
          </a:p>
          <a:p>
            <a:pPr lvl="1"/>
            <a:r>
              <a:rPr lang="en-US" dirty="0" smtClean="0"/>
              <a:t>Fall prevention</a:t>
            </a:r>
          </a:p>
          <a:p>
            <a:pPr lvl="1"/>
            <a:r>
              <a:rPr lang="en-US" dirty="0" smtClean="0"/>
              <a:t>Prevention of pressure ulcers</a:t>
            </a:r>
          </a:p>
          <a:p>
            <a:pPr lvl="1"/>
            <a:r>
              <a:rPr lang="en-US" dirty="0" smtClean="0"/>
              <a:t>Rehabilitation</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22313" y="3234520"/>
            <a:ext cx="7772400" cy="2534456"/>
          </a:xfrm>
        </p:spPr>
        <p:txBody>
          <a:bodyPr/>
          <a:lstStyle/>
          <a:p>
            <a:pPr algn="ctr"/>
            <a:r>
              <a:rPr lang="en-US" dirty="0" smtClean="0"/>
              <a:t>DATA REVIEW</a:t>
            </a:r>
            <a:endParaRPr lang="en-US" dirty="0"/>
          </a:p>
        </p:txBody>
      </p:sp>
      <p:sp>
        <p:nvSpPr>
          <p:cNvPr id="8" name="Text Placeholder 7"/>
          <p:cNvSpPr>
            <a:spLocks noGrp="1"/>
          </p:cNvSpPr>
          <p:nvPr>
            <p:ph type="body" idx="1"/>
          </p:nvPr>
        </p:nvSpPr>
        <p:spPr/>
        <p:txBody>
          <a:bodyPr>
            <a:normAutofit/>
          </a:bodyPr>
          <a:lstStyle/>
          <a:p>
            <a:pPr algn="ctr"/>
            <a:endParaRPr lang="en-US" sz="3200" b="1" dirty="0"/>
          </a:p>
        </p:txBody>
      </p:sp>
      <p:sp>
        <p:nvSpPr>
          <p:cNvPr id="4" name="Slide Number Placeholder 3"/>
          <p:cNvSpPr>
            <a:spLocks noGrp="1"/>
          </p:cNvSpPr>
          <p:nvPr>
            <p:ph type="sldNum" sz="quarter" idx="12"/>
          </p:nvPr>
        </p:nvSpPr>
        <p:spPr>
          <a:xfrm>
            <a:off x="6771564" y="6492875"/>
            <a:ext cx="2133600" cy="365125"/>
          </a:xfrm>
        </p:spPr>
        <p:txBody>
          <a:bodyPr/>
          <a:lstStyle/>
          <a:p>
            <a:endParaRPr kumimoji="0" lang="en-US"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4311" y="957079"/>
            <a:ext cx="8455912" cy="776187"/>
          </a:xfrm>
        </p:spPr>
        <p:txBody>
          <a:bodyPr>
            <a:normAutofit fontScale="90000"/>
          </a:bodyPr>
          <a:lstStyle/>
          <a:p>
            <a:r>
              <a:rPr lang="en-US" sz="2700" dirty="0" smtClean="0"/>
              <a:t>How many times in a day do you move or handle a patient in a manner that might cause you injury or pain?</a:t>
            </a:r>
            <a:r>
              <a:rPr lang="en-US" dirty="0" smtClean="0"/>
              <a:t/>
            </a:r>
            <a:br>
              <a:rPr lang="en-US" dirty="0" smtClean="0"/>
            </a:br>
            <a:endParaRPr lang="en-US" dirty="0"/>
          </a:p>
        </p:txBody>
      </p:sp>
      <p:graphicFrame>
        <p:nvGraphicFramePr>
          <p:cNvPr id="9" name="Chart 8"/>
          <p:cNvGraphicFramePr/>
          <p:nvPr/>
        </p:nvGraphicFramePr>
        <p:xfrm>
          <a:off x="1951631" y="1951630"/>
          <a:ext cx="5882184" cy="341194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6597" y="643356"/>
            <a:ext cx="8230810" cy="825994"/>
          </a:xfrm>
        </p:spPr>
        <p:txBody>
          <a:bodyPr>
            <a:normAutofit/>
          </a:bodyPr>
          <a:lstStyle/>
          <a:p>
            <a:endParaRPr lang="en-US" sz="2000" dirty="0"/>
          </a:p>
        </p:txBody>
      </p:sp>
      <p:sp>
        <p:nvSpPr>
          <p:cNvPr id="5" name="TextBox 4"/>
          <p:cNvSpPr txBox="1"/>
          <p:nvPr/>
        </p:nvSpPr>
        <p:spPr>
          <a:xfrm>
            <a:off x="150471" y="6604084"/>
            <a:ext cx="3344169" cy="246213"/>
          </a:xfrm>
          <a:prstGeom prst="rect">
            <a:avLst/>
          </a:prstGeom>
          <a:noFill/>
        </p:spPr>
        <p:txBody>
          <a:bodyPr wrap="none" lIns="91432" tIns="45716" rIns="91432" bIns="45716" rtlCol="0">
            <a:spAutoFit/>
          </a:bodyPr>
          <a:lstStyle/>
          <a:p>
            <a:r>
              <a:rPr lang="en-US" sz="1000" dirty="0" smtClean="0"/>
              <a:t>Perceived risk of injury scale is 0=none to 10=maximum</a:t>
            </a:r>
            <a:endParaRPr lang="en-US" sz="1000" dirty="0"/>
          </a:p>
        </p:txBody>
      </p:sp>
      <p:sp>
        <p:nvSpPr>
          <p:cNvPr id="6" name="Rectangle 5"/>
          <p:cNvSpPr/>
          <p:nvPr/>
        </p:nvSpPr>
        <p:spPr>
          <a:xfrm>
            <a:off x="0" y="6249150"/>
            <a:ext cx="9144000" cy="261602"/>
          </a:xfrm>
          <a:prstGeom prst="rect">
            <a:avLst/>
          </a:prstGeom>
        </p:spPr>
        <p:txBody>
          <a:bodyPr wrap="square" lIns="91432" tIns="45716" rIns="91432" bIns="45716">
            <a:spAutoFit/>
          </a:bodyPr>
          <a:lstStyle/>
          <a:p>
            <a:r>
              <a:rPr lang="en-US" sz="1100" dirty="0" smtClean="0"/>
              <a:t>Chart includes units where ceiling lifts were installed  at 100%: 2S, ICU E, ICU W, PCU/SCU, PACU 6N, 6S,7N as well as radiology (not 100%)</a:t>
            </a:r>
          </a:p>
        </p:txBody>
      </p:sp>
      <p:sp>
        <p:nvSpPr>
          <p:cNvPr id="9" name="Content Placeholder 8"/>
          <p:cNvSpPr>
            <a:spLocks noGrp="1"/>
          </p:cNvSpPr>
          <p:nvPr>
            <p:ph idx="1"/>
          </p:nvPr>
        </p:nvSpPr>
        <p:spPr/>
        <p:txBody>
          <a:bodyPr/>
          <a:lstStyle/>
          <a:p>
            <a:endParaRPr lang="en-US"/>
          </a:p>
        </p:txBody>
      </p:sp>
      <p:graphicFrame>
        <p:nvGraphicFramePr>
          <p:cNvPr id="10" name="Chart 9"/>
          <p:cNvGraphicFramePr/>
          <p:nvPr/>
        </p:nvGraphicFramePr>
        <p:xfrm>
          <a:off x="532263" y="736980"/>
          <a:ext cx="8038531" cy="499508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597" y="681497"/>
            <a:ext cx="8230810" cy="518218"/>
          </a:xfrm>
        </p:spPr>
        <p:txBody>
          <a:bodyPr/>
          <a:lstStyle/>
          <a:p>
            <a:r>
              <a:rPr lang="en-US" sz="2800" dirty="0" smtClean="0"/>
              <a:t>Pilot Project Outcomes</a:t>
            </a:r>
            <a:endParaRPr lang="en-US" sz="2800" dirty="0"/>
          </a:p>
        </p:txBody>
      </p:sp>
      <p:sp>
        <p:nvSpPr>
          <p:cNvPr id="5" name="Rectangle 5"/>
          <p:cNvSpPr txBox="1">
            <a:spLocks noChangeArrowheads="1"/>
          </p:cNvSpPr>
          <p:nvPr/>
        </p:nvSpPr>
        <p:spPr>
          <a:xfrm>
            <a:off x="3124200" y="6590119"/>
            <a:ext cx="2895600" cy="246205"/>
          </a:xfrm>
          <a:prstGeom prst="rect">
            <a:avLst/>
          </a:prstGeom>
          <a:ln/>
        </p:spPr>
        <p:txBody>
          <a:bodyPr wrap="square" lIns="91424" tIns="45712" rIns="91424" bIns="45712" anchor="ctr">
            <a:spAutoFit/>
          </a:bodyPr>
          <a:lstStyle>
            <a:lvl1pPr algn="ctr">
              <a:defRPr sz="1000"/>
            </a:lvl1pPr>
          </a:lstStyle>
          <a:p>
            <a:pPr defTabSz="864777">
              <a:defRPr/>
            </a:pPr>
            <a:r>
              <a:rPr lang="en-US" dirty="0" smtClean="0"/>
              <a:t>UNCLASSIFIED</a:t>
            </a:r>
            <a:endParaRPr lang="en-US" dirty="0"/>
          </a:p>
        </p:txBody>
      </p:sp>
      <p:pic>
        <p:nvPicPr>
          <p:cNvPr id="9" name="Picture 8"/>
          <p:cNvPicPr/>
          <p:nvPr/>
        </p:nvPicPr>
        <p:blipFill>
          <a:blip r:embed="rId3" cstate="email"/>
          <a:srcRect/>
          <a:stretch>
            <a:fillRect/>
          </a:stretch>
        </p:blipFill>
        <p:spPr bwMode="auto">
          <a:xfrm>
            <a:off x="1600199" y="1551113"/>
            <a:ext cx="6438331" cy="45767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D5BBC35B-A44B-4119-B8DA-DE9E3DFADA20}" type="slidenum">
              <a:rPr kumimoji="0" lang="en-US" smtClean="0"/>
              <a:pPr/>
              <a:t>32</a:t>
            </a:fld>
            <a:endParaRPr kumimoji="0" lang="en-US"/>
          </a:p>
        </p:txBody>
      </p:sp>
      <p:pic>
        <p:nvPicPr>
          <p:cNvPr id="5" name="Picture 4"/>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0021" y="591852"/>
            <a:ext cx="8230810" cy="825994"/>
          </a:xfrm>
        </p:spPr>
        <p:txBody>
          <a:bodyPr>
            <a:normAutofit/>
          </a:bodyPr>
          <a:lstStyle/>
          <a:p>
            <a:r>
              <a:rPr lang="en-US" sz="2400" dirty="0" smtClean="0"/>
              <a:t>During the last work week how often did you experience ache, pain, discomfort in each body part?</a:t>
            </a:r>
            <a:endParaRPr lang="en-US" sz="2400" dirty="0"/>
          </a:p>
        </p:txBody>
      </p:sp>
      <p:graphicFrame>
        <p:nvGraphicFramePr>
          <p:cNvPr id="9" name="Chart 8"/>
          <p:cNvGraphicFramePr/>
          <p:nvPr/>
        </p:nvGraphicFramePr>
        <p:xfrm>
          <a:off x="415616" y="1724167"/>
          <a:ext cx="4600575" cy="27522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4332738" y="3525031"/>
          <a:ext cx="4429125" cy="261937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872" y="620736"/>
            <a:ext cx="8230810" cy="1195326"/>
          </a:xfrm>
        </p:spPr>
        <p:txBody>
          <a:bodyPr>
            <a:normAutofit/>
          </a:bodyPr>
          <a:lstStyle/>
          <a:p>
            <a:r>
              <a:rPr lang="en-US" sz="2200" dirty="0" smtClean="0"/>
              <a:t>If you experienced ache, pain, discomfort in a body part, did this interfere with your ability to work?</a:t>
            </a:r>
            <a:r>
              <a:rPr lang="en-US" dirty="0" smtClean="0"/>
              <a:t/>
            </a:r>
            <a:br>
              <a:rPr lang="en-US" dirty="0" smtClean="0"/>
            </a:br>
            <a:endParaRPr lang="en-US" dirty="0"/>
          </a:p>
        </p:txBody>
      </p:sp>
      <p:sp>
        <p:nvSpPr>
          <p:cNvPr id="5" name="Rectangle 4"/>
          <p:cNvSpPr/>
          <p:nvPr/>
        </p:nvSpPr>
        <p:spPr>
          <a:xfrm>
            <a:off x="189689" y="6596390"/>
            <a:ext cx="8763000" cy="264630"/>
          </a:xfrm>
          <a:prstGeom prst="rect">
            <a:avLst/>
          </a:prstGeom>
        </p:spPr>
        <p:txBody>
          <a:bodyPr wrap="square" lIns="91432" tIns="45716" rIns="91432" bIns="45716">
            <a:spAutoFit/>
          </a:bodyPr>
          <a:lstStyle/>
          <a:p>
            <a:r>
              <a:rPr lang="en-US" sz="1100" dirty="0" smtClean="0"/>
              <a:t>Chart includes units where ceiling lifts were installed as part of phase I at 100%: 2S, ICU E, ICU W, PCU and at 50%: 6N, 6S,7N</a:t>
            </a:r>
          </a:p>
        </p:txBody>
      </p:sp>
      <p:pic>
        <p:nvPicPr>
          <p:cNvPr id="9" name="Picture 8"/>
          <p:cNvPicPr/>
          <p:nvPr/>
        </p:nvPicPr>
        <p:blipFill>
          <a:blip r:embed="rId3" cstate="email"/>
          <a:srcRect/>
          <a:stretch>
            <a:fillRect/>
          </a:stretch>
        </p:blipFill>
        <p:spPr bwMode="auto">
          <a:xfrm>
            <a:off x="750627" y="0"/>
            <a:ext cx="7642746" cy="66055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200" dirty="0" smtClean="0"/>
              <a:t>Use of Ceiling Lifts</a:t>
            </a:r>
            <a:endParaRPr lang="en-US" sz="3200" dirty="0"/>
          </a:p>
        </p:txBody>
      </p:sp>
      <p:sp>
        <p:nvSpPr>
          <p:cNvPr id="6" name="Content Placeholder 5"/>
          <p:cNvSpPr>
            <a:spLocks noGrp="1"/>
          </p:cNvSpPr>
          <p:nvPr>
            <p:ph idx="1"/>
          </p:nvPr>
        </p:nvSpPr>
        <p:spPr>
          <a:xfrm>
            <a:off x="607326" y="1668439"/>
            <a:ext cx="8229600" cy="4525963"/>
          </a:xfrm>
        </p:spPr>
        <p:txBody>
          <a:bodyPr/>
          <a:lstStyle/>
          <a:p>
            <a:pPr>
              <a:buNone/>
            </a:pPr>
            <a:endParaRPr lang="en-US" dirty="0"/>
          </a:p>
        </p:txBody>
      </p:sp>
      <p:graphicFrame>
        <p:nvGraphicFramePr>
          <p:cNvPr id="7" name="Chart 6"/>
          <p:cNvGraphicFramePr/>
          <p:nvPr/>
        </p:nvGraphicFramePr>
        <p:xfrm>
          <a:off x="232012" y="1419367"/>
          <a:ext cx="4474333" cy="27159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nvGraphicFramePr>
        <p:xfrm>
          <a:off x="4495729" y="3684398"/>
          <a:ext cx="4219575" cy="240982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Comprehensive Safe Patient Handling Program meets Joint Commission Guidelines and follows the program put forth by the Facility Guidelines Institute.</a:t>
            </a:r>
          </a:p>
          <a:p>
            <a:r>
              <a:rPr lang="en-US" dirty="0" smtClean="0"/>
              <a:t>Patient handling equipment should be included anywhere patients are manually handled.</a:t>
            </a:r>
          </a:p>
          <a:p>
            <a:pPr>
              <a:buNone/>
            </a:pPr>
            <a:endParaRPr lang="en-US" dirty="0" smtClean="0"/>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p:txBody>
          <a:bodyPr/>
          <a:lstStyle/>
          <a:p>
            <a:pPr eaLnBrk="1" hangingPunct="1">
              <a:defRPr/>
            </a:pPr>
            <a:r>
              <a:rPr lang="en-US" dirty="0" smtClean="0">
                <a:latin typeface="+mn-lt"/>
              </a:rPr>
              <a:t>Questions?</a:t>
            </a:r>
          </a:p>
        </p:txBody>
      </p:sp>
      <p:sp>
        <p:nvSpPr>
          <p:cNvPr id="35843" name="Content Placeholder 2"/>
          <p:cNvSpPr>
            <a:spLocks noGrp="1"/>
          </p:cNvSpPr>
          <p:nvPr>
            <p:ph idx="1"/>
          </p:nvPr>
        </p:nvSpPr>
        <p:spPr>
          <a:xfrm>
            <a:off x="1079863" y="1274149"/>
            <a:ext cx="7713920" cy="4525863"/>
          </a:xfrm>
        </p:spPr>
        <p:txBody>
          <a:bodyPr>
            <a:normAutofit/>
          </a:bodyPr>
          <a:lstStyle/>
          <a:p>
            <a:pPr eaLnBrk="1" hangingPunct="1">
              <a:lnSpc>
                <a:spcPct val="80000"/>
              </a:lnSpc>
              <a:buFont typeface="Arial" charset="0"/>
              <a:buNone/>
            </a:pPr>
            <a:r>
              <a:rPr lang="en-US" dirty="0" smtClean="0"/>
              <a:t>POC:</a:t>
            </a:r>
          </a:p>
          <a:p>
            <a:pPr eaLnBrk="1" hangingPunct="1">
              <a:lnSpc>
                <a:spcPct val="80000"/>
              </a:lnSpc>
              <a:buNone/>
            </a:pPr>
            <a:r>
              <a:rPr lang="en-US" dirty="0" smtClean="0"/>
              <a:t>	</a:t>
            </a:r>
          </a:p>
          <a:p>
            <a:pPr eaLnBrk="1" hangingPunct="1">
              <a:lnSpc>
                <a:spcPct val="80000"/>
              </a:lnSpc>
            </a:pPr>
            <a:r>
              <a:rPr lang="en-US" dirty="0" smtClean="0"/>
              <a:t>Kelsey L. McCoskey MS, OTR/L</a:t>
            </a:r>
          </a:p>
          <a:p>
            <a:pPr eaLnBrk="1" hangingPunct="1">
              <a:lnSpc>
                <a:spcPct val="80000"/>
              </a:lnSpc>
              <a:buFont typeface="Arial" charset="0"/>
              <a:buNone/>
            </a:pPr>
            <a:r>
              <a:rPr lang="en-US" dirty="0" smtClean="0"/>
              <a:t>	Ergonomist, CPE</a:t>
            </a:r>
          </a:p>
          <a:p>
            <a:pPr eaLnBrk="1" hangingPunct="1">
              <a:lnSpc>
                <a:spcPct val="80000"/>
              </a:lnSpc>
              <a:buFont typeface="Arial" charset="0"/>
              <a:buNone/>
            </a:pPr>
            <a:r>
              <a:rPr lang="en-US" dirty="0" smtClean="0"/>
              <a:t>	Certified Safe Patient Handling Professional, CSPHP</a:t>
            </a:r>
          </a:p>
          <a:p>
            <a:pPr eaLnBrk="1" hangingPunct="1">
              <a:lnSpc>
                <a:spcPct val="80000"/>
              </a:lnSpc>
              <a:buFont typeface="Arial" charset="0"/>
              <a:buNone/>
            </a:pPr>
            <a:r>
              <a:rPr lang="en-US" dirty="0" smtClean="0"/>
              <a:t>	K</a:t>
            </a:r>
            <a:r>
              <a:rPr lang="en-US" dirty="0" smtClean="0">
                <a:hlinkClick r:id="rId3"/>
              </a:rPr>
              <a:t>elsey.McCoskey@us.army.mil</a:t>
            </a:r>
            <a:endParaRPr lang="en-US" dirty="0" smtClean="0"/>
          </a:p>
          <a:p>
            <a:pPr eaLnBrk="1" hangingPunct="1">
              <a:lnSpc>
                <a:spcPct val="80000"/>
              </a:lnSpc>
              <a:buFont typeface="Arial" charset="0"/>
              <a:buNone/>
            </a:pPr>
            <a:endParaRPr lang="en-US" dirty="0" smtClean="0"/>
          </a:p>
          <a:p>
            <a:pPr eaLnBrk="1" hangingPunct="1">
              <a:lnSpc>
                <a:spcPct val="80000"/>
              </a:lnSpc>
              <a:buFont typeface="Arial" charset="0"/>
              <a:buNone/>
            </a:pPr>
            <a:r>
              <a:rPr lang="en-US" dirty="0" smtClean="0"/>
              <a:t>	US Army Public Health Command</a:t>
            </a:r>
          </a:p>
          <a:p>
            <a:pPr eaLnBrk="1" hangingPunct="1">
              <a:lnSpc>
                <a:spcPct val="80000"/>
              </a:lnSpc>
              <a:buFont typeface="Arial" charset="0"/>
              <a:buNone/>
            </a:pPr>
            <a:r>
              <a:rPr lang="en-US" dirty="0" smtClean="0"/>
              <a:t>	(410) 436-8864</a:t>
            </a:r>
          </a:p>
          <a:p>
            <a:pPr eaLnBrk="1" hangingPunct="1">
              <a:lnSpc>
                <a:spcPct val="80000"/>
              </a:lnSpc>
              <a:buFont typeface="Arial" charset="0"/>
              <a:buNone/>
            </a:pPr>
            <a:r>
              <a:rPr lang="en-US" dirty="0" smtClean="0"/>
              <a:t>	</a:t>
            </a:r>
          </a:p>
          <a:p>
            <a:pPr eaLnBrk="1" hangingPunct="1">
              <a:lnSpc>
                <a:spcPct val="80000"/>
              </a:lnSpc>
              <a:buFont typeface="Arial" charset="0"/>
              <a:buNone/>
            </a:pPr>
            <a:r>
              <a:rPr lang="en-US" dirty="0" smtClean="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PHC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66788" rtl="0" eaLnBrk="1" fontAlgn="base" latinLnBrk="0" hangingPunct="1">
          <a:lnSpc>
            <a:spcPct val="100000"/>
          </a:lnSpc>
          <a:spcBef>
            <a:spcPct val="0"/>
          </a:spcBef>
          <a:spcAft>
            <a:spcPct val="0"/>
          </a:spcAft>
          <a:buClrTx/>
          <a:buSzTx/>
          <a:buFontTx/>
          <a:buNone/>
          <a:tabLst/>
          <a:defRPr kumimoji="0" lang="en-US" sz="1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66788" rtl="0" eaLnBrk="1" fontAlgn="base" latinLnBrk="0" hangingPunct="1">
          <a:lnSpc>
            <a:spcPct val="100000"/>
          </a:lnSpc>
          <a:spcBef>
            <a:spcPct val="0"/>
          </a:spcBef>
          <a:spcAft>
            <a:spcPct val="0"/>
          </a:spcAft>
          <a:buClrTx/>
          <a:buSzTx/>
          <a:buFontTx/>
          <a:buNone/>
          <a:tabLst/>
          <a:defRPr kumimoji="0" lang="en-US" sz="19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3314</TotalTime>
  <Words>4988</Words>
  <Application>Microsoft Office PowerPoint</Application>
  <PresentationFormat>On-screen Show (4:3)</PresentationFormat>
  <Paragraphs>602</Paragraphs>
  <Slides>37</Slides>
  <Notes>26</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APHC template</vt:lpstr>
      <vt:lpstr>Safe Patient Handling Program</vt:lpstr>
      <vt:lpstr>BRIEFING OUTLINE</vt:lpstr>
      <vt:lpstr>Hidden Epidemic Healthcare Workers at Risk</vt:lpstr>
      <vt:lpstr>Hidden Epidemic –  Healthcare Workers at Risk</vt:lpstr>
      <vt:lpstr>Patient Care is High Risk</vt:lpstr>
      <vt:lpstr>BLS 2010 </vt:lpstr>
      <vt:lpstr>BLS 2010</vt:lpstr>
      <vt:lpstr>Weight Limits for Manual Materials Handling &amp; Patient Handling Activities</vt:lpstr>
      <vt:lpstr>ANA </vt:lpstr>
      <vt:lpstr>Why are Patient Care Providers  at High Risk?</vt:lpstr>
      <vt:lpstr>Slide 11</vt:lpstr>
      <vt:lpstr>December 2011</vt:lpstr>
      <vt:lpstr>ISO Standard Draft</vt:lpstr>
      <vt:lpstr>ADA</vt:lpstr>
      <vt:lpstr>Patient Handling &amp; Movement Assessment (PHAMA)</vt:lpstr>
      <vt:lpstr>PHAMA continued</vt:lpstr>
      <vt:lpstr>Slide 17</vt:lpstr>
      <vt:lpstr>Slide 18</vt:lpstr>
      <vt:lpstr>Slide 19</vt:lpstr>
      <vt:lpstr>Veterans Administration  Safe Patient Handling Program</vt:lpstr>
      <vt:lpstr>Army Initiative</vt:lpstr>
      <vt:lpstr>Army Initiative</vt:lpstr>
      <vt:lpstr>     Program Elements</vt:lpstr>
      <vt:lpstr>Program Elements</vt:lpstr>
      <vt:lpstr>MAMC equipment</vt:lpstr>
      <vt:lpstr>Safe Patient Handling Equipment</vt:lpstr>
      <vt:lpstr>Good for Staff, Good for Patients</vt:lpstr>
      <vt:lpstr>DATA REVIEW</vt:lpstr>
      <vt:lpstr>How many times in a day do you move or handle a patient in a manner that might cause you injury or pain? </vt:lpstr>
      <vt:lpstr>Slide 30</vt:lpstr>
      <vt:lpstr>Pilot Project Outcomes</vt:lpstr>
      <vt:lpstr>Slide 32</vt:lpstr>
      <vt:lpstr>During the last work week how often did you experience ache, pain, discomfort in each body part?</vt:lpstr>
      <vt:lpstr>If you experienced ache, pain, discomfort in a body part, did this interfere with your ability to work? </vt:lpstr>
      <vt:lpstr>Use of Ceiling Lifts</vt:lpstr>
      <vt:lpstr>SUMMARY</vt:lpstr>
      <vt:lpstr>Questions?</vt:lpstr>
    </vt:vector>
  </TitlesOfParts>
  <Company>OTSG, U.S. Army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Heidi A. Pampel</dc:creator>
  <cp:lastModifiedBy>mccoskeykl</cp:lastModifiedBy>
  <cp:revision>102</cp:revision>
  <dcterms:created xsi:type="dcterms:W3CDTF">2006-01-23T14:59:19Z</dcterms:created>
  <dcterms:modified xsi:type="dcterms:W3CDTF">2012-11-30T19:28:03Z</dcterms:modified>
</cp:coreProperties>
</file>