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8" r:id="rId9"/>
    <p:sldId id="257" r:id="rId10"/>
    <p:sldId id="265" r:id="rId11"/>
    <p:sldId id="270" r:id="rId12"/>
    <p:sldId id="267" r:id="rId13"/>
    <p:sldId id="268" r:id="rId14"/>
    <p:sldId id="269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46" d="100"/>
          <a:sy n="246" d="100"/>
        </p:scale>
        <p:origin x="3072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1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53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80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87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27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009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93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5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9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03476-DD7A-4858-887E-95BB4098C89D}" type="datetimeFigureOut">
              <a:rPr lang="en-US" smtClean="0"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6E980-4B34-4110-9325-67A8689C4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Utility Shutdown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LLVAMC FMS-Project SOP</a:t>
            </a:r>
          </a:p>
        </p:txBody>
      </p:sp>
    </p:spTree>
    <p:extLst>
      <p:ext uri="{BB962C8B-B14F-4D97-AF65-F5344CB8AC3E}">
        <p14:creationId xmlns:p14="http://schemas.microsoft.com/office/powerpoint/2010/main" val="988735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6934200" y="3161360"/>
            <a:ext cx="122354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Click to see Slide</a:t>
            </a: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6926580" y="5867400"/>
            <a:ext cx="122354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Click to see Slide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9359"/>
            <a:ext cx="5126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74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4" y="228601"/>
            <a:ext cx="3198653" cy="6477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4659707" y="255034"/>
            <a:ext cx="3634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Permit Process (Form SSP 605-25-1)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2400" y="10668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1: Contractor fills out Part I and sends to COR by 21-Days from required shutdown date.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228601"/>
            <a:ext cx="3429000" cy="22859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91708" y="199002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2: COR reviews and does initial assessment of impacted areas outside the work area.</a:t>
            </a:r>
          </a:p>
        </p:txBody>
      </p:sp>
    </p:spTree>
    <p:extLst>
      <p:ext uri="{BB962C8B-B14F-4D97-AF65-F5344CB8AC3E}">
        <p14:creationId xmlns:p14="http://schemas.microsoft.com/office/powerpoint/2010/main" val="655460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4" y="228601"/>
            <a:ext cx="3198653" cy="6477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962400" y="1066800"/>
            <a:ext cx="5029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3: COR coordinates with appropriate staff from effected services and FMS shops to ensure the plan for the shutdown, resource requirements and staff responsibilities.</a:t>
            </a:r>
          </a:p>
          <a:p>
            <a:r>
              <a:rPr lang="en-US" dirty="0"/>
              <a:t>(Print Name and Initial are annotated in section C)</a:t>
            </a:r>
          </a:p>
        </p:txBody>
      </p:sp>
      <p:sp>
        <p:nvSpPr>
          <p:cNvPr id="4" name="Rectangle 3"/>
          <p:cNvSpPr/>
          <p:nvPr/>
        </p:nvSpPr>
        <p:spPr>
          <a:xfrm>
            <a:off x="232490" y="2514600"/>
            <a:ext cx="3429000" cy="2743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209801" y="2472869"/>
            <a:ext cx="2406014" cy="118473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126230" y="2472869"/>
            <a:ext cx="204597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659707" y="255034"/>
            <a:ext cx="3634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Permit Process (Form SSP 605-25-1)</a:t>
            </a:r>
          </a:p>
        </p:txBody>
      </p:sp>
    </p:spTree>
    <p:extLst>
      <p:ext uri="{BB962C8B-B14F-4D97-AF65-F5344CB8AC3E}">
        <p14:creationId xmlns:p14="http://schemas.microsoft.com/office/powerpoint/2010/main" val="1660099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4" y="228601"/>
            <a:ext cx="3198653" cy="6477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962400" y="52578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4: COR signs and submits permit to supervisors in section A of Part III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2490" y="5257799"/>
            <a:ext cx="3429000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659707" y="255034"/>
            <a:ext cx="3634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Permit Process (Form SSP 605-25-1)</a:t>
            </a:r>
          </a:p>
        </p:txBody>
      </p:sp>
    </p:spTree>
    <p:extLst>
      <p:ext uri="{BB962C8B-B14F-4D97-AF65-F5344CB8AC3E}">
        <p14:creationId xmlns:p14="http://schemas.microsoft.com/office/powerpoint/2010/main" val="3014618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4" y="228601"/>
            <a:ext cx="3198653" cy="6477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962399" y="5201896"/>
            <a:ext cx="5029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6: Chief of Projects will review and make recommendation.</a:t>
            </a:r>
          </a:p>
          <a:p>
            <a:r>
              <a:rPr lang="en-US" dirty="0"/>
              <a:t>Step 6: Assistant Chief, will review and make recommendation.</a:t>
            </a:r>
          </a:p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32490" y="5895825"/>
            <a:ext cx="3429000" cy="504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59707" y="255034"/>
            <a:ext cx="3634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Permit Process (Form SSP 605-25-1)</a:t>
            </a:r>
          </a:p>
        </p:txBody>
      </p:sp>
    </p:spTree>
    <p:extLst>
      <p:ext uri="{BB962C8B-B14F-4D97-AF65-F5344CB8AC3E}">
        <p14:creationId xmlns:p14="http://schemas.microsoft.com/office/powerpoint/2010/main" val="1855900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4" y="228601"/>
            <a:ext cx="3198653" cy="6477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962400" y="5754469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7: Chief FMS reviews, signs and returns COR</a:t>
            </a:r>
          </a:p>
          <a:p>
            <a:r>
              <a:rPr lang="en-US" dirty="0"/>
              <a:t>Step 8: COR provides copy to Contractor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0110" y="6400800"/>
            <a:ext cx="3429000" cy="1932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59707" y="255034"/>
            <a:ext cx="3634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Permit Process (Form SSP 605-25-1)</a:t>
            </a:r>
          </a:p>
        </p:txBody>
      </p:sp>
    </p:spTree>
    <p:extLst>
      <p:ext uri="{BB962C8B-B14F-4D97-AF65-F5344CB8AC3E}">
        <p14:creationId xmlns:p14="http://schemas.microsoft.com/office/powerpoint/2010/main" val="4288579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228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14-Day Service Chief Notice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295400"/>
            <a:ext cx="79247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Project</a:t>
            </a:r>
            <a:r>
              <a:rPr lang="en-US" dirty="0"/>
              <a:t>: project Name</a:t>
            </a:r>
          </a:p>
          <a:p>
            <a:r>
              <a:rPr lang="en-US" b="1" dirty="0"/>
              <a:t>Outage Type</a:t>
            </a:r>
            <a:r>
              <a:rPr lang="en-US" dirty="0"/>
              <a:t>: List utility service to be shutdown</a:t>
            </a:r>
          </a:p>
          <a:p>
            <a:r>
              <a:rPr lang="en-US" b="1" dirty="0"/>
              <a:t>Planning Date and Time</a:t>
            </a:r>
            <a:r>
              <a:rPr lang="en-US" dirty="0"/>
              <a:t>: Time and Date (Estimated)</a:t>
            </a:r>
          </a:p>
          <a:p>
            <a:endParaRPr lang="en-US" dirty="0"/>
          </a:p>
          <a:p>
            <a:r>
              <a:rPr lang="en-US" b="1" dirty="0"/>
              <a:t>Actions to occur</a:t>
            </a:r>
            <a:r>
              <a:rPr lang="en-US" dirty="0"/>
              <a:t>: The contractor renovating the Cath Lab, AMB Contractors, will conduct a shutdown of the fire sprinkler system on 26 Jan 16.  The Project PM, PM NAME, is coordinating with your staff the details of the shutdown. </a:t>
            </a:r>
          </a:p>
          <a:p>
            <a:endParaRPr lang="en-US" dirty="0"/>
          </a:p>
          <a:p>
            <a:r>
              <a:rPr lang="en-US" b="1" dirty="0"/>
              <a:t>Operational Impacts</a:t>
            </a:r>
            <a:r>
              <a:rPr lang="en-US" dirty="0"/>
              <a:t>: List all possible clinical or service operational impacts.</a:t>
            </a:r>
          </a:p>
          <a:p>
            <a:endParaRPr lang="en-US" dirty="0"/>
          </a:p>
          <a:p>
            <a:r>
              <a:rPr lang="en-US" b="1" dirty="0"/>
              <a:t>L/S Impacts</a:t>
            </a:r>
            <a:r>
              <a:rPr lang="en-US" dirty="0"/>
              <a:t>:  List possible impacts.</a:t>
            </a:r>
          </a:p>
          <a:p>
            <a:endParaRPr lang="en-US" dirty="0"/>
          </a:p>
          <a:p>
            <a:r>
              <a:rPr lang="en-US" b="1" dirty="0"/>
              <a:t>Coordination</a:t>
            </a:r>
            <a:r>
              <a:rPr lang="en-US" dirty="0"/>
              <a:t>: The VALLMC team with the FMS PM as the lead will plan and coordinate all operational and L/S impact mitigation actions and provide details approximately 3-days out from the planned outage.</a:t>
            </a:r>
          </a:p>
          <a:p>
            <a:endParaRPr lang="en-US" dirty="0"/>
          </a:p>
          <a:p>
            <a:r>
              <a:rPr lang="en-US" b="1" dirty="0"/>
              <a:t>POC</a:t>
            </a:r>
            <a:r>
              <a:rPr lang="en-US" dirty="0"/>
              <a:t>: PM Contact info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194617"/>
            <a:ext cx="6182846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Submitted by COR Via email to Chief of Projects NLT 14-days out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696200" y="716221"/>
            <a:ext cx="609600" cy="882134"/>
            <a:chOff x="6477000" y="413266"/>
            <a:chExt cx="609600" cy="882134"/>
          </a:xfrm>
        </p:grpSpPr>
        <p:sp>
          <p:nvSpPr>
            <p:cNvPr id="5" name="Rectangle 4"/>
            <p:cNvSpPr/>
            <p:nvPr/>
          </p:nvSpPr>
          <p:spPr>
            <a:xfrm>
              <a:off x="6477000" y="413266"/>
              <a:ext cx="609600" cy="8821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/>
            <p:cNvSpPr/>
            <p:nvPr/>
          </p:nvSpPr>
          <p:spPr>
            <a:xfrm rot="5400000">
              <a:off x="6501584" y="399366"/>
              <a:ext cx="228600" cy="25640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/>
            <p:cNvSpPr/>
            <p:nvPr/>
          </p:nvSpPr>
          <p:spPr>
            <a:xfrm rot="16200000">
              <a:off x="6490901" y="399366"/>
              <a:ext cx="228600" cy="256401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6557963" y="671512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557963" y="7620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6557963" y="859095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557963" y="947738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557963" y="104775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557963" y="1157288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7013728" y="1698170"/>
            <a:ext cx="1984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Include Map of effected area</a:t>
            </a:r>
          </a:p>
        </p:txBody>
      </p:sp>
    </p:spTree>
    <p:extLst>
      <p:ext uri="{BB962C8B-B14F-4D97-AF65-F5344CB8AC3E}">
        <p14:creationId xmlns:p14="http://schemas.microsoft.com/office/powerpoint/2010/main" val="1303121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830521"/>
            <a:ext cx="7315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**************</a:t>
            </a:r>
            <a:r>
              <a:rPr lang="en-US" b="1" u="sng" dirty="0"/>
              <a:t>CONSTRUCTION NOTICE (Utility Shutdown)</a:t>
            </a:r>
            <a:r>
              <a:rPr lang="en-US" b="1" dirty="0"/>
              <a:t>************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WHEN:</a:t>
            </a:r>
            <a:r>
              <a:rPr lang="en-US" dirty="0"/>
              <a:t> Tuesday, January 26, 2016 from 7 am to 9 am </a:t>
            </a:r>
          </a:p>
          <a:p>
            <a:r>
              <a:rPr lang="en-US" b="1" dirty="0"/>
              <a:t>WHO:</a:t>
            </a:r>
            <a:r>
              <a:rPr lang="en-US" dirty="0"/>
              <a:t> Advanced Medical Builders</a:t>
            </a:r>
          </a:p>
          <a:p>
            <a:r>
              <a:rPr lang="en-US" b="1" dirty="0"/>
              <a:t>WHAT:</a:t>
            </a:r>
            <a:r>
              <a:rPr lang="en-US" dirty="0"/>
              <a:t> Fire Sprinkler shutdown to facilitate renovations for the 4E-60 </a:t>
            </a:r>
            <a:r>
              <a:rPr lang="en-US" dirty="0" err="1"/>
              <a:t>Angio</a:t>
            </a:r>
            <a:r>
              <a:rPr lang="en-US" dirty="0"/>
              <a:t> Lab Siemens </a:t>
            </a:r>
            <a:r>
              <a:rPr lang="en-US" dirty="0" err="1"/>
              <a:t>Artis</a:t>
            </a:r>
            <a:r>
              <a:rPr lang="en-US" dirty="0"/>
              <a:t> Q Biplane project</a:t>
            </a:r>
          </a:p>
          <a:p>
            <a:r>
              <a:rPr lang="en-US" b="1" dirty="0"/>
              <a:t>ACTIONS:</a:t>
            </a:r>
            <a:r>
              <a:rPr lang="en-US" dirty="0"/>
              <a:t> Fire sprinkler shutdown by FMS will begin Tuesday morning at 7:00 AM.  An ILSM is not required because the system will be down for less than 4 hours.  All alert and notification systems remain operational, and employees will follow the same procedures for a fire incident.   </a:t>
            </a:r>
          </a:p>
          <a:p>
            <a:r>
              <a:rPr lang="en-US" b="1" dirty="0"/>
              <a:t>WHERE:</a:t>
            </a:r>
            <a:r>
              <a:rPr lang="en-US" dirty="0"/>
              <a:t> Fire Zone 2-3-5 (See Attached Map)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If you have any further questions, feel free to call Adrienne </a:t>
            </a:r>
            <a:r>
              <a:rPr lang="en-US" b="1" dirty="0" err="1"/>
              <a:t>Dunfee</a:t>
            </a:r>
            <a:r>
              <a:rPr lang="en-US" b="1" dirty="0"/>
              <a:t>, FMS-Project Manager, at extension 4423.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260866"/>
            <a:ext cx="221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3-Day General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3709" y="5825931"/>
            <a:ext cx="6065828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Submitted by COR Via email to Chief of Projects NLT 5-days out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696200" y="716221"/>
            <a:ext cx="609600" cy="882134"/>
            <a:chOff x="6477000" y="413266"/>
            <a:chExt cx="609600" cy="882134"/>
          </a:xfrm>
        </p:grpSpPr>
        <p:sp>
          <p:nvSpPr>
            <p:cNvPr id="6" name="Rectangle 5"/>
            <p:cNvSpPr/>
            <p:nvPr/>
          </p:nvSpPr>
          <p:spPr>
            <a:xfrm>
              <a:off x="6477000" y="413266"/>
              <a:ext cx="609600" cy="8821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/>
            <p:cNvSpPr/>
            <p:nvPr/>
          </p:nvSpPr>
          <p:spPr>
            <a:xfrm rot="5400000">
              <a:off x="6501584" y="399366"/>
              <a:ext cx="228600" cy="25640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/>
            <p:cNvSpPr/>
            <p:nvPr/>
          </p:nvSpPr>
          <p:spPr>
            <a:xfrm rot="16200000">
              <a:off x="6490901" y="399366"/>
              <a:ext cx="228600" cy="256401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6557963" y="671512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557963" y="7620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6557963" y="859095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557963" y="947738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557963" y="104775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557963" y="1157288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7013728" y="1698170"/>
            <a:ext cx="1984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Include Map of effected area</a:t>
            </a:r>
          </a:p>
        </p:txBody>
      </p:sp>
    </p:spTree>
    <p:extLst>
      <p:ext uri="{BB962C8B-B14F-4D97-AF65-F5344CB8AC3E}">
        <p14:creationId xmlns:p14="http://schemas.microsoft.com/office/powerpoint/2010/main" val="21571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Examples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169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10" y="0"/>
            <a:ext cx="6263214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76800" y="84504"/>
            <a:ext cx="2589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Project Name: Triage Sink</a:t>
            </a:r>
          </a:p>
          <a:p>
            <a:r>
              <a:rPr lang="en-US" sz="1200" b="1" dirty="0"/>
              <a:t>Shutdown Type: Domestic Water</a:t>
            </a:r>
          </a:p>
          <a:p>
            <a:r>
              <a:rPr lang="en-US" sz="1200" b="1" dirty="0"/>
              <a:t>Date and Time: 1/12/16 , 4am to 6am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43800" y="777240"/>
            <a:ext cx="864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Legend</a:t>
            </a:r>
          </a:p>
        </p:txBody>
      </p:sp>
      <p:sp>
        <p:nvSpPr>
          <p:cNvPr id="4" name="Rectangle 3"/>
          <p:cNvSpPr/>
          <p:nvPr/>
        </p:nvSpPr>
        <p:spPr>
          <a:xfrm>
            <a:off x="7543800" y="1524000"/>
            <a:ext cx="864019" cy="3048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28624" y="1524000"/>
            <a:ext cx="1018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Effected Area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126076"/>
            <a:ext cx="1927859" cy="1337309"/>
          </a:xfrm>
          <a:custGeom>
            <a:avLst/>
            <a:gdLst>
              <a:gd name="connsiteX0" fmla="*/ 0 w 1904999"/>
              <a:gd name="connsiteY0" fmla="*/ 0 h 408801"/>
              <a:gd name="connsiteX1" fmla="*/ 1904999 w 1904999"/>
              <a:gd name="connsiteY1" fmla="*/ 0 h 408801"/>
              <a:gd name="connsiteX2" fmla="*/ 1904999 w 1904999"/>
              <a:gd name="connsiteY2" fmla="*/ 408801 h 408801"/>
              <a:gd name="connsiteX3" fmla="*/ 0 w 1904999"/>
              <a:gd name="connsiteY3" fmla="*/ 408801 h 408801"/>
              <a:gd name="connsiteX4" fmla="*/ 0 w 1904999"/>
              <a:gd name="connsiteY4" fmla="*/ 0 h 408801"/>
              <a:gd name="connsiteX0" fmla="*/ 0 w 1904999"/>
              <a:gd name="connsiteY0" fmla="*/ 14108 h 422909"/>
              <a:gd name="connsiteX1" fmla="*/ 407670 w 1904999"/>
              <a:gd name="connsiteY1" fmla="*/ 0 h 422909"/>
              <a:gd name="connsiteX2" fmla="*/ 1904999 w 1904999"/>
              <a:gd name="connsiteY2" fmla="*/ 14108 h 422909"/>
              <a:gd name="connsiteX3" fmla="*/ 1904999 w 1904999"/>
              <a:gd name="connsiteY3" fmla="*/ 422909 h 422909"/>
              <a:gd name="connsiteX4" fmla="*/ 0 w 1904999"/>
              <a:gd name="connsiteY4" fmla="*/ 422909 h 422909"/>
              <a:gd name="connsiteX5" fmla="*/ 0 w 1904999"/>
              <a:gd name="connsiteY5" fmla="*/ 14108 h 422909"/>
              <a:gd name="connsiteX0" fmla="*/ 0 w 1904999"/>
              <a:gd name="connsiteY0" fmla="*/ 14108 h 422909"/>
              <a:gd name="connsiteX1" fmla="*/ 407670 w 1904999"/>
              <a:gd name="connsiteY1" fmla="*/ 0 h 422909"/>
              <a:gd name="connsiteX2" fmla="*/ 1162050 w 1904999"/>
              <a:gd name="connsiteY2" fmla="*/ 0 h 422909"/>
              <a:gd name="connsiteX3" fmla="*/ 1904999 w 1904999"/>
              <a:gd name="connsiteY3" fmla="*/ 14108 h 422909"/>
              <a:gd name="connsiteX4" fmla="*/ 1904999 w 1904999"/>
              <a:gd name="connsiteY4" fmla="*/ 422909 h 422909"/>
              <a:gd name="connsiteX5" fmla="*/ 0 w 1904999"/>
              <a:gd name="connsiteY5" fmla="*/ 422909 h 422909"/>
              <a:gd name="connsiteX6" fmla="*/ 0 w 1904999"/>
              <a:gd name="connsiteY6" fmla="*/ 14108 h 422909"/>
              <a:gd name="connsiteX0" fmla="*/ 0 w 1904999"/>
              <a:gd name="connsiteY0" fmla="*/ 391298 h 800099"/>
              <a:gd name="connsiteX1" fmla="*/ 407670 w 1904999"/>
              <a:gd name="connsiteY1" fmla="*/ 377190 h 800099"/>
              <a:gd name="connsiteX2" fmla="*/ 339090 w 1904999"/>
              <a:gd name="connsiteY2" fmla="*/ 0 h 800099"/>
              <a:gd name="connsiteX3" fmla="*/ 1904999 w 1904999"/>
              <a:gd name="connsiteY3" fmla="*/ 391298 h 800099"/>
              <a:gd name="connsiteX4" fmla="*/ 1904999 w 1904999"/>
              <a:gd name="connsiteY4" fmla="*/ 800099 h 800099"/>
              <a:gd name="connsiteX5" fmla="*/ 0 w 1904999"/>
              <a:gd name="connsiteY5" fmla="*/ 800099 h 800099"/>
              <a:gd name="connsiteX6" fmla="*/ 0 w 1904999"/>
              <a:gd name="connsiteY6" fmla="*/ 391298 h 800099"/>
              <a:gd name="connsiteX0" fmla="*/ 0 w 1904999"/>
              <a:gd name="connsiteY0" fmla="*/ 391298 h 800099"/>
              <a:gd name="connsiteX1" fmla="*/ 361950 w 1904999"/>
              <a:gd name="connsiteY1" fmla="*/ 377190 h 800099"/>
              <a:gd name="connsiteX2" fmla="*/ 339090 w 1904999"/>
              <a:gd name="connsiteY2" fmla="*/ 0 h 800099"/>
              <a:gd name="connsiteX3" fmla="*/ 1904999 w 1904999"/>
              <a:gd name="connsiteY3" fmla="*/ 391298 h 800099"/>
              <a:gd name="connsiteX4" fmla="*/ 1904999 w 1904999"/>
              <a:gd name="connsiteY4" fmla="*/ 800099 h 800099"/>
              <a:gd name="connsiteX5" fmla="*/ 0 w 1904999"/>
              <a:gd name="connsiteY5" fmla="*/ 800099 h 800099"/>
              <a:gd name="connsiteX6" fmla="*/ 0 w 1904999"/>
              <a:gd name="connsiteY6" fmla="*/ 391298 h 800099"/>
              <a:gd name="connsiteX0" fmla="*/ 0 w 1927859"/>
              <a:gd name="connsiteY0" fmla="*/ 742950 h 1151751"/>
              <a:gd name="connsiteX1" fmla="*/ 361950 w 1927859"/>
              <a:gd name="connsiteY1" fmla="*/ 728842 h 1151751"/>
              <a:gd name="connsiteX2" fmla="*/ 339090 w 1927859"/>
              <a:gd name="connsiteY2" fmla="*/ 351652 h 1151751"/>
              <a:gd name="connsiteX3" fmla="*/ 1927859 w 1927859"/>
              <a:gd name="connsiteY3" fmla="*/ 0 h 1151751"/>
              <a:gd name="connsiteX4" fmla="*/ 1904999 w 1927859"/>
              <a:gd name="connsiteY4" fmla="*/ 1151751 h 1151751"/>
              <a:gd name="connsiteX5" fmla="*/ 0 w 1927859"/>
              <a:gd name="connsiteY5" fmla="*/ 1151751 h 1151751"/>
              <a:gd name="connsiteX6" fmla="*/ 0 w 1927859"/>
              <a:gd name="connsiteY6" fmla="*/ 742950 h 1151751"/>
              <a:gd name="connsiteX0" fmla="*/ 0 w 1927859"/>
              <a:gd name="connsiteY0" fmla="*/ 928508 h 1337309"/>
              <a:gd name="connsiteX1" fmla="*/ 361950 w 1927859"/>
              <a:gd name="connsiteY1" fmla="*/ 914400 h 1337309"/>
              <a:gd name="connsiteX2" fmla="*/ 339090 w 1927859"/>
              <a:gd name="connsiteY2" fmla="*/ 0 h 1337309"/>
              <a:gd name="connsiteX3" fmla="*/ 1927859 w 1927859"/>
              <a:gd name="connsiteY3" fmla="*/ 185558 h 1337309"/>
              <a:gd name="connsiteX4" fmla="*/ 1904999 w 1927859"/>
              <a:gd name="connsiteY4" fmla="*/ 1337309 h 1337309"/>
              <a:gd name="connsiteX5" fmla="*/ 0 w 1927859"/>
              <a:gd name="connsiteY5" fmla="*/ 1337309 h 1337309"/>
              <a:gd name="connsiteX6" fmla="*/ 0 w 1927859"/>
              <a:gd name="connsiteY6" fmla="*/ 928508 h 1337309"/>
              <a:gd name="connsiteX0" fmla="*/ 0 w 1927859"/>
              <a:gd name="connsiteY0" fmla="*/ 928508 h 1337309"/>
              <a:gd name="connsiteX1" fmla="*/ 361950 w 1927859"/>
              <a:gd name="connsiteY1" fmla="*/ 914400 h 1337309"/>
              <a:gd name="connsiteX2" fmla="*/ 339090 w 1927859"/>
              <a:gd name="connsiteY2" fmla="*/ 0 h 1337309"/>
              <a:gd name="connsiteX3" fmla="*/ 1390650 w 1927859"/>
              <a:gd name="connsiteY3" fmla="*/ 114300 h 1337309"/>
              <a:gd name="connsiteX4" fmla="*/ 1927859 w 1927859"/>
              <a:gd name="connsiteY4" fmla="*/ 185558 h 1337309"/>
              <a:gd name="connsiteX5" fmla="*/ 1904999 w 1927859"/>
              <a:gd name="connsiteY5" fmla="*/ 1337309 h 1337309"/>
              <a:gd name="connsiteX6" fmla="*/ 0 w 1927859"/>
              <a:gd name="connsiteY6" fmla="*/ 1337309 h 1337309"/>
              <a:gd name="connsiteX7" fmla="*/ 0 w 1927859"/>
              <a:gd name="connsiteY7" fmla="*/ 928508 h 1337309"/>
              <a:gd name="connsiteX0" fmla="*/ 0 w 1927859"/>
              <a:gd name="connsiteY0" fmla="*/ 928508 h 1337309"/>
              <a:gd name="connsiteX1" fmla="*/ 361950 w 1927859"/>
              <a:gd name="connsiteY1" fmla="*/ 914400 h 1337309"/>
              <a:gd name="connsiteX2" fmla="*/ 339090 w 1927859"/>
              <a:gd name="connsiteY2" fmla="*/ 0 h 1337309"/>
              <a:gd name="connsiteX3" fmla="*/ 1402080 w 1927859"/>
              <a:gd name="connsiteY3" fmla="*/ 11430 h 1337309"/>
              <a:gd name="connsiteX4" fmla="*/ 1927859 w 1927859"/>
              <a:gd name="connsiteY4" fmla="*/ 185558 h 1337309"/>
              <a:gd name="connsiteX5" fmla="*/ 1904999 w 1927859"/>
              <a:gd name="connsiteY5" fmla="*/ 1337309 h 1337309"/>
              <a:gd name="connsiteX6" fmla="*/ 0 w 1927859"/>
              <a:gd name="connsiteY6" fmla="*/ 1337309 h 1337309"/>
              <a:gd name="connsiteX7" fmla="*/ 0 w 1927859"/>
              <a:gd name="connsiteY7" fmla="*/ 928508 h 1337309"/>
              <a:gd name="connsiteX0" fmla="*/ 0 w 1927859"/>
              <a:gd name="connsiteY0" fmla="*/ 928508 h 1337309"/>
              <a:gd name="connsiteX1" fmla="*/ 361950 w 1927859"/>
              <a:gd name="connsiteY1" fmla="*/ 914400 h 1337309"/>
              <a:gd name="connsiteX2" fmla="*/ 339090 w 1927859"/>
              <a:gd name="connsiteY2" fmla="*/ 0 h 1337309"/>
              <a:gd name="connsiteX3" fmla="*/ 1402080 w 1927859"/>
              <a:gd name="connsiteY3" fmla="*/ 11430 h 1337309"/>
              <a:gd name="connsiteX4" fmla="*/ 1710690 w 1927859"/>
              <a:gd name="connsiteY4" fmla="*/ 102870 h 1337309"/>
              <a:gd name="connsiteX5" fmla="*/ 1927859 w 1927859"/>
              <a:gd name="connsiteY5" fmla="*/ 185558 h 1337309"/>
              <a:gd name="connsiteX6" fmla="*/ 1904999 w 1927859"/>
              <a:gd name="connsiteY6" fmla="*/ 1337309 h 1337309"/>
              <a:gd name="connsiteX7" fmla="*/ 0 w 1927859"/>
              <a:gd name="connsiteY7" fmla="*/ 1337309 h 1337309"/>
              <a:gd name="connsiteX8" fmla="*/ 0 w 1927859"/>
              <a:gd name="connsiteY8" fmla="*/ 928508 h 1337309"/>
              <a:gd name="connsiteX0" fmla="*/ 0 w 1927859"/>
              <a:gd name="connsiteY0" fmla="*/ 928508 h 1337309"/>
              <a:gd name="connsiteX1" fmla="*/ 361950 w 1927859"/>
              <a:gd name="connsiteY1" fmla="*/ 914400 h 1337309"/>
              <a:gd name="connsiteX2" fmla="*/ 339090 w 1927859"/>
              <a:gd name="connsiteY2" fmla="*/ 0 h 1337309"/>
              <a:gd name="connsiteX3" fmla="*/ 1402080 w 1927859"/>
              <a:gd name="connsiteY3" fmla="*/ 11430 h 1337309"/>
              <a:gd name="connsiteX4" fmla="*/ 1413510 w 1927859"/>
              <a:gd name="connsiteY4" fmla="*/ 182880 h 1337309"/>
              <a:gd name="connsiteX5" fmla="*/ 1927859 w 1927859"/>
              <a:gd name="connsiteY5" fmla="*/ 185558 h 1337309"/>
              <a:gd name="connsiteX6" fmla="*/ 1904999 w 1927859"/>
              <a:gd name="connsiteY6" fmla="*/ 1337309 h 1337309"/>
              <a:gd name="connsiteX7" fmla="*/ 0 w 1927859"/>
              <a:gd name="connsiteY7" fmla="*/ 1337309 h 1337309"/>
              <a:gd name="connsiteX8" fmla="*/ 0 w 1927859"/>
              <a:gd name="connsiteY8" fmla="*/ 928508 h 133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7859" h="1337309">
                <a:moveTo>
                  <a:pt x="0" y="928508"/>
                </a:moveTo>
                <a:lnTo>
                  <a:pt x="361950" y="914400"/>
                </a:lnTo>
                <a:lnTo>
                  <a:pt x="339090" y="0"/>
                </a:lnTo>
                <a:lnTo>
                  <a:pt x="1402080" y="11430"/>
                </a:lnTo>
                <a:lnTo>
                  <a:pt x="1413510" y="182880"/>
                </a:lnTo>
                <a:lnTo>
                  <a:pt x="1927859" y="185558"/>
                </a:lnTo>
                <a:lnTo>
                  <a:pt x="1904999" y="1337309"/>
                </a:lnTo>
                <a:lnTo>
                  <a:pt x="0" y="1337309"/>
                </a:lnTo>
                <a:lnTo>
                  <a:pt x="0" y="928508"/>
                </a:lnTo>
                <a:close/>
              </a:path>
            </a:pathLst>
          </a:cu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61863" y="228946"/>
            <a:ext cx="91727" cy="97154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43800" y="1981200"/>
            <a:ext cx="864019" cy="304800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428624" y="2007870"/>
            <a:ext cx="846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Area</a:t>
            </a:r>
          </a:p>
        </p:txBody>
      </p:sp>
      <p:sp>
        <p:nvSpPr>
          <p:cNvPr id="6" name="Oval 5"/>
          <p:cNvSpPr/>
          <p:nvPr/>
        </p:nvSpPr>
        <p:spPr>
          <a:xfrm>
            <a:off x="7921869" y="2575560"/>
            <a:ext cx="63604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28624" y="2437060"/>
            <a:ext cx="1094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System</a:t>
            </a:r>
          </a:p>
          <a:p>
            <a:r>
              <a:rPr lang="en-US" sz="1200" dirty="0"/>
              <a:t>Shutoff Points 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968086"/>
            <a:ext cx="63604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52139" y="3357919"/>
            <a:ext cx="147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ILSM Symbols</a:t>
            </a:r>
          </a:p>
        </p:txBody>
      </p:sp>
      <p:sp>
        <p:nvSpPr>
          <p:cNvPr id="14" name="&quot;No&quot; Symbol 13"/>
          <p:cNvSpPr/>
          <p:nvPr/>
        </p:nvSpPr>
        <p:spPr>
          <a:xfrm>
            <a:off x="7861676" y="3886199"/>
            <a:ext cx="120386" cy="152400"/>
          </a:xfrm>
          <a:prstGeom prst="noSmoking">
            <a:avLst/>
          </a:prstGeom>
          <a:solidFill>
            <a:srgbClr val="FF00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28624" y="3823900"/>
            <a:ext cx="10839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Access Denied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848600" y="4343400"/>
            <a:ext cx="381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28624" y="4204900"/>
            <a:ext cx="1172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Alternate Route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97590" y="4724400"/>
            <a:ext cx="864019" cy="304800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28624" y="4738300"/>
            <a:ext cx="1002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Egress Points</a:t>
            </a:r>
          </a:p>
        </p:txBody>
      </p:sp>
      <p:sp>
        <p:nvSpPr>
          <p:cNvPr id="22" name="&quot;No&quot; Symbol 21"/>
          <p:cNvSpPr/>
          <p:nvPr/>
        </p:nvSpPr>
        <p:spPr>
          <a:xfrm>
            <a:off x="2721873" y="1044286"/>
            <a:ext cx="120386" cy="15240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82066" y="256850"/>
            <a:ext cx="203410" cy="138499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23967" y="1285550"/>
            <a:ext cx="203410" cy="138499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27377" y="547749"/>
            <a:ext cx="203410" cy="138499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076051" y="67571"/>
            <a:ext cx="203410" cy="138499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04518" y="1080017"/>
            <a:ext cx="203410" cy="138499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438400" y="229393"/>
            <a:ext cx="203410" cy="138499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2883771" y="547749"/>
            <a:ext cx="0" cy="85467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40983" y="6380202"/>
            <a:ext cx="947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Floor</a:t>
            </a:r>
          </a:p>
        </p:txBody>
      </p:sp>
    </p:spTree>
    <p:extLst>
      <p:ext uri="{BB962C8B-B14F-4D97-AF65-F5344CB8AC3E}">
        <p14:creationId xmlns:p14="http://schemas.microsoft.com/office/powerpoint/2010/main" val="3691221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0" y="84504"/>
            <a:ext cx="12566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Project Name: </a:t>
            </a:r>
          </a:p>
          <a:p>
            <a:r>
              <a:rPr lang="en-US" sz="1200" b="1" dirty="0"/>
              <a:t>Shutdown Type: </a:t>
            </a:r>
          </a:p>
          <a:p>
            <a:r>
              <a:rPr lang="en-US" sz="1200" b="1" dirty="0"/>
              <a:t>Date and Time: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85596" y="777240"/>
            <a:ext cx="864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Legend</a:t>
            </a:r>
          </a:p>
        </p:txBody>
      </p:sp>
      <p:sp>
        <p:nvSpPr>
          <p:cNvPr id="4" name="Rectangle 3"/>
          <p:cNvSpPr/>
          <p:nvPr/>
        </p:nvSpPr>
        <p:spPr>
          <a:xfrm>
            <a:off x="7785596" y="1524000"/>
            <a:ext cx="864019" cy="3048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70420" y="1524000"/>
            <a:ext cx="1018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Effected Area</a:t>
            </a:r>
          </a:p>
        </p:txBody>
      </p:sp>
      <p:sp>
        <p:nvSpPr>
          <p:cNvPr id="9" name="Rectangle 8"/>
          <p:cNvSpPr/>
          <p:nvPr/>
        </p:nvSpPr>
        <p:spPr>
          <a:xfrm>
            <a:off x="7785596" y="1981200"/>
            <a:ext cx="864019" cy="304800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670420" y="2007870"/>
            <a:ext cx="846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Area</a:t>
            </a:r>
          </a:p>
        </p:txBody>
      </p:sp>
      <p:sp>
        <p:nvSpPr>
          <p:cNvPr id="6" name="Oval 5"/>
          <p:cNvSpPr/>
          <p:nvPr/>
        </p:nvSpPr>
        <p:spPr>
          <a:xfrm>
            <a:off x="8163665" y="2575560"/>
            <a:ext cx="63604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70420" y="2437060"/>
            <a:ext cx="1094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System</a:t>
            </a:r>
          </a:p>
          <a:p>
            <a:r>
              <a:rPr lang="en-US" sz="1200" dirty="0"/>
              <a:t>Shutoff Points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93935" y="3357919"/>
            <a:ext cx="147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ILSM Symbols</a:t>
            </a:r>
          </a:p>
        </p:txBody>
      </p:sp>
      <p:sp>
        <p:nvSpPr>
          <p:cNvPr id="14" name="&quot;No&quot; Symbol 13"/>
          <p:cNvSpPr/>
          <p:nvPr/>
        </p:nvSpPr>
        <p:spPr>
          <a:xfrm>
            <a:off x="8103472" y="3886199"/>
            <a:ext cx="120386" cy="15240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70420" y="3823900"/>
            <a:ext cx="10839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Access Denied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8090396" y="4343400"/>
            <a:ext cx="381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70420" y="4204900"/>
            <a:ext cx="1172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Alternate Route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39386" y="4724400"/>
            <a:ext cx="864019" cy="304800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70420" y="4738300"/>
            <a:ext cx="1002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Egress Points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00649" y="6400800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Floor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1771" y="980124"/>
            <a:ext cx="6598963" cy="5039676"/>
            <a:chOff x="457200" y="685801"/>
            <a:chExt cx="6598963" cy="5039676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685801"/>
              <a:ext cx="6598963" cy="4762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5455963" y="4125277"/>
              <a:ext cx="1600200" cy="1600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6674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0" y="84504"/>
            <a:ext cx="12566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Project Name: </a:t>
            </a:r>
          </a:p>
          <a:p>
            <a:r>
              <a:rPr lang="en-US" sz="1200" b="1" dirty="0"/>
              <a:t>Shutdown Type: </a:t>
            </a:r>
          </a:p>
          <a:p>
            <a:r>
              <a:rPr lang="en-US" sz="1200" b="1" dirty="0"/>
              <a:t>Date and Time: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43800" y="777240"/>
            <a:ext cx="864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Legend</a:t>
            </a:r>
          </a:p>
        </p:txBody>
      </p:sp>
      <p:sp>
        <p:nvSpPr>
          <p:cNvPr id="4" name="Rectangle 3"/>
          <p:cNvSpPr/>
          <p:nvPr/>
        </p:nvSpPr>
        <p:spPr>
          <a:xfrm>
            <a:off x="7543800" y="1524000"/>
            <a:ext cx="864019" cy="3048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28624" y="1524000"/>
            <a:ext cx="1018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Effected Area</a:t>
            </a:r>
          </a:p>
        </p:txBody>
      </p:sp>
      <p:sp>
        <p:nvSpPr>
          <p:cNvPr id="9" name="Rectangle 8"/>
          <p:cNvSpPr/>
          <p:nvPr/>
        </p:nvSpPr>
        <p:spPr>
          <a:xfrm>
            <a:off x="7543800" y="1981200"/>
            <a:ext cx="864019" cy="304800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428624" y="2007870"/>
            <a:ext cx="846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Area</a:t>
            </a:r>
          </a:p>
        </p:txBody>
      </p:sp>
      <p:sp>
        <p:nvSpPr>
          <p:cNvPr id="6" name="Oval 5"/>
          <p:cNvSpPr/>
          <p:nvPr/>
        </p:nvSpPr>
        <p:spPr>
          <a:xfrm>
            <a:off x="7921869" y="2575560"/>
            <a:ext cx="63604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28624" y="2437060"/>
            <a:ext cx="1094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System</a:t>
            </a:r>
          </a:p>
          <a:p>
            <a:r>
              <a:rPr lang="en-US" sz="1200" dirty="0"/>
              <a:t>Shutoff Points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52139" y="3357919"/>
            <a:ext cx="147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ILSM Symbols</a:t>
            </a:r>
          </a:p>
        </p:txBody>
      </p:sp>
      <p:sp>
        <p:nvSpPr>
          <p:cNvPr id="14" name="&quot;No&quot; Symbol 13"/>
          <p:cNvSpPr/>
          <p:nvPr/>
        </p:nvSpPr>
        <p:spPr>
          <a:xfrm>
            <a:off x="7861676" y="3886199"/>
            <a:ext cx="120386" cy="15240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28624" y="3823900"/>
            <a:ext cx="10839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Access Denied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848600" y="4343400"/>
            <a:ext cx="381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28624" y="4204900"/>
            <a:ext cx="1172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Alternate Route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97590" y="4724400"/>
            <a:ext cx="864019" cy="304800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28624" y="4738300"/>
            <a:ext cx="1002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Egress Points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00649" y="6400800"/>
            <a:ext cx="968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Floor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8184"/>
            <a:ext cx="5253038" cy="525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209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0" y="84504"/>
            <a:ext cx="12566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Project Name: </a:t>
            </a:r>
          </a:p>
          <a:p>
            <a:r>
              <a:rPr lang="en-US" sz="1200" b="1" dirty="0"/>
              <a:t>Shutdown Type: </a:t>
            </a:r>
          </a:p>
          <a:p>
            <a:r>
              <a:rPr lang="en-US" sz="1200" b="1" dirty="0"/>
              <a:t>Date and Time: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43800" y="777240"/>
            <a:ext cx="864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Legend</a:t>
            </a:r>
          </a:p>
        </p:txBody>
      </p:sp>
      <p:sp>
        <p:nvSpPr>
          <p:cNvPr id="4" name="Rectangle 3"/>
          <p:cNvSpPr/>
          <p:nvPr/>
        </p:nvSpPr>
        <p:spPr>
          <a:xfrm>
            <a:off x="7543800" y="1524000"/>
            <a:ext cx="864019" cy="3048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28624" y="1524000"/>
            <a:ext cx="1018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Effected Area</a:t>
            </a:r>
          </a:p>
        </p:txBody>
      </p:sp>
      <p:sp>
        <p:nvSpPr>
          <p:cNvPr id="9" name="Rectangle 8"/>
          <p:cNvSpPr/>
          <p:nvPr/>
        </p:nvSpPr>
        <p:spPr>
          <a:xfrm>
            <a:off x="7543800" y="1981200"/>
            <a:ext cx="864019" cy="304800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428624" y="2007870"/>
            <a:ext cx="846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Area</a:t>
            </a:r>
          </a:p>
        </p:txBody>
      </p:sp>
      <p:sp>
        <p:nvSpPr>
          <p:cNvPr id="6" name="Oval 5"/>
          <p:cNvSpPr/>
          <p:nvPr/>
        </p:nvSpPr>
        <p:spPr>
          <a:xfrm>
            <a:off x="7921869" y="2575560"/>
            <a:ext cx="63604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28624" y="2437060"/>
            <a:ext cx="1094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System</a:t>
            </a:r>
          </a:p>
          <a:p>
            <a:r>
              <a:rPr lang="en-US" sz="1200" dirty="0"/>
              <a:t>Shutoff Points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52139" y="3357919"/>
            <a:ext cx="147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ILSM Symbols</a:t>
            </a:r>
          </a:p>
        </p:txBody>
      </p:sp>
      <p:sp>
        <p:nvSpPr>
          <p:cNvPr id="14" name="&quot;No&quot; Symbol 13"/>
          <p:cNvSpPr/>
          <p:nvPr/>
        </p:nvSpPr>
        <p:spPr>
          <a:xfrm>
            <a:off x="7861676" y="3886199"/>
            <a:ext cx="120386" cy="15240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28624" y="3823900"/>
            <a:ext cx="10839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Access Denied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848600" y="4343400"/>
            <a:ext cx="381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28624" y="4204900"/>
            <a:ext cx="1172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Alternate Route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97590" y="4724400"/>
            <a:ext cx="864019" cy="304800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28624" y="4738300"/>
            <a:ext cx="1002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Egress Points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00649" y="6400800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Floor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" y="809897"/>
            <a:ext cx="5443538" cy="5465893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rgbClr val="7030A0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1964742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406</Words>
  <Application>Microsoft Office PowerPoint</Application>
  <PresentationFormat>On-screen Show (4:3)</PresentationFormat>
  <Paragraphs>99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Utility Shutdown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Map Examples</vt:lpstr>
      <vt:lpstr>PowerPoint Presentation</vt:lpstr>
      <vt:lpstr>PowerPoint Presentation</vt:lpstr>
      <vt:lpstr>PowerPoint Presentation</vt:lpstr>
      <vt:lpstr>PowerPoint Presentation</vt:lpstr>
    </vt:vector>
  </TitlesOfParts>
  <Company>Veteran Affairs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Utility Shutdown Process</dc:title>
  <dc:creator>Streletz, Anthony</dc:creator>
  <cp:lastModifiedBy>Elder, Brandon</cp:lastModifiedBy>
  <cp:revision>15</cp:revision>
  <cp:lastPrinted>2018-05-24T22:04:01Z</cp:lastPrinted>
  <dcterms:created xsi:type="dcterms:W3CDTF">2016-01-22T14:15:29Z</dcterms:created>
  <dcterms:modified xsi:type="dcterms:W3CDTF">2018-05-24T22:04:18Z</dcterms:modified>
</cp:coreProperties>
</file>