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1" r:id="rId3"/>
    <p:sldId id="271" r:id="rId4"/>
    <p:sldId id="282" r:id="rId5"/>
    <p:sldId id="291" r:id="rId6"/>
    <p:sldId id="284" r:id="rId7"/>
    <p:sldId id="285" r:id="rId8"/>
    <p:sldId id="289" r:id="rId9"/>
    <p:sldId id="292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F0C18-E00F-4F45-99CC-1B8F9F286CBD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3AA4E-110A-4BC0-A92C-EF796195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8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7C73D3-0DA9-48EE-B52B-429171D87759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6D355-2DD0-4CF4-9DE2-E2760CC66436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AEA605-FDF8-433B-8EB4-B6B33BBED7D2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E7A5CA-79DE-487A-8272-D0F2C7CA5F80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0FB84C-393A-44A7-9DE0-DCAE30AC0B67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Module 4 2008</a:t>
            </a:r>
          </a:p>
        </p:txBody>
      </p:sp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3885279" y="8688341"/>
            <a:ext cx="2972722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b"/>
          <a:lstStyle/>
          <a:p>
            <a:pPr algn="r" defTabSz="915084"/>
            <a:fld id="{8EFC252A-6059-408A-8A80-A57F12D6643C}" type="slidenum">
              <a:rPr lang="en-US" sz="1200">
                <a:latin typeface="Tahoma" pitchFamily="34" charset="0"/>
              </a:rPr>
              <a:pPr algn="r" defTabSz="915084"/>
              <a:t>10</a:t>
            </a:fld>
            <a:endParaRPr lang="en-US" sz="1200" dirty="0">
              <a:latin typeface="Tahoma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98" tIns="45850" rIns="91698" bIns="45850"/>
          <a:lstStyle/>
          <a:p>
            <a:pPr latinLnBrk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F0E5-ADDE-46F8-A218-E410B9B40E26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E243-742E-4385-AB06-F6391E6D3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o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cs typeface="Times New Roman" pitchFamily="18" charset="0"/>
              </a:rPr>
              <a:t>Department of Veterans Affairs </a:t>
            </a:r>
            <a:r>
              <a:rPr lang="en-US" sz="3200" dirty="0">
                <a:latin typeface="+mn-lt"/>
                <a:cs typeface="Times New Roman" pitchFamily="18" charset="0"/>
              </a:rPr>
              <a:t/>
            </a:r>
            <a:br>
              <a:rPr lang="en-US" sz="3200" dirty="0">
                <a:latin typeface="+mn-lt"/>
                <a:cs typeface="Times New Roman" pitchFamily="18" charset="0"/>
              </a:rPr>
            </a:br>
            <a:r>
              <a:rPr lang="en-US" sz="3200" b="1" dirty="0">
                <a:latin typeface="+mn-lt"/>
                <a:cs typeface="Times New Roman" pitchFamily="18" charset="0"/>
              </a:rPr>
              <a:t>Network Contracting Office (NCO) 21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pic>
        <p:nvPicPr>
          <p:cNvPr id="12" name="Content Placeholder 11" descr="Department_of_Veterans_Affairs-logo-98F1390759-seeklogo_co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676400"/>
            <a:ext cx="27432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457200" y="4805218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Renovate Building 7 for Spinal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Cord Injury (SCI)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Pre-Solicitation Conference and Site Walk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January 9, 2014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cs typeface="Times New Roman" pitchFamily="18" charset="0"/>
              </a:rPr>
              <a:t>VA Palo Alto Health Care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VA REPRESENTATIVES: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Officer:  Andrea Fair</a:t>
            </a:r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 Specialist: Megan Barr</a:t>
            </a:r>
            <a:br>
              <a:rPr lang="en-US" sz="3000" dirty="0" smtClean="0"/>
            </a:br>
            <a:endParaRPr lang="en-US" sz="3000" dirty="0" smtClean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r>
              <a:rPr lang="en-US" sz="3000" dirty="0" smtClean="0"/>
              <a:t>Contracting Officer Representative: Wesley Chow</a:t>
            </a:r>
            <a:endParaRPr lang="en-US" sz="3000" dirty="0"/>
          </a:p>
          <a:p>
            <a:pPr marL="320040" indent="-32004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b="1" dirty="0" smtClean="0"/>
              <a:t>Your point of contact for all correspondence:  </a:t>
            </a:r>
            <a:r>
              <a:rPr lang="en-US" sz="3500" b="1" dirty="0" smtClean="0">
                <a:solidFill>
                  <a:srgbClr val="FF0000"/>
                </a:solidFill>
              </a:rPr>
              <a:t>megan.barr@va.gov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A/E firm sign-in </a:t>
            </a:r>
            <a:r>
              <a:rPr lang="en-US" dirty="0" smtClean="0"/>
              <a:t>sheet</a:t>
            </a:r>
          </a:p>
          <a:p>
            <a:r>
              <a:rPr lang="en-US" dirty="0" smtClean="0"/>
              <a:t>SF 330 Requirements</a:t>
            </a:r>
          </a:p>
          <a:p>
            <a:r>
              <a:rPr lang="en-US" dirty="0" smtClean="0"/>
              <a:t>Scope Overview</a:t>
            </a:r>
          </a:p>
          <a:p>
            <a:r>
              <a:rPr lang="en-US" dirty="0" smtClean="0"/>
              <a:t>Project Site Walk</a:t>
            </a:r>
          </a:p>
          <a:p>
            <a:r>
              <a:rPr lang="en-US" dirty="0" smtClean="0"/>
              <a:t>Q &amp; A - Open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PURPOSE: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additional information about the statement of work and project site</a:t>
            </a:r>
            <a:br>
              <a:rPr lang="en-US" dirty="0" smtClean="0"/>
            </a:b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Review SF 330s requirements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Set-Aside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This procurement is a total small business set-aside, which applies to the prime A/E firm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/>
              <a:t>Small businesses may partner with larger businesses; however we will be focusing heavily on the ostensible contractor </a:t>
            </a:r>
            <a:r>
              <a:rPr lang="en-US" dirty="0" smtClean="0"/>
              <a:t>rule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754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 rtlCol="0"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dirty="0" smtClean="0"/>
              <a:t>Submit all </a:t>
            </a:r>
            <a:r>
              <a:rPr lang="en-US" sz="4500" dirty="0" smtClean="0"/>
              <a:t>Requests for Information (RFI)s </a:t>
            </a:r>
            <a:r>
              <a:rPr lang="en-US" sz="4500" dirty="0" smtClean="0"/>
              <a:t>in writing </a:t>
            </a:r>
            <a:r>
              <a:rPr lang="en-US" sz="4500" dirty="0" smtClean="0"/>
              <a:t>to Megan Barr at </a:t>
            </a:r>
            <a:r>
              <a:rPr lang="en-US" sz="4500" dirty="0" smtClean="0">
                <a:solidFill>
                  <a:srgbClr val="FF0000"/>
                </a:solidFill>
              </a:rPr>
              <a:t>megan.barr@va.gov</a:t>
            </a:r>
            <a:r>
              <a:rPr lang="en-US" sz="4500" dirty="0" smtClean="0"/>
              <a:t>. 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b="1" u="sng" dirty="0" smtClean="0"/>
              <a:t>Submit in a Word Document or in the body of email</a:t>
            </a:r>
            <a:endParaRPr lang="en-US" sz="45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5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Responses will be obtained and issued via </a:t>
            </a:r>
            <a:r>
              <a:rPr lang="en-US" sz="3800" dirty="0" smtClean="0"/>
              <a:t>amendment and posted to </a:t>
            </a:r>
            <a:r>
              <a:rPr lang="en-US" sz="3800" dirty="0" err="1" smtClean="0"/>
              <a:t>FedBizOpps</a:t>
            </a: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800" dirty="0" smtClean="0"/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Cutoff date for questions will be </a:t>
            </a:r>
            <a:r>
              <a:rPr lang="en-US" sz="3800" b="1" dirty="0" smtClean="0">
                <a:solidFill>
                  <a:srgbClr val="FF0000"/>
                </a:solidFill>
              </a:rPr>
              <a:t>January 16, 2014, 2PM </a:t>
            </a:r>
            <a:r>
              <a:rPr lang="en-US" sz="3800" dirty="0" smtClean="0"/>
              <a:t>local time</a:t>
            </a:r>
            <a:br>
              <a:rPr lang="en-US" sz="3800" dirty="0" smtClean="0"/>
            </a:br>
            <a:r>
              <a:rPr lang="en-US" sz="3800" dirty="0" smtClean="0"/>
              <a:t> 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800" dirty="0" smtClean="0"/>
              <a:t>Attempts will be made to respond to </a:t>
            </a:r>
            <a:r>
              <a:rPr lang="en-US" sz="3800" dirty="0" smtClean="0"/>
              <a:t>RFIs </a:t>
            </a:r>
            <a:r>
              <a:rPr lang="en-US" sz="3800" dirty="0" smtClean="0"/>
              <a:t>after the cutoff date, but due to time constraints, responses may not be provided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SF 330 Overview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100% Set Aside for Small Business – Prime only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err="1" smtClean="0"/>
              <a:t>FedBizOpps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www.fbo.gov</a:t>
            </a:r>
            <a:r>
              <a:rPr lang="en-US" dirty="0"/>
              <a:t> </a:t>
            </a:r>
            <a:r>
              <a:rPr lang="en-US" dirty="0" smtClean="0"/>
              <a:t>is </a:t>
            </a:r>
            <a:r>
              <a:rPr lang="en-US" dirty="0" smtClean="0"/>
              <a:t>the only authorized website for solicitation info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All prime A/E firms shall be registered in SAM </a:t>
            </a:r>
            <a:r>
              <a:rPr lang="en-US" u="sng" dirty="0" smtClean="0">
                <a:solidFill>
                  <a:srgbClr val="FF0000"/>
                </a:solidFill>
              </a:rPr>
              <a:t>www.sam.gov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prior to submission of SF 330</a:t>
            </a:r>
            <a:r>
              <a:rPr lang="en-US" u="sng" dirty="0" smtClean="0">
                <a:solidFill>
                  <a:srgbClr val="FF0000"/>
                </a:solidFill>
              </a:rPr>
              <a:t/>
            </a:r>
            <a:br>
              <a:rPr lang="en-US" u="sng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en-US" dirty="0"/>
              <a:t>100 mile radius restriction from the VA Palo Alto facility –applies to Prime AE firm only.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/>
              <a:t>SF 330 includes </a:t>
            </a:r>
            <a:r>
              <a:rPr lang="en-US" sz="3200" dirty="0" smtClean="0"/>
              <a:t>5 </a:t>
            </a:r>
            <a:r>
              <a:rPr lang="en-US" sz="3200" dirty="0"/>
              <a:t>evaluation </a:t>
            </a:r>
            <a:r>
              <a:rPr lang="en-US" sz="3200" dirty="0" smtClean="0"/>
              <a:t>criteria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SF 330’s are due by COB (4:00pm) on January 24, 2014</a:t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Three (3) hard copy SF 330’s submitted to Wesley Chow</a:t>
            </a:r>
            <a:r>
              <a:rPr lang="en-US" sz="2000" dirty="0" smtClean="0"/>
              <a:t>(address listed in pre-solicitation notice)</a:t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One (1) electronic copy sent to </a:t>
            </a:r>
            <a:r>
              <a:rPr lang="en-US" sz="3200" dirty="0" smtClean="0">
                <a:solidFill>
                  <a:srgbClr val="FF0000"/>
                </a:solidFill>
              </a:rPr>
              <a:t>megan.barr@va.gov</a:t>
            </a:r>
            <a:r>
              <a:rPr lang="en-US" sz="3200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SF 330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Interviews will take place </a:t>
            </a:r>
            <a:r>
              <a:rPr lang="en-US" sz="3200" dirty="0" smtClean="0"/>
              <a:t>February 19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and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/>
              <a:t>Contract award is scheduled no later than March 31, 2014</a:t>
            </a:r>
            <a:br>
              <a:rPr lang="en-US" sz="3200" dirty="0" smtClean="0"/>
            </a:br>
            <a:endParaRPr lang="en-US" sz="3200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19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b">
            <a:normAutofit/>
          </a:bodyPr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533400" y="15240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1775" indent="-231775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155</Words>
  <Application>Microsoft Office PowerPoint</Application>
  <PresentationFormat>On-screen Show (4:3)</PresentationFormat>
  <Paragraphs>56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Department of Veterans Affairs  Network Contracting Office (NCO) 21</vt:lpstr>
      <vt:lpstr>INTRODUCTIONS</vt:lpstr>
      <vt:lpstr>Agenda</vt:lpstr>
      <vt:lpstr>Purpose</vt:lpstr>
      <vt:lpstr>Set-Aside</vt:lpstr>
      <vt:lpstr>Questions</vt:lpstr>
      <vt:lpstr>SF 330 Overview</vt:lpstr>
      <vt:lpstr>SF 330 Overview</vt:lpstr>
      <vt:lpstr>SF 330 Overview</vt:lpstr>
      <vt:lpstr>Questions??</vt:lpstr>
    </vt:vector>
  </TitlesOfParts>
  <Company>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Veterans Affairs  Network Contracting Office (NCO) 21</dc:title>
  <dc:creator>VHAMACCASTRJA</dc:creator>
  <cp:lastModifiedBy>Barr, Megan VHAREN</cp:lastModifiedBy>
  <cp:revision>37</cp:revision>
  <dcterms:created xsi:type="dcterms:W3CDTF">2012-05-15T23:51:20Z</dcterms:created>
  <dcterms:modified xsi:type="dcterms:W3CDTF">2014-01-08T21:39:33Z</dcterms:modified>
</cp:coreProperties>
</file>