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4"/>
    <p:sldMasterId id="2147483796" r:id="rId5"/>
  </p:sldMasterIdLst>
  <p:notesMasterIdLst>
    <p:notesMasterId r:id="rId19"/>
  </p:notesMasterIdLst>
  <p:handoutMasterIdLst>
    <p:handoutMasterId r:id="rId20"/>
  </p:handoutMasterIdLst>
  <p:sldIdLst>
    <p:sldId id="348" r:id="rId6"/>
    <p:sldId id="350" r:id="rId7"/>
    <p:sldId id="370" r:id="rId8"/>
    <p:sldId id="434" r:id="rId9"/>
    <p:sldId id="442" r:id="rId10"/>
    <p:sldId id="444" r:id="rId11"/>
    <p:sldId id="443" r:id="rId12"/>
    <p:sldId id="448" r:id="rId13"/>
    <p:sldId id="379" r:id="rId14"/>
    <p:sldId id="402" r:id="rId15"/>
    <p:sldId id="445" r:id="rId16"/>
    <p:sldId id="446" r:id="rId17"/>
    <p:sldId id="447" r:id="rId18"/>
  </p:sldIdLst>
  <p:sldSz cx="9144000" cy="6858000" type="screen4x3"/>
  <p:notesSz cx="6934200" cy="9220200"/>
  <p:defaultTextStyle>
    <a:defPPr>
      <a:defRPr lang="en-US"/>
    </a:defPPr>
    <a:lvl1pPr algn="l" defTabSz="457200" rtl="0" fontAlgn="base">
      <a:spcBef>
        <a:spcPct val="0"/>
      </a:spcBef>
      <a:spcAft>
        <a:spcPct val="0"/>
      </a:spcAft>
      <a:defRPr kern="1200">
        <a:solidFill>
          <a:schemeClr val="tx1"/>
        </a:solidFill>
        <a:latin typeface="Arial" pitchFamily="34"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pitchFamily="34"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pitchFamily="34"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pitchFamily="34"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pitchFamily="34" charset="0"/>
        <a:ea typeface="ＭＳ Ｐゴシック" charset="-128"/>
        <a:cs typeface="+mn-cs"/>
      </a:defRPr>
    </a:lvl5pPr>
    <a:lvl6pPr marL="2286000" algn="l" defTabSz="914400" rtl="0" eaLnBrk="1" latinLnBrk="0" hangingPunct="1">
      <a:defRPr kern="1200">
        <a:solidFill>
          <a:schemeClr val="tx1"/>
        </a:solidFill>
        <a:latin typeface="Arial" pitchFamily="34" charset="0"/>
        <a:ea typeface="ＭＳ Ｐゴシック" charset="-128"/>
        <a:cs typeface="+mn-cs"/>
      </a:defRPr>
    </a:lvl6pPr>
    <a:lvl7pPr marL="2743200" algn="l" defTabSz="914400" rtl="0" eaLnBrk="1" latinLnBrk="0" hangingPunct="1">
      <a:defRPr kern="1200">
        <a:solidFill>
          <a:schemeClr val="tx1"/>
        </a:solidFill>
        <a:latin typeface="Arial" pitchFamily="34" charset="0"/>
        <a:ea typeface="ＭＳ Ｐゴシック" charset="-128"/>
        <a:cs typeface="+mn-cs"/>
      </a:defRPr>
    </a:lvl7pPr>
    <a:lvl8pPr marL="3200400" algn="l" defTabSz="914400" rtl="0" eaLnBrk="1" latinLnBrk="0" hangingPunct="1">
      <a:defRPr kern="1200">
        <a:solidFill>
          <a:schemeClr val="tx1"/>
        </a:solidFill>
        <a:latin typeface="Arial" pitchFamily="34" charset="0"/>
        <a:ea typeface="ＭＳ Ｐゴシック" charset="-128"/>
        <a:cs typeface="+mn-cs"/>
      </a:defRPr>
    </a:lvl8pPr>
    <a:lvl9pPr marL="3657600" algn="l" defTabSz="914400" rtl="0" eaLnBrk="1" latinLnBrk="0" hangingPunct="1">
      <a:defRPr kern="1200">
        <a:solidFill>
          <a:schemeClr val="tx1"/>
        </a:solidFill>
        <a:latin typeface="Arial" pitchFamily="34" charset="0"/>
        <a:ea typeface="ＭＳ Ｐゴシック"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endy Roy" initials="WBR" lastIdx="1" clrIdx="0"/>
  <p:cmAuthor id="7" name="Carroll, Solitaire [USA]" initials="CS" lastIdx="11" clrIdx="7"/>
  <p:cmAuthor id="1" name="Muckerman, Alexander " initials="MA" lastIdx="6" clrIdx="1"/>
  <p:cmAuthor id="8" name="Scott, Anne " initials="SA[" lastIdx="12" clrIdx="8"/>
  <p:cmAuthor id="2" name="Reardon, Caroline " initials="RC" lastIdx="10" clrIdx="2"/>
  <p:cmAuthor id="9" name="Johnson, William [USA]" initials="WJ" lastIdx="3" clrIdx="9"/>
  <p:cmAuthor id="3" name="Travis Hoffmann" initials="TFH" lastIdx="8" clrIdx="3"/>
  <p:cmAuthor id="4" name="Jessica Lin" initials="JL" lastIdx="10" clrIdx="4"/>
  <p:cmAuthor id="5" name="Carroll, Solitaire [USA]" initials="SC" lastIdx="3" clrIdx="5"/>
  <p:cmAuthor id="6" name="Khattar, Christelle [USA]" initials="KC" lastIdx="18"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DF4"/>
    <a:srgbClr val="E2E1C0"/>
    <a:srgbClr val="0083BE"/>
    <a:srgbClr val="336699"/>
    <a:srgbClr val="CCECFF"/>
    <a:srgbClr val="003399"/>
    <a:srgbClr val="ADADF9"/>
    <a:srgbClr val="3366CC"/>
    <a:srgbClr val="000099"/>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12" autoAdjust="0"/>
    <p:restoredTop sz="95006" autoAdjust="0"/>
  </p:normalViewPr>
  <p:slideViewPr>
    <p:cSldViewPr snapToGrid="0" snapToObjects="1">
      <p:cViewPr>
        <p:scale>
          <a:sx n="90" d="100"/>
          <a:sy n="90" d="100"/>
        </p:scale>
        <p:origin x="-1536" y="-270"/>
      </p:cViewPr>
      <p:guideLst>
        <p:guide orient="horz" pos="1206"/>
        <p:guide pos="5606"/>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00" d="100"/>
          <a:sy n="100" d="100"/>
        </p:scale>
        <p:origin x="-1968" y="360"/>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05121" cy="460400"/>
          </a:xfrm>
          <a:prstGeom prst="rect">
            <a:avLst/>
          </a:prstGeom>
        </p:spPr>
        <p:txBody>
          <a:bodyPr vert="horz" wrap="square" lIns="92302" tIns="46151" rIns="92302" bIns="46151" numCol="1" anchor="t" anchorCtr="0" compatLnSpc="1">
            <a:prstTxWarp prst="textNoShape">
              <a:avLst/>
            </a:prstTxWarp>
          </a:bodyPr>
          <a:lstStyle>
            <a:lvl1pPr>
              <a:defRPr sz="1200">
                <a:latin typeface="Calibri" pitchFamily="-108" charset="0"/>
                <a:ea typeface="ＭＳ Ｐゴシック" pitchFamily="-108" charset="-128"/>
                <a:cs typeface="+mn-cs"/>
              </a:defRPr>
            </a:lvl1pPr>
          </a:lstStyle>
          <a:p>
            <a:pPr>
              <a:defRPr/>
            </a:pPr>
            <a:endParaRPr lang="en-US" dirty="0"/>
          </a:p>
        </p:txBody>
      </p:sp>
      <p:sp>
        <p:nvSpPr>
          <p:cNvPr id="3" name="Date Placeholder 2"/>
          <p:cNvSpPr>
            <a:spLocks noGrp="1"/>
          </p:cNvSpPr>
          <p:nvPr>
            <p:ph type="dt" sz="quarter" idx="1"/>
          </p:nvPr>
        </p:nvSpPr>
        <p:spPr>
          <a:xfrm>
            <a:off x="3927574" y="1"/>
            <a:ext cx="3005121" cy="460400"/>
          </a:xfrm>
          <a:prstGeom prst="rect">
            <a:avLst/>
          </a:prstGeom>
        </p:spPr>
        <p:txBody>
          <a:bodyPr vert="horz" wrap="square" lIns="92302" tIns="46151" rIns="92302" bIns="46151" numCol="1" anchor="t" anchorCtr="0" compatLnSpc="1">
            <a:prstTxWarp prst="textNoShape">
              <a:avLst/>
            </a:prstTxWarp>
          </a:bodyPr>
          <a:lstStyle>
            <a:lvl1pPr algn="r">
              <a:defRPr sz="1200">
                <a:latin typeface="Calibri" pitchFamily="34" charset="0"/>
              </a:defRPr>
            </a:lvl1pPr>
          </a:lstStyle>
          <a:p>
            <a:pPr>
              <a:defRPr/>
            </a:pPr>
            <a:fld id="{ADCE56C1-B30B-4E0B-B4AF-AA0A774A2B7A}" type="datetime1">
              <a:rPr lang="en-US"/>
              <a:pPr>
                <a:defRPr/>
              </a:pPr>
              <a:t>11/17/2014</a:t>
            </a:fld>
            <a:endParaRPr lang="en-US" dirty="0"/>
          </a:p>
        </p:txBody>
      </p:sp>
      <p:sp>
        <p:nvSpPr>
          <p:cNvPr id="4" name="Footer Placeholder 3"/>
          <p:cNvSpPr>
            <a:spLocks noGrp="1"/>
          </p:cNvSpPr>
          <p:nvPr>
            <p:ph type="ftr" sz="quarter" idx="2"/>
          </p:nvPr>
        </p:nvSpPr>
        <p:spPr>
          <a:xfrm>
            <a:off x="0" y="8758276"/>
            <a:ext cx="3005121" cy="460400"/>
          </a:xfrm>
          <a:prstGeom prst="rect">
            <a:avLst/>
          </a:prstGeom>
        </p:spPr>
        <p:txBody>
          <a:bodyPr vert="horz" wrap="square" lIns="92302" tIns="46151" rIns="92302" bIns="46151" numCol="1" anchor="b" anchorCtr="0" compatLnSpc="1">
            <a:prstTxWarp prst="textNoShape">
              <a:avLst/>
            </a:prstTxWarp>
          </a:bodyPr>
          <a:lstStyle>
            <a:lvl1pPr>
              <a:defRPr sz="1200">
                <a:latin typeface="Calibri" pitchFamily="-108" charset="0"/>
                <a:ea typeface="ＭＳ Ｐゴシック" pitchFamily="-108" charset="-128"/>
                <a:cs typeface="+mn-cs"/>
              </a:defRPr>
            </a:lvl1pPr>
          </a:lstStyle>
          <a:p>
            <a:pPr>
              <a:defRPr/>
            </a:pPr>
            <a:endParaRPr lang="en-US" dirty="0"/>
          </a:p>
        </p:txBody>
      </p:sp>
      <p:sp>
        <p:nvSpPr>
          <p:cNvPr id="5" name="Slide Number Placeholder 4"/>
          <p:cNvSpPr>
            <a:spLocks noGrp="1"/>
          </p:cNvSpPr>
          <p:nvPr>
            <p:ph type="sldNum" sz="quarter" idx="3"/>
          </p:nvPr>
        </p:nvSpPr>
        <p:spPr>
          <a:xfrm>
            <a:off x="3927574" y="8758276"/>
            <a:ext cx="3005121" cy="460400"/>
          </a:xfrm>
          <a:prstGeom prst="rect">
            <a:avLst/>
          </a:prstGeom>
        </p:spPr>
        <p:txBody>
          <a:bodyPr vert="horz" wrap="square" lIns="92302" tIns="46151" rIns="92302" bIns="46151" numCol="1" anchor="b" anchorCtr="0" compatLnSpc="1">
            <a:prstTxWarp prst="textNoShape">
              <a:avLst/>
            </a:prstTxWarp>
          </a:bodyPr>
          <a:lstStyle>
            <a:lvl1pPr algn="r">
              <a:defRPr sz="1200">
                <a:latin typeface="Calibri" pitchFamily="34" charset="0"/>
              </a:defRPr>
            </a:lvl1pPr>
          </a:lstStyle>
          <a:p>
            <a:pPr>
              <a:defRPr/>
            </a:pPr>
            <a:fld id="{B9766B6E-F780-4189-A9E9-CF88040C5F0C}" type="slidenum">
              <a:rPr lang="en-US"/>
              <a:pPr>
                <a:defRPr/>
              </a:pPr>
              <a:t>‹#›</a:t>
            </a:fld>
            <a:endParaRPr lang="en-US" dirty="0"/>
          </a:p>
        </p:txBody>
      </p:sp>
    </p:spTree>
    <p:extLst>
      <p:ext uri="{BB962C8B-B14F-4D97-AF65-F5344CB8AC3E}">
        <p14:creationId xmlns:p14="http://schemas.microsoft.com/office/powerpoint/2010/main" val="19443501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05121" cy="460400"/>
          </a:xfrm>
          <a:prstGeom prst="rect">
            <a:avLst/>
          </a:prstGeom>
        </p:spPr>
        <p:txBody>
          <a:bodyPr vert="horz" wrap="square" lIns="92302" tIns="46151" rIns="92302" bIns="46151" numCol="1" anchor="t" anchorCtr="0" compatLnSpc="1">
            <a:prstTxWarp prst="textNoShape">
              <a:avLst/>
            </a:prstTxWarp>
          </a:bodyPr>
          <a:lstStyle>
            <a:lvl1pPr>
              <a:defRPr sz="1200">
                <a:latin typeface="Calibri" pitchFamily="-108" charset="0"/>
                <a:ea typeface="ＭＳ Ｐゴシック" pitchFamily="-108" charset="-128"/>
                <a:cs typeface="+mn-cs"/>
              </a:defRPr>
            </a:lvl1pPr>
          </a:lstStyle>
          <a:p>
            <a:pPr>
              <a:defRPr/>
            </a:pPr>
            <a:endParaRPr lang="en-US" dirty="0"/>
          </a:p>
        </p:txBody>
      </p:sp>
      <p:sp>
        <p:nvSpPr>
          <p:cNvPr id="3" name="Date Placeholder 2"/>
          <p:cNvSpPr>
            <a:spLocks noGrp="1"/>
          </p:cNvSpPr>
          <p:nvPr>
            <p:ph type="dt" idx="1"/>
          </p:nvPr>
        </p:nvSpPr>
        <p:spPr>
          <a:xfrm>
            <a:off x="3927574" y="1"/>
            <a:ext cx="3005121" cy="460400"/>
          </a:xfrm>
          <a:prstGeom prst="rect">
            <a:avLst/>
          </a:prstGeom>
        </p:spPr>
        <p:txBody>
          <a:bodyPr vert="horz" wrap="square" lIns="92302" tIns="46151" rIns="92302" bIns="46151" numCol="1" anchor="t" anchorCtr="0" compatLnSpc="1">
            <a:prstTxWarp prst="textNoShape">
              <a:avLst/>
            </a:prstTxWarp>
          </a:bodyPr>
          <a:lstStyle>
            <a:lvl1pPr algn="r">
              <a:defRPr sz="1200">
                <a:latin typeface="Calibri" pitchFamily="34" charset="0"/>
              </a:defRPr>
            </a:lvl1pPr>
          </a:lstStyle>
          <a:p>
            <a:pPr>
              <a:defRPr/>
            </a:pPr>
            <a:fld id="{50F45370-6F28-403B-B7B2-95C1EE238BC8}" type="datetime1">
              <a:rPr lang="en-US"/>
              <a:pPr>
                <a:defRPr/>
              </a:pPr>
              <a:t>11/17/2014</a:t>
            </a:fld>
            <a:endParaRPr lang="en-US" dirty="0"/>
          </a:p>
        </p:txBody>
      </p:sp>
      <p:sp>
        <p:nvSpPr>
          <p:cNvPr id="4" name="Slide Image Placeholder 3"/>
          <p:cNvSpPr>
            <a:spLocks noGrp="1" noRot="1" noChangeAspect="1"/>
          </p:cNvSpPr>
          <p:nvPr>
            <p:ph type="sldImg" idx="2"/>
          </p:nvPr>
        </p:nvSpPr>
        <p:spPr>
          <a:xfrm>
            <a:off x="1162050" y="692150"/>
            <a:ext cx="4610100" cy="3457575"/>
          </a:xfrm>
          <a:prstGeom prst="rect">
            <a:avLst/>
          </a:prstGeom>
          <a:noFill/>
          <a:ln w="12700">
            <a:solidFill>
              <a:prstClr val="black"/>
            </a:solidFill>
          </a:ln>
        </p:spPr>
        <p:txBody>
          <a:bodyPr vert="horz" wrap="square" lIns="92302" tIns="46151" rIns="92302" bIns="46151"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93722" y="4379901"/>
            <a:ext cx="5546758" cy="4148175"/>
          </a:xfrm>
          <a:prstGeom prst="rect">
            <a:avLst/>
          </a:prstGeom>
        </p:spPr>
        <p:txBody>
          <a:bodyPr vert="horz" wrap="square" lIns="92302" tIns="46151" rIns="92302" bIns="46151"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758276"/>
            <a:ext cx="3005121" cy="460400"/>
          </a:xfrm>
          <a:prstGeom prst="rect">
            <a:avLst/>
          </a:prstGeom>
        </p:spPr>
        <p:txBody>
          <a:bodyPr vert="horz" wrap="square" lIns="92302" tIns="46151" rIns="92302" bIns="46151" numCol="1" anchor="b" anchorCtr="0" compatLnSpc="1">
            <a:prstTxWarp prst="textNoShape">
              <a:avLst/>
            </a:prstTxWarp>
          </a:bodyPr>
          <a:lstStyle>
            <a:lvl1pPr>
              <a:defRPr sz="1200">
                <a:latin typeface="Calibri" pitchFamily="-108" charset="0"/>
                <a:ea typeface="ＭＳ Ｐゴシック" pitchFamily="-108" charset="-128"/>
                <a:cs typeface="+mn-cs"/>
              </a:defRPr>
            </a:lvl1pPr>
          </a:lstStyle>
          <a:p>
            <a:pPr>
              <a:defRPr/>
            </a:pPr>
            <a:endParaRPr lang="en-US" dirty="0"/>
          </a:p>
        </p:txBody>
      </p:sp>
      <p:sp>
        <p:nvSpPr>
          <p:cNvPr id="7" name="Slide Number Placeholder 6"/>
          <p:cNvSpPr>
            <a:spLocks noGrp="1"/>
          </p:cNvSpPr>
          <p:nvPr>
            <p:ph type="sldNum" sz="quarter" idx="5"/>
          </p:nvPr>
        </p:nvSpPr>
        <p:spPr>
          <a:xfrm>
            <a:off x="3927574" y="8758276"/>
            <a:ext cx="3005121" cy="460400"/>
          </a:xfrm>
          <a:prstGeom prst="rect">
            <a:avLst/>
          </a:prstGeom>
        </p:spPr>
        <p:txBody>
          <a:bodyPr vert="horz" wrap="square" lIns="92302" tIns="46151" rIns="92302" bIns="46151" numCol="1" anchor="b" anchorCtr="0" compatLnSpc="1">
            <a:prstTxWarp prst="textNoShape">
              <a:avLst/>
            </a:prstTxWarp>
          </a:bodyPr>
          <a:lstStyle>
            <a:lvl1pPr algn="r">
              <a:defRPr sz="1200">
                <a:latin typeface="Calibri" pitchFamily="34" charset="0"/>
              </a:defRPr>
            </a:lvl1pPr>
          </a:lstStyle>
          <a:p>
            <a:pPr>
              <a:defRPr/>
            </a:pPr>
            <a:fld id="{FB850CD8-3DC0-4D51-9F0F-9FA8CBAFAED7}" type="slidenum">
              <a:rPr lang="en-US"/>
              <a:pPr>
                <a:defRPr/>
              </a:pPr>
              <a:t>‹#›</a:t>
            </a:fld>
            <a:endParaRPr lang="en-US" dirty="0"/>
          </a:p>
        </p:txBody>
      </p:sp>
    </p:spTree>
    <p:extLst>
      <p:ext uri="{BB962C8B-B14F-4D97-AF65-F5344CB8AC3E}">
        <p14:creationId xmlns:p14="http://schemas.microsoft.com/office/powerpoint/2010/main" val="2626559223"/>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pitchFamily="28" charset="-128"/>
        <a:cs typeface="ＭＳ Ｐゴシック" pitchFamily="28"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28" charset="-128"/>
        <a:cs typeface="ＭＳ Ｐゴシック"/>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28" charset="-128"/>
        <a:cs typeface="ＭＳ Ｐゴシック"/>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28" charset="-128"/>
        <a:cs typeface="ＭＳ Ｐゴシック"/>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28" charset="-128"/>
        <a:cs typeface="ＭＳ Ｐゴシック"/>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B850CD8-3DC0-4D51-9F0F-9FA8CBAFAED7}" type="slidenum">
              <a:rPr lang="en-US" smtClean="0"/>
              <a:pPr>
                <a:defRPr/>
              </a:pPr>
              <a:t>1</a:t>
            </a:fld>
            <a:endParaRPr lang="en-US" dirty="0"/>
          </a:p>
        </p:txBody>
      </p:sp>
    </p:spTree>
    <p:extLst>
      <p:ext uri="{BB962C8B-B14F-4D97-AF65-F5344CB8AC3E}">
        <p14:creationId xmlns:p14="http://schemas.microsoft.com/office/powerpoint/2010/main" val="1962561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B850CD8-3DC0-4D51-9F0F-9FA8CBAFAED7}"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FB850CD8-3DC0-4D51-9F0F-9FA8CBAFAED7}" type="slidenum">
              <a:rPr lang="en-US" smtClean="0"/>
              <a:pPr>
                <a:defRPr/>
              </a:pPr>
              <a:t>3</a:t>
            </a:fld>
            <a:endParaRPr lang="en-US" dirty="0"/>
          </a:p>
        </p:txBody>
      </p:sp>
    </p:spTree>
    <p:extLst>
      <p:ext uri="{BB962C8B-B14F-4D97-AF65-F5344CB8AC3E}">
        <p14:creationId xmlns:p14="http://schemas.microsoft.com/office/powerpoint/2010/main" val="688638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FB850CD8-3DC0-4D51-9F0F-9FA8CBAFAED7}" type="slidenum">
              <a:rPr lang="en-US" smtClean="0"/>
              <a:pPr>
                <a:defRPr/>
              </a:pPr>
              <a:t>4</a:t>
            </a:fld>
            <a:endParaRPr lang="en-US" dirty="0"/>
          </a:p>
        </p:txBody>
      </p:sp>
    </p:spTree>
    <p:extLst>
      <p:ext uri="{BB962C8B-B14F-4D97-AF65-F5344CB8AC3E}">
        <p14:creationId xmlns:p14="http://schemas.microsoft.com/office/powerpoint/2010/main" val="688638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smtClean="0"/>
          </a:p>
        </p:txBody>
      </p:sp>
      <p:sp>
        <p:nvSpPr>
          <p:cNvPr id="4" name="Slide Number Placeholder 3"/>
          <p:cNvSpPr>
            <a:spLocks noGrp="1"/>
          </p:cNvSpPr>
          <p:nvPr>
            <p:ph type="sldNum" sz="quarter" idx="10"/>
          </p:nvPr>
        </p:nvSpPr>
        <p:spPr/>
        <p:txBody>
          <a:bodyPr/>
          <a:lstStyle/>
          <a:p>
            <a:pPr>
              <a:defRPr/>
            </a:pPr>
            <a:fld id="{FB850CD8-3DC0-4D51-9F0F-9FA8CBAFAED7}" type="slidenum">
              <a:rPr lang="en-US" smtClean="0">
                <a:solidFill>
                  <a:prstClr val="black"/>
                </a:solidFill>
              </a:rPr>
              <a:pPr>
                <a:defRPr/>
              </a:pPr>
              <a:t>5</a:t>
            </a:fld>
            <a:endParaRPr lang="en-US" dirty="0">
              <a:solidFill>
                <a:prstClr val="black"/>
              </a:solidFill>
            </a:endParaRPr>
          </a:p>
        </p:txBody>
      </p:sp>
    </p:spTree>
    <p:extLst>
      <p:ext uri="{BB962C8B-B14F-4D97-AF65-F5344CB8AC3E}">
        <p14:creationId xmlns:p14="http://schemas.microsoft.com/office/powerpoint/2010/main" val="1349593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B850CD8-3DC0-4D51-9F0F-9FA8CBAFAED7}" type="slidenum">
              <a:rPr lang="en-US" smtClean="0">
                <a:solidFill>
                  <a:prstClr val="black"/>
                </a:solidFill>
              </a:rPr>
              <a:pPr>
                <a:defRPr/>
              </a:pPr>
              <a:t>6</a:t>
            </a:fld>
            <a:endParaRPr lang="en-US" dirty="0">
              <a:solidFill>
                <a:prstClr val="black"/>
              </a:solidFill>
            </a:endParaRPr>
          </a:p>
        </p:txBody>
      </p:sp>
    </p:spTree>
    <p:extLst>
      <p:ext uri="{BB962C8B-B14F-4D97-AF65-F5344CB8AC3E}">
        <p14:creationId xmlns:p14="http://schemas.microsoft.com/office/powerpoint/2010/main" val="1349593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FB850CD8-3DC0-4D51-9F0F-9FA8CBAFAED7}" type="slidenum">
              <a:rPr lang="en-US" smtClean="0">
                <a:solidFill>
                  <a:prstClr val="black"/>
                </a:solidFill>
              </a:rPr>
              <a:pPr>
                <a:defRPr/>
              </a:pPr>
              <a:t>7</a:t>
            </a:fld>
            <a:endParaRPr lang="en-US" dirty="0">
              <a:solidFill>
                <a:prstClr val="black"/>
              </a:solidFill>
            </a:endParaRPr>
          </a:p>
        </p:txBody>
      </p:sp>
    </p:spTree>
    <p:extLst>
      <p:ext uri="{BB962C8B-B14F-4D97-AF65-F5344CB8AC3E}">
        <p14:creationId xmlns:p14="http://schemas.microsoft.com/office/powerpoint/2010/main" val="1349593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FB850CD8-3DC0-4D51-9F0F-9FA8CBAFAED7}" type="slidenum">
              <a:rPr lang="en-US" smtClean="0">
                <a:solidFill>
                  <a:prstClr val="black"/>
                </a:solidFill>
              </a:rPr>
              <a:pPr>
                <a:defRPr/>
              </a:pPr>
              <a:t>8</a:t>
            </a:fld>
            <a:endParaRPr lang="en-US" dirty="0">
              <a:solidFill>
                <a:prstClr val="black"/>
              </a:solidFill>
            </a:endParaRPr>
          </a:p>
        </p:txBody>
      </p:sp>
    </p:spTree>
    <p:extLst>
      <p:ext uri="{BB962C8B-B14F-4D97-AF65-F5344CB8AC3E}">
        <p14:creationId xmlns:p14="http://schemas.microsoft.com/office/powerpoint/2010/main" val="1349593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B850CD8-3DC0-4D51-9F0F-9FA8CBAFAED7}" type="slidenum">
              <a:rPr lang="en-US" smtClean="0"/>
              <a:pPr>
                <a:defRPr/>
              </a:pPr>
              <a:t>9</a:t>
            </a:fld>
            <a:endParaRPr lang="en-US" dirty="0"/>
          </a:p>
        </p:txBody>
      </p:sp>
    </p:spTree>
    <p:extLst>
      <p:ext uri="{BB962C8B-B14F-4D97-AF65-F5344CB8AC3E}">
        <p14:creationId xmlns:p14="http://schemas.microsoft.com/office/powerpoint/2010/main" val="398589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B850CD8-3DC0-4D51-9F0F-9FA8CBAFAED7}"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smtClean="0"/>
          </a:p>
        </p:txBody>
      </p:sp>
      <p:sp>
        <p:nvSpPr>
          <p:cNvPr id="4" name="Slide Number Placeholder 3"/>
          <p:cNvSpPr>
            <a:spLocks noGrp="1"/>
          </p:cNvSpPr>
          <p:nvPr>
            <p:ph type="sldNum" sz="quarter" idx="10"/>
          </p:nvPr>
        </p:nvSpPr>
        <p:spPr/>
        <p:txBody>
          <a:bodyPr/>
          <a:lstStyle/>
          <a:p>
            <a:pPr>
              <a:defRPr/>
            </a:pPr>
            <a:fld id="{FB850CD8-3DC0-4D51-9F0F-9FA8CBAFAED7}" type="slidenum">
              <a:rPr lang="en-US" smtClean="0">
                <a:solidFill>
                  <a:prstClr val="black"/>
                </a:solidFill>
              </a:rPr>
              <a:pPr>
                <a:defRPr/>
              </a:pPr>
              <a:t>11</a:t>
            </a:fld>
            <a:endParaRPr lang="en-US" dirty="0">
              <a:solidFill>
                <a:prstClr val="black"/>
              </a:solidFill>
            </a:endParaRPr>
          </a:p>
        </p:txBody>
      </p:sp>
    </p:spTree>
    <p:extLst>
      <p:ext uri="{BB962C8B-B14F-4D97-AF65-F5344CB8AC3E}">
        <p14:creationId xmlns:p14="http://schemas.microsoft.com/office/powerpoint/2010/main" val="1349593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B850CD8-3DC0-4D51-9F0F-9FA8CBAFAED7}" type="slidenum">
              <a:rPr lang="en-US" smtClean="0">
                <a:solidFill>
                  <a:prstClr val="black"/>
                </a:solidFill>
              </a:rPr>
              <a:pPr>
                <a:defRPr/>
              </a:pPr>
              <a:t>12</a:t>
            </a:fld>
            <a:endParaRPr lang="en-US" dirty="0">
              <a:solidFill>
                <a:prstClr val="black"/>
              </a:solidFill>
            </a:endParaRPr>
          </a:p>
        </p:txBody>
      </p:sp>
    </p:spTree>
    <p:extLst>
      <p:ext uri="{BB962C8B-B14F-4D97-AF65-F5344CB8AC3E}">
        <p14:creationId xmlns:p14="http://schemas.microsoft.com/office/powerpoint/2010/main" val="1349593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FB850CD8-3DC0-4D51-9F0F-9FA8CBAFAED7}" type="slidenum">
              <a:rPr lang="en-US" smtClean="0">
                <a:solidFill>
                  <a:prstClr val="black"/>
                </a:solidFill>
              </a:rPr>
              <a:pPr>
                <a:defRPr/>
              </a:pPr>
              <a:t>13</a:t>
            </a:fld>
            <a:endParaRPr lang="en-US" dirty="0">
              <a:solidFill>
                <a:prstClr val="black"/>
              </a:solidFill>
            </a:endParaRPr>
          </a:p>
        </p:txBody>
      </p:sp>
    </p:spTree>
    <p:extLst>
      <p:ext uri="{BB962C8B-B14F-4D97-AF65-F5344CB8AC3E}">
        <p14:creationId xmlns:p14="http://schemas.microsoft.com/office/powerpoint/2010/main" val="13495930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8" descr="background cover.pdf"/>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ctrTitle"/>
          </p:nvPr>
        </p:nvSpPr>
        <p:spPr>
          <a:xfrm>
            <a:off x="338880" y="3178162"/>
            <a:ext cx="7772400" cy="730127"/>
          </a:xfrm>
        </p:spPr>
        <p:txBody>
          <a:bodyPr>
            <a:normAutofit/>
          </a:bodyPr>
          <a:lstStyle>
            <a:lvl1pPr algn="l">
              <a:defRPr sz="2000" b="1">
                <a:latin typeface="Calibri"/>
                <a:cs typeface="Calibri"/>
              </a:defRPr>
            </a:lvl1pPr>
          </a:lstStyle>
          <a:p>
            <a:r>
              <a:rPr lang="en-US" smtClean="0"/>
              <a:t>Click to edit Master title style</a:t>
            </a:r>
            <a:endParaRPr lang="en-US" dirty="0"/>
          </a:p>
        </p:txBody>
      </p:sp>
      <p:sp>
        <p:nvSpPr>
          <p:cNvPr id="3" name="Subtitle 2"/>
          <p:cNvSpPr>
            <a:spLocks noGrp="1"/>
          </p:cNvSpPr>
          <p:nvPr>
            <p:ph type="subTitle" idx="1"/>
          </p:nvPr>
        </p:nvSpPr>
        <p:spPr>
          <a:xfrm>
            <a:off x="357696" y="4004453"/>
            <a:ext cx="7753584" cy="2101071"/>
          </a:xfrm>
        </p:spPr>
        <p:txBody>
          <a:bodyPr>
            <a:noAutofit/>
          </a:bodyPr>
          <a:lstStyle>
            <a:lvl1pPr marL="0" marR="0" indent="0" algn="l" defTabSz="457200" rtl="0" eaLnBrk="0" fontAlgn="base" latinLnBrk="0" hangingPunct="0">
              <a:lnSpc>
                <a:spcPct val="100000"/>
              </a:lnSpc>
              <a:spcBef>
                <a:spcPct val="20000"/>
              </a:spcBef>
              <a:spcAft>
                <a:spcPct val="0"/>
              </a:spcAft>
              <a:buClrTx/>
              <a:buSzTx/>
              <a:buFont typeface="Arial" pitchFamily="34" charset="0"/>
              <a:buNone/>
              <a:tabLst/>
              <a:defRPr sz="1600">
                <a:solidFill>
                  <a:srgbClr val="FFFFFF"/>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p>
          <a:p>
            <a:endParaRPr lang="en-US" dirty="0" smtClean="0"/>
          </a:p>
          <a:p>
            <a:endParaRPr lang="en-US" dirty="0" smtClean="0"/>
          </a:p>
          <a:p>
            <a:endParaRPr lang="en-US" dirty="0" smtClean="0"/>
          </a:p>
          <a:p>
            <a:endParaRPr lang="en-US" dirty="0" smtClean="0"/>
          </a:p>
          <a:p>
            <a:endParaRPr lang="en-US" dirty="0" smtClean="0"/>
          </a:p>
        </p:txBody>
      </p:sp>
      <p:pic>
        <p:nvPicPr>
          <p:cNvPr id="5" name="Picture 4" descr="oiaround.png"/>
          <p:cNvPicPr>
            <a:picLocks noChangeAspect="1"/>
          </p:cNvPicPr>
          <p:nvPr userDrawn="1"/>
        </p:nvPicPr>
        <p:blipFill>
          <a:blip r:embed="rId3"/>
          <a:stretch>
            <a:fillRect/>
          </a:stretch>
        </p:blipFill>
        <p:spPr>
          <a:xfrm>
            <a:off x="238863" y="6286995"/>
            <a:ext cx="528081" cy="35205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935650"/>
            <a:ext cx="8229600" cy="41905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C32E41BC-F3C7-4440-964A-79A2B9AB8CF4}"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normAutofit/>
          </a:bodyPr>
          <a:lstStyle>
            <a:lvl1pPr algn="l">
              <a:defRPr sz="32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3322"/>
            <a:ext cx="4038600" cy="4202841"/>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23322"/>
            <a:ext cx="4038600" cy="4202841"/>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61ECAB98-9D83-492E-8368-C7175A3158D5}"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732377"/>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372139"/>
            <a:ext cx="4040188" cy="3706052"/>
          </a:xfrm>
        </p:spPr>
        <p:txBody>
          <a:bodyPr>
            <a:normAutofit/>
          </a:bodyPr>
          <a:lstStyle>
            <a:lvl1pPr>
              <a:defRPr sz="1600"/>
            </a:lvl1pPr>
            <a:lvl2pPr>
              <a:defRPr sz="16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sp>
        <p:nvSpPr>
          <p:cNvPr id="5" name="Text Placeholder 4"/>
          <p:cNvSpPr>
            <a:spLocks noGrp="1"/>
          </p:cNvSpPr>
          <p:nvPr>
            <p:ph type="body" sz="quarter" idx="3"/>
          </p:nvPr>
        </p:nvSpPr>
        <p:spPr>
          <a:xfrm>
            <a:off x="4645025" y="1732377"/>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372139"/>
            <a:ext cx="4041775" cy="3706052"/>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sp>
        <p:nvSpPr>
          <p:cNvPr id="7" name="Slide Number Placeholder 5"/>
          <p:cNvSpPr>
            <a:spLocks noGrp="1"/>
          </p:cNvSpPr>
          <p:nvPr>
            <p:ph type="sldNum" sz="quarter" idx="10"/>
          </p:nvPr>
        </p:nvSpPr>
        <p:spPr/>
        <p:txBody>
          <a:bodyPr/>
          <a:lstStyle>
            <a:lvl1pPr>
              <a:defRPr/>
            </a:lvl1pPr>
          </a:lstStyle>
          <a:p>
            <a:pPr>
              <a:defRPr/>
            </a:pPr>
            <a:fld id="{F89C8036-696E-4188-A6AA-7FE09813FD3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5B1AF43B-DC5F-4813-A4DA-17F2F6C1393F}"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a:lvl1pPr>
          </a:lstStyle>
          <a:p>
            <a:pPr>
              <a:defRPr/>
            </a:pPr>
            <a:fld id="{6370341D-E8BE-4F86-965D-1FB71959D2E4}"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997295"/>
            <a:ext cx="5111750" cy="4128867"/>
          </a:xfrm>
        </p:spPr>
        <p:txBody>
          <a:bodyPr>
            <a:normAutofit/>
          </a:bodyPr>
          <a:lstStyle>
            <a:lvl1pPr>
              <a:defRPr sz="1800"/>
            </a:lvl1pPr>
            <a:lvl2pPr>
              <a:defRPr sz="18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p:txBody>
      </p:sp>
      <p:sp>
        <p:nvSpPr>
          <p:cNvPr id="4" name="Text Placeholder 3"/>
          <p:cNvSpPr>
            <a:spLocks noGrp="1"/>
          </p:cNvSpPr>
          <p:nvPr>
            <p:ph type="body" sz="half" idx="2"/>
          </p:nvPr>
        </p:nvSpPr>
        <p:spPr>
          <a:xfrm>
            <a:off x="457200" y="1997296"/>
            <a:ext cx="3008313" cy="4128866"/>
          </a:xfrm>
          <a:solidFill>
            <a:srgbClr val="FFFFFF"/>
          </a:solidFill>
          <a:ln>
            <a:solidFill>
              <a:srgbClr val="BFBFBF"/>
            </a:solidFill>
          </a:ln>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Title 5"/>
          <p:cNvSpPr>
            <a:spLocks noGrp="1"/>
          </p:cNvSpPr>
          <p:nvPr>
            <p:ph type="title"/>
          </p:nvPr>
        </p:nvSpPr>
        <p:spPr/>
        <p:txBody>
          <a:bodyPr/>
          <a:lstStyle/>
          <a:p>
            <a:r>
              <a:rPr lang="en-US" smtClean="0"/>
              <a:t>Click to edit Master title style</a:t>
            </a:r>
            <a:endParaRPr lang="en-US"/>
          </a:p>
        </p:txBody>
      </p:sp>
      <p:sp>
        <p:nvSpPr>
          <p:cNvPr id="5" name="Slide Number Placeholder 5"/>
          <p:cNvSpPr>
            <a:spLocks noGrp="1"/>
          </p:cNvSpPr>
          <p:nvPr>
            <p:ph type="sldNum" sz="quarter" idx="10"/>
          </p:nvPr>
        </p:nvSpPr>
        <p:spPr/>
        <p:txBody>
          <a:bodyPr/>
          <a:lstStyle>
            <a:lvl1pPr>
              <a:defRPr/>
            </a:lvl1pPr>
          </a:lstStyle>
          <a:p>
            <a:pPr>
              <a:defRPr/>
            </a:pPr>
            <a:fld id="{66C7BBB8-63D5-4F68-8BFB-EAA674B48DC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2391824"/>
            <a:ext cx="5486400" cy="2724039"/>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540102"/>
            <a:ext cx="5486400" cy="6135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itle 4"/>
          <p:cNvSpPr>
            <a:spLocks noGrp="1"/>
          </p:cNvSpPr>
          <p:nvPr>
            <p:ph type="title"/>
          </p:nvPr>
        </p:nvSpPr>
        <p:spPr/>
        <p:txBody>
          <a:bodyPr/>
          <a:lstStyle/>
          <a:p>
            <a:r>
              <a:rPr lang="en-US" smtClean="0"/>
              <a:t>Click to edit Master title style</a:t>
            </a:r>
            <a:endParaRPr lang="en-US"/>
          </a:p>
        </p:txBody>
      </p:sp>
      <p:sp>
        <p:nvSpPr>
          <p:cNvPr id="6" name="Slide Number Placeholder 5"/>
          <p:cNvSpPr>
            <a:spLocks noGrp="1"/>
          </p:cNvSpPr>
          <p:nvPr>
            <p:ph type="sldNum" sz="quarter" idx="10"/>
          </p:nvPr>
        </p:nvSpPr>
        <p:spPr/>
        <p:txBody>
          <a:bodyPr/>
          <a:lstStyle>
            <a:lvl1pPr>
              <a:defRPr/>
            </a:lvl1pPr>
          </a:lstStyle>
          <a:p>
            <a:pPr>
              <a:defRPr/>
            </a:pPr>
            <a:fld id="{A17788A4-D08F-4E06-9EB3-D565824E40CB}"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Slide Number Placeholder 5"/>
          <p:cNvSpPr>
            <a:spLocks noGrp="1"/>
          </p:cNvSpPr>
          <p:nvPr>
            <p:ph type="sldNum" sz="quarter" idx="10"/>
          </p:nvPr>
        </p:nvSpPr>
        <p:spPr/>
        <p:txBody>
          <a:bodyPr/>
          <a:lstStyle>
            <a:lvl1pPr>
              <a:defRPr/>
            </a:lvl1pPr>
          </a:lstStyle>
          <a:p>
            <a:pPr>
              <a:defRPr/>
            </a:pPr>
            <a:fld id="{1E1760D5-4C07-408F-A1D5-FBE4E348B26D}"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2534" y="2760397"/>
            <a:ext cx="6798733" cy="1125803"/>
          </a:xfrm>
          <a:prstGeom prst="rect">
            <a:avLst/>
          </a:prstGeom>
        </p:spPr>
        <p:txBody>
          <a:bodyPr>
            <a:normAutofit/>
          </a:bodyPr>
          <a:lstStyle>
            <a:lvl1pPr algn="l">
              <a:defRPr sz="32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642533" y="3886200"/>
            <a:ext cx="6798733" cy="1422400"/>
          </a:xfrm>
          <a:prstGeom prst="rect">
            <a:avLst/>
          </a:prstGeom>
        </p:spPr>
        <p:txBody>
          <a:bodyPr>
            <a:normAutofit/>
          </a:bodyPr>
          <a:lstStyle>
            <a:lvl1pPr marL="0" indent="0" algn="l">
              <a:buNone/>
              <a:defRPr sz="2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ext Placeholder 7"/>
          <p:cNvSpPr>
            <a:spLocks noGrp="1"/>
          </p:cNvSpPr>
          <p:nvPr>
            <p:ph type="body" sz="quarter" idx="10"/>
          </p:nvPr>
        </p:nvSpPr>
        <p:spPr>
          <a:xfrm>
            <a:off x="1643063" y="5308600"/>
            <a:ext cx="6797675" cy="804863"/>
          </a:xfrm>
          <a:prstGeom prst="rect">
            <a:avLst/>
          </a:prstGeom>
        </p:spPr>
        <p:txBody>
          <a:bodyPr/>
          <a:lstStyle>
            <a:lvl1pPr>
              <a:buNone/>
              <a:defRPr sz="14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US" dirty="0" smtClean="0"/>
              <a:t>Click to edit Master text styles</a:t>
            </a:r>
            <a:endParaRPr lang="en-US" dirty="0"/>
          </a:p>
        </p:txBody>
      </p:sp>
      <p:sp>
        <p:nvSpPr>
          <p:cNvPr id="6" name="Content Placeholder 5"/>
          <p:cNvSpPr>
            <a:spLocks noGrp="1"/>
          </p:cNvSpPr>
          <p:nvPr>
            <p:ph sz="quarter" idx="11" hasCustomPrompt="1"/>
          </p:nvPr>
        </p:nvSpPr>
        <p:spPr>
          <a:xfrm>
            <a:off x="520700" y="6418263"/>
            <a:ext cx="914400" cy="914400"/>
          </a:xfrm>
        </p:spPr>
        <p:txBody>
          <a:bodyPr/>
          <a:lstStyle/>
          <a:p>
            <a:pPr lvl="0"/>
            <a:r>
              <a:rPr lang="en-US" dirty="0" err="1" smtClean="0"/>
              <a:t>Cick</a:t>
            </a:r>
            <a:r>
              <a:rPr lang="en-US" dirty="0" smtClean="0"/>
              <a: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OHI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20182"/>
          </a:xfrm>
        </p:spPr>
        <p:txBody>
          <a:bodyPr>
            <a:normAutofit/>
          </a:bodyPr>
          <a:lstStyle>
            <a:lvl1pPr algn="l">
              <a:defRPr sz="3200">
                <a:solidFill>
                  <a:schemeClr val="bg1"/>
                </a:solidFill>
              </a:defRPr>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descr="Date area fot Auto Layout"/>
          <p:cNvSpPr>
            <a:spLocks noGrp="1"/>
          </p:cNvSpPr>
          <p:nvPr>
            <p:ph type="dt" sz="half" idx="10"/>
          </p:nvPr>
        </p:nvSpPr>
        <p:spPr/>
        <p:txBody>
          <a:bodyPr/>
          <a:lstStyle>
            <a:lvl1pPr>
              <a:defRPr/>
            </a:lvl1pPr>
          </a:lstStyle>
          <a:p>
            <a:pPr>
              <a:defRPr/>
            </a:pPr>
            <a:r>
              <a:rPr lang="en-US" dirty="0">
                <a:solidFill>
                  <a:prstClr val="white"/>
                </a:solidFill>
              </a:rPr>
              <a:t>9/21/2010</a:t>
            </a:r>
          </a:p>
        </p:txBody>
      </p:sp>
      <p:sp>
        <p:nvSpPr>
          <p:cNvPr id="5" name="Slide Number Placeholder 5" descr="Auto Slide numbering"/>
          <p:cNvSpPr>
            <a:spLocks noGrp="1"/>
          </p:cNvSpPr>
          <p:nvPr>
            <p:ph type="sldNum" sz="quarter" idx="11"/>
          </p:nvPr>
        </p:nvSpPr>
        <p:spPr/>
        <p:txBody>
          <a:bodyPr/>
          <a:lstStyle>
            <a:lvl1pPr>
              <a:defRPr/>
            </a:lvl1pPr>
          </a:lstStyle>
          <a:p>
            <a:pPr>
              <a:defRPr/>
            </a:pPr>
            <a:fld id="{32F47E52-3BCA-4C05-8517-18872E5D863D}" type="slidenum">
              <a:rPr lang="en-US"/>
              <a:pPr>
                <a:defRPr/>
              </a:pPr>
              <a:t>‹#›</a:t>
            </a:fld>
            <a:endParaRPr lang="en-US" dirty="0"/>
          </a:p>
        </p:txBody>
      </p:sp>
    </p:spTree>
    <p:extLst>
      <p:ext uri="{BB962C8B-B14F-4D97-AF65-F5344CB8AC3E}">
        <p14:creationId xmlns:p14="http://schemas.microsoft.com/office/powerpoint/2010/main" val="3155196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0"/>
            <a:ext cx="8229600" cy="6126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descr="Date area fot Auto Layout"/>
          <p:cNvSpPr>
            <a:spLocks noGrp="1"/>
          </p:cNvSpPr>
          <p:nvPr>
            <p:ph type="dt" sz="half" idx="10"/>
          </p:nvPr>
        </p:nvSpPr>
        <p:spPr/>
        <p:txBody>
          <a:bodyPr/>
          <a:lstStyle>
            <a:lvl1pPr>
              <a:defRPr/>
            </a:lvl1pPr>
          </a:lstStyle>
          <a:p>
            <a:pPr>
              <a:defRPr/>
            </a:pPr>
            <a:r>
              <a:rPr lang="en-US" dirty="0">
                <a:solidFill>
                  <a:prstClr val="white"/>
                </a:solidFill>
              </a:rPr>
              <a:t>9/21/2010</a:t>
            </a:r>
          </a:p>
        </p:txBody>
      </p:sp>
      <p:sp>
        <p:nvSpPr>
          <p:cNvPr id="4" name="Slide Number Placeholder 5" descr="Auto Slide numbering"/>
          <p:cNvSpPr>
            <a:spLocks noGrp="1"/>
          </p:cNvSpPr>
          <p:nvPr>
            <p:ph type="sldNum" sz="quarter" idx="11"/>
          </p:nvPr>
        </p:nvSpPr>
        <p:spPr/>
        <p:txBody>
          <a:bodyPr/>
          <a:lstStyle>
            <a:lvl1pPr>
              <a:defRPr/>
            </a:lvl1pPr>
          </a:lstStyle>
          <a:p>
            <a:pPr>
              <a:defRPr/>
            </a:pPr>
            <a:fld id="{666E6BBB-1901-408E-AF5B-E8A42EAC5CAD}" type="slidenum">
              <a:rPr lang="en-US"/>
              <a:pPr>
                <a:defRPr/>
              </a:pPr>
              <a:t>‹#›</a:t>
            </a:fld>
            <a:endParaRPr lang="en-US" dirty="0"/>
          </a:p>
        </p:txBody>
      </p:sp>
    </p:spTree>
    <p:extLst>
      <p:ext uri="{BB962C8B-B14F-4D97-AF65-F5344CB8AC3E}">
        <p14:creationId xmlns:p14="http://schemas.microsoft.com/office/powerpoint/2010/main" val="23308750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descr="Date area fot Auto Layout"/>
          <p:cNvSpPr>
            <a:spLocks noGrp="1"/>
          </p:cNvSpPr>
          <p:nvPr>
            <p:ph type="dt" sz="half" idx="10"/>
          </p:nvPr>
        </p:nvSpPr>
        <p:spPr/>
        <p:txBody>
          <a:bodyPr/>
          <a:lstStyle>
            <a:lvl1pPr>
              <a:defRPr/>
            </a:lvl1pPr>
          </a:lstStyle>
          <a:p>
            <a:pPr>
              <a:defRPr/>
            </a:pPr>
            <a:r>
              <a:rPr lang="en-US" dirty="0">
                <a:solidFill>
                  <a:prstClr val="white"/>
                </a:solidFill>
              </a:rPr>
              <a:t>9/21/2010</a:t>
            </a:r>
          </a:p>
        </p:txBody>
      </p:sp>
      <p:sp>
        <p:nvSpPr>
          <p:cNvPr id="3" name="Slide Number Placeholder 5" descr="Auto Slide numbering"/>
          <p:cNvSpPr>
            <a:spLocks noGrp="1"/>
          </p:cNvSpPr>
          <p:nvPr>
            <p:ph type="sldNum" sz="quarter" idx="11"/>
          </p:nvPr>
        </p:nvSpPr>
        <p:spPr/>
        <p:txBody>
          <a:bodyPr/>
          <a:lstStyle>
            <a:lvl1pPr>
              <a:defRPr/>
            </a:lvl1pPr>
          </a:lstStyle>
          <a:p>
            <a:pPr>
              <a:defRPr/>
            </a:pPr>
            <a:fld id="{5D1BCA3E-F485-41EB-9E41-B116A36BCC16}" type="slidenum">
              <a:rPr lang="en-US"/>
              <a:pPr>
                <a:defRPr/>
              </a:pPr>
              <a:t>‹#›</a:t>
            </a:fld>
            <a:endParaRPr lang="en-US" dirty="0"/>
          </a:p>
        </p:txBody>
      </p:sp>
    </p:spTree>
    <p:extLst>
      <p:ext uri="{BB962C8B-B14F-4D97-AF65-F5344CB8AC3E}">
        <p14:creationId xmlns:p14="http://schemas.microsoft.com/office/powerpoint/2010/main" val="1344315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a:t>Click to edit Master title style</a:t>
            </a:r>
          </a:p>
        </p:txBody>
      </p:sp>
      <p:sp>
        <p:nvSpPr>
          <p:cNvPr id="3" name="Table Placeholder 2"/>
          <p:cNvSpPr>
            <a:spLocks noGrp="1"/>
          </p:cNvSpPr>
          <p:nvPr>
            <p:ph type="tbl" idx="1"/>
          </p:nvPr>
        </p:nvSpPr>
        <p:spPr>
          <a:xfrm>
            <a:off x="457200" y="1190625"/>
            <a:ext cx="8229600" cy="4935538"/>
          </a:xfrm>
        </p:spPr>
        <p:txBody>
          <a:bodyPr/>
          <a:lstStyle/>
          <a:p>
            <a:pPr lvl="0"/>
            <a:endParaRPr lang="en-US" noProof="0" dirty="0"/>
          </a:p>
        </p:txBody>
      </p:sp>
      <p:sp>
        <p:nvSpPr>
          <p:cNvPr id="4" name="Date Placeholder 3" descr="Date area fot Auto Layout"/>
          <p:cNvSpPr>
            <a:spLocks noGrp="1"/>
          </p:cNvSpPr>
          <p:nvPr>
            <p:ph type="dt" sz="half" idx="10"/>
          </p:nvPr>
        </p:nvSpPr>
        <p:spPr/>
        <p:txBody>
          <a:bodyPr/>
          <a:lstStyle>
            <a:lvl1pPr>
              <a:defRPr/>
            </a:lvl1pPr>
          </a:lstStyle>
          <a:p>
            <a:pPr>
              <a:defRPr/>
            </a:pPr>
            <a:r>
              <a:rPr lang="en-US" dirty="0">
                <a:solidFill>
                  <a:prstClr val="white"/>
                </a:solidFill>
              </a:rPr>
              <a:t>9/21/2010</a:t>
            </a:r>
          </a:p>
        </p:txBody>
      </p:sp>
      <p:sp>
        <p:nvSpPr>
          <p:cNvPr id="5" name="Slide Number Placeholder 5" descr="Auto Slide numbering"/>
          <p:cNvSpPr>
            <a:spLocks noGrp="1"/>
          </p:cNvSpPr>
          <p:nvPr>
            <p:ph type="sldNum" sz="quarter" idx="11"/>
          </p:nvPr>
        </p:nvSpPr>
        <p:spPr/>
        <p:txBody>
          <a:bodyPr/>
          <a:lstStyle>
            <a:lvl1pPr>
              <a:defRPr/>
            </a:lvl1pPr>
          </a:lstStyle>
          <a:p>
            <a:pPr>
              <a:defRPr/>
            </a:pPr>
            <a:fld id="{8F68496B-8C92-4573-95B6-E31BA17034A9}" type="slidenum">
              <a:rPr lang="en-US"/>
              <a:pPr>
                <a:defRPr/>
              </a:pPr>
              <a:t>‹#›</a:t>
            </a:fld>
            <a:endParaRPr lang="en-US" dirty="0"/>
          </a:p>
        </p:txBody>
      </p:sp>
    </p:spTree>
    <p:extLst>
      <p:ext uri="{BB962C8B-B14F-4D97-AF65-F5344CB8AC3E}">
        <p14:creationId xmlns:p14="http://schemas.microsoft.com/office/powerpoint/2010/main" val="3504960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pic>
        <p:nvPicPr>
          <p:cNvPr id="1026" name="Picture 3" descr="background interior.pdf"/>
          <p:cNvPicPr>
            <a:picLocks noChangeAspect="1"/>
          </p:cNvPicPr>
          <p:nvPr/>
        </p:nvPicPr>
        <p:blipFill>
          <a:blip r:embed="rId13"/>
          <a:srcRect/>
          <a:stretch>
            <a:fillRect/>
          </a:stretch>
        </p:blipFill>
        <p:spPr bwMode="auto">
          <a:xfrm>
            <a:off x="0" y="0"/>
            <a:ext cx="9144000" cy="6858000"/>
          </a:xfrm>
          <a:prstGeom prst="rect">
            <a:avLst/>
          </a:prstGeom>
          <a:noFill/>
          <a:ln w="9525">
            <a:noFill/>
            <a:miter lim="800000"/>
            <a:headEnd/>
            <a:tailEnd/>
          </a:ln>
        </p:spPr>
      </p:pic>
      <p:sp>
        <p:nvSpPr>
          <p:cNvPr id="1027" name="Title Placeholder 1"/>
          <p:cNvSpPr>
            <a:spLocks noGrp="1"/>
          </p:cNvSpPr>
          <p:nvPr>
            <p:ph type="title"/>
          </p:nvPr>
        </p:nvSpPr>
        <p:spPr bwMode="auto">
          <a:xfrm>
            <a:off x="457200" y="274638"/>
            <a:ext cx="8229600" cy="129063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Text Placeholder 2"/>
          <p:cNvSpPr>
            <a:spLocks noGrp="1"/>
          </p:cNvSpPr>
          <p:nvPr>
            <p:ph type="body" idx="1"/>
          </p:nvPr>
        </p:nvSpPr>
        <p:spPr bwMode="auto">
          <a:xfrm>
            <a:off x="457200" y="1849438"/>
            <a:ext cx="8229600" cy="4276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Slide Number Placeholder 5"/>
          <p:cNvSpPr>
            <a:spLocks noGrp="1"/>
          </p:cNvSpPr>
          <p:nvPr>
            <p:ph type="sldNum" sz="quarter" idx="4"/>
          </p:nvPr>
        </p:nvSpPr>
        <p:spPr>
          <a:xfrm>
            <a:off x="8583613" y="6249988"/>
            <a:ext cx="490537"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898989"/>
                </a:solidFill>
                <a:latin typeface="Georgia" pitchFamily="18" charset="0"/>
              </a:defRPr>
            </a:lvl1pPr>
          </a:lstStyle>
          <a:p>
            <a:pPr>
              <a:defRPr/>
            </a:pPr>
            <a:fld id="{4452FDFF-9483-4A82-A0D2-0EFD9C982FB8}" type="slidenum">
              <a:rPr lang="en-US"/>
              <a:pPr>
                <a:defRPr/>
              </a:pPr>
              <a:t>‹#›</a:t>
            </a:fld>
            <a:endParaRPr lang="en-US" dirty="0"/>
          </a:p>
        </p:txBody>
      </p:sp>
      <p:pic>
        <p:nvPicPr>
          <p:cNvPr id="1030" name="Picture 4" descr="Department of Veterans Affairs, Veterans Health Administration, Office of Health Information"/>
          <p:cNvPicPr>
            <a:picLocks noChangeAspect="1" noChangeArrowheads="1"/>
          </p:cNvPicPr>
          <p:nvPr/>
        </p:nvPicPr>
        <p:blipFill>
          <a:blip r:embed="rId14"/>
          <a:srcRect/>
          <a:stretch>
            <a:fillRect/>
          </a:stretch>
        </p:blipFill>
        <p:spPr bwMode="auto">
          <a:xfrm>
            <a:off x="911225" y="495300"/>
            <a:ext cx="165100" cy="165100"/>
          </a:xfrm>
          <a:prstGeom prst="rect">
            <a:avLst/>
          </a:prstGeom>
          <a:noFill/>
          <a:ln w="9525">
            <a:noFill/>
            <a:miter lim="800000"/>
            <a:headEnd/>
            <a:tailEnd/>
          </a:ln>
        </p:spPr>
      </p:pic>
      <p:sp>
        <p:nvSpPr>
          <p:cNvPr id="7" name="TextBox 6"/>
          <p:cNvSpPr txBox="1"/>
          <p:nvPr/>
        </p:nvSpPr>
        <p:spPr>
          <a:xfrm>
            <a:off x="457200" y="6249989"/>
            <a:ext cx="7273636" cy="276999"/>
          </a:xfrm>
          <a:prstGeom prst="rect">
            <a:avLst/>
          </a:prstGeom>
          <a:noFill/>
        </p:spPr>
        <p:txBody>
          <a:bodyPr wrap="square">
            <a:spAutoFit/>
          </a:bodyPr>
          <a:lstStyle/>
          <a:p>
            <a:pPr>
              <a:defRPr/>
            </a:pPr>
            <a:r>
              <a:rPr lang="en-US" sz="1200" spc="100" dirty="0">
                <a:solidFill>
                  <a:schemeClr val="bg1">
                    <a:lumMod val="65000"/>
                  </a:schemeClr>
                </a:solidFill>
                <a:latin typeface="Arial" charset="0"/>
                <a:ea typeface="ＭＳ Ｐゴシック" charset="0"/>
                <a:cs typeface="ＭＳ Ｐゴシック" charset="0"/>
              </a:rPr>
              <a:t>VETERANS HEALTH </a:t>
            </a:r>
            <a:r>
              <a:rPr lang="en-US" sz="1200" spc="100" dirty="0" smtClean="0">
                <a:solidFill>
                  <a:schemeClr val="bg1">
                    <a:lumMod val="65000"/>
                  </a:schemeClr>
                </a:solidFill>
                <a:latin typeface="Arial" charset="0"/>
                <a:ea typeface="ＭＳ Ｐゴシック" charset="0"/>
                <a:cs typeface="ＭＳ Ｐゴシック" charset="0"/>
              </a:rPr>
              <a:t>ADMINISTRATION | Office of Informatics</a:t>
            </a:r>
            <a:r>
              <a:rPr lang="en-US" sz="1200" spc="100" baseline="0" dirty="0" smtClean="0">
                <a:solidFill>
                  <a:schemeClr val="bg1">
                    <a:lumMod val="65000"/>
                  </a:schemeClr>
                </a:solidFill>
                <a:latin typeface="Arial" charset="0"/>
                <a:ea typeface="ＭＳ Ｐゴシック" charset="0"/>
                <a:cs typeface="ＭＳ Ｐゴシック" charset="0"/>
              </a:rPr>
              <a:t> and Analytics</a:t>
            </a:r>
            <a:endParaRPr lang="en-US" sz="1200" spc="100" dirty="0">
              <a:solidFill>
                <a:schemeClr val="bg1">
                  <a:lumMod val="65000"/>
                </a:schemeClr>
              </a:solidFill>
              <a:latin typeface="Arial" charset="0"/>
              <a:ea typeface="ＭＳ Ｐゴシック" charset="0"/>
              <a:cs typeface="ＭＳ Ｐゴシック" charset="0"/>
            </a:endParaRPr>
          </a:p>
        </p:txBody>
      </p:sp>
    </p:spTree>
  </p:cSld>
  <p:clrMap bg1="lt1" tx1="dk1" bg2="lt2" tx2="dk2" accent1="accent1" accent2="accent2" accent3="accent3" accent4="accent4" accent5="accent5" accent6="accent6" hlink="hlink" folHlink="folHlink"/>
  <p:sldLayoutIdLst>
    <p:sldLayoutId id="2147483792" r:id="rId1"/>
    <p:sldLayoutId id="2147483785" r:id="rId2"/>
    <p:sldLayoutId id="2147483793" r:id="rId3"/>
    <p:sldLayoutId id="2147483786" r:id="rId4"/>
    <p:sldLayoutId id="2147483787" r:id="rId5"/>
    <p:sldLayoutId id="2147483788" r:id="rId6"/>
    <p:sldLayoutId id="2147483794" r:id="rId7"/>
    <p:sldLayoutId id="2147483789" r:id="rId8"/>
    <p:sldLayoutId id="2147483790" r:id="rId9"/>
    <p:sldLayoutId id="2147483791" r:id="rId10"/>
    <p:sldLayoutId id="2147483795" r:id="rId11"/>
  </p:sldLayoutIdLst>
  <p:hf hdr="0" ftr="0" dt="0"/>
  <p:txStyles>
    <p:titleStyle>
      <a:lvl1pPr algn="l" defTabSz="457200" rtl="0" eaLnBrk="0" fontAlgn="base" hangingPunct="0">
        <a:spcBef>
          <a:spcPct val="0"/>
        </a:spcBef>
        <a:spcAft>
          <a:spcPct val="0"/>
        </a:spcAft>
        <a:defRPr sz="2400" kern="1200">
          <a:solidFill>
            <a:schemeClr val="bg1"/>
          </a:solidFill>
          <a:latin typeface="Georgia"/>
          <a:ea typeface="ＭＳ Ｐゴシック" charset="0"/>
          <a:cs typeface="Georgia"/>
        </a:defRPr>
      </a:lvl1pPr>
      <a:lvl2pPr algn="l" defTabSz="457200" rtl="0" eaLnBrk="0" fontAlgn="base" hangingPunct="0">
        <a:spcBef>
          <a:spcPct val="0"/>
        </a:spcBef>
        <a:spcAft>
          <a:spcPct val="0"/>
        </a:spcAft>
        <a:defRPr sz="2400">
          <a:solidFill>
            <a:schemeClr val="bg1"/>
          </a:solidFill>
          <a:latin typeface="Georgia" charset="0"/>
          <a:ea typeface="ＭＳ Ｐゴシック" charset="0"/>
          <a:cs typeface="Georgia" charset="0"/>
        </a:defRPr>
      </a:lvl2pPr>
      <a:lvl3pPr algn="l" defTabSz="457200" rtl="0" eaLnBrk="0" fontAlgn="base" hangingPunct="0">
        <a:spcBef>
          <a:spcPct val="0"/>
        </a:spcBef>
        <a:spcAft>
          <a:spcPct val="0"/>
        </a:spcAft>
        <a:defRPr sz="2400">
          <a:solidFill>
            <a:schemeClr val="bg1"/>
          </a:solidFill>
          <a:latin typeface="Georgia" charset="0"/>
          <a:ea typeface="ＭＳ Ｐゴシック" charset="0"/>
          <a:cs typeface="Georgia" charset="0"/>
        </a:defRPr>
      </a:lvl3pPr>
      <a:lvl4pPr algn="l" defTabSz="457200" rtl="0" eaLnBrk="0" fontAlgn="base" hangingPunct="0">
        <a:spcBef>
          <a:spcPct val="0"/>
        </a:spcBef>
        <a:spcAft>
          <a:spcPct val="0"/>
        </a:spcAft>
        <a:defRPr sz="2400">
          <a:solidFill>
            <a:schemeClr val="bg1"/>
          </a:solidFill>
          <a:latin typeface="Georgia" charset="0"/>
          <a:ea typeface="ＭＳ Ｐゴシック" charset="0"/>
          <a:cs typeface="Georgia" charset="0"/>
        </a:defRPr>
      </a:lvl4pPr>
      <a:lvl5pPr algn="l" defTabSz="457200" rtl="0" eaLnBrk="0" fontAlgn="base" hangingPunct="0">
        <a:spcBef>
          <a:spcPct val="0"/>
        </a:spcBef>
        <a:spcAft>
          <a:spcPct val="0"/>
        </a:spcAft>
        <a:defRPr sz="2400">
          <a:solidFill>
            <a:schemeClr val="bg1"/>
          </a:solidFill>
          <a:latin typeface="Georgia" charset="0"/>
          <a:ea typeface="ＭＳ Ｐゴシック" charset="0"/>
          <a:cs typeface="Georgia" charset="0"/>
        </a:defRPr>
      </a:lvl5pPr>
      <a:lvl6pPr marL="457200" algn="l" defTabSz="457200" rtl="0" fontAlgn="base">
        <a:spcBef>
          <a:spcPct val="0"/>
        </a:spcBef>
        <a:spcAft>
          <a:spcPct val="0"/>
        </a:spcAft>
        <a:defRPr sz="2400">
          <a:solidFill>
            <a:schemeClr val="bg1"/>
          </a:solidFill>
          <a:latin typeface="Georgia" charset="0"/>
          <a:ea typeface="ＭＳ Ｐゴシック" charset="0"/>
          <a:cs typeface="Georgia" charset="0"/>
        </a:defRPr>
      </a:lvl6pPr>
      <a:lvl7pPr marL="914400" algn="l" defTabSz="457200" rtl="0" fontAlgn="base">
        <a:spcBef>
          <a:spcPct val="0"/>
        </a:spcBef>
        <a:spcAft>
          <a:spcPct val="0"/>
        </a:spcAft>
        <a:defRPr sz="2400">
          <a:solidFill>
            <a:schemeClr val="bg1"/>
          </a:solidFill>
          <a:latin typeface="Georgia" charset="0"/>
          <a:ea typeface="ＭＳ Ｐゴシック" charset="0"/>
          <a:cs typeface="Georgia" charset="0"/>
        </a:defRPr>
      </a:lvl7pPr>
      <a:lvl8pPr marL="1371600" algn="l" defTabSz="457200" rtl="0" fontAlgn="base">
        <a:spcBef>
          <a:spcPct val="0"/>
        </a:spcBef>
        <a:spcAft>
          <a:spcPct val="0"/>
        </a:spcAft>
        <a:defRPr sz="2400">
          <a:solidFill>
            <a:schemeClr val="bg1"/>
          </a:solidFill>
          <a:latin typeface="Georgia" charset="0"/>
          <a:ea typeface="ＭＳ Ｐゴシック" charset="0"/>
          <a:cs typeface="Georgia" charset="0"/>
        </a:defRPr>
      </a:lvl8pPr>
      <a:lvl9pPr marL="1828800" algn="l" defTabSz="457200" rtl="0" fontAlgn="base">
        <a:spcBef>
          <a:spcPct val="0"/>
        </a:spcBef>
        <a:spcAft>
          <a:spcPct val="0"/>
        </a:spcAft>
        <a:defRPr sz="2400">
          <a:solidFill>
            <a:schemeClr val="bg1"/>
          </a:solidFill>
          <a:latin typeface="Georgia" charset="0"/>
          <a:ea typeface="ＭＳ Ｐゴシック" charset="0"/>
          <a:cs typeface="Georgia" charset="0"/>
        </a:defRPr>
      </a:lvl9pPr>
    </p:titleStyle>
    <p:bodyStyle>
      <a:lvl1pPr marL="169863" indent="-169863" algn="l" defTabSz="457200" rtl="0" eaLnBrk="0" fontAlgn="base" hangingPunct="0">
        <a:spcBef>
          <a:spcPct val="20000"/>
        </a:spcBef>
        <a:spcAft>
          <a:spcPct val="0"/>
        </a:spcAft>
        <a:buFont typeface="Arial" pitchFamily="34" charset="0"/>
        <a:buChar char="•"/>
        <a:defRPr kern="1200">
          <a:solidFill>
            <a:schemeClr val="tx1"/>
          </a:solidFill>
          <a:latin typeface="+mn-lt"/>
          <a:ea typeface="ＭＳ Ｐゴシック" charset="0"/>
          <a:cs typeface="Georgia"/>
        </a:defRPr>
      </a:lvl1pPr>
      <a:lvl2pPr marL="460375" indent="-173038" algn="l" defTabSz="457200" rtl="0" eaLnBrk="0" fontAlgn="base" hangingPunct="0">
        <a:spcBef>
          <a:spcPct val="20000"/>
        </a:spcBef>
        <a:spcAft>
          <a:spcPct val="0"/>
        </a:spcAft>
        <a:buFont typeface="Arial" pitchFamily="34" charset="0"/>
        <a:buChar char="–"/>
        <a:defRPr sz="1600" kern="1200">
          <a:solidFill>
            <a:schemeClr val="tx1"/>
          </a:solidFill>
          <a:latin typeface="+mn-lt"/>
          <a:ea typeface="Georgia" charset="0"/>
          <a:cs typeface="Georgia"/>
        </a:defRPr>
      </a:lvl2pPr>
      <a:lvl3pPr marL="800100" indent="-169863" algn="l" defTabSz="457200" rtl="0" eaLnBrk="0" fontAlgn="base" hangingPunct="0">
        <a:spcBef>
          <a:spcPct val="20000"/>
        </a:spcBef>
        <a:spcAft>
          <a:spcPct val="0"/>
        </a:spcAft>
        <a:buFont typeface="Arial" pitchFamily="34" charset="0"/>
        <a:buChar char="•"/>
        <a:defRPr sz="1400" kern="1200">
          <a:solidFill>
            <a:schemeClr val="tx1"/>
          </a:solidFill>
          <a:latin typeface="+mn-lt"/>
          <a:ea typeface="Georgia" charset="0"/>
          <a:cs typeface="Georgia"/>
        </a:defRPr>
      </a:lvl3pPr>
      <a:lvl4pPr marL="1027113" indent="-117475" algn="l" defTabSz="457200" rtl="0" eaLnBrk="0" fontAlgn="base" hangingPunct="0">
        <a:spcBef>
          <a:spcPct val="20000"/>
        </a:spcBef>
        <a:spcAft>
          <a:spcPct val="0"/>
        </a:spcAft>
        <a:buFont typeface="Arial" pitchFamily="34" charset="0"/>
        <a:buChar char="–"/>
        <a:defRPr sz="1200" kern="1200">
          <a:solidFill>
            <a:schemeClr val="tx1"/>
          </a:solidFill>
          <a:latin typeface="+mn-lt"/>
          <a:ea typeface="Georgia" charset="0"/>
          <a:cs typeface="Georgia"/>
        </a:defRPr>
      </a:lvl4pPr>
      <a:lvl5pPr marL="2057400" indent="-228600" algn="l" defTabSz="457200" rtl="0" eaLnBrk="0" fontAlgn="base" hangingPunct="0">
        <a:spcBef>
          <a:spcPct val="20000"/>
        </a:spcBef>
        <a:spcAft>
          <a:spcPct val="0"/>
        </a:spcAft>
        <a:buFont typeface="Arial" pitchFamily="34" charset="0"/>
        <a:buChar char="»"/>
        <a:defRPr sz="1200" kern="1200">
          <a:solidFill>
            <a:schemeClr val="tx1"/>
          </a:solidFill>
          <a:latin typeface="Georgia"/>
          <a:ea typeface="Georgia" charset="0"/>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6"/>
          <a:srcRect/>
          <a:stretch>
            <a:fillRect/>
          </a:stretch>
        </a:blipFill>
        <a:effectLst/>
      </p:bgPr>
    </p:bg>
    <p:spTree>
      <p:nvGrpSpPr>
        <p:cNvPr id="1" name=""/>
        <p:cNvGrpSpPr/>
        <p:nvPr/>
      </p:nvGrpSpPr>
      <p:grpSpPr>
        <a:xfrm>
          <a:off x="0" y="0"/>
          <a:ext cx="0" cy="0"/>
          <a:chOff x="0" y="0"/>
          <a:chExt cx="0" cy="0"/>
        </a:xfrm>
      </p:grpSpPr>
      <p:sp>
        <p:nvSpPr>
          <p:cNvPr id="5122" name="Text Placeholder 2" descr="Object Area for Auto Layouts"/>
          <p:cNvSpPr>
            <a:spLocks noGrp="1"/>
          </p:cNvSpPr>
          <p:nvPr>
            <p:ph type="body" idx="1"/>
          </p:nvPr>
        </p:nvSpPr>
        <p:spPr bwMode="auto">
          <a:xfrm>
            <a:off x="457200" y="1190625"/>
            <a:ext cx="8229600" cy="49355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Date Placeholder 3" descr="Date area fot Auto Layout"/>
          <p:cNvSpPr>
            <a:spLocks noGrp="1"/>
          </p:cNvSpPr>
          <p:nvPr>
            <p:ph type="dt" sz="half" idx="2"/>
          </p:nvPr>
        </p:nvSpPr>
        <p:spPr>
          <a:xfrm>
            <a:off x="7000875" y="6570663"/>
            <a:ext cx="2133600" cy="252412"/>
          </a:xfrm>
          <a:prstGeom prst="rect">
            <a:avLst/>
          </a:prstGeom>
        </p:spPr>
        <p:txBody>
          <a:bodyPr vert="horz" wrap="square" lIns="91440" tIns="45720" rIns="91440" bIns="45720" numCol="1" anchor="b" anchorCtr="0" compatLnSpc="1">
            <a:prstTxWarp prst="textNoShape">
              <a:avLst/>
            </a:prstTxWarp>
          </a:bodyPr>
          <a:lstStyle>
            <a:lvl1pPr algn="r">
              <a:defRPr sz="1000">
                <a:solidFill>
                  <a:schemeClr val="bg1"/>
                </a:solidFill>
                <a:latin typeface="Franklin Gothic Book" pitchFamily="34" charset="0"/>
              </a:defRPr>
            </a:lvl1pPr>
          </a:lstStyle>
          <a:p>
            <a:pPr>
              <a:defRPr/>
            </a:pPr>
            <a:r>
              <a:rPr lang="en-US" dirty="0">
                <a:solidFill>
                  <a:prstClr val="white"/>
                </a:solidFill>
                <a:ea typeface="ＭＳ Ｐゴシック"/>
              </a:rPr>
              <a:t>9/21/2010</a:t>
            </a:r>
          </a:p>
        </p:txBody>
      </p:sp>
      <p:sp>
        <p:nvSpPr>
          <p:cNvPr id="8" name="Slide Number Placeholder 5" descr="Auto Slide numbering"/>
          <p:cNvSpPr>
            <a:spLocks noGrp="1"/>
          </p:cNvSpPr>
          <p:nvPr>
            <p:ph type="sldNum" sz="quarter" idx="4"/>
          </p:nvPr>
        </p:nvSpPr>
        <p:spPr>
          <a:xfrm>
            <a:off x="7000875" y="6243638"/>
            <a:ext cx="2133600" cy="250825"/>
          </a:xfrm>
          <a:prstGeom prst="rect">
            <a:avLst/>
          </a:prstGeom>
        </p:spPr>
        <p:txBody>
          <a:bodyPr vert="horz" wrap="square" lIns="91440" tIns="45720" rIns="91440" bIns="45720" numCol="1" anchor="b" anchorCtr="0" compatLnSpc="1">
            <a:prstTxWarp prst="textNoShape">
              <a:avLst/>
            </a:prstTxWarp>
          </a:bodyPr>
          <a:lstStyle>
            <a:lvl1pPr algn="r">
              <a:defRPr sz="1000">
                <a:solidFill>
                  <a:srgbClr val="7F7F7F"/>
                </a:solidFill>
                <a:latin typeface="Franklin Gothic Book" pitchFamily="34" charset="0"/>
                <a:ea typeface="ＭＳ Ｐゴシック" pitchFamily="-107" charset="-128"/>
                <a:cs typeface="+mn-cs"/>
              </a:defRPr>
            </a:lvl1pPr>
          </a:lstStyle>
          <a:p>
            <a:pPr>
              <a:defRPr/>
            </a:pPr>
            <a:fld id="{C58E0D4B-8266-4DEE-8187-5AF8FC7559FF}" type="slidenum">
              <a:rPr lang="en-US"/>
              <a:pPr>
                <a:defRPr/>
              </a:pPr>
              <a:t>‹#›</a:t>
            </a:fld>
            <a:endParaRPr lang="en-US" dirty="0"/>
          </a:p>
        </p:txBody>
      </p:sp>
      <p:sp>
        <p:nvSpPr>
          <p:cNvPr id="5125" name="Title Placeholder 1" descr="Title Area for Auto Layouts"/>
          <p:cNvSpPr>
            <a:spLocks noGrp="1"/>
          </p:cNvSpPr>
          <p:nvPr>
            <p:ph type="title"/>
          </p:nvPr>
        </p:nvSpPr>
        <p:spPr bwMode="auto">
          <a:xfrm>
            <a:off x="457200" y="0"/>
            <a:ext cx="82296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pic>
        <p:nvPicPr>
          <p:cNvPr id="5126" name="Picture 6" descr="Veterans Health Administration, Office of Health Information"/>
          <p:cNvPicPr>
            <a:picLocks noChangeAspect="1" noChangeArrowheads="1"/>
          </p:cNvPicPr>
          <p:nvPr/>
        </p:nvPicPr>
        <p:blipFill>
          <a:blip r:embed="rId7"/>
          <a:srcRect/>
          <a:stretch>
            <a:fillRect/>
          </a:stretch>
        </p:blipFill>
        <p:spPr bwMode="auto">
          <a:xfrm>
            <a:off x="285750" y="6657975"/>
            <a:ext cx="165100" cy="165100"/>
          </a:xfrm>
          <a:prstGeom prst="rect">
            <a:avLst/>
          </a:prstGeom>
          <a:noFill/>
          <a:ln w="9525">
            <a:noFill/>
            <a:miter lim="800000"/>
            <a:headEnd/>
            <a:tailEnd/>
          </a:ln>
        </p:spPr>
      </p:pic>
    </p:spTree>
    <p:extLst>
      <p:ext uri="{BB962C8B-B14F-4D97-AF65-F5344CB8AC3E}">
        <p14:creationId xmlns:p14="http://schemas.microsoft.com/office/powerpoint/2010/main" val="3503533750"/>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Lst>
  <p:hf hdr="0" ftr="0"/>
  <p:txStyles>
    <p:titleStyle>
      <a:lvl1pPr algn="l" defTabSz="457200" rtl="0" eaLnBrk="0" fontAlgn="base" hangingPunct="0">
        <a:spcBef>
          <a:spcPct val="0"/>
        </a:spcBef>
        <a:spcAft>
          <a:spcPct val="0"/>
        </a:spcAft>
        <a:defRPr sz="3200" kern="1200">
          <a:solidFill>
            <a:schemeClr val="bg1"/>
          </a:solidFill>
          <a:latin typeface="+mj-lt"/>
          <a:ea typeface="ＭＳ Ｐゴシック" pitchFamily="28" charset="-128"/>
          <a:cs typeface="ＭＳ Ｐゴシック" pitchFamily="28" charset="-128"/>
        </a:defRPr>
      </a:lvl1pPr>
      <a:lvl2pPr algn="l" defTabSz="457200" rtl="0" eaLnBrk="0" fontAlgn="base" hangingPunct="0">
        <a:spcBef>
          <a:spcPct val="0"/>
        </a:spcBef>
        <a:spcAft>
          <a:spcPct val="0"/>
        </a:spcAft>
        <a:defRPr sz="3200">
          <a:solidFill>
            <a:schemeClr val="bg1"/>
          </a:solidFill>
          <a:latin typeface="Franklin Gothic Medium" pitchFamily="28" charset="0"/>
          <a:ea typeface="ＭＳ Ｐゴシック" pitchFamily="28" charset="-128"/>
          <a:cs typeface="ＭＳ Ｐゴシック" pitchFamily="28" charset="-128"/>
        </a:defRPr>
      </a:lvl2pPr>
      <a:lvl3pPr algn="l" defTabSz="457200" rtl="0" eaLnBrk="0" fontAlgn="base" hangingPunct="0">
        <a:spcBef>
          <a:spcPct val="0"/>
        </a:spcBef>
        <a:spcAft>
          <a:spcPct val="0"/>
        </a:spcAft>
        <a:defRPr sz="3200">
          <a:solidFill>
            <a:schemeClr val="bg1"/>
          </a:solidFill>
          <a:latin typeface="Franklin Gothic Medium" pitchFamily="28" charset="0"/>
          <a:ea typeface="ＭＳ Ｐゴシック" pitchFamily="28" charset="-128"/>
          <a:cs typeface="ＭＳ Ｐゴシック" pitchFamily="28" charset="-128"/>
        </a:defRPr>
      </a:lvl3pPr>
      <a:lvl4pPr algn="l" defTabSz="457200" rtl="0" eaLnBrk="0" fontAlgn="base" hangingPunct="0">
        <a:spcBef>
          <a:spcPct val="0"/>
        </a:spcBef>
        <a:spcAft>
          <a:spcPct val="0"/>
        </a:spcAft>
        <a:defRPr sz="3200">
          <a:solidFill>
            <a:schemeClr val="bg1"/>
          </a:solidFill>
          <a:latin typeface="Franklin Gothic Medium" pitchFamily="28" charset="0"/>
          <a:ea typeface="ＭＳ Ｐゴシック" pitchFamily="28" charset="-128"/>
          <a:cs typeface="ＭＳ Ｐゴシック" pitchFamily="28" charset="-128"/>
        </a:defRPr>
      </a:lvl4pPr>
      <a:lvl5pPr algn="l" defTabSz="457200" rtl="0" eaLnBrk="0" fontAlgn="base" hangingPunct="0">
        <a:spcBef>
          <a:spcPct val="0"/>
        </a:spcBef>
        <a:spcAft>
          <a:spcPct val="0"/>
        </a:spcAft>
        <a:defRPr sz="3200">
          <a:solidFill>
            <a:schemeClr val="bg1"/>
          </a:solidFill>
          <a:latin typeface="Franklin Gothic Medium" pitchFamily="28" charset="0"/>
          <a:ea typeface="ＭＳ Ｐゴシック" pitchFamily="28" charset="-128"/>
          <a:cs typeface="ＭＳ Ｐゴシック" pitchFamily="28" charset="-128"/>
        </a:defRPr>
      </a:lvl5pPr>
      <a:lvl6pPr marL="457200" algn="l" defTabSz="457200" rtl="0" fontAlgn="base">
        <a:spcBef>
          <a:spcPct val="0"/>
        </a:spcBef>
        <a:spcAft>
          <a:spcPct val="0"/>
        </a:spcAft>
        <a:defRPr sz="3200">
          <a:solidFill>
            <a:schemeClr val="bg1"/>
          </a:solidFill>
          <a:latin typeface="Franklin Gothic Medium" pitchFamily="28" charset="0"/>
          <a:ea typeface="ＭＳ Ｐゴシック" pitchFamily="28" charset="-128"/>
          <a:cs typeface="ＭＳ Ｐゴシック" pitchFamily="28" charset="-128"/>
        </a:defRPr>
      </a:lvl6pPr>
      <a:lvl7pPr marL="914400" algn="l" defTabSz="457200" rtl="0" fontAlgn="base">
        <a:spcBef>
          <a:spcPct val="0"/>
        </a:spcBef>
        <a:spcAft>
          <a:spcPct val="0"/>
        </a:spcAft>
        <a:defRPr sz="3200">
          <a:solidFill>
            <a:schemeClr val="bg1"/>
          </a:solidFill>
          <a:latin typeface="Franklin Gothic Medium" pitchFamily="28" charset="0"/>
          <a:ea typeface="ＭＳ Ｐゴシック" pitchFamily="28" charset="-128"/>
          <a:cs typeface="ＭＳ Ｐゴシック" pitchFamily="28" charset="-128"/>
        </a:defRPr>
      </a:lvl7pPr>
      <a:lvl8pPr marL="1371600" algn="l" defTabSz="457200" rtl="0" fontAlgn="base">
        <a:spcBef>
          <a:spcPct val="0"/>
        </a:spcBef>
        <a:spcAft>
          <a:spcPct val="0"/>
        </a:spcAft>
        <a:defRPr sz="3200">
          <a:solidFill>
            <a:schemeClr val="bg1"/>
          </a:solidFill>
          <a:latin typeface="Franklin Gothic Medium" pitchFamily="28" charset="0"/>
          <a:ea typeface="ＭＳ Ｐゴシック" pitchFamily="28" charset="-128"/>
          <a:cs typeface="ＭＳ Ｐゴシック" pitchFamily="28" charset="-128"/>
        </a:defRPr>
      </a:lvl8pPr>
      <a:lvl9pPr marL="1828800" algn="l" defTabSz="457200" rtl="0" fontAlgn="base">
        <a:spcBef>
          <a:spcPct val="0"/>
        </a:spcBef>
        <a:spcAft>
          <a:spcPct val="0"/>
        </a:spcAft>
        <a:defRPr sz="3200">
          <a:solidFill>
            <a:schemeClr val="bg1"/>
          </a:solidFill>
          <a:latin typeface="Franklin Gothic Medium" pitchFamily="28" charset="0"/>
          <a:ea typeface="ＭＳ Ｐゴシック" pitchFamily="28" charset="-128"/>
          <a:cs typeface="ＭＳ Ｐゴシック" pitchFamily="28" charset="-128"/>
        </a:defRPr>
      </a:lvl9pPr>
    </p:titleStyle>
    <p:bodyStyle>
      <a:lvl1pPr marL="342900" indent="-342900" algn="l" defTabSz="457200" rtl="0" eaLnBrk="0" fontAlgn="base" hangingPunct="0">
        <a:spcBef>
          <a:spcPct val="0"/>
        </a:spcBef>
        <a:spcAft>
          <a:spcPts val="600"/>
        </a:spcAft>
        <a:buFont typeface="Wingdings" pitchFamily="2" charset="2"/>
        <a:buChar char="§"/>
        <a:defRPr sz="3200" kern="1200">
          <a:solidFill>
            <a:schemeClr val="tx1"/>
          </a:solidFill>
          <a:latin typeface="+mn-lt"/>
          <a:ea typeface="ＭＳ Ｐゴシック" pitchFamily="28" charset="-128"/>
          <a:cs typeface="ＭＳ Ｐゴシック" pitchFamily="28" charset="-128"/>
        </a:defRPr>
      </a:lvl1pPr>
      <a:lvl2pPr marL="742950" indent="-285750" algn="l" defTabSz="457200" rtl="0" eaLnBrk="0" fontAlgn="base" hangingPunct="0">
        <a:spcBef>
          <a:spcPct val="0"/>
        </a:spcBef>
        <a:spcAft>
          <a:spcPts val="600"/>
        </a:spcAft>
        <a:buFont typeface="Arial" charset="0"/>
        <a:buChar char="•"/>
        <a:defRPr sz="2800" kern="1200">
          <a:solidFill>
            <a:schemeClr val="tx1"/>
          </a:solidFill>
          <a:latin typeface="+mn-lt"/>
          <a:ea typeface="ＭＳ Ｐゴシック" pitchFamily="28" charset="-128"/>
          <a:cs typeface="ＭＳ Ｐゴシック"/>
        </a:defRPr>
      </a:lvl2pPr>
      <a:lvl3pPr marL="1143000" indent="-228600" algn="l" defTabSz="457200" rtl="0" eaLnBrk="0" fontAlgn="base" hangingPunct="0">
        <a:spcBef>
          <a:spcPct val="0"/>
        </a:spcBef>
        <a:spcAft>
          <a:spcPts val="600"/>
        </a:spcAft>
        <a:buSzPct val="60000"/>
        <a:buFont typeface="Wingdings" pitchFamily="2" charset="2"/>
        <a:buChar char=""/>
        <a:defRPr sz="2400" kern="1200">
          <a:solidFill>
            <a:schemeClr val="tx1"/>
          </a:solidFill>
          <a:latin typeface="+mn-lt"/>
          <a:ea typeface="ＭＳ Ｐゴシック" pitchFamily="28" charset="-128"/>
          <a:cs typeface="ＭＳ Ｐゴシック"/>
        </a:defRPr>
      </a:lvl3pPr>
      <a:lvl4pPr marL="1600200" indent="-228600" algn="l" defTabSz="457200" rtl="0" eaLnBrk="0" fontAlgn="base" hangingPunct="0">
        <a:spcBef>
          <a:spcPct val="0"/>
        </a:spcBef>
        <a:spcAft>
          <a:spcPts val="500"/>
        </a:spcAft>
        <a:buFont typeface="Arial" charset="0"/>
        <a:buChar char="–"/>
        <a:defRPr sz="2000" kern="1200">
          <a:solidFill>
            <a:schemeClr val="tx1"/>
          </a:solidFill>
          <a:latin typeface="+mn-lt"/>
          <a:ea typeface="ＭＳ Ｐゴシック" pitchFamily="28" charset="-128"/>
          <a:cs typeface="ＭＳ Ｐゴシック"/>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28" charset="-128"/>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6346" y="4040026"/>
            <a:ext cx="7772400" cy="730127"/>
          </a:xfrm>
        </p:spPr>
        <p:txBody>
          <a:bodyPr>
            <a:normAutofit fontScale="90000"/>
          </a:bodyPr>
          <a:lstStyle/>
          <a:p>
            <a:pPr algn="ctr"/>
            <a:r>
              <a:rPr lang="en-US" sz="3000" dirty="0" smtClean="0"/>
              <a:t>VHA iEHR Lessons Learned</a:t>
            </a:r>
            <a:br>
              <a:rPr lang="en-US" sz="3000" dirty="0" smtClean="0"/>
            </a:br>
            <a:r>
              <a:rPr lang="en-US" sz="3000" dirty="0" smtClean="0"/>
              <a:t>Quarterly Deliverable</a:t>
            </a:r>
            <a:br>
              <a:rPr lang="en-US" sz="3000" dirty="0" smtClean="0"/>
            </a:br>
            <a:r>
              <a:rPr lang="en-US" sz="3000" dirty="0" smtClean="0"/>
              <a:t>Reporting Period: April 2014 – June 2014</a:t>
            </a:r>
            <a:br>
              <a:rPr lang="en-US" sz="3000" dirty="0" smtClean="0"/>
            </a:br>
            <a:r>
              <a:rPr lang="en-US" sz="3000" dirty="0"/>
              <a:t>Task 1.6</a:t>
            </a:r>
          </a:p>
        </p:txBody>
      </p:sp>
      <p:sp>
        <p:nvSpPr>
          <p:cNvPr id="3" name="Subtitle 2"/>
          <p:cNvSpPr>
            <a:spLocks noGrp="1"/>
          </p:cNvSpPr>
          <p:nvPr>
            <p:ph type="subTitle" idx="1"/>
          </p:nvPr>
        </p:nvSpPr>
        <p:spPr>
          <a:xfrm>
            <a:off x="662504" y="4454837"/>
            <a:ext cx="7753584" cy="2101071"/>
          </a:xfrm>
        </p:spPr>
        <p:txBody>
          <a:bodyPr anchor="ctr"/>
          <a:lstStyle/>
          <a:p>
            <a:pPr algn="ctr"/>
            <a:endParaRPr lang="en-US" sz="2000" dirty="0" smtClean="0"/>
          </a:p>
        </p:txBody>
      </p:sp>
    </p:spTree>
    <p:extLst>
      <p:ext uri="{BB962C8B-B14F-4D97-AF65-F5344CB8AC3E}">
        <p14:creationId xmlns:p14="http://schemas.microsoft.com/office/powerpoint/2010/main" val="10502642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Lessons Learned </a:t>
            </a:r>
            <a:endParaRPr lang="en-US" dirty="0"/>
          </a:p>
        </p:txBody>
      </p:sp>
      <p:sp>
        <p:nvSpPr>
          <p:cNvPr id="3" name="Content Placeholder 2"/>
          <p:cNvSpPr>
            <a:spLocks noGrp="1"/>
          </p:cNvSpPr>
          <p:nvPr>
            <p:ph idx="1"/>
          </p:nvPr>
        </p:nvSpPr>
        <p:spPr/>
        <p:txBody>
          <a:bodyPr/>
          <a:lstStyle/>
          <a:p>
            <a:r>
              <a:rPr lang="en-US" dirty="0" smtClean="0"/>
              <a:t>Purpose:  Identify and observe iEHR program issues/risks, highlight positive activities and suggest mitigation strategies and actionable recommendations that will inform and enable leadership to more effectively manage VHA involvement in iEHR. </a:t>
            </a:r>
          </a:p>
          <a:p>
            <a:r>
              <a:rPr lang="en-US" dirty="0" smtClean="0"/>
              <a:t>Frequency: Lessons Learned reporting is a quarterly - based deliverable.</a:t>
            </a:r>
          </a:p>
          <a:p>
            <a:r>
              <a:rPr lang="en-US" dirty="0" smtClean="0"/>
              <a:t>Approach: Lessons Learned will answer three basic questions:</a:t>
            </a:r>
          </a:p>
          <a:p>
            <a:pPr lvl="1"/>
            <a:r>
              <a:rPr lang="en-US" dirty="0" smtClean="0"/>
              <a:t>What went right?</a:t>
            </a:r>
          </a:p>
          <a:p>
            <a:pPr lvl="1"/>
            <a:r>
              <a:rPr lang="en-US" dirty="0" smtClean="0"/>
              <a:t>What went wrong?</a:t>
            </a:r>
          </a:p>
          <a:p>
            <a:pPr lvl="1"/>
            <a:r>
              <a:rPr lang="en-US" dirty="0" smtClean="0"/>
              <a:t>How can we improve moving forward?</a:t>
            </a:r>
          </a:p>
          <a:p>
            <a:r>
              <a:rPr lang="en-US" dirty="0" smtClean="0"/>
              <a:t>Follow-up: Review on a quarterly basis will include status of previously reported Lessons Learned.</a:t>
            </a:r>
          </a:p>
          <a:p>
            <a:endParaRPr lang="en-US" dirty="0" smtClean="0"/>
          </a:p>
        </p:txBody>
      </p:sp>
      <p:sp>
        <p:nvSpPr>
          <p:cNvPr id="4" name="Slide Number Placeholder 3"/>
          <p:cNvSpPr>
            <a:spLocks noGrp="1"/>
          </p:cNvSpPr>
          <p:nvPr>
            <p:ph type="sldNum" sz="quarter" idx="10"/>
          </p:nvPr>
        </p:nvSpPr>
        <p:spPr/>
        <p:txBody>
          <a:bodyPr/>
          <a:lstStyle/>
          <a:p>
            <a:fld id="{C32E41BC-F3C7-4440-964A-79A2B9AB8CF4}" type="slidenum">
              <a:rPr lang="en-US" smtClean="0"/>
              <a:pPr/>
              <a:t>2</a:t>
            </a:fld>
            <a:endParaRPr lang="en-US" dirty="0"/>
          </a:p>
        </p:txBody>
      </p:sp>
    </p:spTree>
    <p:extLst>
      <p:ext uri="{BB962C8B-B14F-4D97-AF65-F5344CB8AC3E}">
        <p14:creationId xmlns:p14="http://schemas.microsoft.com/office/powerpoint/2010/main" val="20957215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 Tracking from FY14-Quarter 2</a:t>
            </a:r>
            <a:endParaRPr lang="en-US" dirty="0"/>
          </a:p>
        </p:txBody>
      </p:sp>
      <p:sp>
        <p:nvSpPr>
          <p:cNvPr id="10" name="Content Placeholder 9"/>
          <p:cNvSpPr>
            <a:spLocks noGrp="1"/>
          </p:cNvSpPr>
          <p:nvPr>
            <p:ph idx="1"/>
          </p:nvPr>
        </p:nvSpPr>
        <p:spPr>
          <a:xfrm>
            <a:off x="218363" y="1674493"/>
            <a:ext cx="8689779" cy="1496348"/>
          </a:xfrm>
        </p:spPr>
        <p:txBody>
          <a:bodyPr/>
          <a:lstStyle/>
          <a:p>
            <a:pPr marL="163513" indent="-163513"/>
            <a:r>
              <a:rPr lang="en-US" sz="1600" dirty="0" smtClean="0"/>
              <a:t>In FY 14-Quarter 2, we captured 3 lessons learned and developed action items to resolve associated issues as well as to promote observed best-practices. </a:t>
            </a:r>
            <a:endParaRPr lang="en-US" sz="1600" dirty="0" smtClean="0">
              <a:solidFill>
                <a:srgbClr val="FF0000"/>
              </a:solidFill>
            </a:endParaRPr>
          </a:p>
        </p:txBody>
      </p:sp>
      <p:sp>
        <p:nvSpPr>
          <p:cNvPr id="3" name="Slide Number Placeholder 2"/>
          <p:cNvSpPr>
            <a:spLocks noGrp="1"/>
          </p:cNvSpPr>
          <p:nvPr>
            <p:ph type="sldNum" sz="quarter" idx="10"/>
          </p:nvPr>
        </p:nvSpPr>
        <p:spPr>
          <a:xfrm>
            <a:off x="8583613" y="6281520"/>
            <a:ext cx="490537" cy="365125"/>
          </a:xfrm>
        </p:spPr>
        <p:txBody>
          <a:bodyPr/>
          <a:lstStyle/>
          <a:p>
            <a:fld id="{5B1AF43B-DC5F-4813-A4DA-17F2F6C1393F}" type="slidenum">
              <a:rPr lang="en-US" smtClean="0"/>
              <a:pPr/>
              <a:t>3</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654750126"/>
              </p:ext>
            </p:extLst>
          </p:nvPr>
        </p:nvGraphicFramePr>
        <p:xfrm>
          <a:off x="218364" y="2593523"/>
          <a:ext cx="8689779" cy="2874176"/>
        </p:xfrm>
        <a:graphic>
          <a:graphicData uri="http://schemas.openxmlformats.org/drawingml/2006/table">
            <a:tbl>
              <a:tblPr firstRow="1" bandRow="1">
                <a:effectLst>
                  <a:outerShdw blurRad="40005" dist="19939" dir="5400000" algn="tl" rotWithShape="0">
                    <a:srgbClr val="000000">
                      <a:alpha val="38000"/>
                    </a:srgbClr>
                  </a:outerShdw>
                </a:effectLst>
                <a:tableStyleId>{5C22544A-7EE6-4342-B048-85BDC9FD1C3A}</a:tableStyleId>
              </a:tblPr>
              <a:tblGrid>
                <a:gridCol w="319814"/>
                <a:gridCol w="811755"/>
                <a:gridCol w="1345970"/>
                <a:gridCol w="906279"/>
                <a:gridCol w="5305961"/>
              </a:tblGrid>
              <a:tr h="313856">
                <a:tc>
                  <a:txBody>
                    <a:bodyPr/>
                    <a:lstStyle/>
                    <a:p>
                      <a:pPr algn="ctr"/>
                      <a:r>
                        <a:rPr lang="en-US" sz="1400" b="1" dirty="0" smtClean="0">
                          <a:latin typeface="+mj-lt"/>
                        </a:rPr>
                        <a:t>#</a:t>
                      </a:r>
                      <a:endParaRPr lang="en-US" sz="1400" b="1" dirty="0">
                        <a:latin typeface="+mj-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c>
                  <a:txBody>
                    <a:bodyPr/>
                    <a:lstStyle/>
                    <a:p>
                      <a:pPr algn="ctr"/>
                      <a:r>
                        <a:rPr lang="en-US" sz="1400" dirty="0" smtClean="0">
                          <a:latin typeface="+mj-lt"/>
                        </a:rPr>
                        <a:t>Status</a:t>
                      </a:r>
                      <a:endParaRPr lang="en-US" sz="1400" dirty="0">
                        <a:latin typeface="+mj-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c>
                  <a:txBody>
                    <a:bodyPr/>
                    <a:lstStyle/>
                    <a:p>
                      <a:pPr algn="ctr"/>
                      <a:r>
                        <a:rPr lang="en-US" sz="1400" dirty="0" smtClean="0">
                          <a:latin typeface="+mj-lt"/>
                        </a:rPr>
                        <a:t>Lesson Learned</a:t>
                      </a:r>
                      <a:endParaRPr lang="en-US" sz="1400" dirty="0">
                        <a:latin typeface="+mj-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c>
                  <a:txBody>
                    <a:bodyPr/>
                    <a:lstStyle/>
                    <a:p>
                      <a:pPr algn="ctr"/>
                      <a:r>
                        <a:rPr lang="en-US" sz="1400" dirty="0" smtClean="0">
                          <a:latin typeface="+mj-lt"/>
                        </a:rPr>
                        <a:t>Owner</a:t>
                      </a:r>
                      <a:endParaRPr lang="en-US" sz="1400" dirty="0">
                        <a:latin typeface="+mj-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c>
                  <a:txBody>
                    <a:bodyPr/>
                    <a:lstStyle/>
                    <a:p>
                      <a:pPr algn="ctr"/>
                      <a:r>
                        <a:rPr lang="en-US" sz="1400" baseline="0" dirty="0" smtClean="0">
                          <a:latin typeface="+mj-lt"/>
                        </a:rPr>
                        <a:t>Status:</a:t>
                      </a:r>
                      <a:endParaRPr lang="en-US" sz="1400" dirty="0">
                        <a:latin typeface="+mj-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r>
              <a:tr h="817127">
                <a:tc>
                  <a:txBody>
                    <a:bodyPr/>
                    <a:lstStyle/>
                    <a:p>
                      <a:pPr algn="ctr"/>
                      <a:r>
                        <a:rPr lang="en-US" sz="1200" b="1" dirty="0" smtClean="0">
                          <a:latin typeface="+mj-lt"/>
                        </a:rPr>
                        <a:t>1</a:t>
                      </a:r>
                      <a:endParaRPr lang="en-US" sz="1200" b="1" dirty="0">
                        <a:latin typeface="+mj-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c>
                  <a:txBody>
                    <a:bodyPr/>
                    <a:lstStyle/>
                    <a:p>
                      <a:endParaRPr lang="en-US" sz="1200" dirty="0">
                        <a:latin typeface="+mj-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c>
                  <a:txBody>
                    <a:bodyPr/>
                    <a:lstStyle/>
                    <a:p>
                      <a:r>
                        <a:rPr lang="en-US" sz="1200" dirty="0" smtClean="0"/>
                        <a:t>Compliance with FY14 National Defense Authorization Act (NDAA) Interoperability Requirements</a:t>
                      </a:r>
                      <a:endParaRPr lang="en-US" sz="1200" kern="1200" dirty="0">
                        <a:solidFill>
                          <a:schemeClr val="dk1"/>
                        </a:solidFill>
                        <a:latin typeface="+mn-lt"/>
                        <a:ea typeface="+mn-ea"/>
                        <a:cs typeface="+mn-cs"/>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c>
                  <a:txBody>
                    <a:bodyPr/>
                    <a:lstStyle/>
                    <a:p>
                      <a:pPr marL="0" marR="0" indent="0" algn="l" defTabSz="457200" rtl="0" eaLnBrk="1" fontAlgn="auto" latinLnBrk="0" hangingPunct="1">
                        <a:lnSpc>
                          <a:spcPct val="100000"/>
                        </a:lnSpc>
                        <a:spcBef>
                          <a:spcPts val="0"/>
                        </a:spcBef>
                        <a:spcAft>
                          <a:spcPts val="0"/>
                        </a:spcAft>
                        <a:buClrTx/>
                        <a:buSzTx/>
                        <a:buFont typeface="Arial" pitchFamily="34" charset="0"/>
                        <a:buNone/>
                        <a:tabLst/>
                        <a:defRPr/>
                      </a:pPr>
                      <a:r>
                        <a:rPr lang="en-US" sz="1200" kern="1200" noProof="0" dirty="0" smtClean="0">
                          <a:solidFill>
                            <a:schemeClr val="dk1"/>
                          </a:solidFill>
                          <a:latin typeface="+mn-lt"/>
                          <a:ea typeface="+mn-ea"/>
                          <a:cs typeface="+mn-cs"/>
                        </a:rPr>
                        <a:t>VA, DoD, and IPO Interoperability Leads</a:t>
                      </a:r>
                      <a:endParaRPr lang="en-US" sz="1200" kern="1200" dirty="0" smtClean="0">
                        <a:solidFill>
                          <a:schemeClr val="dk1"/>
                        </a:solidFill>
                        <a:latin typeface="+mn-lt"/>
                        <a:ea typeface="+mn-ea"/>
                        <a:cs typeface="+mn-cs"/>
                      </a:endParaRPr>
                    </a:p>
                    <a:p>
                      <a:pPr marL="0" indent="0">
                        <a:buFont typeface="Arial" pitchFamily="34" charset="0"/>
                        <a:buNone/>
                      </a:pPr>
                      <a:endParaRPr lang="en-US" sz="1200" kern="1200" dirty="0" smtClean="0">
                        <a:solidFill>
                          <a:schemeClr val="dk1"/>
                        </a:solidFill>
                        <a:latin typeface="+mn-lt"/>
                        <a:ea typeface="+mn-ea"/>
                        <a:cs typeface="+mn-cs"/>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c>
                  <a:txBody>
                    <a:bodyPr/>
                    <a:lstStyle/>
                    <a:p>
                      <a:pPr marL="171450" indent="-171450">
                        <a:buFont typeface="Arial" pitchFamily="34" charset="0"/>
                        <a:buChar char="•"/>
                      </a:pPr>
                      <a:r>
                        <a:rPr lang="en-US" sz="1200" kern="1200" baseline="0" dirty="0" smtClean="0">
                          <a:solidFill>
                            <a:schemeClr val="dk1"/>
                          </a:solidFill>
                          <a:effectLst/>
                          <a:latin typeface="+mn-lt"/>
                          <a:ea typeface="+mn-ea"/>
                          <a:cs typeface="+mn-cs"/>
                        </a:rPr>
                        <a:t>The Joint Legacy Viewer (JLV) will function as the interim viewer  to meet the September 2014 NDAA deadline.</a:t>
                      </a:r>
                    </a:p>
                    <a:p>
                      <a:pPr marL="171450" indent="-171450">
                        <a:buFont typeface="Arial" pitchFamily="34" charset="0"/>
                        <a:buChar char="•"/>
                      </a:pPr>
                      <a:r>
                        <a:rPr lang="en-US" sz="1200" kern="1200" baseline="0" dirty="0" smtClean="0">
                          <a:solidFill>
                            <a:schemeClr val="dk1"/>
                          </a:solidFill>
                          <a:effectLst/>
                          <a:latin typeface="+mn-lt"/>
                          <a:ea typeface="+mn-ea"/>
                          <a:cs typeface="+mn-cs"/>
                        </a:rPr>
                        <a:t>In addition to the previous seven data domains that were delivered in December 2013, there were eight data domains where data domain analysis reports were delivered to be displayed in JLV.  Another eight data domains are currently underway. </a:t>
                      </a: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r>
              <a:tr h="602365">
                <a:tc>
                  <a:txBody>
                    <a:bodyPr/>
                    <a:lstStyle/>
                    <a:p>
                      <a:pPr algn="ctr"/>
                      <a:r>
                        <a:rPr lang="en-US" sz="1200" b="1" dirty="0" smtClean="0">
                          <a:latin typeface="+mj-lt"/>
                        </a:rPr>
                        <a:t>2</a:t>
                      </a:r>
                      <a:endParaRPr lang="en-US" sz="1200" b="1" dirty="0">
                        <a:latin typeface="+mj-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c>
                  <a:txBody>
                    <a:bodyPr/>
                    <a:lstStyle/>
                    <a:p>
                      <a:endParaRPr lang="en-US" sz="1200" dirty="0">
                        <a:latin typeface="+mj-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c>
                  <a:txBody>
                    <a:bodyPr/>
                    <a:lstStyle/>
                    <a:p>
                      <a:r>
                        <a:rPr lang="en-US" sz="1200" dirty="0" smtClean="0"/>
                        <a:t>Interoperability Resource and Communications Challenges</a:t>
                      </a:r>
                      <a:endParaRPr lang="en-US" sz="1200" kern="1200" dirty="0">
                        <a:solidFill>
                          <a:schemeClr val="dk1"/>
                        </a:solidFill>
                        <a:latin typeface="+mn-lt"/>
                        <a:ea typeface="+mn-ea"/>
                        <a:cs typeface="+mn-cs"/>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c>
                  <a:txBody>
                    <a:bodyPr/>
                    <a:lstStyle/>
                    <a:p>
                      <a:pPr marL="0" indent="0">
                        <a:buFont typeface="Arial" pitchFamily="34" charset="0"/>
                        <a:buNone/>
                      </a:pPr>
                      <a:r>
                        <a:rPr lang="en-US" sz="1200" kern="1200" noProof="0" dirty="0" smtClean="0">
                          <a:solidFill>
                            <a:schemeClr val="dk1"/>
                          </a:solidFill>
                          <a:latin typeface="+mn-lt"/>
                          <a:ea typeface="+mn-ea"/>
                          <a:cs typeface="+mn-cs"/>
                        </a:rPr>
                        <a:t>VA, DoD, and IPO Interoperability Leads</a:t>
                      </a:r>
                      <a:endParaRPr lang="en-US" sz="1200" kern="1200" dirty="0" smtClean="0">
                        <a:solidFill>
                          <a:schemeClr val="dk1"/>
                        </a:solidFill>
                        <a:latin typeface="+mn-lt"/>
                        <a:ea typeface="+mn-ea"/>
                        <a:cs typeface="+mn-cs"/>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dk1"/>
                          </a:solidFill>
                          <a:effectLst/>
                          <a:latin typeface="+mn-lt"/>
                          <a:ea typeface="+mn-ea"/>
                          <a:cs typeface="+mn-cs"/>
                        </a:rPr>
                        <a:t>The Joint Information Interoperability Plan (JIIP), Information Interoperability Technical Package (I2TP) and the  VistA Evolution Interoperability Plan (VEIP) have been developed as well as consolidated Integrated Master Schedules, Dashboards, and roadmaps.  There is an effort to bring these documents together in a more consolidated format.</a:t>
                      </a:r>
                    </a:p>
                    <a:p>
                      <a:pPr marL="171450" lvl="0" indent="-171450" algn="l" defTabSz="457200" rtl="0" eaLnBrk="1" latinLnBrk="0" hangingPunct="1">
                        <a:buFont typeface="Arial" pitchFamily="34" charset="0"/>
                        <a:buChar char="•"/>
                      </a:pPr>
                      <a:endParaRPr lang="en-US" sz="1200" kern="1200" baseline="0" dirty="0" smtClean="0">
                        <a:solidFill>
                          <a:schemeClr val="dk1"/>
                        </a:solidFill>
                        <a:effectLst/>
                        <a:latin typeface="+mn-lt"/>
                        <a:ea typeface="+mn-ea"/>
                        <a:cs typeface="+mn-cs"/>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r>
            </a:tbl>
          </a:graphicData>
        </a:graphic>
      </p:graphicFrame>
      <p:grpSp>
        <p:nvGrpSpPr>
          <p:cNvPr id="17" name="Group 16"/>
          <p:cNvGrpSpPr/>
          <p:nvPr/>
        </p:nvGrpSpPr>
        <p:grpSpPr>
          <a:xfrm>
            <a:off x="301984" y="5724859"/>
            <a:ext cx="3909051" cy="195299"/>
            <a:chOff x="369718" y="5408667"/>
            <a:chExt cx="3909051" cy="195299"/>
          </a:xfrm>
        </p:grpSpPr>
        <p:sp>
          <p:nvSpPr>
            <p:cNvPr id="19" name="Rectangle 74" descr="90%"/>
            <p:cNvSpPr>
              <a:spLocks noChangeArrowheads="1"/>
            </p:cNvSpPr>
            <p:nvPr/>
          </p:nvSpPr>
          <p:spPr bwMode="auto">
            <a:xfrm>
              <a:off x="3196204" y="5419300"/>
              <a:ext cx="1082565" cy="184666"/>
            </a:xfrm>
            <a:prstGeom prst="rect">
              <a:avLst/>
            </a:prstGeom>
            <a:noFill/>
            <a:ln w="12700">
              <a:noFill/>
              <a:miter lim="800000"/>
              <a:headEnd/>
              <a:tailEnd/>
            </a:ln>
            <a:effectLst/>
          </p:spPr>
          <p:txBody>
            <a:bodyPr wrap="square" lIns="0" tIns="0" rIns="0" bIns="0">
              <a:spAutoFit/>
            </a:bodyPr>
            <a:lstStyle/>
            <a:p>
              <a:pPr algn="l"/>
              <a:r>
                <a:rPr lang="en-US" sz="1200" i="1" dirty="0" smtClean="0"/>
                <a:t>Incomplete</a:t>
              </a:r>
              <a:endParaRPr lang="en-US" sz="1200" i="1" dirty="0"/>
            </a:p>
          </p:txBody>
        </p:sp>
        <p:sp>
          <p:nvSpPr>
            <p:cNvPr id="20" name="Rectangle 75" descr="90%"/>
            <p:cNvSpPr>
              <a:spLocks noChangeArrowheads="1"/>
            </p:cNvSpPr>
            <p:nvPr/>
          </p:nvSpPr>
          <p:spPr bwMode="auto">
            <a:xfrm>
              <a:off x="1886465" y="5408667"/>
              <a:ext cx="1244740" cy="184666"/>
            </a:xfrm>
            <a:prstGeom prst="rect">
              <a:avLst/>
            </a:prstGeom>
            <a:noFill/>
            <a:ln w="12700">
              <a:noFill/>
              <a:miter lim="800000"/>
              <a:headEnd/>
              <a:tailEnd/>
            </a:ln>
            <a:effectLst/>
          </p:spPr>
          <p:txBody>
            <a:bodyPr wrap="square" lIns="0" tIns="0" rIns="0" bIns="0">
              <a:spAutoFit/>
            </a:bodyPr>
            <a:lstStyle/>
            <a:p>
              <a:pPr algn="l"/>
              <a:r>
                <a:rPr lang="en-US" sz="1200" i="1" dirty="0" smtClean="0"/>
                <a:t>In-Progress</a:t>
              </a:r>
              <a:endParaRPr lang="en-US" sz="1200" i="1" dirty="0"/>
            </a:p>
          </p:txBody>
        </p:sp>
        <p:sp>
          <p:nvSpPr>
            <p:cNvPr id="21" name="Rectangle 76" descr="90%"/>
            <p:cNvSpPr>
              <a:spLocks noChangeArrowheads="1"/>
            </p:cNvSpPr>
            <p:nvPr/>
          </p:nvSpPr>
          <p:spPr bwMode="auto">
            <a:xfrm>
              <a:off x="655937" y="5408667"/>
              <a:ext cx="678021" cy="184666"/>
            </a:xfrm>
            <a:prstGeom prst="rect">
              <a:avLst/>
            </a:prstGeom>
            <a:noFill/>
            <a:ln w="12700">
              <a:noFill/>
              <a:miter lim="800000"/>
              <a:headEnd/>
              <a:tailEnd/>
            </a:ln>
            <a:effectLst/>
          </p:spPr>
          <p:txBody>
            <a:bodyPr wrap="square" lIns="0" tIns="0" rIns="0" bIns="0">
              <a:spAutoFit/>
            </a:bodyPr>
            <a:lstStyle/>
            <a:p>
              <a:pPr algn="l"/>
              <a:r>
                <a:rPr lang="en-US" sz="1200" i="1" dirty="0" smtClean="0"/>
                <a:t>Complete</a:t>
              </a:r>
              <a:endParaRPr lang="en-US" sz="1200" i="1" dirty="0"/>
            </a:p>
          </p:txBody>
        </p:sp>
        <p:sp>
          <p:nvSpPr>
            <p:cNvPr id="26" name="Oval 25"/>
            <p:cNvSpPr/>
            <p:nvPr/>
          </p:nvSpPr>
          <p:spPr>
            <a:xfrm>
              <a:off x="369718" y="5416303"/>
              <a:ext cx="174963" cy="174963"/>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sp>
          <p:nvSpPr>
            <p:cNvPr id="27" name="Oval 26"/>
            <p:cNvSpPr/>
            <p:nvPr/>
          </p:nvSpPr>
          <p:spPr>
            <a:xfrm>
              <a:off x="1599017" y="5416303"/>
              <a:ext cx="174963" cy="174963"/>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28" name="Oval 27"/>
            <p:cNvSpPr/>
            <p:nvPr/>
          </p:nvSpPr>
          <p:spPr>
            <a:xfrm>
              <a:off x="2912437" y="5416303"/>
              <a:ext cx="174963" cy="174963"/>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grpSp>
      <p:sp>
        <p:nvSpPr>
          <p:cNvPr id="16" name="Oval 15"/>
          <p:cNvSpPr/>
          <p:nvPr/>
        </p:nvSpPr>
        <p:spPr>
          <a:xfrm>
            <a:off x="743123" y="3442925"/>
            <a:ext cx="368180" cy="361407"/>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18" name="Oval 17"/>
          <p:cNvSpPr/>
          <p:nvPr/>
        </p:nvSpPr>
        <p:spPr>
          <a:xfrm>
            <a:off x="755935" y="4482016"/>
            <a:ext cx="368180" cy="361407"/>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143703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 Tracking from FY14-Quarter 2</a:t>
            </a:r>
            <a:endParaRPr lang="en-US" dirty="0"/>
          </a:p>
        </p:txBody>
      </p:sp>
      <p:sp>
        <p:nvSpPr>
          <p:cNvPr id="10" name="Content Placeholder 9"/>
          <p:cNvSpPr>
            <a:spLocks noGrp="1"/>
          </p:cNvSpPr>
          <p:nvPr>
            <p:ph idx="1"/>
          </p:nvPr>
        </p:nvSpPr>
        <p:spPr>
          <a:xfrm>
            <a:off x="218363" y="1674493"/>
            <a:ext cx="8689779" cy="1496348"/>
          </a:xfrm>
        </p:spPr>
        <p:txBody>
          <a:bodyPr/>
          <a:lstStyle/>
          <a:p>
            <a:pPr marL="163513" indent="-163513"/>
            <a:r>
              <a:rPr lang="en-US" sz="1600" dirty="0" smtClean="0"/>
              <a:t>In FY 14-Quarter 2, we captured 3 lessons learned and developed action items to resolve associated issues as well as to promote observed best-practices.</a:t>
            </a:r>
            <a:endParaRPr lang="en-US" sz="1600" dirty="0" smtClean="0">
              <a:solidFill>
                <a:srgbClr val="FF0000"/>
              </a:solidFill>
            </a:endParaRPr>
          </a:p>
        </p:txBody>
      </p:sp>
      <p:sp>
        <p:nvSpPr>
          <p:cNvPr id="3" name="Slide Number Placeholder 2"/>
          <p:cNvSpPr>
            <a:spLocks noGrp="1"/>
          </p:cNvSpPr>
          <p:nvPr>
            <p:ph type="sldNum" sz="quarter" idx="10"/>
          </p:nvPr>
        </p:nvSpPr>
        <p:spPr>
          <a:xfrm>
            <a:off x="8583613" y="6281520"/>
            <a:ext cx="490537" cy="365125"/>
          </a:xfrm>
        </p:spPr>
        <p:txBody>
          <a:bodyPr/>
          <a:lstStyle/>
          <a:p>
            <a:fld id="{5B1AF43B-DC5F-4813-A4DA-17F2F6C1393F}" type="slidenum">
              <a:rPr lang="en-US" smtClean="0"/>
              <a:pPr/>
              <a:t>4</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853370947"/>
              </p:ext>
            </p:extLst>
          </p:nvPr>
        </p:nvGraphicFramePr>
        <p:xfrm>
          <a:off x="218364" y="2488575"/>
          <a:ext cx="8689779" cy="1136816"/>
        </p:xfrm>
        <a:graphic>
          <a:graphicData uri="http://schemas.openxmlformats.org/drawingml/2006/table">
            <a:tbl>
              <a:tblPr firstRow="1" bandRow="1">
                <a:effectLst>
                  <a:outerShdw blurRad="40005" dist="19939" dir="5400000" algn="tl" rotWithShape="0">
                    <a:srgbClr val="000000">
                      <a:alpha val="38000"/>
                    </a:srgbClr>
                  </a:outerShdw>
                </a:effectLst>
                <a:tableStyleId>{5C22544A-7EE6-4342-B048-85BDC9FD1C3A}</a:tableStyleId>
              </a:tblPr>
              <a:tblGrid>
                <a:gridCol w="319814"/>
                <a:gridCol w="661230"/>
                <a:gridCol w="1330036"/>
                <a:gridCol w="1175657"/>
                <a:gridCol w="5203042"/>
              </a:tblGrid>
              <a:tr h="313856">
                <a:tc>
                  <a:txBody>
                    <a:bodyPr/>
                    <a:lstStyle/>
                    <a:p>
                      <a:pPr algn="ctr"/>
                      <a:r>
                        <a:rPr lang="en-US" sz="1400" b="1" dirty="0" smtClean="0">
                          <a:latin typeface="+mj-lt"/>
                        </a:rPr>
                        <a:t>#</a:t>
                      </a:r>
                      <a:endParaRPr lang="en-US" sz="1400" b="1" dirty="0">
                        <a:latin typeface="+mj-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c>
                  <a:txBody>
                    <a:bodyPr/>
                    <a:lstStyle/>
                    <a:p>
                      <a:pPr algn="ctr"/>
                      <a:r>
                        <a:rPr lang="en-US" sz="1400" dirty="0" smtClean="0">
                          <a:latin typeface="+mj-lt"/>
                        </a:rPr>
                        <a:t>Status</a:t>
                      </a:r>
                      <a:endParaRPr lang="en-US" sz="1400" dirty="0">
                        <a:latin typeface="+mj-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c>
                  <a:txBody>
                    <a:bodyPr/>
                    <a:lstStyle/>
                    <a:p>
                      <a:pPr algn="ctr"/>
                      <a:r>
                        <a:rPr lang="en-US" sz="1400" dirty="0" smtClean="0">
                          <a:latin typeface="+mj-lt"/>
                        </a:rPr>
                        <a:t>Lesson Learned</a:t>
                      </a:r>
                      <a:endParaRPr lang="en-US" sz="1400" dirty="0">
                        <a:latin typeface="+mj-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c>
                  <a:txBody>
                    <a:bodyPr/>
                    <a:lstStyle/>
                    <a:p>
                      <a:pPr algn="ctr"/>
                      <a:r>
                        <a:rPr lang="en-US" sz="1400" dirty="0" smtClean="0">
                          <a:latin typeface="+mj-lt"/>
                        </a:rPr>
                        <a:t>Owner</a:t>
                      </a:r>
                      <a:endParaRPr lang="en-US" sz="1400" dirty="0">
                        <a:latin typeface="+mj-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c>
                  <a:txBody>
                    <a:bodyPr/>
                    <a:lstStyle/>
                    <a:p>
                      <a:pPr algn="ctr"/>
                      <a:r>
                        <a:rPr lang="en-US" sz="1400" baseline="0" dirty="0" smtClean="0">
                          <a:latin typeface="+mj-lt"/>
                        </a:rPr>
                        <a:t>Status:</a:t>
                      </a:r>
                      <a:endParaRPr lang="en-US" sz="1400" dirty="0">
                        <a:latin typeface="+mj-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r>
              <a:tr h="602365">
                <a:tc>
                  <a:txBody>
                    <a:bodyPr/>
                    <a:lstStyle/>
                    <a:p>
                      <a:pPr algn="ctr"/>
                      <a:r>
                        <a:rPr lang="en-US" sz="1200" b="1" dirty="0" smtClean="0">
                          <a:latin typeface="+mj-lt"/>
                        </a:rPr>
                        <a:t>3</a:t>
                      </a:r>
                      <a:endParaRPr lang="en-US" sz="1200" b="1" dirty="0">
                        <a:latin typeface="+mj-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solidFill>
                      <a:srgbClr val="E7EDF4"/>
                    </a:solidFill>
                  </a:tcPr>
                </a:tc>
                <a:tc>
                  <a:txBody>
                    <a:bodyPr/>
                    <a:lstStyle/>
                    <a:p>
                      <a:endParaRPr lang="en-US" sz="1200" dirty="0">
                        <a:latin typeface="+mj-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solidFill>
                      <a:srgbClr val="E7EDF4"/>
                    </a:solidFill>
                  </a:tcPr>
                </a:tc>
                <a:tc>
                  <a:txBody>
                    <a:bodyPr/>
                    <a:lstStyle/>
                    <a:p>
                      <a:r>
                        <a:rPr lang="en-US" sz="1200" dirty="0" smtClean="0"/>
                        <a:t>VHA Clinician Awareness of DoD Data Sharing Capabilities</a:t>
                      </a:r>
                      <a:endParaRPr lang="en-US" sz="1200" kern="1200" dirty="0">
                        <a:solidFill>
                          <a:schemeClr val="dk1"/>
                        </a:solidFill>
                        <a:latin typeface="+mn-lt"/>
                        <a:ea typeface="+mn-ea"/>
                        <a:cs typeface="+mn-cs"/>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solidFill>
                      <a:srgbClr val="E7EDF4"/>
                    </a:solidFill>
                  </a:tcPr>
                </a:tc>
                <a:tc>
                  <a:txBody>
                    <a:bodyPr/>
                    <a:lstStyle/>
                    <a:p>
                      <a:pPr marL="0" indent="0">
                        <a:buFont typeface="Arial" pitchFamily="34" charset="0"/>
                        <a:buNone/>
                      </a:pPr>
                      <a:r>
                        <a:rPr kumimoji="0" lang="en-US" sz="1200" b="0" i="0" u="none" strike="noStrike" kern="1200" cap="none" spc="0" normalizeH="0" baseline="0" noProof="0" dirty="0" smtClean="0">
                          <a:ln>
                            <a:noFill/>
                          </a:ln>
                          <a:solidFill>
                            <a:schemeClr val="tx1"/>
                          </a:solidFill>
                          <a:effectLst/>
                          <a:uLnTx/>
                          <a:uFillTx/>
                          <a:latin typeface="+mn-lt"/>
                          <a:ea typeface="+mn-ea"/>
                          <a:cs typeface="Arial" pitchFamily="34" charset="0"/>
                        </a:rPr>
                        <a:t>VHA and OIT Senior Leadership</a:t>
                      </a:r>
                      <a:endParaRPr lang="en-US" sz="1200" b="0" dirty="0" smtClean="0">
                        <a:latin typeface="+mn-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solidFill>
                      <a:srgbClr val="E7EDF4"/>
                    </a:solidFill>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itchFamily="34" charset="0"/>
                        <a:buChar char="•"/>
                        <a:tabLst>
                          <a:tab pos="57150" algn="l"/>
                        </a:tabLst>
                        <a:defRPr/>
                      </a:pPr>
                      <a:r>
                        <a:rPr lang="en-US" sz="1200" kern="1200" dirty="0" smtClean="0">
                          <a:solidFill>
                            <a:schemeClr val="dk1"/>
                          </a:solidFill>
                          <a:effectLst/>
                          <a:latin typeface="+mn-lt"/>
                          <a:ea typeface="+mn-ea"/>
                          <a:cs typeface="+mn-cs"/>
                        </a:rPr>
                        <a:t>A recent set of Virtual</a:t>
                      </a:r>
                      <a:r>
                        <a:rPr lang="en-US" sz="1200" kern="1200" baseline="0" dirty="0" smtClean="0">
                          <a:solidFill>
                            <a:schemeClr val="dk1"/>
                          </a:solidFill>
                          <a:effectLst/>
                          <a:latin typeface="+mn-lt"/>
                          <a:ea typeface="+mn-ea"/>
                          <a:cs typeface="+mn-cs"/>
                        </a:rPr>
                        <a:t> Lifetime Electronic Record (VLER) Health  promotional materials were recently released.</a:t>
                      </a:r>
                    </a:p>
                    <a:p>
                      <a:pPr marL="171450" marR="0" lvl="0" indent="-171450" algn="l" defTabSz="457200" rtl="0" eaLnBrk="1" fontAlgn="auto" latinLnBrk="0" hangingPunct="1">
                        <a:lnSpc>
                          <a:spcPct val="100000"/>
                        </a:lnSpc>
                        <a:spcBef>
                          <a:spcPts val="0"/>
                        </a:spcBef>
                        <a:spcAft>
                          <a:spcPts val="0"/>
                        </a:spcAft>
                        <a:buClrTx/>
                        <a:buSzTx/>
                        <a:buFont typeface="Arial" pitchFamily="34" charset="0"/>
                        <a:buChar char="•"/>
                        <a:tabLst>
                          <a:tab pos="57150" algn="l"/>
                        </a:tabLst>
                        <a:defRPr/>
                      </a:pPr>
                      <a:r>
                        <a:rPr lang="en-US" sz="1200" kern="1200" baseline="0" dirty="0" smtClean="0">
                          <a:solidFill>
                            <a:schemeClr val="dk1"/>
                          </a:solidFill>
                          <a:effectLst/>
                          <a:latin typeface="+mn-lt"/>
                          <a:ea typeface="+mn-ea"/>
                          <a:cs typeface="+mn-cs"/>
                        </a:rPr>
                        <a:t>A blog posting was released  on the Bidirectional Health Information Exchange (BHIE</a:t>
                      </a:r>
                      <a:r>
                        <a:rPr lang="en-US" sz="1200" kern="1200" baseline="0" smtClean="0">
                          <a:solidFill>
                            <a:schemeClr val="dk1"/>
                          </a:solidFill>
                          <a:effectLst/>
                          <a:latin typeface="+mn-lt"/>
                          <a:ea typeface="+mn-ea"/>
                          <a:cs typeface="+mn-cs"/>
                        </a:rPr>
                        <a:t>) program.</a:t>
                      </a:r>
                      <a:endParaRPr lang="en-US" sz="1200" kern="1200" dirty="0" smtClean="0">
                        <a:solidFill>
                          <a:schemeClr val="dk1"/>
                        </a:solidFill>
                        <a:effectLst/>
                        <a:latin typeface="+mn-lt"/>
                        <a:ea typeface="+mn-ea"/>
                        <a:cs typeface="+mn-cs"/>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solidFill>
                      <a:srgbClr val="E7EDF4"/>
                    </a:solidFill>
                  </a:tcPr>
                </a:tc>
              </a:tr>
            </a:tbl>
          </a:graphicData>
        </a:graphic>
      </p:graphicFrame>
      <p:grpSp>
        <p:nvGrpSpPr>
          <p:cNvPr id="17" name="Group 16"/>
          <p:cNvGrpSpPr/>
          <p:nvPr/>
        </p:nvGrpSpPr>
        <p:grpSpPr>
          <a:xfrm>
            <a:off x="301984" y="5831734"/>
            <a:ext cx="3909051" cy="195299"/>
            <a:chOff x="369718" y="5408667"/>
            <a:chExt cx="3909051" cy="195299"/>
          </a:xfrm>
        </p:grpSpPr>
        <p:sp>
          <p:nvSpPr>
            <p:cNvPr id="19" name="Rectangle 74" descr="90%"/>
            <p:cNvSpPr>
              <a:spLocks noChangeArrowheads="1"/>
            </p:cNvSpPr>
            <p:nvPr/>
          </p:nvSpPr>
          <p:spPr bwMode="auto">
            <a:xfrm>
              <a:off x="3196204" y="5419300"/>
              <a:ext cx="1082565" cy="184666"/>
            </a:xfrm>
            <a:prstGeom prst="rect">
              <a:avLst/>
            </a:prstGeom>
            <a:noFill/>
            <a:ln w="12700">
              <a:noFill/>
              <a:miter lim="800000"/>
              <a:headEnd/>
              <a:tailEnd/>
            </a:ln>
            <a:effectLst/>
          </p:spPr>
          <p:txBody>
            <a:bodyPr wrap="square" lIns="0" tIns="0" rIns="0" bIns="0">
              <a:spAutoFit/>
            </a:bodyPr>
            <a:lstStyle/>
            <a:p>
              <a:pPr algn="l"/>
              <a:r>
                <a:rPr lang="en-US" sz="1200" i="1" dirty="0" smtClean="0"/>
                <a:t>Incomplete</a:t>
              </a:r>
              <a:endParaRPr lang="en-US" sz="1200" i="1" dirty="0"/>
            </a:p>
          </p:txBody>
        </p:sp>
        <p:sp>
          <p:nvSpPr>
            <p:cNvPr id="20" name="Rectangle 75" descr="90%"/>
            <p:cNvSpPr>
              <a:spLocks noChangeArrowheads="1"/>
            </p:cNvSpPr>
            <p:nvPr/>
          </p:nvSpPr>
          <p:spPr bwMode="auto">
            <a:xfrm>
              <a:off x="1886465" y="5408667"/>
              <a:ext cx="1244740" cy="184666"/>
            </a:xfrm>
            <a:prstGeom prst="rect">
              <a:avLst/>
            </a:prstGeom>
            <a:noFill/>
            <a:ln w="12700">
              <a:noFill/>
              <a:miter lim="800000"/>
              <a:headEnd/>
              <a:tailEnd/>
            </a:ln>
            <a:effectLst/>
          </p:spPr>
          <p:txBody>
            <a:bodyPr wrap="square" lIns="0" tIns="0" rIns="0" bIns="0">
              <a:spAutoFit/>
            </a:bodyPr>
            <a:lstStyle/>
            <a:p>
              <a:pPr algn="l"/>
              <a:r>
                <a:rPr lang="en-US" sz="1200" i="1" dirty="0" smtClean="0"/>
                <a:t>In-Progress</a:t>
              </a:r>
              <a:endParaRPr lang="en-US" sz="1200" i="1" dirty="0"/>
            </a:p>
          </p:txBody>
        </p:sp>
        <p:sp>
          <p:nvSpPr>
            <p:cNvPr id="21" name="Rectangle 76" descr="90%"/>
            <p:cNvSpPr>
              <a:spLocks noChangeArrowheads="1"/>
            </p:cNvSpPr>
            <p:nvPr/>
          </p:nvSpPr>
          <p:spPr bwMode="auto">
            <a:xfrm>
              <a:off x="655937" y="5408667"/>
              <a:ext cx="678021" cy="184666"/>
            </a:xfrm>
            <a:prstGeom prst="rect">
              <a:avLst/>
            </a:prstGeom>
            <a:noFill/>
            <a:ln w="12700">
              <a:noFill/>
              <a:miter lim="800000"/>
              <a:headEnd/>
              <a:tailEnd/>
            </a:ln>
            <a:effectLst/>
          </p:spPr>
          <p:txBody>
            <a:bodyPr wrap="square" lIns="0" tIns="0" rIns="0" bIns="0">
              <a:spAutoFit/>
            </a:bodyPr>
            <a:lstStyle/>
            <a:p>
              <a:pPr algn="l"/>
              <a:r>
                <a:rPr lang="en-US" sz="1200" i="1" dirty="0" smtClean="0"/>
                <a:t>Complete</a:t>
              </a:r>
              <a:endParaRPr lang="en-US" sz="1200" i="1" dirty="0"/>
            </a:p>
          </p:txBody>
        </p:sp>
        <p:sp>
          <p:nvSpPr>
            <p:cNvPr id="26" name="Oval 25"/>
            <p:cNvSpPr/>
            <p:nvPr/>
          </p:nvSpPr>
          <p:spPr>
            <a:xfrm>
              <a:off x="369718" y="5416303"/>
              <a:ext cx="174963" cy="174963"/>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sp>
          <p:nvSpPr>
            <p:cNvPr id="27" name="Oval 26"/>
            <p:cNvSpPr/>
            <p:nvPr/>
          </p:nvSpPr>
          <p:spPr>
            <a:xfrm>
              <a:off x="1599017" y="5416303"/>
              <a:ext cx="174963" cy="174963"/>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28" name="Oval 27"/>
            <p:cNvSpPr/>
            <p:nvPr/>
          </p:nvSpPr>
          <p:spPr>
            <a:xfrm>
              <a:off x="2912437" y="5416303"/>
              <a:ext cx="174963" cy="174963"/>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grpSp>
      <p:sp>
        <p:nvSpPr>
          <p:cNvPr id="15" name="Oval 14"/>
          <p:cNvSpPr/>
          <p:nvPr/>
        </p:nvSpPr>
        <p:spPr>
          <a:xfrm>
            <a:off x="683748" y="3081518"/>
            <a:ext cx="368180" cy="361407"/>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879234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345"/>
            <a:ext cx="8229600" cy="1290637"/>
          </a:xfrm>
        </p:spPr>
        <p:txBody>
          <a:bodyPr/>
          <a:lstStyle/>
          <a:p>
            <a:r>
              <a:rPr lang="en-US" dirty="0" smtClean="0"/>
              <a:t>FY14-Q3 Lesson </a:t>
            </a:r>
            <a:r>
              <a:rPr lang="en-US" dirty="0"/>
              <a:t>Learned </a:t>
            </a:r>
            <a:r>
              <a:rPr lang="en-US" dirty="0" smtClean="0"/>
              <a:t>#</a:t>
            </a:r>
            <a:r>
              <a:rPr lang="en-US" dirty="0"/>
              <a:t>1</a:t>
            </a:r>
            <a:r>
              <a:rPr lang="en-US" dirty="0" smtClean="0"/>
              <a:t>:  Data Domain Work Processes</a:t>
            </a:r>
            <a:endParaRPr lang="en-US" dirty="0"/>
          </a:p>
        </p:txBody>
      </p:sp>
      <p:sp>
        <p:nvSpPr>
          <p:cNvPr id="3" name="Slide Number Placeholder 2"/>
          <p:cNvSpPr>
            <a:spLocks noGrp="1"/>
          </p:cNvSpPr>
          <p:nvPr>
            <p:ph type="sldNum" sz="quarter" idx="10"/>
          </p:nvPr>
        </p:nvSpPr>
        <p:spPr/>
        <p:txBody>
          <a:bodyPr/>
          <a:lstStyle/>
          <a:p>
            <a:pPr>
              <a:defRPr/>
            </a:pPr>
            <a:fld id="{5B1AF43B-DC5F-4813-A4DA-17F2F6C1393F}" type="slidenum">
              <a:rPr lang="en-US" smtClean="0"/>
              <a:pPr>
                <a:defRPr/>
              </a:pPr>
              <a:t>5</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685363471"/>
              </p:ext>
            </p:extLst>
          </p:nvPr>
        </p:nvGraphicFramePr>
        <p:xfrm>
          <a:off x="153369" y="1344529"/>
          <a:ext cx="8809879" cy="4907892"/>
        </p:xfrm>
        <a:graphic>
          <a:graphicData uri="http://schemas.openxmlformats.org/drawingml/2006/table">
            <a:tbl>
              <a:tblPr firstRow="1">
                <a:effectLst>
                  <a:outerShdw blurRad="40005" dist="19939" dir="5400000" algn="t" rotWithShape="0">
                    <a:prstClr val="black">
                      <a:alpha val="38000"/>
                    </a:prstClr>
                  </a:outerShdw>
                </a:effectLst>
                <a:tableStyleId>{775DCB02-9BB8-47FD-8907-85C794F793BA}</a:tableStyleId>
              </a:tblPr>
              <a:tblGrid>
                <a:gridCol w="8809879"/>
              </a:tblGrid>
              <a:tr h="2520203">
                <a:tc>
                  <a:txBody>
                    <a:bodyPr/>
                    <a:lstStyle/>
                    <a:p>
                      <a:pPr marL="117475" marR="0" lvl="0" indent="0" algn="l" defTabSz="457200" rtl="0" eaLnBrk="1" fontAlgn="auto" latinLnBrk="0" hangingPunct="1">
                        <a:lnSpc>
                          <a:spcPct val="100000"/>
                        </a:lnSpc>
                        <a:spcBef>
                          <a:spcPts val="0"/>
                        </a:spcBef>
                        <a:spcAft>
                          <a:spcPts val="0"/>
                        </a:spcAft>
                        <a:buClrTx/>
                        <a:buSzTx/>
                        <a:buFont typeface="Arial" pitchFamily="34" charset="0"/>
                        <a:buNone/>
                        <a:tabLst/>
                        <a:defRPr/>
                      </a:pPr>
                      <a:r>
                        <a:rPr lang="en-US" sz="1300" b="1" dirty="0" smtClean="0">
                          <a:solidFill>
                            <a:srgbClr val="FFFFFF"/>
                          </a:solidFill>
                          <a:latin typeface="Arial" pitchFamily="34" charset="0"/>
                          <a:cs typeface="Arial" pitchFamily="34" charset="0"/>
                        </a:rPr>
                        <a:t>Observations: </a:t>
                      </a:r>
                      <a:endParaRPr lang="en-US" sz="1300" b="0" dirty="0" smtClean="0">
                        <a:solidFill>
                          <a:srgbClr val="FFFFFF"/>
                        </a:solidFill>
                        <a:latin typeface="Arial" pitchFamily="34" charset="0"/>
                        <a:cs typeface="Arial" pitchFamily="34" charset="0"/>
                      </a:endParaRPr>
                    </a:p>
                    <a:p>
                      <a:pPr marL="403225"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300" b="0" dirty="0" smtClean="0">
                          <a:solidFill>
                            <a:srgbClr val="FFFFFF"/>
                          </a:solidFill>
                          <a:latin typeface="Arial" pitchFamily="34" charset="0"/>
                          <a:cs typeface="Arial" pitchFamily="34" charset="0"/>
                        </a:rPr>
                        <a:t>To conform</a:t>
                      </a:r>
                      <a:r>
                        <a:rPr lang="en-US" sz="1300" b="0" baseline="0" dirty="0" smtClean="0">
                          <a:solidFill>
                            <a:srgbClr val="FFFFFF"/>
                          </a:solidFill>
                          <a:latin typeface="Arial" pitchFamily="34" charset="0"/>
                          <a:cs typeface="Arial" pitchFamily="34" charset="0"/>
                        </a:rPr>
                        <a:t> to the NDAA deadline, VA  had to analyze a number of data domains to allow for </a:t>
                      </a:r>
                      <a:r>
                        <a:rPr lang="en-US" sz="1300" b="0" kern="1200" baseline="0" dirty="0" smtClean="0">
                          <a:solidFill>
                            <a:srgbClr val="FFFFFF"/>
                          </a:solidFill>
                          <a:latin typeface="Arial" pitchFamily="34" charset="0"/>
                          <a:ea typeface="+mn-ea"/>
                          <a:cs typeface="Arial" pitchFamily="34" charset="0"/>
                        </a:rPr>
                        <a:t>standardized data to be available in the Joint Legacy Viewer (JLV) by the September 30, 2014 deadline.</a:t>
                      </a:r>
                    </a:p>
                    <a:p>
                      <a:pPr marL="403225"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300" b="0" baseline="0" dirty="0" smtClean="0">
                          <a:solidFill>
                            <a:srgbClr val="FFFFFF"/>
                          </a:solidFill>
                          <a:latin typeface="Arial" pitchFamily="34" charset="0"/>
                          <a:cs typeface="Arial" pitchFamily="34" charset="0"/>
                        </a:rPr>
                        <a:t>VA  experienced some challenges obtaining the discrete data </a:t>
                      </a:r>
                      <a:r>
                        <a:rPr lang="en-US" sz="1300" b="0" kern="1200" baseline="0" dirty="0" smtClean="0">
                          <a:solidFill>
                            <a:srgbClr val="FFFFFF"/>
                          </a:solidFill>
                          <a:latin typeface="Arial" pitchFamily="34" charset="0"/>
                          <a:ea typeface="+mn-ea"/>
                          <a:cs typeface="Arial" pitchFamily="34" charset="0"/>
                        </a:rPr>
                        <a:t>elements used </a:t>
                      </a:r>
                      <a:r>
                        <a:rPr lang="en-US" sz="1300" b="0" baseline="0" dirty="0" smtClean="0">
                          <a:solidFill>
                            <a:srgbClr val="FFFFFF"/>
                          </a:solidFill>
                          <a:latin typeface="Arial" pitchFamily="34" charset="0"/>
                          <a:cs typeface="Arial" pitchFamily="34" charset="0"/>
                        </a:rPr>
                        <a:t>to analyze the prioritized  data domains, which resulted in some delays in abiding by the established schedule.</a:t>
                      </a:r>
                      <a:endParaRPr lang="en-US" sz="1300" b="0" kern="1200" baseline="0" dirty="0" smtClean="0">
                        <a:solidFill>
                          <a:srgbClr val="FFFFFF"/>
                        </a:solidFill>
                        <a:latin typeface="Arial" pitchFamily="34" charset="0"/>
                        <a:ea typeface="+mn-ea"/>
                        <a:cs typeface="Arial" pitchFamily="34" charset="0"/>
                      </a:endParaRPr>
                    </a:p>
                    <a:p>
                      <a:pPr marL="403225"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300" b="0" kern="1200" baseline="0" dirty="0" smtClean="0">
                          <a:solidFill>
                            <a:srgbClr val="FFFFFF"/>
                          </a:solidFill>
                          <a:latin typeface="Arial" pitchFamily="34" charset="0"/>
                          <a:ea typeface="+mn-ea"/>
                          <a:cs typeface="Arial" pitchFamily="34" charset="0"/>
                        </a:rPr>
                        <a:t>The determination of what data was available in the system and how to obtain that data occurred concurrent with the analysis work rather than prior to the establishment of the data domain prioritization list and the establishment of the analysis schedule. Some of the processes and procedures, such as the codification of the four stages of the data domain process, were completed concurrent with the work as well.  </a:t>
                      </a:r>
                    </a:p>
                    <a:p>
                      <a:pPr marL="403225"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300" b="0" kern="1200" baseline="0" dirty="0" smtClean="0">
                          <a:solidFill>
                            <a:srgbClr val="FFFFFF"/>
                          </a:solidFill>
                          <a:latin typeface="Arial" pitchFamily="34" charset="0"/>
                          <a:ea typeface="+mn-ea"/>
                          <a:cs typeface="Arial" pitchFamily="34" charset="0"/>
                        </a:rPr>
                        <a:t>The VA relied on staffing surges and full day meetings to accomplish the necessary work by the prescribed deadlines, which pulled VA-wide staff from their routine assignments.  As a result of these surges, VA submitted a number of analysis reports to the IPO, and a great deal of work was accomplished. </a:t>
                      </a:r>
                    </a:p>
                  </a:txBody>
                  <a:tcPr marL="38339" marR="38339" marT="124562" marB="124562" anchor="ctr" horzOverflow="overflow">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rgbClr val="0083BE"/>
                    </a:solidFill>
                  </a:tcPr>
                </a:tc>
              </a:tr>
              <a:tr h="807940">
                <a:tc>
                  <a:txBody>
                    <a:bodyPr/>
                    <a:lstStyle/>
                    <a:p>
                      <a:pPr marL="117475" marR="0" lvl="0" indent="0" algn="l" defTabSz="914400" rtl="0" eaLnBrk="0" fontAlgn="base" latinLnBrk="0" hangingPunct="0">
                        <a:lnSpc>
                          <a:spcPct val="100000"/>
                        </a:lnSpc>
                        <a:spcBef>
                          <a:spcPts val="0"/>
                        </a:spcBef>
                        <a:spcAft>
                          <a:spcPts val="600"/>
                        </a:spcAft>
                        <a:buClrTx/>
                        <a:buSzTx/>
                        <a:buFontTx/>
                        <a:buNone/>
                        <a:tabLst/>
                      </a:pPr>
                      <a:r>
                        <a:rPr kumimoji="0" lang="en-US" sz="1300" b="1" u="none" strike="noStrike" cap="none" normalizeH="0" baseline="0" dirty="0" smtClean="0">
                          <a:ln>
                            <a:noFill/>
                          </a:ln>
                          <a:solidFill>
                            <a:schemeClr val="bg1"/>
                          </a:solidFill>
                          <a:effectLst/>
                          <a:latin typeface="Arial" pitchFamily="34" charset="0"/>
                          <a:cs typeface="Arial" pitchFamily="34" charset="0"/>
                        </a:rPr>
                        <a:t>Lesson Learned:  </a:t>
                      </a:r>
                      <a:r>
                        <a:rPr kumimoji="0" lang="en-US" sz="1300" b="0" u="none" strike="noStrike" cap="none" normalizeH="0" baseline="0" dirty="0" smtClean="0">
                          <a:ln>
                            <a:noFill/>
                          </a:ln>
                          <a:solidFill>
                            <a:schemeClr val="bg1"/>
                          </a:solidFill>
                          <a:effectLst/>
                          <a:latin typeface="Arial" pitchFamily="34" charset="0"/>
                          <a:cs typeface="Arial" pitchFamily="34" charset="0"/>
                        </a:rPr>
                        <a:t>VA completed a great deal of work this quarter on its data domain work through the reliance of staffing surges.  However, the staffing surges pulled staff from their regular responsibilities.  VA would have benefitted from  significant advance planning so there would be an equitable distribution of resources.</a:t>
                      </a:r>
                      <a:endParaRPr kumimoji="0" lang="en-US" sz="1300" b="0" u="none" strike="noStrike" kern="1200" cap="none" normalizeH="0" baseline="0" dirty="0" smtClean="0">
                        <a:ln>
                          <a:noFill/>
                        </a:ln>
                        <a:solidFill>
                          <a:schemeClr val="bg1"/>
                        </a:solidFill>
                        <a:effectLst/>
                        <a:latin typeface="Arial" pitchFamily="34" charset="0"/>
                        <a:ea typeface="+mn-ea"/>
                        <a:cs typeface="Arial" pitchFamily="34" charset="0"/>
                      </a:endParaRPr>
                    </a:p>
                  </a:txBody>
                  <a:tcPr marL="38339" marR="38339" marT="124562" marB="124562" anchor="ctr" horzOverflow="overflow">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r>
              <a:tr h="1377254">
                <a:tc>
                  <a:txBody>
                    <a:bodyPr/>
                    <a:lstStyle/>
                    <a:p>
                      <a:pPr marL="169863" marR="0" lvl="0" indent="0" algn="l" defTabSz="914400" rtl="0" eaLnBrk="0" fontAlgn="base" latinLnBrk="0" hangingPunct="0">
                        <a:lnSpc>
                          <a:spcPct val="100000"/>
                        </a:lnSpc>
                        <a:spcBef>
                          <a:spcPts val="0"/>
                        </a:spcBef>
                        <a:spcAft>
                          <a:spcPts val="0"/>
                        </a:spcAft>
                        <a:buClrTx/>
                        <a:buSzTx/>
                        <a:buFontTx/>
                        <a:buNone/>
                        <a:tabLst/>
                        <a:defRPr/>
                      </a:pPr>
                      <a:r>
                        <a:rPr kumimoji="0" lang="en-US" sz="13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Recommendation: </a:t>
                      </a:r>
                    </a:p>
                    <a:p>
                      <a:pPr marL="455613" marR="0" lvl="0"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Work with the ICIB and Health Executive Committee (HEC) to identify the next data domains that are achievable in a realistic timeframe and that have data available in VistA.  A strategy and process will also need to be developed for obtaining the data for analysis.  This should occur prior to kicking off the work.   </a:t>
                      </a:r>
                      <a:r>
                        <a:rPr kumimoji="0" lang="en-US" sz="13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(VA Leads)</a:t>
                      </a:r>
                    </a:p>
                    <a:p>
                      <a:pPr marL="455613" marR="0" lvl="0"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Devote adequate resources to the program so that there is dedicated end-to-end availability of staff to support this effort.  </a:t>
                      </a:r>
                      <a:r>
                        <a:rPr kumimoji="0" lang="en-US" sz="13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(VA Leads)</a:t>
                      </a:r>
                    </a:p>
                  </a:txBody>
                  <a:tcPr marL="0" marR="38339" marT="124562" marB="124562" horzOverflow="overflow">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Tree>
    <p:extLst>
      <p:ext uri="{BB962C8B-B14F-4D97-AF65-F5344CB8AC3E}">
        <p14:creationId xmlns:p14="http://schemas.microsoft.com/office/powerpoint/2010/main" val="35641066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595"/>
            <a:ext cx="8229600" cy="1290637"/>
          </a:xfrm>
        </p:spPr>
        <p:txBody>
          <a:bodyPr/>
          <a:lstStyle/>
          <a:p>
            <a:r>
              <a:rPr lang="en-US" dirty="0" smtClean="0"/>
              <a:t>FY14-Q3 </a:t>
            </a:r>
            <a:r>
              <a:rPr lang="en-US" dirty="0"/>
              <a:t>Lesson Learned </a:t>
            </a:r>
            <a:r>
              <a:rPr lang="en-US" dirty="0" smtClean="0"/>
              <a:t>#2:  Lack of Clarity </a:t>
            </a:r>
            <a:r>
              <a:rPr lang="en-US" dirty="0"/>
              <a:t>R</a:t>
            </a:r>
            <a:r>
              <a:rPr lang="en-US" dirty="0" smtClean="0"/>
              <a:t>egarding Funding</a:t>
            </a:r>
            <a:endParaRPr lang="en-US" dirty="0"/>
          </a:p>
        </p:txBody>
      </p:sp>
      <p:sp>
        <p:nvSpPr>
          <p:cNvPr id="3" name="Slide Number Placeholder 2"/>
          <p:cNvSpPr>
            <a:spLocks noGrp="1"/>
          </p:cNvSpPr>
          <p:nvPr>
            <p:ph type="sldNum" sz="quarter" idx="10"/>
          </p:nvPr>
        </p:nvSpPr>
        <p:spPr/>
        <p:txBody>
          <a:bodyPr/>
          <a:lstStyle/>
          <a:p>
            <a:pPr>
              <a:defRPr/>
            </a:pPr>
            <a:fld id="{5B1AF43B-DC5F-4813-A4DA-17F2F6C1393F}" type="slidenum">
              <a:rPr lang="en-US" smtClean="0"/>
              <a:pPr>
                <a:defRPr/>
              </a:pPr>
              <a:t>6</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932059211"/>
              </p:ext>
            </p:extLst>
          </p:nvPr>
        </p:nvGraphicFramePr>
        <p:xfrm>
          <a:off x="221672" y="1325054"/>
          <a:ext cx="8672946" cy="4926903"/>
        </p:xfrm>
        <a:graphic>
          <a:graphicData uri="http://schemas.openxmlformats.org/drawingml/2006/table">
            <a:tbl>
              <a:tblPr firstRow="1">
                <a:effectLst>
                  <a:outerShdw blurRad="40005" dist="19939" dir="5400000" algn="t" rotWithShape="0">
                    <a:prstClr val="black">
                      <a:alpha val="38000"/>
                    </a:prstClr>
                  </a:outerShdw>
                </a:effectLst>
                <a:tableStyleId>{775DCB02-9BB8-47FD-8907-85C794F793BA}</a:tableStyleId>
              </a:tblPr>
              <a:tblGrid>
                <a:gridCol w="8672946"/>
              </a:tblGrid>
              <a:tr h="2778004">
                <a:tc>
                  <a:txBody>
                    <a:bodyPr/>
                    <a:lstStyle/>
                    <a:p>
                      <a:pPr marL="117475" marR="0" lvl="0" indent="0" algn="l" defTabSz="457200" rtl="0" eaLnBrk="1" fontAlgn="auto" latinLnBrk="0" hangingPunct="1">
                        <a:lnSpc>
                          <a:spcPct val="100000"/>
                        </a:lnSpc>
                        <a:spcBef>
                          <a:spcPts val="0"/>
                        </a:spcBef>
                        <a:spcAft>
                          <a:spcPts val="0"/>
                        </a:spcAft>
                        <a:buClrTx/>
                        <a:buSzTx/>
                        <a:buFont typeface="Arial" pitchFamily="34" charset="0"/>
                        <a:buNone/>
                        <a:tabLst/>
                        <a:defRPr/>
                      </a:pPr>
                      <a:r>
                        <a:rPr lang="en-US" sz="1400" b="1" dirty="0" smtClean="0">
                          <a:solidFill>
                            <a:srgbClr val="FFFFFF"/>
                          </a:solidFill>
                          <a:latin typeface="Arial" pitchFamily="34" charset="0"/>
                          <a:cs typeface="Arial" pitchFamily="34" charset="0"/>
                        </a:rPr>
                        <a:t>Observations: </a:t>
                      </a:r>
                    </a:p>
                    <a:p>
                      <a:pPr marL="403225"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400" b="0" kern="1200" baseline="0" dirty="0" smtClean="0">
                          <a:solidFill>
                            <a:srgbClr val="FFFFFF"/>
                          </a:solidFill>
                          <a:latin typeface="Arial" pitchFamily="34" charset="0"/>
                          <a:ea typeface="+mn-ea"/>
                          <a:cs typeface="Arial" pitchFamily="34" charset="0"/>
                        </a:rPr>
                        <a:t>VA continued to face funding restrictions at about 25% of its appropriated level.  These restrictions may not be lifted until VA is fully compliant with the NDAA. VA, DoD, and IPO may have provided inconsistent messaging about the status of interoperability as well as compliance with the NDAA.  This could have led to an overpromising of products or inconsistent messaging regarding status updates.</a:t>
                      </a:r>
                    </a:p>
                    <a:p>
                      <a:pPr marL="403225"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400" b="0" kern="1200" baseline="0" dirty="0" smtClean="0">
                          <a:solidFill>
                            <a:srgbClr val="FFFFFF"/>
                          </a:solidFill>
                          <a:latin typeface="Arial" pitchFamily="34" charset="0"/>
                          <a:ea typeface="+mn-ea"/>
                          <a:cs typeface="Arial" pitchFamily="34" charset="0"/>
                        </a:rPr>
                        <a:t>Clarification may need to be provided on the distinction in potential funding between VE and interoperability.  There was also confusion about what funds were released by Congress this quarter.  There were some funds released for the Virtual Lifetime Electronic Record (VLER) while some VE and Interoperability funds remained locked.</a:t>
                      </a:r>
                    </a:p>
                    <a:p>
                      <a:pPr marL="403225"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400" b="0" kern="1200" baseline="0" dirty="0" smtClean="0">
                          <a:solidFill>
                            <a:srgbClr val="FFFFFF"/>
                          </a:solidFill>
                          <a:latin typeface="Arial" pitchFamily="34" charset="0"/>
                          <a:ea typeface="+mn-ea"/>
                          <a:cs typeface="Arial" pitchFamily="34" charset="0"/>
                        </a:rPr>
                        <a:t>There has been money allocated to achieve ONC EHR certification, but more information is needed.  The team did not know if this money was technically allocated to VE, if it was obligated to other product development efforts, or if it genuinely belonged to the ONC EHR certification office.</a:t>
                      </a:r>
                    </a:p>
                  </a:txBody>
                  <a:tcPr marL="38339" marR="38339" marT="124562" marB="124562" anchor="ctr" horzOverflow="overflow">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rgbClr val="0083BE"/>
                    </a:solidFill>
                  </a:tcPr>
                </a:tc>
              </a:tr>
              <a:tr h="801535">
                <a:tc>
                  <a:txBody>
                    <a:bodyPr/>
                    <a:lstStyle/>
                    <a:p>
                      <a:pPr marL="117475" marR="0" lvl="0" indent="0" algn="l" defTabSz="914400" rtl="0" eaLnBrk="0" fontAlgn="base" latinLnBrk="0" hangingPunct="0">
                        <a:lnSpc>
                          <a:spcPct val="100000"/>
                        </a:lnSpc>
                        <a:spcBef>
                          <a:spcPts val="0"/>
                        </a:spcBef>
                        <a:spcAft>
                          <a:spcPts val="0"/>
                        </a:spcAft>
                        <a:buClrTx/>
                        <a:buSzTx/>
                        <a:buFontTx/>
                        <a:buNone/>
                        <a:tabLst/>
                        <a:defRPr/>
                      </a:pPr>
                      <a:r>
                        <a:rPr kumimoji="0" lang="en-US" sz="1400" b="1" u="none" strike="noStrike" cap="none" normalizeH="0" baseline="0" dirty="0" smtClean="0">
                          <a:ln>
                            <a:noFill/>
                          </a:ln>
                          <a:solidFill>
                            <a:schemeClr val="bg1"/>
                          </a:solidFill>
                          <a:effectLst/>
                          <a:latin typeface="Arial" pitchFamily="34" charset="0"/>
                          <a:cs typeface="Arial" pitchFamily="34" charset="0"/>
                        </a:rPr>
                        <a:t>Lesson Learned:</a:t>
                      </a:r>
                      <a:r>
                        <a:rPr kumimoji="0" lang="en-US" sz="1400" b="0" u="none" strike="noStrike" cap="none" normalizeH="0" baseline="0" dirty="0" smtClean="0">
                          <a:ln>
                            <a:noFill/>
                          </a:ln>
                          <a:solidFill>
                            <a:schemeClr val="bg1"/>
                          </a:solidFill>
                          <a:effectLst/>
                          <a:latin typeface="Arial" pitchFamily="34" charset="0"/>
                          <a:cs typeface="Arial" pitchFamily="34" charset="0"/>
                        </a:rPr>
                        <a:t> A lack of clarity surrounding funding potentially led to inefficiencies and project delays.</a:t>
                      </a:r>
                    </a:p>
                  </a:txBody>
                  <a:tcPr marL="38339" marR="38339" marT="124562" marB="124562" anchor="ctr" horzOverflow="overflow">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r>
              <a:tr h="768604">
                <a:tc>
                  <a:txBody>
                    <a:bodyPr/>
                    <a:lstStyle/>
                    <a:p>
                      <a:pPr marL="169863" marR="0" lvl="0" indent="0" algn="l" defTabSz="914400" rtl="0" eaLnBrk="0" fontAlgn="base"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Recommendation: </a:t>
                      </a:r>
                    </a:p>
                    <a:p>
                      <a:pPr marL="455613" marR="0" lvl="0"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kern="1200" dirty="0" smtClean="0">
                          <a:solidFill>
                            <a:schemeClr val="dk1"/>
                          </a:solidFill>
                          <a:effectLst/>
                          <a:latin typeface="Arial" panose="020B0604020202020204" pitchFamily="34" charset="0"/>
                          <a:ea typeface="+mn-ea"/>
                          <a:cs typeface="Arial" panose="020B0604020202020204" pitchFamily="34" charset="0"/>
                        </a:rPr>
                        <a:t>VA, DoD and the IPO will need to have ongoing monitoring of funding,</a:t>
                      </a:r>
                      <a:r>
                        <a:rPr lang="en-US" sz="1400" kern="1200" baseline="0" dirty="0" smtClean="0">
                          <a:solidFill>
                            <a:schemeClr val="dk1"/>
                          </a:solidFill>
                          <a:effectLst/>
                          <a:latin typeface="Arial" panose="020B0604020202020204" pitchFamily="34" charset="0"/>
                          <a:ea typeface="+mn-ea"/>
                          <a:cs typeface="Arial" panose="020B0604020202020204" pitchFamily="34" charset="0"/>
                        </a:rPr>
                        <a:t> as well as </a:t>
                      </a:r>
                      <a:r>
                        <a:rPr lang="en-US" sz="1400" kern="1200" dirty="0" smtClean="0">
                          <a:solidFill>
                            <a:schemeClr val="dk1"/>
                          </a:solidFill>
                          <a:effectLst/>
                          <a:latin typeface="Arial" panose="020B0604020202020204" pitchFamily="34" charset="0"/>
                          <a:ea typeface="+mn-ea"/>
                          <a:cs typeface="Arial" panose="020B0604020202020204" pitchFamily="34" charset="0"/>
                        </a:rPr>
                        <a:t>continue to have consistent messaging going forward when interacting with Congressional leaders.</a:t>
                      </a:r>
                      <a:r>
                        <a:rPr lang="en-US" sz="1400" kern="1200" baseline="0" dirty="0" smtClean="0">
                          <a:solidFill>
                            <a:schemeClr val="dk1"/>
                          </a:solidFill>
                          <a:effectLst/>
                          <a:latin typeface="Arial" panose="020B0604020202020204" pitchFamily="34" charset="0"/>
                          <a:ea typeface="+mn-ea"/>
                          <a:cs typeface="Arial" panose="020B0604020202020204" pitchFamily="34" charset="0"/>
                        </a:rPr>
                        <a:t> </a:t>
                      </a:r>
                      <a:r>
                        <a:rPr lang="en-US" sz="1400" b="0" kern="1200" baseline="0" dirty="0" smtClean="0">
                          <a:solidFill>
                            <a:schemeClr val="dk1"/>
                          </a:solidFill>
                          <a:effectLst/>
                          <a:latin typeface="Arial" panose="020B0604020202020204" pitchFamily="34" charset="0"/>
                          <a:ea typeface="+mn-ea"/>
                          <a:cs typeface="Arial" panose="020B0604020202020204" pitchFamily="34" charset="0"/>
                        </a:rPr>
                        <a:t> </a:t>
                      </a: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a:t>
                      </a:r>
                      <a:r>
                        <a:rPr kumimoji="0" lang="en-US" sz="14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VA Program Leads</a:t>
                      </a: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a:t>
                      </a:r>
                    </a:p>
                    <a:p>
                      <a:pPr marL="455613" marR="0" lvl="0"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VA will need to clarify current budget allocations.  (</a:t>
                      </a:r>
                      <a:r>
                        <a:rPr kumimoji="0" lang="en-US" sz="14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VA Program Leads</a:t>
                      </a: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a:t>
                      </a:r>
                    </a:p>
                  </a:txBody>
                  <a:tcPr marL="0" marR="38339" marT="124562" marB="124562" horzOverflow="overflow">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Tree>
    <p:extLst>
      <p:ext uri="{BB962C8B-B14F-4D97-AF65-F5344CB8AC3E}">
        <p14:creationId xmlns:p14="http://schemas.microsoft.com/office/powerpoint/2010/main" val="1421350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FY14-Q3 </a:t>
            </a:r>
            <a:r>
              <a:rPr lang="en-US" dirty="0"/>
              <a:t>Lesson Learned </a:t>
            </a:r>
            <a:r>
              <a:rPr lang="en-US" dirty="0" smtClean="0"/>
              <a:t>#3: Communications about Organizational Changes</a:t>
            </a:r>
            <a:endParaRPr lang="en-US" dirty="0"/>
          </a:p>
        </p:txBody>
      </p:sp>
      <p:sp>
        <p:nvSpPr>
          <p:cNvPr id="3" name="Slide Number Placeholder 2"/>
          <p:cNvSpPr>
            <a:spLocks noGrp="1"/>
          </p:cNvSpPr>
          <p:nvPr>
            <p:ph type="sldNum" sz="quarter" idx="10"/>
          </p:nvPr>
        </p:nvSpPr>
        <p:spPr/>
        <p:txBody>
          <a:bodyPr/>
          <a:lstStyle/>
          <a:p>
            <a:pPr>
              <a:defRPr/>
            </a:pPr>
            <a:fld id="{5B1AF43B-DC5F-4813-A4DA-17F2F6C1393F}" type="slidenum">
              <a:rPr lang="en-US" smtClean="0"/>
              <a:pPr>
                <a:defRPr/>
              </a:pPr>
              <a:t>7</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457540520"/>
              </p:ext>
            </p:extLst>
          </p:nvPr>
        </p:nvGraphicFramePr>
        <p:xfrm>
          <a:off x="202019" y="1733712"/>
          <a:ext cx="8734163" cy="4518232"/>
        </p:xfrm>
        <a:graphic>
          <a:graphicData uri="http://schemas.openxmlformats.org/drawingml/2006/table">
            <a:tbl>
              <a:tblPr firstRow="1">
                <a:effectLst>
                  <a:outerShdw blurRad="40005" dist="19939" dir="5400000" algn="t" rotWithShape="0">
                    <a:prstClr val="black">
                      <a:alpha val="38000"/>
                    </a:prstClr>
                  </a:outerShdw>
                </a:effectLst>
                <a:tableStyleId>{775DCB02-9BB8-47FD-8907-85C794F793BA}</a:tableStyleId>
              </a:tblPr>
              <a:tblGrid>
                <a:gridCol w="8734163"/>
              </a:tblGrid>
              <a:tr h="2357072">
                <a:tc>
                  <a:txBody>
                    <a:bodyPr/>
                    <a:lstStyle/>
                    <a:p>
                      <a:pPr marL="117475" marR="0" lvl="0" indent="0" algn="l" defTabSz="457200" rtl="0" eaLnBrk="1" fontAlgn="auto" latinLnBrk="0" hangingPunct="1">
                        <a:lnSpc>
                          <a:spcPct val="100000"/>
                        </a:lnSpc>
                        <a:spcBef>
                          <a:spcPts val="0"/>
                        </a:spcBef>
                        <a:spcAft>
                          <a:spcPts val="0"/>
                        </a:spcAft>
                        <a:buClrTx/>
                        <a:buSzTx/>
                        <a:buFont typeface="Arial" pitchFamily="34" charset="0"/>
                        <a:buNone/>
                        <a:tabLst/>
                        <a:defRPr/>
                      </a:pPr>
                      <a:r>
                        <a:rPr lang="en-US" sz="1400" b="1" dirty="0" smtClean="0">
                          <a:solidFill>
                            <a:srgbClr val="FFFFFF"/>
                          </a:solidFill>
                          <a:latin typeface="Arial" pitchFamily="34" charset="0"/>
                          <a:cs typeface="Arial" pitchFamily="34" charset="0"/>
                        </a:rPr>
                        <a:t>Observations: </a:t>
                      </a:r>
                    </a:p>
                    <a:p>
                      <a:pPr marL="403225"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400" b="0" dirty="0" smtClean="0">
                          <a:solidFill>
                            <a:srgbClr val="FFFFFF"/>
                          </a:solidFill>
                          <a:latin typeface="Arial" pitchFamily="34" charset="0"/>
                          <a:cs typeface="Arial" pitchFamily="34" charset="0"/>
                        </a:rPr>
                        <a:t>To adapt</a:t>
                      </a:r>
                      <a:r>
                        <a:rPr lang="en-US" sz="1400" b="0" baseline="0" dirty="0" smtClean="0">
                          <a:solidFill>
                            <a:srgbClr val="FFFFFF"/>
                          </a:solidFill>
                          <a:latin typeface="Arial" pitchFamily="34" charset="0"/>
                          <a:cs typeface="Arial" pitchFamily="34" charset="0"/>
                        </a:rPr>
                        <a:t> to the changing environment and landscape that is more interoperability focused, the iEHR staff Office was renamed and started shifting its focus as the Health Systems Management Office.  The name change reflects the Departments moving away from an integrated electronic health record towards interoperability.</a:t>
                      </a:r>
                    </a:p>
                    <a:p>
                      <a:pPr marL="403225"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400" b="0" baseline="0" dirty="0" smtClean="0">
                          <a:solidFill>
                            <a:srgbClr val="FFFFFF"/>
                          </a:solidFill>
                          <a:latin typeface="Arial" pitchFamily="34" charset="0"/>
                          <a:cs typeface="Arial" pitchFamily="34" charset="0"/>
                        </a:rPr>
                        <a:t>Concurrently, the former DoD/VA Health Information Sharing Office continues to change and adapt as the Interoperability Office. The office is currently working on issues such as data domain work, data sharing, and VLER.</a:t>
                      </a:r>
                    </a:p>
                    <a:p>
                      <a:pPr marL="403225"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400" b="0" baseline="0" dirty="0" smtClean="0">
                          <a:solidFill>
                            <a:srgbClr val="FFFFFF"/>
                          </a:solidFill>
                          <a:latin typeface="Arial" pitchFamily="34" charset="0"/>
                          <a:cs typeface="Arial" pitchFamily="34" charset="0"/>
                        </a:rPr>
                        <a:t>The announcement about these changes seemed to be somewhat </a:t>
                      </a:r>
                      <a:r>
                        <a:rPr lang="en-US" sz="1400" b="0" kern="1200" baseline="0" dirty="0" smtClean="0">
                          <a:solidFill>
                            <a:srgbClr val="FFFFFF"/>
                          </a:solidFill>
                          <a:latin typeface="Arial" pitchFamily="34" charset="0"/>
                          <a:ea typeface="+mn-ea"/>
                          <a:cs typeface="Arial" pitchFamily="34" charset="0"/>
                        </a:rPr>
                        <a:t>piecemeal and through </a:t>
                      </a:r>
                      <a:r>
                        <a:rPr lang="en-US" sz="1400" b="0" baseline="0" dirty="0" smtClean="0">
                          <a:solidFill>
                            <a:srgbClr val="FFFFFF"/>
                          </a:solidFill>
                          <a:latin typeface="Arial" pitchFamily="34" charset="0"/>
                          <a:cs typeface="Arial" pitchFamily="34" charset="0"/>
                        </a:rPr>
                        <a:t>a number of different meetings rather than one direct announcement.  Staff were sometimes unaware of the changes that had occurred.</a:t>
                      </a:r>
                    </a:p>
                  </a:txBody>
                  <a:tcPr marL="38339" marR="38339" marT="124562" marB="124562" anchor="ctr" horzOverflow="overflow">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rgbClr val="0083BE"/>
                    </a:solidFill>
                  </a:tcPr>
                </a:tc>
              </a:tr>
              <a:tr h="653646">
                <a:tc>
                  <a:txBody>
                    <a:bodyPr/>
                    <a:lstStyle/>
                    <a:p>
                      <a:pPr marL="117475" marR="0" lvl="0" indent="0" algn="l" defTabSz="914400" rtl="0" eaLnBrk="0" fontAlgn="base" latinLnBrk="0" hangingPunct="0">
                        <a:lnSpc>
                          <a:spcPct val="100000"/>
                        </a:lnSpc>
                        <a:spcBef>
                          <a:spcPts val="0"/>
                        </a:spcBef>
                        <a:spcAft>
                          <a:spcPts val="600"/>
                        </a:spcAft>
                        <a:buClrTx/>
                        <a:buSzTx/>
                        <a:buFontTx/>
                        <a:buNone/>
                        <a:tabLst/>
                      </a:pPr>
                      <a:r>
                        <a:rPr kumimoji="0" lang="en-US" sz="1400" b="1" u="none" strike="noStrike" cap="none" normalizeH="0" baseline="0" dirty="0" smtClean="0">
                          <a:ln>
                            <a:noFill/>
                          </a:ln>
                          <a:solidFill>
                            <a:schemeClr val="bg1"/>
                          </a:solidFill>
                          <a:effectLst/>
                          <a:latin typeface="Arial" pitchFamily="34" charset="0"/>
                          <a:cs typeface="Arial" pitchFamily="34" charset="0"/>
                        </a:rPr>
                        <a:t>Lesson Learned: </a:t>
                      </a:r>
                      <a:r>
                        <a:rPr kumimoji="0" lang="en-US" sz="1400" b="0" u="none" strike="noStrike" cap="none" normalizeH="0" baseline="0" dirty="0" smtClean="0">
                          <a:ln>
                            <a:noFill/>
                          </a:ln>
                          <a:solidFill>
                            <a:schemeClr val="bg1"/>
                          </a:solidFill>
                          <a:effectLst/>
                          <a:latin typeface="Arial" pitchFamily="34" charset="0"/>
                          <a:cs typeface="Arial" pitchFamily="34" charset="0"/>
                        </a:rPr>
                        <a:t>Offices should be aware of changes in the evolving landscape and reshape accordingly.  Offices should engage in consistent messaging to keep staff and stakeholders apprised of these changes.</a:t>
                      </a:r>
                    </a:p>
                  </a:txBody>
                  <a:tcPr marL="38339" marR="38339" marT="124562" marB="124562" anchor="ctr" horzOverflow="overflow">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r>
              <a:tr h="1246304">
                <a:tc>
                  <a:txBody>
                    <a:bodyPr/>
                    <a:lstStyle/>
                    <a:p>
                      <a:pPr marL="169863" marR="0" lvl="0" indent="0" algn="l" defTabSz="914400" rtl="0" eaLnBrk="0" fontAlgn="base"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Recommendation: </a:t>
                      </a:r>
                    </a:p>
                    <a:p>
                      <a:pPr marL="455613" marR="0" lvl="0"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Adapt and change to the evolving Health IT sector.  Ongoing and regular communication across stakeholders and staff members should occur to keep staff apprised of ongoing changes. </a:t>
                      </a:r>
                      <a:r>
                        <a:rPr kumimoji="0" lang="en-US" sz="14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(VA Staff Offices)</a:t>
                      </a:r>
                    </a:p>
                  </a:txBody>
                  <a:tcPr marL="0" marR="38339" marT="124562" marB="124562" horzOverflow="overflow">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Tree>
    <p:extLst>
      <p:ext uri="{BB962C8B-B14F-4D97-AF65-F5344CB8AC3E}">
        <p14:creationId xmlns:p14="http://schemas.microsoft.com/office/powerpoint/2010/main" val="20917281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FY14-Q3 </a:t>
            </a:r>
            <a:r>
              <a:rPr lang="en-US" dirty="0"/>
              <a:t>Lesson Learned </a:t>
            </a:r>
            <a:r>
              <a:rPr lang="en-US" dirty="0" smtClean="0"/>
              <a:t>#4: Proliferation of Interoperability-related Documentation</a:t>
            </a:r>
            <a:endParaRPr lang="en-US" dirty="0"/>
          </a:p>
        </p:txBody>
      </p:sp>
      <p:sp>
        <p:nvSpPr>
          <p:cNvPr id="3" name="Slide Number Placeholder 2"/>
          <p:cNvSpPr>
            <a:spLocks noGrp="1"/>
          </p:cNvSpPr>
          <p:nvPr>
            <p:ph type="sldNum" sz="quarter" idx="10"/>
          </p:nvPr>
        </p:nvSpPr>
        <p:spPr/>
        <p:txBody>
          <a:bodyPr/>
          <a:lstStyle/>
          <a:p>
            <a:pPr>
              <a:defRPr/>
            </a:pPr>
            <a:fld id="{5B1AF43B-DC5F-4813-A4DA-17F2F6C1393F}" type="slidenum">
              <a:rPr lang="en-US" smtClean="0"/>
              <a:pPr>
                <a:defRPr/>
              </a:pPr>
              <a:t>8</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500886153"/>
              </p:ext>
            </p:extLst>
          </p:nvPr>
        </p:nvGraphicFramePr>
        <p:xfrm>
          <a:off x="255181" y="1755878"/>
          <a:ext cx="8649104" cy="4326738"/>
        </p:xfrm>
        <a:graphic>
          <a:graphicData uri="http://schemas.openxmlformats.org/drawingml/2006/table">
            <a:tbl>
              <a:tblPr firstRow="1">
                <a:effectLst>
                  <a:outerShdw blurRad="40005" dist="19939" dir="5400000" algn="t" rotWithShape="0">
                    <a:prstClr val="black">
                      <a:alpha val="38000"/>
                    </a:prstClr>
                  </a:outerShdw>
                </a:effectLst>
                <a:tableStyleId>{775DCB02-9BB8-47FD-8907-85C794F793BA}</a:tableStyleId>
              </a:tblPr>
              <a:tblGrid>
                <a:gridCol w="8649104"/>
              </a:tblGrid>
              <a:tr h="1514229">
                <a:tc>
                  <a:txBody>
                    <a:bodyPr/>
                    <a:lstStyle/>
                    <a:p>
                      <a:pPr marL="117475" marR="0" lvl="0" indent="0" algn="l" defTabSz="457200" rtl="0" eaLnBrk="1" fontAlgn="auto" latinLnBrk="0" hangingPunct="1">
                        <a:lnSpc>
                          <a:spcPct val="100000"/>
                        </a:lnSpc>
                        <a:spcBef>
                          <a:spcPts val="0"/>
                        </a:spcBef>
                        <a:spcAft>
                          <a:spcPts val="0"/>
                        </a:spcAft>
                        <a:buClrTx/>
                        <a:buSzTx/>
                        <a:buFont typeface="Arial" pitchFamily="34" charset="0"/>
                        <a:buNone/>
                        <a:tabLst/>
                        <a:defRPr/>
                      </a:pPr>
                      <a:r>
                        <a:rPr lang="en-US" sz="1400" b="1" dirty="0" smtClean="0">
                          <a:solidFill>
                            <a:srgbClr val="FFFFFF"/>
                          </a:solidFill>
                          <a:latin typeface="Arial" pitchFamily="34" charset="0"/>
                          <a:cs typeface="Arial" pitchFamily="34" charset="0"/>
                        </a:rPr>
                        <a:t>Observations: </a:t>
                      </a:r>
                    </a:p>
                    <a:p>
                      <a:pPr marL="403225"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400" b="0" dirty="0" smtClean="0">
                          <a:solidFill>
                            <a:srgbClr val="FFFFFF"/>
                          </a:solidFill>
                          <a:latin typeface="Arial" pitchFamily="34" charset="0"/>
                          <a:cs typeface="Arial" pitchFamily="34" charset="0"/>
                        </a:rPr>
                        <a:t>There are a number of documents generated internal to VA, through DoD and the IPO related to  interoperability.</a:t>
                      </a:r>
                    </a:p>
                    <a:p>
                      <a:pPr marL="403225"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400" b="0" baseline="0" dirty="0" smtClean="0">
                          <a:solidFill>
                            <a:srgbClr val="FFFFFF"/>
                          </a:solidFill>
                          <a:latin typeface="Arial" pitchFamily="34" charset="0"/>
                          <a:cs typeface="Arial" pitchFamily="34" charset="0"/>
                        </a:rPr>
                        <a:t>Some of these documents include the Health Data Information Management Plan, the  VistA Evolution Interoperability Plan, the Interoperability Executive Summary, the Joint Interoperability Information Plan, </a:t>
                      </a:r>
                      <a:r>
                        <a:rPr lang="en-US" sz="1400" b="0" kern="1200" baseline="0" dirty="0" smtClean="0">
                          <a:solidFill>
                            <a:srgbClr val="FFFFFF"/>
                          </a:solidFill>
                          <a:latin typeface="Arial" pitchFamily="34" charset="0"/>
                          <a:ea typeface="+mn-ea"/>
                          <a:cs typeface="Arial" pitchFamily="34" charset="0"/>
                        </a:rPr>
                        <a:t>the Information Interoperability Technical Package, roadmaps, timelines, Work Breakdown Structures, Dashboards, Integrated Master Schedules, and Integrated Master Plans.</a:t>
                      </a:r>
                    </a:p>
                  </a:txBody>
                  <a:tcPr marL="38339" marR="38339" marT="124562" marB="124562" anchor="ctr" horzOverflow="overflow">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rgbClr val="0083BE"/>
                    </a:solidFill>
                  </a:tcPr>
                </a:tc>
              </a:tr>
              <a:tr h="958047">
                <a:tc>
                  <a:txBody>
                    <a:bodyPr/>
                    <a:lstStyle/>
                    <a:p>
                      <a:pPr marL="117475" marR="0" lvl="0" indent="0" algn="l" defTabSz="914400" rtl="0" eaLnBrk="0" fontAlgn="base" latinLnBrk="0" hangingPunct="0">
                        <a:lnSpc>
                          <a:spcPct val="100000"/>
                        </a:lnSpc>
                        <a:spcBef>
                          <a:spcPts val="0"/>
                        </a:spcBef>
                        <a:spcAft>
                          <a:spcPts val="600"/>
                        </a:spcAft>
                        <a:buClrTx/>
                        <a:buSzTx/>
                        <a:buFontTx/>
                        <a:buNone/>
                        <a:tabLst/>
                      </a:pPr>
                      <a:r>
                        <a:rPr kumimoji="0" lang="en-US" sz="1400" b="1" u="none" strike="noStrike" cap="none" normalizeH="0" baseline="0" dirty="0" smtClean="0">
                          <a:ln>
                            <a:noFill/>
                          </a:ln>
                          <a:solidFill>
                            <a:schemeClr val="bg1"/>
                          </a:solidFill>
                          <a:effectLst/>
                          <a:latin typeface="Arial" pitchFamily="34" charset="0"/>
                          <a:cs typeface="Arial" pitchFamily="34" charset="0"/>
                        </a:rPr>
                        <a:t>Lesson Learned: </a:t>
                      </a:r>
                      <a:r>
                        <a:rPr kumimoji="0" lang="en-US" sz="1400" b="0" u="none" strike="noStrike" cap="none" normalizeH="0" baseline="0" dirty="0" smtClean="0">
                          <a:ln>
                            <a:noFill/>
                          </a:ln>
                          <a:solidFill>
                            <a:schemeClr val="bg1"/>
                          </a:solidFill>
                          <a:effectLst/>
                          <a:latin typeface="Arial" pitchFamily="34" charset="0"/>
                          <a:cs typeface="Arial" pitchFamily="34" charset="0"/>
                        </a:rPr>
                        <a:t>The circulation of these documents has led to confusion about the purposes of these documents, and a duplication of effort.  There also needs to be a better understanding of what documents are owned by the VA and what is external to VA.  For some documents, it can be unclear what each document is intended to accomplish.</a:t>
                      </a:r>
                    </a:p>
                  </a:txBody>
                  <a:tcPr marL="38339" marR="38339" marT="124562" marB="124562" anchor="ctr" horzOverflow="overflow">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r>
              <a:tr h="1481530">
                <a:tc>
                  <a:txBody>
                    <a:bodyPr/>
                    <a:lstStyle/>
                    <a:p>
                      <a:pPr marL="169863" marR="0" lvl="0" indent="0" algn="l" defTabSz="914400" rtl="0" eaLnBrk="0" fontAlgn="base"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Recommendation: </a:t>
                      </a:r>
                    </a:p>
                    <a:p>
                      <a:pPr marL="455613" marR="0" lvl="0"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The documentation needs to be </a:t>
                      </a:r>
                      <a:r>
                        <a:rPr kumimoji="0" lang="en-US" sz="1400" b="0" i="0" u="none" strike="noStrike" kern="1200" cap="none" spc="0" normalizeH="0" baseline="0" noProof="0" dirty="0" err="1" smtClean="0">
                          <a:ln>
                            <a:noFill/>
                          </a:ln>
                          <a:solidFill>
                            <a:schemeClr val="tx1"/>
                          </a:solidFill>
                          <a:effectLst/>
                          <a:uLnTx/>
                          <a:uFillTx/>
                          <a:latin typeface="Arial" pitchFamily="34" charset="0"/>
                          <a:ea typeface="+mn-ea"/>
                          <a:cs typeface="Arial" pitchFamily="34" charset="0"/>
                        </a:rPr>
                        <a:t>matrixed</a:t>
                      </a: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for an understanding of document purpose, goal, deadline, document owner.  The existing documents should be leveraged to populate new requests for information.  </a:t>
                      </a:r>
                      <a:r>
                        <a:rPr kumimoji="0" lang="en-US" sz="14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(VA Staff Offices)</a:t>
                      </a:r>
                    </a:p>
                  </a:txBody>
                  <a:tcPr marL="0" marR="38339" marT="124562" marB="124562" horzOverflow="overflow">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Tree>
    <p:extLst>
      <p:ext uri="{BB962C8B-B14F-4D97-AF65-F5344CB8AC3E}">
        <p14:creationId xmlns:p14="http://schemas.microsoft.com/office/powerpoint/2010/main" val="17151800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 – FY14-Quarter 3 Recap</a:t>
            </a:r>
            <a:endParaRPr lang="en-US" dirty="0"/>
          </a:p>
        </p:txBody>
      </p:sp>
      <p:sp>
        <p:nvSpPr>
          <p:cNvPr id="4" name="Slide Number Placeholder 3"/>
          <p:cNvSpPr>
            <a:spLocks noGrp="1"/>
          </p:cNvSpPr>
          <p:nvPr>
            <p:ph type="sldNum" sz="quarter" idx="10"/>
          </p:nvPr>
        </p:nvSpPr>
        <p:spPr/>
        <p:txBody>
          <a:bodyPr/>
          <a:lstStyle/>
          <a:p>
            <a:pPr>
              <a:defRPr/>
            </a:pPr>
            <a:fld id="{C32E41BC-F3C7-4440-964A-79A2B9AB8CF4}" type="slidenum">
              <a:rPr lang="en-US" smtClean="0"/>
              <a:pPr>
                <a:defRPr/>
              </a:pPr>
              <a:t>9</a:t>
            </a:fld>
            <a:endParaRPr lang="en-US" dirty="0"/>
          </a:p>
        </p:txBody>
      </p:sp>
      <p:graphicFrame>
        <p:nvGraphicFramePr>
          <p:cNvPr id="17" name="Table 16"/>
          <p:cNvGraphicFramePr>
            <a:graphicFrameLocks noGrp="1"/>
          </p:cNvGraphicFramePr>
          <p:nvPr>
            <p:extLst>
              <p:ext uri="{D42A27DB-BD31-4B8C-83A1-F6EECF244321}">
                <p14:modId xmlns:p14="http://schemas.microsoft.com/office/powerpoint/2010/main" val="3033524455"/>
              </p:ext>
            </p:extLst>
          </p:nvPr>
        </p:nvGraphicFramePr>
        <p:xfrm>
          <a:off x="190004" y="1686798"/>
          <a:ext cx="8763991" cy="4396200"/>
        </p:xfrm>
        <a:graphic>
          <a:graphicData uri="http://schemas.openxmlformats.org/drawingml/2006/table">
            <a:tbl>
              <a:tblPr firstRow="1" bandRow="1">
                <a:effectLst>
                  <a:outerShdw blurRad="40005" dist="19939" dir="5400000" algn="tl" rotWithShape="0">
                    <a:srgbClr val="000000">
                      <a:alpha val="38000"/>
                    </a:srgbClr>
                  </a:outerShdw>
                </a:effectLst>
                <a:tableStyleId>{5C22544A-7EE6-4342-B048-85BDC9FD1C3A}</a:tableStyleId>
              </a:tblPr>
              <a:tblGrid>
                <a:gridCol w="310734"/>
                <a:gridCol w="1990214"/>
                <a:gridCol w="6463043"/>
              </a:tblGrid>
              <a:tr h="307015">
                <a:tc>
                  <a:txBody>
                    <a:bodyPr/>
                    <a:lstStyle/>
                    <a:p>
                      <a:pPr algn="ctr"/>
                      <a:r>
                        <a:rPr lang="en-US" sz="1400" b="1" dirty="0" smtClean="0">
                          <a:latin typeface="+mj-lt"/>
                        </a:rPr>
                        <a:t>#</a:t>
                      </a:r>
                      <a:endParaRPr lang="en-US" sz="1400" b="1" dirty="0">
                        <a:latin typeface="+mj-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c>
                  <a:txBody>
                    <a:bodyPr/>
                    <a:lstStyle/>
                    <a:p>
                      <a:pPr algn="ctr"/>
                      <a:r>
                        <a:rPr lang="en-US" sz="1400" dirty="0" smtClean="0">
                          <a:latin typeface="+mj-lt"/>
                        </a:rPr>
                        <a:t>Lesson Learned</a:t>
                      </a:r>
                      <a:endParaRPr lang="en-US" sz="1400" dirty="0">
                        <a:latin typeface="+mj-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c>
                  <a:txBody>
                    <a:bodyPr/>
                    <a:lstStyle/>
                    <a:p>
                      <a:pPr algn="ctr"/>
                      <a:r>
                        <a:rPr lang="en-US" sz="1400" baseline="0" dirty="0" smtClean="0">
                          <a:latin typeface="+mj-lt"/>
                        </a:rPr>
                        <a:t>Recommended Actions to be Completed by Next Reporting Period</a:t>
                      </a:r>
                      <a:endParaRPr lang="en-US" sz="1400" dirty="0">
                        <a:latin typeface="+mj-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r>
              <a:tr h="394073">
                <a:tc>
                  <a:txBody>
                    <a:bodyPr/>
                    <a:lstStyle/>
                    <a:p>
                      <a:r>
                        <a:rPr lang="en-US" sz="1300" b="1" dirty="0" smtClean="0">
                          <a:latin typeface="+mn-lt"/>
                        </a:rPr>
                        <a:t>1</a:t>
                      </a:r>
                      <a:endParaRPr lang="en-US" sz="1300" b="1" dirty="0">
                        <a:latin typeface="+mn-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c>
                  <a:txBody>
                    <a:bodyPr/>
                    <a:lstStyle/>
                    <a:p>
                      <a:r>
                        <a:rPr lang="en-US" sz="1300" dirty="0" smtClean="0">
                          <a:latin typeface="+mn-lt"/>
                        </a:rPr>
                        <a:t>Data Domain Work</a:t>
                      </a:r>
                      <a:r>
                        <a:rPr lang="en-US" sz="1300" baseline="0" dirty="0" smtClean="0">
                          <a:latin typeface="+mn-lt"/>
                        </a:rPr>
                        <a:t>  Processes</a:t>
                      </a:r>
                      <a:endParaRPr lang="en-US" sz="1300" dirty="0">
                        <a:latin typeface="+mn-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c>
                  <a:txBody>
                    <a:bodyPr/>
                    <a:lstStyle/>
                    <a:p>
                      <a:pPr marL="171450" marR="0" lvl="0" indent="-171450" algn="l" defTabSz="4572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noProof="0" dirty="0" smtClean="0">
                          <a:solidFill>
                            <a:schemeClr val="dk1"/>
                          </a:solidFill>
                          <a:effectLst/>
                          <a:latin typeface="+mn-lt"/>
                          <a:ea typeface="+mn-ea"/>
                          <a:cs typeface="+mn-cs"/>
                        </a:rPr>
                        <a:t>Work with the ICIB and Health Executive Committee (HEC) to identify the next data domains that are achievable in a realistic timeframe and that have data available in VistA.  A strategy and process will also need to be developed for obtaining the data for analysis.  This should occur prior to kicking off the work.</a:t>
                      </a:r>
                    </a:p>
                    <a:p>
                      <a:pPr marL="171450" marR="0" lvl="0" indent="-171450" algn="l" defTabSz="4572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noProof="0" dirty="0" smtClean="0">
                          <a:solidFill>
                            <a:schemeClr val="dk1"/>
                          </a:solidFill>
                          <a:effectLst/>
                          <a:latin typeface="+mn-lt"/>
                          <a:ea typeface="+mn-ea"/>
                          <a:cs typeface="+mn-cs"/>
                        </a:rPr>
                        <a:t>Devote adequate resources to the program so that there is dedicated end-to-end availability of staff to support this effort</a:t>
                      </a: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r>
              <a:tr h="399726">
                <a:tc>
                  <a:txBody>
                    <a:bodyPr/>
                    <a:lstStyle/>
                    <a:p>
                      <a:r>
                        <a:rPr lang="en-US" sz="1300" b="1" dirty="0" smtClean="0">
                          <a:latin typeface="+mn-lt"/>
                        </a:rPr>
                        <a:t>2</a:t>
                      </a:r>
                      <a:endParaRPr lang="en-US" sz="1300" b="1" dirty="0">
                        <a:latin typeface="+mn-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c>
                  <a:txBody>
                    <a:bodyPr/>
                    <a:lstStyle/>
                    <a:p>
                      <a:r>
                        <a:rPr lang="en-US" sz="1300" dirty="0" smtClean="0">
                          <a:latin typeface="+mn-lt"/>
                        </a:rPr>
                        <a:t>Lack of Clarity</a:t>
                      </a:r>
                      <a:r>
                        <a:rPr lang="en-US" sz="1300" baseline="0" dirty="0" smtClean="0">
                          <a:latin typeface="+mn-lt"/>
                        </a:rPr>
                        <a:t>  Regarding Funding</a:t>
                      </a:r>
                      <a:endParaRPr lang="en-US" sz="1300" dirty="0">
                        <a:latin typeface="+mn-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c>
                  <a:txBody>
                    <a:bodyPr/>
                    <a:lstStyle/>
                    <a:p>
                      <a:pPr marL="171450" marR="0" lvl="0" indent="-171450" algn="l" defTabSz="4572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smtClean="0">
                          <a:solidFill>
                            <a:schemeClr val="dk1"/>
                          </a:solidFill>
                          <a:effectLst/>
                          <a:latin typeface="+mn-lt"/>
                          <a:ea typeface="+mn-ea"/>
                          <a:cs typeface="+mn-cs"/>
                        </a:rPr>
                        <a:t>VA, DoD and the IPO will need to have ongoing monitoring of funding, as well as continue to have consistent messaging going forward when interacting with Congressional leaders. </a:t>
                      </a:r>
                      <a:endParaRPr lang="en-US" sz="1200" kern="1200" baseline="0" noProof="0" dirty="0" smtClean="0">
                        <a:solidFill>
                          <a:schemeClr val="dk1"/>
                        </a:solidFill>
                        <a:effectLst/>
                        <a:latin typeface="+mn-lt"/>
                        <a:ea typeface="+mn-ea"/>
                        <a:cs typeface="+mn-cs"/>
                      </a:endParaRPr>
                    </a:p>
                    <a:p>
                      <a:pPr marL="171450" marR="0" lvl="0" indent="-171450" algn="l" defTabSz="4572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noProof="0" dirty="0" smtClean="0">
                          <a:solidFill>
                            <a:schemeClr val="dk1"/>
                          </a:solidFill>
                          <a:effectLst/>
                          <a:latin typeface="+mn-lt"/>
                          <a:ea typeface="+mn-ea"/>
                          <a:cs typeface="+mn-cs"/>
                        </a:rPr>
                        <a:t>VA will need to clarify current budget allocations. </a:t>
                      </a: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r>
              <a:tr h="685887">
                <a:tc>
                  <a:txBody>
                    <a:bodyPr/>
                    <a:lstStyle/>
                    <a:p>
                      <a:r>
                        <a:rPr lang="en-US" sz="1300" b="1" dirty="0" smtClean="0">
                          <a:latin typeface="+mn-lt"/>
                        </a:rPr>
                        <a:t>3</a:t>
                      </a:r>
                      <a:endParaRPr lang="en-US" sz="1300" b="1" dirty="0">
                        <a:latin typeface="+mn-lt"/>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c>
                  <a:txBody>
                    <a:bodyPr/>
                    <a:lstStyle/>
                    <a:p>
                      <a:pPr marL="0" algn="l" defTabSz="457200" rtl="0" eaLnBrk="1" latinLnBrk="0" hangingPunct="1"/>
                      <a:r>
                        <a:rPr lang="en-US" sz="1300" kern="1200" dirty="0" smtClean="0">
                          <a:solidFill>
                            <a:schemeClr val="dk1"/>
                          </a:solidFill>
                          <a:latin typeface="+mn-lt"/>
                          <a:ea typeface="+mn-ea"/>
                          <a:cs typeface="+mn-cs"/>
                        </a:rPr>
                        <a:t>Communications about Organizational Changes</a:t>
                      </a:r>
                      <a:endParaRPr lang="en-US" sz="1300" kern="1200" dirty="0">
                        <a:solidFill>
                          <a:schemeClr val="dk1"/>
                        </a:solidFill>
                        <a:latin typeface="+mn-lt"/>
                        <a:ea typeface="+mn-ea"/>
                        <a:cs typeface="+mn-cs"/>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c>
                  <a:txBody>
                    <a:bodyPr/>
                    <a:lstStyle/>
                    <a:p>
                      <a:pPr marL="171450" marR="0" lvl="0" indent="-171450" algn="l" defTabSz="4572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noProof="0" dirty="0" smtClean="0">
                          <a:solidFill>
                            <a:schemeClr val="dk1"/>
                          </a:solidFill>
                          <a:effectLst/>
                          <a:latin typeface="+mn-lt"/>
                          <a:ea typeface="+mn-ea"/>
                          <a:cs typeface="+mn-cs"/>
                        </a:rPr>
                        <a:t>Adapt and change to the evolving Health IT sector.  Ongoing and regular communication across stakeholders and staff members should occur to keep staff apprised of ongoing changes. </a:t>
                      </a: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r>
              <a:tr h="1574498">
                <a:tc>
                  <a:txBody>
                    <a:bodyPr/>
                    <a:lstStyle/>
                    <a:p>
                      <a:pPr marL="0" algn="l" defTabSz="457200" rtl="0" eaLnBrk="1" latinLnBrk="0" hangingPunct="1"/>
                      <a:r>
                        <a:rPr lang="en-US" sz="1300" kern="1200" dirty="0" smtClean="0">
                          <a:solidFill>
                            <a:schemeClr val="dk1"/>
                          </a:solidFill>
                          <a:latin typeface="+mn-lt"/>
                          <a:ea typeface="+mn-ea"/>
                          <a:cs typeface="+mn-cs"/>
                        </a:rPr>
                        <a:t>4</a:t>
                      </a:r>
                      <a:endParaRPr lang="en-US" sz="1300" kern="1200" dirty="0">
                        <a:solidFill>
                          <a:schemeClr val="dk1"/>
                        </a:solidFill>
                        <a:latin typeface="+mn-lt"/>
                        <a:ea typeface="+mn-ea"/>
                        <a:cs typeface="+mn-cs"/>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c>
                  <a:txBody>
                    <a:bodyPr/>
                    <a:lstStyle/>
                    <a:p>
                      <a:pPr marL="0" algn="l" defTabSz="457200" rtl="0" eaLnBrk="1" latinLnBrk="0" hangingPunct="1"/>
                      <a:r>
                        <a:rPr lang="en-US" sz="1300" kern="1200" dirty="0" smtClean="0">
                          <a:solidFill>
                            <a:schemeClr val="dk1"/>
                          </a:solidFill>
                          <a:latin typeface="+mn-lt"/>
                          <a:ea typeface="+mn-ea"/>
                          <a:cs typeface="+mn-cs"/>
                        </a:rPr>
                        <a:t>Proliferation of Interoperability-related Documentation</a:t>
                      </a:r>
                      <a:endParaRPr lang="en-US" sz="1300" kern="1200" dirty="0">
                        <a:solidFill>
                          <a:schemeClr val="dk1"/>
                        </a:solidFill>
                        <a:latin typeface="+mn-lt"/>
                        <a:ea typeface="+mn-ea"/>
                        <a:cs typeface="+mn-cs"/>
                      </a:endParaRP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c>
                  <a:txBody>
                    <a:bodyPr/>
                    <a:lstStyle/>
                    <a:p>
                      <a:pPr marL="171450" marR="0" lvl="0" indent="-171450" algn="l" defTabSz="4572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noProof="0" dirty="0" smtClean="0">
                          <a:solidFill>
                            <a:schemeClr val="dk1"/>
                          </a:solidFill>
                          <a:effectLst/>
                          <a:latin typeface="+mn-lt"/>
                          <a:ea typeface="+mn-ea"/>
                          <a:cs typeface="+mn-cs"/>
                        </a:rPr>
                        <a:t>The documentation needs to be </a:t>
                      </a:r>
                      <a:r>
                        <a:rPr lang="en-US" sz="1200" kern="1200" baseline="0" noProof="0" dirty="0" err="1" smtClean="0">
                          <a:solidFill>
                            <a:schemeClr val="dk1"/>
                          </a:solidFill>
                          <a:effectLst/>
                          <a:latin typeface="+mn-lt"/>
                          <a:ea typeface="+mn-ea"/>
                          <a:cs typeface="+mn-cs"/>
                        </a:rPr>
                        <a:t>matrixed</a:t>
                      </a:r>
                      <a:r>
                        <a:rPr lang="en-US" sz="1200" kern="1200" baseline="0" noProof="0" dirty="0" smtClean="0">
                          <a:solidFill>
                            <a:schemeClr val="dk1"/>
                          </a:solidFill>
                          <a:effectLst/>
                          <a:latin typeface="+mn-lt"/>
                          <a:ea typeface="+mn-ea"/>
                          <a:cs typeface="+mn-cs"/>
                        </a:rPr>
                        <a:t> for an understanding of document purpose, goal, deadline, document owner.  The existing documents should be leveraged to populate new requests for information. </a:t>
                      </a:r>
                    </a:p>
                  </a:txBody>
                  <a:tcP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DF4"/>
                    </a:solidFill>
                  </a:tcPr>
                </a:tc>
              </a:tr>
            </a:tbl>
          </a:graphicData>
        </a:graphic>
      </p:graphicFrame>
    </p:spTree>
    <p:extLst>
      <p:ext uri="{BB962C8B-B14F-4D97-AF65-F5344CB8AC3E}">
        <p14:creationId xmlns:p14="http://schemas.microsoft.com/office/powerpoint/2010/main" val="11975563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94706"/>
            <a:ext cx="8229600" cy="4190513"/>
          </a:xfrm>
        </p:spPr>
        <p:txBody>
          <a:bodyPr anchor="ctr"/>
          <a:lstStyle/>
          <a:p>
            <a:pPr marL="0" indent="0" algn="ctr">
              <a:buNone/>
            </a:pPr>
            <a:r>
              <a:rPr lang="en-US" sz="5400" dirty="0" smtClean="0"/>
              <a:t>Back-Up Slides</a:t>
            </a:r>
            <a:endParaRPr lang="en-US" sz="5400" dirty="0"/>
          </a:p>
        </p:txBody>
      </p:sp>
      <p:sp>
        <p:nvSpPr>
          <p:cNvPr id="4" name="Slide Number Placeholder 3"/>
          <p:cNvSpPr>
            <a:spLocks noGrp="1"/>
          </p:cNvSpPr>
          <p:nvPr>
            <p:ph type="sldNum" sz="quarter" idx="10"/>
          </p:nvPr>
        </p:nvSpPr>
        <p:spPr/>
        <p:txBody>
          <a:bodyPr/>
          <a:lstStyle/>
          <a:p>
            <a:pPr>
              <a:defRPr/>
            </a:pPr>
            <a:fld id="{C32E41BC-F3C7-4440-964A-79A2B9AB8CF4}" type="slidenum">
              <a:rPr lang="en-US" smtClean="0"/>
              <a:pPr>
                <a:defRPr/>
              </a:pPr>
              <a:t>10</a:t>
            </a:fld>
            <a:endParaRPr lang="en-US" dirty="0"/>
          </a:p>
        </p:txBody>
      </p:sp>
    </p:spTree>
    <p:extLst>
      <p:ext uri="{BB962C8B-B14F-4D97-AF65-F5344CB8AC3E}">
        <p14:creationId xmlns:p14="http://schemas.microsoft.com/office/powerpoint/2010/main" val="12367273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FY14-Q2 Lesson </a:t>
            </a:r>
            <a:r>
              <a:rPr lang="en-US" dirty="0"/>
              <a:t>Learned </a:t>
            </a:r>
            <a:r>
              <a:rPr lang="en-US" dirty="0" smtClean="0"/>
              <a:t>#</a:t>
            </a:r>
            <a:r>
              <a:rPr lang="en-US" dirty="0"/>
              <a:t>1</a:t>
            </a:r>
            <a:r>
              <a:rPr lang="en-US" dirty="0" smtClean="0"/>
              <a:t>: Compliance with FY14 National Defense Authorization Act (NDAA) Interoperability Requirements</a:t>
            </a:r>
            <a:endParaRPr lang="en-US" dirty="0"/>
          </a:p>
        </p:txBody>
      </p:sp>
      <p:sp>
        <p:nvSpPr>
          <p:cNvPr id="3" name="Slide Number Placeholder 2"/>
          <p:cNvSpPr>
            <a:spLocks noGrp="1"/>
          </p:cNvSpPr>
          <p:nvPr>
            <p:ph type="sldNum" sz="quarter" idx="10"/>
          </p:nvPr>
        </p:nvSpPr>
        <p:spPr/>
        <p:txBody>
          <a:bodyPr/>
          <a:lstStyle/>
          <a:p>
            <a:pPr>
              <a:defRPr/>
            </a:pPr>
            <a:fld id="{5B1AF43B-DC5F-4813-A4DA-17F2F6C1393F}" type="slidenum">
              <a:rPr lang="en-US" smtClean="0"/>
              <a:pPr>
                <a:defRPr/>
              </a:pPr>
              <a:t>11</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106929661"/>
              </p:ext>
            </p:extLst>
          </p:nvPr>
        </p:nvGraphicFramePr>
        <p:xfrm>
          <a:off x="212651" y="1630068"/>
          <a:ext cx="8686800" cy="5000202"/>
        </p:xfrm>
        <a:graphic>
          <a:graphicData uri="http://schemas.openxmlformats.org/drawingml/2006/table">
            <a:tbl>
              <a:tblPr firstRow="1">
                <a:effectLst>
                  <a:outerShdw blurRad="40005" dist="19939" dir="5400000" algn="t" rotWithShape="0">
                    <a:prstClr val="black">
                      <a:alpha val="38000"/>
                    </a:prstClr>
                  </a:outerShdw>
                </a:effectLst>
                <a:tableStyleId>{775DCB02-9BB8-47FD-8907-85C794F793BA}</a:tableStyleId>
              </a:tblPr>
              <a:tblGrid>
                <a:gridCol w="8686800"/>
              </a:tblGrid>
              <a:tr h="2886514">
                <a:tc>
                  <a:txBody>
                    <a:bodyPr/>
                    <a:lstStyle/>
                    <a:p>
                      <a:pPr marL="117475" marR="0" lvl="0" indent="0" algn="l" defTabSz="457200" rtl="0" eaLnBrk="1" fontAlgn="auto" latinLnBrk="0" hangingPunct="1">
                        <a:lnSpc>
                          <a:spcPct val="100000"/>
                        </a:lnSpc>
                        <a:spcBef>
                          <a:spcPts val="0"/>
                        </a:spcBef>
                        <a:spcAft>
                          <a:spcPts val="0"/>
                        </a:spcAft>
                        <a:buClrTx/>
                        <a:buSzTx/>
                        <a:buFont typeface="Arial" pitchFamily="34" charset="0"/>
                        <a:buNone/>
                        <a:tabLst/>
                        <a:defRPr/>
                      </a:pPr>
                      <a:r>
                        <a:rPr lang="en-US" sz="1400" b="1" dirty="0" smtClean="0">
                          <a:solidFill>
                            <a:srgbClr val="FFFFFF"/>
                          </a:solidFill>
                          <a:latin typeface="Arial" pitchFamily="34" charset="0"/>
                          <a:cs typeface="Arial" pitchFamily="34" charset="0"/>
                        </a:rPr>
                        <a:t>Observations: </a:t>
                      </a:r>
                    </a:p>
                    <a:p>
                      <a:pPr marL="403225"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300" b="0" dirty="0" smtClean="0">
                          <a:solidFill>
                            <a:srgbClr val="FFFFFF"/>
                          </a:solidFill>
                          <a:latin typeface="Arial" pitchFamily="34" charset="0"/>
                          <a:cs typeface="Arial" pitchFamily="34" charset="0"/>
                        </a:rPr>
                        <a:t>On</a:t>
                      </a:r>
                      <a:r>
                        <a:rPr lang="en-US" sz="1300" b="0" baseline="0" dirty="0" smtClean="0">
                          <a:solidFill>
                            <a:srgbClr val="FFFFFF"/>
                          </a:solidFill>
                          <a:latin typeface="Arial" pitchFamily="34" charset="0"/>
                          <a:cs typeface="Arial" pitchFamily="34" charset="0"/>
                        </a:rPr>
                        <a:t> February 25, VHA Interoperability Office leadership met with OIT, IPO, and DoD Interoperability leads to identify key points of contact on all sides and to discuss the overarching roadmap to achieve health data interoperability between the Departments.  The group unanimously agreed that the Departments will not be able to deliver computable data interoperability (semantic interoperability) for all identified data domains by October 2014, a requirement of the FY14 NDAA.</a:t>
                      </a:r>
                    </a:p>
                    <a:p>
                      <a:pPr marL="403225"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300" b="0" baseline="0" dirty="0" smtClean="0">
                          <a:solidFill>
                            <a:srgbClr val="FFFFFF"/>
                          </a:solidFill>
                          <a:latin typeface="Arial" pitchFamily="34" charset="0"/>
                          <a:cs typeface="Arial" pitchFamily="34" charset="0"/>
                        </a:rPr>
                        <a:t>During the March 18 Interagency Clinical Informatics Board (ICIB)  meeting, it was relayed to DoD and VA middle management that the October 1, 2014 Interoperability delivery deadline is not going to be met as originally expected by Congress and Department Senior Leadership.</a:t>
                      </a:r>
                    </a:p>
                    <a:p>
                      <a:pPr marL="403225"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300" b="0" baseline="0" dirty="0" smtClean="0">
                          <a:solidFill>
                            <a:srgbClr val="FFFFFF"/>
                          </a:solidFill>
                          <a:latin typeface="Arial" pitchFamily="34" charset="0"/>
                          <a:cs typeface="Arial" pitchFamily="34" charset="0"/>
                        </a:rPr>
                        <a:t>During the March 19 Health Informatics and Technology Roundtable, VHA physicians emphasized the need to develop interoperability solutions that will most positively impact and assist VA and </a:t>
                      </a:r>
                      <a:r>
                        <a:rPr lang="en-US" sz="1300" b="0" baseline="0" dirty="0" err="1" smtClean="0">
                          <a:solidFill>
                            <a:srgbClr val="FFFFFF"/>
                          </a:solidFill>
                          <a:latin typeface="Arial" pitchFamily="34" charset="0"/>
                          <a:cs typeface="Arial" pitchFamily="34" charset="0"/>
                        </a:rPr>
                        <a:t>DoD</a:t>
                      </a:r>
                      <a:r>
                        <a:rPr lang="en-US" sz="1300" b="0" baseline="0" dirty="0" smtClean="0">
                          <a:solidFill>
                            <a:srgbClr val="FFFFFF"/>
                          </a:solidFill>
                          <a:latin typeface="Arial" pitchFamily="34" charset="0"/>
                          <a:cs typeface="Arial" pitchFamily="34" charset="0"/>
                        </a:rPr>
                        <a:t> clinicians’ ability to provide the best medical care to Veterans and Servicemembers.  It was noted that this level of interoperability may be at a lower level than what is stated in the NDAA.</a:t>
                      </a:r>
                    </a:p>
                  </a:txBody>
                  <a:tcPr marL="38339" marR="38339" marT="124562" marB="124562" anchor="ctr" horzOverflow="overflow">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rgbClr val="0083BE"/>
                    </a:solidFill>
                  </a:tcPr>
                </a:tc>
              </a:tr>
              <a:tr h="985928">
                <a:tc>
                  <a:txBody>
                    <a:bodyPr/>
                    <a:lstStyle/>
                    <a:p>
                      <a:pPr marL="117475" marR="0" lvl="0" indent="0" algn="l" defTabSz="914400" rtl="0" eaLnBrk="0" fontAlgn="base" latinLnBrk="0" hangingPunct="0">
                        <a:lnSpc>
                          <a:spcPct val="100000"/>
                        </a:lnSpc>
                        <a:spcBef>
                          <a:spcPts val="0"/>
                        </a:spcBef>
                        <a:spcAft>
                          <a:spcPts val="600"/>
                        </a:spcAft>
                        <a:buClrTx/>
                        <a:buSzTx/>
                        <a:buFontTx/>
                        <a:buNone/>
                        <a:tabLst/>
                      </a:pPr>
                      <a:r>
                        <a:rPr kumimoji="0" lang="en-US" sz="1400" b="1" u="none" strike="noStrike" cap="none" normalizeH="0" baseline="0" dirty="0" smtClean="0">
                          <a:ln>
                            <a:noFill/>
                          </a:ln>
                          <a:solidFill>
                            <a:schemeClr val="bg1"/>
                          </a:solidFill>
                          <a:effectLst/>
                          <a:latin typeface="Arial" pitchFamily="34" charset="0"/>
                          <a:cs typeface="Arial" pitchFamily="34" charset="0"/>
                        </a:rPr>
                        <a:t>Lesson Learned: </a:t>
                      </a:r>
                      <a:r>
                        <a:rPr kumimoji="0" lang="en-US" sz="1300" b="0" u="none" strike="noStrike" cap="none" normalizeH="0" baseline="0" dirty="0" smtClean="0">
                          <a:ln>
                            <a:noFill/>
                          </a:ln>
                          <a:solidFill>
                            <a:schemeClr val="bg1"/>
                          </a:solidFill>
                          <a:effectLst/>
                          <a:latin typeface="Arial" pitchFamily="34" charset="0"/>
                          <a:cs typeface="Arial" pitchFamily="34" charset="0"/>
                        </a:rPr>
                        <a:t>The Interoperability delivery timeline stated in the FY14 NDAA is unrealistic given the desired scope.  While it is clear that VA and DoD are committed to achieving health data interoperability, the resources available to each Department for interoperability efforts in the short-term are limited.  Additionally, the NDAA’s more limited scope will achieve the desired outcome.</a:t>
                      </a:r>
                    </a:p>
                  </a:txBody>
                  <a:tcPr marL="38339" marR="38339" marT="124562" marB="124562" anchor="ctr" horzOverflow="overflow">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r>
              <a:tr h="1034517">
                <a:tc>
                  <a:txBody>
                    <a:bodyPr/>
                    <a:lstStyle/>
                    <a:p>
                      <a:pPr marL="169863" marR="0" lvl="0" indent="0" algn="l" defTabSz="914400" rtl="0" eaLnBrk="0" fontAlgn="base"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Recommendation: </a:t>
                      </a:r>
                    </a:p>
                    <a:p>
                      <a:pPr marL="455613" marR="0" lvl="0"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Work with the ICIB to create a realistically achievable interoperability delivery scope and timeline that takes into account VA/DoD clinician needs and available staffing resources.  Submit this new approach to VA and DoD leadership for proper dissemination to proper authorities </a:t>
                      </a:r>
                      <a:r>
                        <a:rPr kumimoji="0" lang="en-US" sz="13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(VA, DoD, and IPO Interoperability Leads)</a:t>
                      </a:r>
                    </a:p>
                  </a:txBody>
                  <a:tcPr marL="0" marR="38339" marT="124562" marB="124562" horzOverflow="overflow">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Tree>
    <p:extLst>
      <p:ext uri="{BB962C8B-B14F-4D97-AF65-F5344CB8AC3E}">
        <p14:creationId xmlns:p14="http://schemas.microsoft.com/office/powerpoint/2010/main" val="38165828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88"/>
            <a:ext cx="8229600" cy="1290637"/>
          </a:xfrm>
        </p:spPr>
        <p:txBody>
          <a:bodyPr/>
          <a:lstStyle/>
          <a:p>
            <a:r>
              <a:rPr lang="en-US" dirty="0" smtClean="0"/>
              <a:t>FY14-Q2 </a:t>
            </a:r>
            <a:r>
              <a:rPr lang="en-US" dirty="0"/>
              <a:t>Lesson Learned </a:t>
            </a:r>
            <a:r>
              <a:rPr lang="en-US" dirty="0" smtClean="0"/>
              <a:t>#2: Interoperability Resource and Communications Challenges</a:t>
            </a:r>
            <a:endParaRPr lang="en-US" dirty="0"/>
          </a:p>
        </p:txBody>
      </p:sp>
      <p:sp>
        <p:nvSpPr>
          <p:cNvPr id="3" name="Slide Number Placeholder 2"/>
          <p:cNvSpPr>
            <a:spLocks noGrp="1"/>
          </p:cNvSpPr>
          <p:nvPr>
            <p:ph type="sldNum" sz="quarter" idx="10"/>
          </p:nvPr>
        </p:nvSpPr>
        <p:spPr/>
        <p:txBody>
          <a:bodyPr/>
          <a:lstStyle/>
          <a:p>
            <a:pPr>
              <a:defRPr/>
            </a:pPr>
            <a:fld id="{5B1AF43B-DC5F-4813-A4DA-17F2F6C1393F}" type="slidenum">
              <a:rPr lang="en-US" smtClean="0"/>
              <a:pPr>
                <a:defRPr/>
              </a:pPr>
              <a:t>12</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282274282"/>
              </p:ext>
            </p:extLst>
          </p:nvPr>
        </p:nvGraphicFramePr>
        <p:xfrm>
          <a:off x="233916" y="1574650"/>
          <a:ext cx="8676168" cy="5227932"/>
        </p:xfrm>
        <a:graphic>
          <a:graphicData uri="http://schemas.openxmlformats.org/drawingml/2006/table">
            <a:tbl>
              <a:tblPr firstRow="1">
                <a:effectLst>
                  <a:outerShdw blurRad="40005" dist="19939" dir="5400000" algn="t" rotWithShape="0">
                    <a:prstClr val="black">
                      <a:alpha val="38000"/>
                    </a:prstClr>
                  </a:outerShdw>
                </a:effectLst>
                <a:tableStyleId>{775DCB02-9BB8-47FD-8907-85C794F793BA}</a:tableStyleId>
              </a:tblPr>
              <a:tblGrid>
                <a:gridCol w="8676168"/>
              </a:tblGrid>
              <a:tr h="2778004">
                <a:tc>
                  <a:txBody>
                    <a:bodyPr/>
                    <a:lstStyle/>
                    <a:p>
                      <a:pPr marL="117475" marR="0" lvl="0" indent="0" algn="l" defTabSz="457200" rtl="0" eaLnBrk="1" fontAlgn="auto" latinLnBrk="0" hangingPunct="1">
                        <a:lnSpc>
                          <a:spcPct val="100000"/>
                        </a:lnSpc>
                        <a:spcBef>
                          <a:spcPts val="0"/>
                        </a:spcBef>
                        <a:spcAft>
                          <a:spcPts val="0"/>
                        </a:spcAft>
                        <a:buClrTx/>
                        <a:buSzTx/>
                        <a:buFont typeface="Arial" pitchFamily="34" charset="0"/>
                        <a:buNone/>
                        <a:tabLst/>
                        <a:defRPr/>
                      </a:pPr>
                      <a:r>
                        <a:rPr lang="en-US" sz="1400" b="1" dirty="0" smtClean="0">
                          <a:solidFill>
                            <a:srgbClr val="FFFFFF"/>
                          </a:solidFill>
                          <a:latin typeface="Arial" pitchFamily="34" charset="0"/>
                          <a:cs typeface="Arial" pitchFamily="34" charset="0"/>
                        </a:rPr>
                        <a:t>Observations: </a:t>
                      </a:r>
                    </a:p>
                    <a:p>
                      <a:pPr marL="403225"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400" b="0" baseline="0" dirty="0" smtClean="0">
                          <a:solidFill>
                            <a:srgbClr val="FFFFFF"/>
                          </a:solidFill>
                          <a:latin typeface="Arial" pitchFamily="34" charset="0"/>
                          <a:cs typeface="Arial" pitchFamily="34" charset="0"/>
                        </a:rPr>
                        <a:t>While VA/DoD Interoperability has been confirmed and committed to by the Departments for nearly six months, both Departments at leadership and management levels have experienced difficulties effectively communicating ideas  and developing a comprehensive and inclusive Interoperability execution plan.   </a:t>
                      </a:r>
                    </a:p>
                    <a:p>
                      <a:pPr marL="403225"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400" b="0" baseline="0" dirty="0" smtClean="0">
                          <a:solidFill>
                            <a:srgbClr val="FFFFFF"/>
                          </a:solidFill>
                          <a:latin typeface="Arial" pitchFamily="34" charset="0"/>
                          <a:cs typeface="Arial" pitchFamily="34" charset="0"/>
                        </a:rPr>
                        <a:t>VA is currently working to identify data domain SMEs and determine the amount of data domain squads that can be supported concurrently.  DoD has expressed its inability to provide immediate technical data mapping support due to the lack of a support contract.</a:t>
                      </a:r>
                    </a:p>
                    <a:p>
                      <a:pPr marL="403225"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400" b="0" baseline="0" dirty="0" smtClean="0">
                          <a:solidFill>
                            <a:srgbClr val="FFFFFF"/>
                          </a:solidFill>
                          <a:latin typeface="Arial" pitchFamily="34" charset="0"/>
                          <a:cs typeface="Arial" pitchFamily="34" charset="0"/>
                        </a:rPr>
                        <a:t>During the development of the James A. Lovell Federal Health Care Center Transition Plan, the Health Information Exchange Requirements Document to the Health Executive Committee (HEC), and the Joint Information Interoperability Plan, collaboration between VA and DoD authors and reviewers was minimal.  This resulted in the documents being developed independently by one Department and last-minute scrambles to have required input included.  </a:t>
                      </a:r>
                    </a:p>
                  </a:txBody>
                  <a:tcPr marL="38339" marR="38339" marT="124562" marB="124562" anchor="ctr" horzOverflow="overflow">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rgbClr val="0083BE"/>
                    </a:solidFill>
                  </a:tcPr>
                </a:tc>
              </a:tr>
              <a:tr h="801535">
                <a:tc>
                  <a:txBody>
                    <a:bodyPr/>
                    <a:lstStyle/>
                    <a:p>
                      <a:pPr marL="117475" marR="0" lvl="0" indent="0" algn="l" defTabSz="914400" rtl="0" eaLnBrk="0" fontAlgn="base" latinLnBrk="0" hangingPunct="0">
                        <a:lnSpc>
                          <a:spcPct val="100000"/>
                        </a:lnSpc>
                        <a:spcBef>
                          <a:spcPts val="0"/>
                        </a:spcBef>
                        <a:spcAft>
                          <a:spcPts val="0"/>
                        </a:spcAft>
                        <a:buClrTx/>
                        <a:buSzTx/>
                        <a:buFontTx/>
                        <a:buNone/>
                        <a:tabLst/>
                        <a:defRPr/>
                      </a:pPr>
                      <a:r>
                        <a:rPr kumimoji="0" lang="en-US" sz="1400" b="1" u="none" strike="noStrike" cap="none" normalizeH="0" baseline="0" dirty="0" smtClean="0">
                          <a:ln>
                            <a:noFill/>
                          </a:ln>
                          <a:solidFill>
                            <a:schemeClr val="bg1"/>
                          </a:solidFill>
                          <a:effectLst/>
                          <a:latin typeface="Arial" pitchFamily="34" charset="0"/>
                          <a:cs typeface="Arial" pitchFamily="34" charset="0"/>
                        </a:rPr>
                        <a:t>Lesson Learned:</a:t>
                      </a:r>
                      <a:r>
                        <a:rPr kumimoji="0" lang="en-US" sz="1400" b="0" u="none" strike="noStrike" cap="none" normalizeH="0" baseline="0" dirty="0" smtClean="0">
                          <a:ln>
                            <a:noFill/>
                          </a:ln>
                          <a:solidFill>
                            <a:schemeClr val="bg1"/>
                          </a:solidFill>
                          <a:effectLst/>
                          <a:latin typeface="Arial" pitchFamily="34" charset="0"/>
                          <a:cs typeface="Arial" pitchFamily="34" charset="0"/>
                        </a:rPr>
                        <a:t> VA, DoD, and the IPO are continually challenged to effectively work together on Congressionally mandated efforts and develop required joint deliverables in a collaborative fashion. While it is clear that VA and DoD are committed to achieving health data interoperability, the resources available to each Department for interoperability efforts in the short-term are limited.  </a:t>
                      </a:r>
                    </a:p>
                  </a:txBody>
                  <a:tcPr marL="38339" marR="38339" marT="124562" marB="124562" anchor="ctr" horzOverflow="overflow">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r>
              <a:tr h="1221269">
                <a:tc>
                  <a:txBody>
                    <a:bodyPr/>
                    <a:lstStyle/>
                    <a:p>
                      <a:pPr marL="169863" marR="0" lvl="0" indent="0" algn="l" defTabSz="914400" rtl="0" eaLnBrk="0" fontAlgn="base"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Recommendation: </a:t>
                      </a:r>
                    </a:p>
                    <a:p>
                      <a:pPr marL="455613" marR="0" lvl="0"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Complete the Joint Information Interoperability Plan and brief to Congress as soon as possible.  This will demonstrate a united leadership and management approach between VA and DoD, help manage Congress’ expectations on realistic delivery timelines, and potentially help remove the funding restriction on VA and DoD EHR development efforts.  </a:t>
                      </a:r>
                      <a:r>
                        <a:rPr kumimoji="0" lang="en-US" sz="14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(VA, DoD, and IPO Interoperability Leads)</a:t>
                      </a:r>
                    </a:p>
                  </a:txBody>
                  <a:tcPr marL="0" marR="38339" marT="124562" marB="124562" horzOverflow="overflow">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Tree>
    <p:extLst>
      <p:ext uri="{BB962C8B-B14F-4D97-AF65-F5344CB8AC3E}">
        <p14:creationId xmlns:p14="http://schemas.microsoft.com/office/powerpoint/2010/main" val="3076940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FY14-Q2 </a:t>
            </a:r>
            <a:r>
              <a:rPr lang="en-US" dirty="0"/>
              <a:t>Lesson Learned </a:t>
            </a:r>
            <a:r>
              <a:rPr lang="en-US" dirty="0" smtClean="0"/>
              <a:t>#3: VHA Clinician Awareness of DoD Data Sharing Capabilities</a:t>
            </a:r>
            <a:endParaRPr lang="en-US" dirty="0"/>
          </a:p>
        </p:txBody>
      </p:sp>
      <p:sp>
        <p:nvSpPr>
          <p:cNvPr id="3" name="Slide Number Placeholder 2"/>
          <p:cNvSpPr>
            <a:spLocks noGrp="1"/>
          </p:cNvSpPr>
          <p:nvPr>
            <p:ph type="sldNum" sz="quarter" idx="10"/>
          </p:nvPr>
        </p:nvSpPr>
        <p:spPr/>
        <p:txBody>
          <a:bodyPr/>
          <a:lstStyle/>
          <a:p>
            <a:pPr>
              <a:defRPr/>
            </a:pPr>
            <a:fld id="{5B1AF43B-DC5F-4813-A4DA-17F2F6C1393F}" type="slidenum">
              <a:rPr lang="en-US" smtClean="0"/>
              <a:pPr>
                <a:defRPr/>
              </a:pPr>
              <a:t>13</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773799111"/>
              </p:ext>
            </p:extLst>
          </p:nvPr>
        </p:nvGraphicFramePr>
        <p:xfrm>
          <a:off x="223283" y="1679945"/>
          <a:ext cx="8665536" cy="5014572"/>
        </p:xfrm>
        <a:graphic>
          <a:graphicData uri="http://schemas.openxmlformats.org/drawingml/2006/table">
            <a:tbl>
              <a:tblPr firstRow="1">
                <a:effectLst>
                  <a:outerShdw blurRad="40005" dist="19939" dir="5400000" algn="t" rotWithShape="0">
                    <a:prstClr val="black">
                      <a:alpha val="38000"/>
                    </a:prstClr>
                  </a:outerShdw>
                </a:effectLst>
                <a:tableStyleId>{775DCB02-9BB8-47FD-8907-85C794F793BA}</a:tableStyleId>
              </a:tblPr>
              <a:tblGrid>
                <a:gridCol w="8665536"/>
              </a:tblGrid>
              <a:tr h="1924492">
                <a:tc>
                  <a:txBody>
                    <a:bodyPr/>
                    <a:lstStyle/>
                    <a:p>
                      <a:pPr marL="117475" marR="0" lvl="0" indent="0" algn="l" defTabSz="457200" rtl="0" eaLnBrk="1" fontAlgn="auto" latinLnBrk="0" hangingPunct="1">
                        <a:lnSpc>
                          <a:spcPct val="100000"/>
                        </a:lnSpc>
                        <a:spcBef>
                          <a:spcPts val="0"/>
                        </a:spcBef>
                        <a:spcAft>
                          <a:spcPts val="0"/>
                        </a:spcAft>
                        <a:buClrTx/>
                        <a:buSzTx/>
                        <a:buFont typeface="Arial" pitchFamily="34" charset="0"/>
                        <a:buNone/>
                        <a:tabLst/>
                        <a:defRPr/>
                      </a:pPr>
                      <a:r>
                        <a:rPr lang="en-US" sz="1400" b="1" dirty="0" smtClean="0">
                          <a:solidFill>
                            <a:srgbClr val="FFFFFF"/>
                          </a:solidFill>
                          <a:latin typeface="Arial" pitchFamily="34" charset="0"/>
                          <a:cs typeface="Arial" pitchFamily="34" charset="0"/>
                        </a:rPr>
                        <a:t>Observations: </a:t>
                      </a:r>
                    </a:p>
                    <a:p>
                      <a:pPr marL="403225"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400" b="0" dirty="0" smtClean="0">
                          <a:solidFill>
                            <a:srgbClr val="FFFFFF"/>
                          </a:solidFill>
                          <a:latin typeface="Arial" pitchFamily="34" charset="0"/>
                          <a:cs typeface="Arial" pitchFamily="34" charset="0"/>
                        </a:rPr>
                        <a:t>On the February 19 Health Informatics and Technology Roundtable</a:t>
                      </a:r>
                      <a:r>
                        <a:rPr lang="en-US" sz="1400" b="0" baseline="0" dirty="0" smtClean="0">
                          <a:solidFill>
                            <a:srgbClr val="FFFFFF"/>
                          </a:solidFill>
                          <a:latin typeface="Arial" pitchFamily="34" charset="0"/>
                          <a:cs typeface="Arial" pitchFamily="34" charset="0"/>
                        </a:rPr>
                        <a:t> meeting, it was announced that many VHA clinicians and VAMC leadership (including Chiefs of Staff, Chief Medical Information Officers, and Clinical Applications Coordinators) are unaware of the capability to view DoD patient records via BHIE and JLV (where available). </a:t>
                      </a:r>
                    </a:p>
                    <a:p>
                      <a:pPr marL="403225"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400" b="0" baseline="0" dirty="0" smtClean="0">
                          <a:solidFill>
                            <a:srgbClr val="FFFFFF"/>
                          </a:solidFill>
                          <a:latin typeface="Arial" pitchFamily="34" charset="0"/>
                          <a:cs typeface="Arial" pitchFamily="34" charset="0"/>
                        </a:rPr>
                        <a:t>BHIE has been in </a:t>
                      </a:r>
                      <a:r>
                        <a:rPr lang="en-US" sz="1400" b="0" kern="1200" baseline="0" dirty="0" smtClean="0">
                          <a:solidFill>
                            <a:srgbClr val="FFFFFF"/>
                          </a:solidFill>
                          <a:latin typeface="Arial" pitchFamily="34" charset="0"/>
                          <a:ea typeface="+mn-ea"/>
                          <a:cs typeface="Arial" pitchFamily="34" charset="0"/>
                        </a:rPr>
                        <a:t>existence for many years and training material is available to all VAMC CACs.  </a:t>
                      </a:r>
                    </a:p>
                    <a:p>
                      <a:pPr marL="403225"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400" b="0" kern="1200" baseline="0" dirty="0" smtClean="0">
                          <a:solidFill>
                            <a:srgbClr val="FFFFFF"/>
                          </a:solidFill>
                          <a:latin typeface="Arial" pitchFamily="34" charset="0"/>
                          <a:ea typeface="+mn-ea"/>
                          <a:cs typeface="Arial" pitchFamily="34" charset="0"/>
                        </a:rPr>
                        <a:t>There is a high turnover rate of staff at facilities, leading to a gap in knowledge between (current and former?) </a:t>
                      </a:r>
                      <a:r>
                        <a:rPr lang="en-US" sz="1400" b="0" baseline="0" dirty="0" smtClean="0">
                          <a:solidFill>
                            <a:srgbClr val="FFFFFF"/>
                          </a:solidFill>
                          <a:latin typeface="Arial" pitchFamily="34" charset="0"/>
                          <a:cs typeface="Arial" pitchFamily="34" charset="0"/>
                        </a:rPr>
                        <a:t>staff members. </a:t>
                      </a:r>
                      <a:r>
                        <a:rPr lang="en-US" sz="1400" b="0" baseline="0" dirty="0" smtClean="0">
                          <a:solidFill>
                            <a:srgbClr val="FFFFFF"/>
                          </a:solidFill>
                          <a:latin typeface="Arial" pitchFamily="34" charset="0"/>
                          <a:cs typeface="Arial" pitchFamily="34" charset="0"/>
                        </a:rPr>
                        <a:t>  </a:t>
                      </a:r>
                      <a:endParaRPr lang="en-US" sz="1400" b="0" baseline="0" dirty="0" smtClean="0">
                        <a:solidFill>
                          <a:srgbClr val="FFFFFF"/>
                        </a:solidFill>
                        <a:latin typeface="Arial" pitchFamily="34" charset="0"/>
                        <a:cs typeface="Arial" pitchFamily="34" charset="0"/>
                      </a:endParaRPr>
                    </a:p>
                  </a:txBody>
                  <a:tcPr marL="38339" marR="38339" marT="124562" marB="124562" anchor="ctr" horzOverflow="overflow">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rgbClr val="0083BE"/>
                    </a:solidFill>
                  </a:tcPr>
                </a:tc>
              </a:tr>
              <a:tr h="719927">
                <a:tc>
                  <a:txBody>
                    <a:bodyPr/>
                    <a:lstStyle/>
                    <a:p>
                      <a:pPr marL="117475" marR="0" lvl="0" indent="0" algn="l" defTabSz="914400" rtl="0" eaLnBrk="0" fontAlgn="base" latinLnBrk="0" hangingPunct="0">
                        <a:lnSpc>
                          <a:spcPct val="100000"/>
                        </a:lnSpc>
                        <a:spcBef>
                          <a:spcPts val="0"/>
                        </a:spcBef>
                        <a:spcAft>
                          <a:spcPts val="600"/>
                        </a:spcAft>
                        <a:buClrTx/>
                        <a:buSzTx/>
                        <a:buFontTx/>
                        <a:buNone/>
                        <a:tabLst/>
                      </a:pPr>
                      <a:r>
                        <a:rPr kumimoji="0" lang="en-US" sz="1400" b="1" u="none" strike="noStrike" cap="none" normalizeH="0" baseline="0" dirty="0" smtClean="0">
                          <a:ln>
                            <a:noFill/>
                          </a:ln>
                          <a:solidFill>
                            <a:schemeClr val="bg1"/>
                          </a:solidFill>
                          <a:effectLst/>
                          <a:latin typeface="Arial" pitchFamily="34" charset="0"/>
                          <a:cs typeface="Arial" pitchFamily="34" charset="0"/>
                        </a:rPr>
                        <a:t>Lesson Learned: </a:t>
                      </a:r>
                      <a:r>
                        <a:rPr kumimoji="0" lang="en-US" sz="1400" b="0" u="none" strike="noStrike" cap="none" normalizeH="0" baseline="0" dirty="0" smtClean="0">
                          <a:ln>
                            <a:noFill/>
                          </a:ln>
                          <a:solidFill>
                            <a:schemeClr val="bg1"/>
                          </a:solidFill>
                          <a:effectLst/>
                          <a:latin typeface="Arial" pitchFamily="34" charset="0"/>
                          <a:cs typeface="Arial" pitchFamily="34" charset="0"/>
                        </a:rPr>
                        <a:t>Despite the available software technology and training forums available, many VHA clinicians are unaware of the capability to view DoD patient records.  Education and training materials supporting this functionality should be regularly circulated to all VAMC leadership and clinicians to ensure providers have access to the most comprehensive set of patient data available.  </a:t>
                      </a:r>
                    </a:p>
                  </a:txBody>
                  <a:tcPr marL="38339" marR="38339" marT="124562" marB="124562" anchor="ctr" horzOverflow="overflow">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r>
              <a:tr h="1905009">
                <a:tc>
                  <a:txBody>
                    <a:bodyPr/>
                    <a:lstStyle/>
                    <a:p>
                      <a:pPr marL="169863" marR="0" lvl="0" indent="0" algn="l" defTabSz="914400" rtl="0" eaLnBrk="0" fontAlgn="base"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Recommendation: </a:t>
                      </a:r>
                    </a:p>
                    <a:p>
                      <a:pPr marL="455613" marR="0" lvl="0"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Update all BHIE and JLV training materials.  Distribute training materials on proper communications forums and directly to all VAMC Chiefs of Staff, Chief Medical Information Officers, and CACs on an annual basis or when ever new staff are employed </a:t>
                      </a:r>
                      <a:r>
                        <a:rPr kumimoji="0" lang="en-US" sz="14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(VA Chief Health Information Officer and Communications Support Staff)</a:t>
                      </a:r>
                    </a:p>
                    <a:p>
                      <a:pPr marL="455613" marR="0" lvl="0"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Circulate updated BHIE and JLV training materials to all VHA clinicians on an annual basis to remind staff and educate new employees about available resources to view DoD patient information</a:t>
                      </a:r>
                      <a:r>
                        <a:rPr kumimoji="0" lang="en-US" sz="14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(VAMC CACs)</a:t>
                      </a:r>
                    </a:p>
                  </a:txBody>
                  <a:tcPr marL="0" marR="38339" marT="124562" marB="124562" horzOverflow="overflow">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Tree>
    <p:extLst>
      <p:ext uri="{BB962C8B-B14F-4D97-AF65-F5344CB8AC3E}">
        <p14:creationId xmlns:p14="http://schemas.microsoft.com/office/powerpoint/2010/main" val="2694483619"/>
      </p:ext>
    </p:extLst>
  </p:cSld>
  <p:clrMapOvr>
    <a:masterClrMapping/>
  </p:clrMapOvr>
  <p:timing>
    <p:tnLst>
      <p:par>
        <p:cTn id="1" dur="indefinite" restart="never" nodeType="tmRoot"/>
      </p:par>
    </p:tnLst>
  </p:timing>
</p:sld>
</file>

<file path=ppt/theme/theme1.xml><?xml version="1.0" encoding="utf-8"?>
<a:theme xmlns:a="http://schemas.openxmlformats.org/drawingml/2006/main" name="PPT_VHA_Template">
  <a:themeElements>
    <a:clrScheme name="Custom 5">
      <a:dk1>
        <a:sysClr val="windowText" lastClr="000000"/>
      </a:dk1>
      <a:lt1>
        <a:sysClr val="window" lastClr="FFFFFF"/>
      </a:lt1>
      <a:dk2>
        <a:srgbClr val="FFFFFE"/>
      </a:dk2>
      <a:lt2>
        <a:srgbClr val="FFFFFE"/>
      </a:lt2>
      <a:accent1>
        <a:srgbClr val="0083BE"/>
      </a:accent1>
      <a:accent2>
        <a:srgbClr val="78BE20"/>
      </a:accent2>
      <a:accent3>
        <a:srgbClr val="C4262E"/>
      </a:accent3>
      <a:accent4>
        <a:srgbClr val="FF7F32"/>
      </a:accent4>
      <a:accent5>
        <a:srgbClr val="F3CF45"/>
      </a:accent5>
      <a:accent6>
        <a:srgbClr val="FFFFFE"/>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HI Pages">
  <a:themeElements>
    <a:clrScheme name="OHI Colors 2">
      <a:dk1>
        <a:sysClr val="windowText" lastClr="000000"/>
      </a:dk1>
      <a:lt1>
        <a:sysClr val="window" lastClr="FFFFFF"/>
      </a:lt1>
      <a:dk2>
        <a:srgbClr val="003F72"/>
      </a:dk2>
      <a:lt2>
        <a:srgbClr val="EEECE1"/>
      </a:lt2>
      <a:accent1>
        <a:srgbClr val="0083BE"/>
      </a:accent1>
      <a:accent2>
        <a:srgbClr val="C6262E"/>
      </a:accent2>
      <a:accent3>
        <a:srgbClr val="772432"/>
      </a:accent3>
      <a:accent4>
        <a:srgbClr val="16918D"/>
      </a:accent4>
      <a:accent5>
        <a:srgbClr val="4E3472"/>
      </a:accent5>
      <a:accent6>
        <a:srgbClr val="CB5A0A"/>
      </a:accent6>
      <a:hlink>
        <a:srgbClr val="6AAEE2"/>
      </a:hlink>
      <a:folHlink>
        <a:srgbClr val="666666"/>
      </a:folHlink>
    </a:clrScheme>
    <a:fontScheme name="Trek">
      <a:majorFont>
        <a:latin typeface="Franklin Gothic Medium"/>
        <a:ea typeface=""/>
        <a:cs typeface=""/>
        <a:font script="Jpan" typeface="ヒラギノ角ゴ Pro W6"/>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ＭＳ Ｐゴシック"/>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666FE635C0FBC45BC6A42A110FC27FA" ma:contentTypeVersion="0" ma:contentTypeDescription="Create a new document." ma:contentTypeScope="" ma:versionID="200fc2ac6a639d95b73aab89e30acc8d">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672FA7F3-548F-4028-B3D9-7BE3420DB41A}">
  <ds:schemaRefs>
    <ds:schemaRef ds:uri="http://schemas.microsoft.com/sharepoint/v3/contenttype/forms"/>
  </ds:schemaRefs>
</ds:datastoreItem>
</file>

<file path=customXml/itemProps2.xml><?xml version="1.0" encoding="utf-8"?>
<ds:datastoreItem xmlns:ds="http://schemas.openxmlformats.org/officeDocument/2006/customXml" ds:itemID="{32B4DF95-96E5-4301-A7A9-855BE72ABFC6}">
  <ds:schemaRefs>
    <ds:schemaRef ds:uri="http://www.w3.org/XML/1998/namespace"/>
    <ds:schemaRef ds:uri="http://purl.org/dc/terms/"/>
    <ds:schemaRef ds:uri="http://purl.org/dc/elements/1.1/"/>
    <ds:schemaRef ds:uri="http://schemas.microsoft.com/office/2006/documentManagement/types"/>
    <ds:schemaRef ds:uri="http://schemas.openxmlformats.org/package/2006/metadata/core-properties"/>
    <ds:schemaRef ds:uri="http://purl.org/dc/dcmitype/"/>
    <ds:schemaRef ds:uri="http://schemas.microsoft.com/office/2006/metadata/properties"/>
  </ds:schemaRefs>
</ds:datastoreItem>
</file>

<file path=customXml/itemProps3.xml><?xml version="1.0" encoding="utf-8"?>
<ds:datastoreItem xmlns:ds="http://schemas.openxmlformats.org/officeDocument/2006/customXml" ds:itemID="{0224A578-CA9A-444D-BD5B-32810B7510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36071</TotalTime>
  <Words>2511</Words>
  <Application>Microsoft Office PowerPoint</Application>
  <PresentationFormat>On-screen Show (4:3)</PresentationFormat>
  <Paragraphs>146</Paragraphs>
  <Slides>13</Slides>
  <Notes>13</Notes>
  <HiddenSlides>0</HiddenSlides>
  <MMClips>0</MMClip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PPT_VHA_Template</vt:lpstr>
      <vt:lpstr>OHI Pages</vt:lpstr>
      <vt:lpstr>VHA iEHR Lessons Learned Quarterly Deliverable Reporting Period: April 2014 – June 2014 Task 1.6</vt:lpstr>
      <vt:lpstr>Overview of Lessons Learned </vt:lpstr>
      <vt:lpstr>Lessons Learned Tracking from FY14-Quarter 2</vt:lpstr>
      <vt:lpstr>Lessons Learned Tracking from FY14-Quarter 2</vt:lpstr>
      <vt:lpstr>FY14-Q3 Lesson Learned #1:  Data Domain Work Processes</vt:lpstr>
      <vt:lpstr>FY14-Q3 Lesson Learned #2:  Lack of Clarity Regarding Funding</vt:lpstr>
      <vt:lpstr>FY14-Q3 Lesson Learned #3: Communications about Organizational Changes</vt:lpstr>
      <vt:lpstr>FY14-Q3 Lesson Learned #4: Proliferation of Interoperability-related Documentation</vt:lpstr>
      <vt:lpstr>Lessons Learned – FY14-Quarter 3 Recap</vt:lpstr>
      <vt:lpstr>PowerPoint Presentation</vt:lpstr>
      <vt:lpstr>FY14-Q2 Lesson Learned #1: Compliance with FY14 National Defense Authorization Act (NDAA) Interoperability Requirements</vt:lpstr>
      <vt:lpstr>FY14-Q2 Lesson Learned #2: Interoperability Resource and Communications Challenges</vt:lpstr>
      <vt:lpstr>FY14-Q2 Lesson Learned #3: VHA Clinician Awareness of DoD Data Sharing Capabilities</vt:lpstr>
    </vt:vector>
  </TitlesOfParts>
  <Company>Woodpile Studios</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OIA produced presentations</dc:subject>
  <dc:creator>U.S. Department of Veterans Affairs, Veterans Health Administration, Office of Informatics and Analytics</dc:creator>
  <cp:keywords>informatics, analytics, VHA, OIA, health, presentation</cp:keywords>
  <dc:description>This is a template, please be sure to update all of the above information with the correct title, subject, keywords and remove all sample content. 9/1/2011 version.</dc:description>
  <cp:lastModifiedBy>Chisholm, Jonathan (VHACLE)</cp:lastModifiedBy>
  <cp:revision>1209</cp:revision>
  <cp:lastPrinted>2011-11-21T21:29:47Z</cp:lastPrinted>
  <dcterms:created xsi:type="dcterms:W3CDTF">2010-01-22T17:58:25Z</dcterms:created>
  <dcterms:modified xsi:type="dcterms:W3CDTF">2014-11-17T15:48:12Z</dcterms:modified>
  <cp:category>Template</cp:category>
  <cp:contentStatus>VHA Communications Provided</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0x0101005666FE635C0FBC45BC6A42A110FC27FA</vt:lpwstr>
  </property>
</Properties>
</file>