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6.xml" ContentType="application/vnd.openxmlformats-officedocument.presentationml.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docProps/custom.xml" ContentType="application/vnd.openxmlformats-officedocument.custom-properties+xml"/>
  <Override PartName="/ppt/commentAuthors.xml" ContentType="application/vnd.openxmlformats-officedocument.presentationml.commentAuthors+xml"/>
  <Override PartName="/customXml/itemProps4.xml" ContentType="application/vnd.openxmlformats-officedocument.customXml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1" r:id="rId5"/>
    <p:sldMasterId id="2147483833" r:id="rId6"/>
  </p:sldMasterIdLst>
  <p:sldIdLst>
    <p:sldId id="256" r:id="rId7"/>
    <p:sldId id="286" r:id="rId8"/>
    <p:sldId id="304" r:id="rId9"/>
    <p:sldId id="299" r:id="rId10"/>
    <p:sldId id="305" r:id="rId11"/>
    <p:sldId id="300" r:id="rId12"/>
    <p:sldId id="303" r:id="rId13"/>
    <p:sldId id="301" r:id="rId14"/>
    <p:sldId id="298" r:id="rId15"/>
  </p:sldIdLst>
  <p:sldSz cx="9144000" cy="6858000" type="screen4x3"/>
  <p:notesSz cx="7077075" cy="93630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16" autoAdjust="0"/>
    <p:restoredTop sz="94660"/>
  </p:normalViewPr>
  <p:slideViewPr>
    <p:cSldViewPr>
      <p:cViewPr>
        <p:scale>
          <a:sx n="80" d="100"/>
          <a:sy n="80" d="100"/>
        </p:scale>
        <p:origin x="-1134"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4" name="Picture 7" descr="Top block is a close-up photo of red-white-blue flag pattern. Bottom block is a light blue circle-star pattern. Bottom right is the VA emblem-Excellence logo lock-up."/>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338880" y="3178162"/>
            <a:ext cx="7772400" cy="730127"/>
          </a:xfrm>
        </p:spPr>
        <p:txBody>
          <a:bodyPr>
            <a:normAutofit/>
          </a:bodyPr>
          <a:lstStyle>
            <a:lvl1pPr algn="l">
              <a:defRPr sz="2000" b="1">
                <a:latin typeface="Calibri"/>
                <a:cs typeface="Calibri"/>
              </a:defRPr>
            </a:lvl1pPr>
          </a:lstStyle>
          <a:p>
            <a:r>
              <a:rPr lang="en-US" smtClean="0"/>
              <a:t>Click to edit Master title style</a:t>
            </a:r>
            <a:endParaRPr lang="en-US" dirty="0"/>
          </a:p>
        </p:txBody>
      </p:sp>
      <p:sp>
        <p:nvSpPr>
          <p:cNvPr id="3" name="Subtitle 2"/>
          <p:cNvSpPr>
            <a:spLocks noGrp="1"/>
          </p:cNvSpPr>
          <p:nvPr>
            <p:ph type="subTitle" idx="1"/>
          </p:nvPr>
        </p:nvSpPr>
        <p:spPr>
          <a:xfrm>
            <a:off x="357696" y="4004454"/>
            <a:ext cx="7753584" cy="914813"/>
          </a:xfrm>
        </p:spPr>
        <p:txBody>
          <a:bodyPr>
            <a:noAutofit/>
          </a:bodyPr>
          <a:lstStyle>
            <a:lvl1pPr marL="0" indent="0" algn="l">
              <a:buNone/>
              <a:defRPr sz="1600">
                <a:solidFill>
                  <a:srgbClr val="FFFFFF"/>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rtlCol="0"/>
          <a:lstStyle>
            <a:lvl1pPr fontAlgn="auto">
              <a:spcBef>
                <a:spcPts val="0"/>
              </a:spcBef>
              <a:spcAft>
                <a:spcPts val="0"/>
              </a:spcAft>
              <a:defRPr>
                <a:solidFill>
                  <a:prstClr val="black">
                    <a:tint val="75000"/>
                  </a:prstClr>
                </a:solidFill>
                <a:latin typeface="Georgia"/>
                <a:cs typeface="Georgia"/>
              </a:defRPr>
            </a:lvl1pPr>
          </a:lstStyle>
          <a:p>
            <a:pPr>
              <a:defRPr/>
            </a:pPr>
            <a:fld id="{8A07BDEA-CEEB-4B17-B7AA-C0208F5B1280}"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3" descr="Slide background with light blue circle-star pattern block behind title. Bottom left reads &quot;Veterans Health Administration.&quot;"/>
          <p:cNvPicPr>
            <a:picLocks noChangeAspect="1"/>
          </p:cNvPicPr>
          <p:nvPr userDrawn="1"/>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274638"/>
            <a:ext cx="8229600" cy="12906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457200" y="1849438"/>
            <a:ext cx="8229600" cy="4276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Slide Number Placeholder 5"/>
          <p:cNvSpPr>
            <a:spLocks noGrp="1"/>
          </p:cNvSpPr>
          <p:nvPr>
            <p:ph type="sldNum" sz="quarter" idx="4"/>
          </p:nvPr>
        </p:nvSpPr>
        <p:spPr>
          <a:xfrm>
            <a:off x="8583613" y="6249988"/>
            <a:ext cx="490537"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latin typeface="Georgia" pitchFamily="18" charset="0"/>
              </a:defRPr>
            </a:lvl1pPr>
          </a:lstStyle>
          <a:p>
            <a:pPr>
              <a:defRPr/>
            </a:pPr>
            <a:fld id="{F95CC0DE-E0B2-48B4-8DE9-848F9646AA10}" type="slidenum">
              <a:rPr lang="en-US"/>
              <a:pPr>
                <a:defRPr/>
              </a:pPr>
              <a:t>‹#›</a:t>
            </a:fld>
            <a:endParaRPr lang="en-US" dirty="0"/>
          </a:p>
        </p:txBody>
      </p:sp>
      <p:sp>
        <p:nvSpPr>
          <p:cNvPr id="7" name="TextBox 6"/>
          <p:cNvSpPr txBox="1"/>
          <p:nvPr userDrawn="1"/>
        </p:nvSpPr>
        <p:spPr>
          <a:xfrm>
            <a:off x="457200" y="6284913"/>
            <a:ext cx="4311650" cy="276225"/>
          </a:xfrm>
          <a:prstGeom prst="rect">
            <a:avLst/>
          </a:prstGeom>
          <a:noFill/>
        </p:spPr>
        <p:txBody>
          <a:bodyPr>
            <a:spAutoFit/>
          </a:bodyPr>
          <a:lstStyle/>
          <a:p>
            <a:pPr defTabSz="457200" fontAlgn="auto">
              <a:spcBef>
                <a:spcPts val="0"/>
              </a:spcBef>
              <a:spcAft>
                <a:spcPts val="0"/>
              </a:spcAft>
              <a:defRPr/>
            </a:pPr>
            <a:r>
              <a:rPr lang="en-US" sz="1200" spc="100" dirty="0">
                <a:solidFill>
                  <a:prstClr val="white">
                    <a:lumMod val="65000"/>
                  </a:prstClr>
                </a:solidFill>
                <a:latin typeface="Calibri"/>
                <a:cs typeface="+mn-cs"/>
              </a:rPr>
              <a:t>VETERANS HEALTH ADMINISTRATION</a:t>
            </a:r>
          </a:p>
        </p:txBody>
      </p:sp>
    </p:spTree>
  </p:cSld>
  <p:clrMap bg1="lt1" tx1="dk1" bg2="lt2" tx2="dk2" accent1="accent1" accent2="accent2" accent3="accent3" accent4="accent4" accent5="accent5" accent6="accent6" hlink="hlink" folHlink="folHlink"/>
  <p:sldLayoutIdLst>
    <p:sldLayoutId id="2147483889" r:id="rId1"/>
  </p:sldLayoutIdLst>
  <p:hf hdr="0" ftr="0" dt="0"/>
  <p:txStyles>
    <p:titleStyle>
      <a:lvl1pPr algn="l" defTabSz="457200" rtl="0" eaLnBrk="0" fontAlgn="base" hangingPunct="0">
        <a:spcBef>
          <a:spcPct val="0"/>
        </a:spcBef>
        <a:spcAft>
          <a:spcPct val="0"/>
        </a:spcAft>
        <a:defRPr sz="2400" kern="1200">
          <a:solidFill>
            <a:schemeClr val="bg1"/>
          </a:solidFill>
          <a:latin typeface="Georgia"/>
          <a:ea typeface="Georgia" pitchFamily="18" charset="0"/>
          <a:cs typeface="Georgia"/>
        </a:defRPr>
      </a:lvl1pPr>
      <a:lvl2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2pPr>
      <a:lvl3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3pPr>
      <a:lvl4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4pPr>
      <a:lvl5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5pPr>
      <a:lvl6pPr marL="4572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6pPr>
      <a:lvl7pPr marL="9144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7pPr>
      <a:lvl8pPr marL="13716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8pPr>
      <a:lvl9pPr marL="18288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9pPr>
    </p:titleStyle>
    <p:bodyStyle>
      <a:lvl1pPr marL="342900" indent="-342900" algn="l" defTabSz="457200" rtl="0" eaLnBrk="0" fontAlgn="base" hangingPunct="0">
        <a:spcBef>
          <a:spcPct val="20000"/>
        </a:spcBef>
        <a:spcAft>
          <a:spcPct val="0"/>
        </a:spcAft>
        <a:buFont typeface="Arial" charset="0"/>
        <a:buChar char="•"/>
        <a:defRPr kern="1200">
          <a:solidFill>
            <a:schemeClr val="tx1"/>
          </a:solidFill>
          <a:latin typeface="+mn-lt"/>
          <a:ea typeface="Georgia" pitchFamily="18" charset="0"/>
          <a:cs typeface="Georgia"/>
        </a:defRPr>
      </a:lvl1pPr>
      <a:lvl2pPr marL="742950" indent="-285750" algn="l" defTabSz="457200" rtl="0" eaLnBrk="0" fontAlgn="base" hangingPunct="0">
        <a:spcBef>
          <a:spcPct val="20000"/>
        </a:spcBef>
        <a:spcAft>
          <a:spcPct val="0"/>
        </a:spcAft>
        <a:buFont typeface="Arial" charset="0"/>
        <a:buChar char="–"/>
        <a:defRPr sz="1600" kern="1200">
          <a:solidFill>
            <a:schemeClr val="tx1"/>
          </a:solidFill>
          <a:latin typeface="+mn-lt"/>
          <a:ea typeface="Georgia" pitchFamily="18" charset="0"/>
          <a:cs typeface="Georgia"/>
        </a:defRPr>
      </a:lvl2pPr>
      <a:lvl3pPr marL="11430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orgia" pitchFamily="18" charset="0"/>
          <a:cs typeface="Georgia"/>
        </a:defRPr>
      </a:lvl3pPr>
      <a:lvl4pPr marL="1600200" indent="-228600" algn="l" defTabSz="457200" rtl="0" eaLnBrk="0" fontAlgn="base" hangingPunct="0">
        <a:spcBef>
          <a:spcPct val="20000"/>
        </a:spcBef>
        <a:spcAft>
          <a:spcPct val="0"/>
        </a:spcAft>
        <a:buFont typeface="Arial" charset="0"/>
        <a:buChar char="–"/>
        <a:defRPr sz="1200" kern="1200">
          <a:solidFill>
            <a:schemeClr val="tx1"/>
          </a:solidFill>
          <a:latin typeface="+mn-lt"/>
          <a:ea typeface="Georgia" pitchFamily="18" charset="0"/>
          <a:cs typeface="Georgia"/>
        </a:defRPr>
      </a:lvl4pPr>
      <a:lvl5pPr marL="2057400" indent="-228600" algn="l" defTabSz="457200" rtl="0" eaLnBrk="0" fontAlgn="base" hangingPunct="0">
        <a:spcBef>
          <a:spcPct val="20000"/>
        </a:spcBef>
        <a:spcAft>
          <a:spcPct val="0"/>
        </a:spcAft>
        <a:buFont typeface="Arial" charset="0"/>
        <a:buChar char="»"/>
        <a:defRPr sz="1200" kern="1200">
          <a:solidFill>
            <a:schemeClr val="tx1"/>
          </a:solidFill>
          <a:latin typeface="Georgia"/>
          <a:ea typeface="Georgia" pitchFamily="18" charset="0"/>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50" name="Picture 3" descr="Slide background with light blue circle-star pattern block behind title. Bottom left reads &quot;Veterans Health Administration.&quot;"/>
          <p:cNvPicPr>
            <a:picLocks noChangeAspect="1"/>
          </p:cNvPicPr>
          <p:nvPr userDrawn="1"/>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51" name="Title Placeholder 1"/>
          <p:cNvSpPr>
            <a:spLocks noGrp="1"/>
          </p:cNvSpPr>
          <p:nvPr>
            <p:ph type="title"/>
          </p:nvPr>
        </p:nvSpPr>
        <p:spPr bwMode="auto">
          <a:xfrm>
            <a:off x="457200" y="274638"/>
            <a:ext cx="8229600" cy="12906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52" name="Text Placeholder 2"/>
          <p:cNvSpPr>
            <a:spLocks noGrp="1"/>
          </p:cNvSpPr>
          <p:nvPr>
            <p:ph type="body" idx="1"/>
          </p:nvPr>
        </p:nvSpPr>
        <p:spPr bwMode="auto">
          <a:xfrm>
            <a:off x="457200" y="1849438"/>
            <a:ext cx="8229600" cy="4276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Slide Number Placeholder 5"/>
          <p:cNvSpPr>
            <a:spLocks noGrp="1"/>
          </p:cNvSpPr>
          <p:nvPr>
            <p:ph type="sldNum" sz="quarter" idx="4"/>
          </p:nvPr>
        </p:nvSpPr>
        <p:spPr>
          <a:xfrm>
            <a:off x="8583613" y="6249988"/>
            <a:ext cx="490537"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latin typeface="Georgia" pitchFamily="18" charset="0"/>
              </a:defRPr>
            </a:lvl1pPr>
          </a:lstStyle>
          <a:p>
            <a:pPr>
              <a:defRPr/>
            </a:pPr>
            <a:fld id="{BBD73824-E2A9-49CF-9E1D-C2F9FFE12DB9}" type="slidenum">
              <a:rPr lang="en-US"/>
              <a:pPr>
                <a:defRPr/>
              </a:pPr>
              <a:t>‹#›</a:t>
            </a:fld>
            <a:endParaRPr lang="en-US" dirty="0"/>
          </a:p>
        </p:txBody>
      </p:sp>
      <p:sp>
        <p:nvSpPr>
          <p:cNvPr id="7" name="TextBox 6"/>
          <p:cNvSpPr txBox="1"/>
          <p:nvPr userDrawn="1"/>
        </p:nvSpPr>
        <p:spPr>
          <a:xfrm>
            <a:off x="457200" y="6284913"/>
            <a:ext cx="4311650" cy="276225"/>
          </a:xfrm>
          <a:prstGeom prst="rect">
            <a:avLst/>
          </a:prstGeom>
          <a:noFill/>
        </p:spPr>
        <p:txBody>
          <a:bodyPr>
            <a:spAutoFit/>
          </a:bodyPr>
          <a:lstStyle/>
          <a:p>
            <a:pPr defTabSz="457200" fontAlgn="auto">
              <a:spcBef>
                <a:spcPts val="0"/>
              </a:spcBef>
              <a:spcAft>
                <a:spcPts val="0"/>
              </a:spcAft>
              <a:defRPr/>
            </a:pPr>
            <a:r>
              <a:rPr lang="en-US" sz="1200" spc="100" dirty="0">
                <a:solidFill>
                  <a:prstClr val="white">
                    <a:lumMod val="65000"/>
                  </a:prstClr>
                </a:solidFill>
                <a:latin typeface="Calibri"/>
                <a:cs typeface="+mn-cs"/>
              </a:rPr>
              <a:t>VETERANS HEALTH ADMINISTRATION</a:t>
            </a:r>
          </a:p>
        </p:txBody>
      </p:sp>
    </p:spTree>
  </p:cSld>
  <p:clrMap bg1="lt1" tx1="dk1" bg2="lt2" tx2="dk2" accent1="accent1" accent2="accent2" accent3="accent3" accent4="accent4" accent5="accent5" accent6="accent6" hlink="hlink" folHlink="folHlink"/>
  <p:sldLayoutIdLst>
    <p:sldLayoutId id="2147483890" r:id="rId1"/>
  </p:sldLayoutIdLst>
  <p:hf hdr="0" ftr="0" dt="0"/>
  <p:txStyles>
    <p:titleStyle>
      <a:lvl1pPr algn="l" defTabSz="457200" rtl="0" eaLnBrk="0" fontAlgn="base" hangingPunct="0">
        <a:spcBef>
          <a:spcPct val="0"/>
        </a:spcBef>
        <a:spcAft>
          <a:spcPct val="0"/>
        </a:spcAft>
        <a:defRPr sz="2400" kern="1200">
          <a:solidFill>
            <a:schemeClr val="bg1"/>
          </a:solidFill>
          <a:latin typeface="Georgia"/>
          <a:ea typeface="Georgia" pitchFamily="18" charset="0"/>
          <a:cs typeface="Georgia"/>
        </a:defRPr>
      </a:lvl1pPr>
      <a:lvl2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2pPr>
      <a:lvl3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3pPr>
      <a:lvl4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4pPr>
      <a:lvl5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5pPr>
      <a:lvl6pPr marL="4572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6pPr>
      <a:lvl7pPr marL="9144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7pPr>
      <a:lvl8pPr marL="13716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8pPr>
      <a:lvl9pPr marL="18288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9pPr>
    </p:titleStyle>
    <p:bodyStyle>
      <a:lvl1pPr marL="342900" indent="-342900" algn="l" defTabSz="457200" rtl="0" eaLnBrk="0" fontAlgn="base" hangingPunct="0">
        <a:spcBef>
          <a:spcPct val="20000"/>
        </a:spcBef>
        <a:spcAft>
          <a:spcPct val="0"/>
        </a:spcAft>
        <a:buFont typeface="Arial" charset="0"/>
        <a:buChar char="•"/>
        <a:defRPr kern="1200">
          <a:solidFill>
            <a:schemeClr val="tx1"/>
          </a:solidFill>
          <a:latin typeface="+mn-lt"/>
          <a:ea typeface="Georgia" pitchFamily="18" charset="0"/>
          <a:cs typeface="Georgia"/>
        </a:defRPr>
      </a:lvl1pPr>
      <a:lvl2pPr marL="742950" indent="-285750" algn="l" defTabSz="457200" rtl="0" eaLnBrk="0" fontAlgn="base" hangingPunct="0">
        <a:spcBef>
          <a:spcPct val="20000"/>
        </a:spcBef>
        <a:spcAft>
          <a:spcPct val="0"/>
        </a:spcAft>
        <a:buFont typeface="Arial" charset="0"/>
        <a:buChar char="–"/>
        <a:defRPr sz="1600" kern="1200">
          <a:solidFill>
            <a:schemeClr val="tx1"/>
          </a:solidFill>
          <a:latin typeface="+mn-lt"/>
          <a:ea typeface="Georgia" pitchFamily="18" charset="0"/>
          <a:cs typeface="Georgia"/>
        </a:defRPr>
      </a:lvl2pPr>
      <a:lvl3pPr marL="11430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orgia" pitchFamily="18" charset="0"/>
          <a:cs typeface="Georgia"/>
        </a:defRPr>
      </a:lvl3pPr>
      <a:lvl4pPr marL="1600200" indent="-228600" algn="l" defTabSz="457200" rtl="0" eaLnBrk="0" fontAlgn="base" hangingPunct="0">
        <a:spcBef>
          <a:spcPct val="20000"/>
        </a:spcBef>
        <a:spcAft>
          <a:spcPct val="0"/>
        </a:spcAft>
        <a:buFont typeface="Arial" charset="0"/>
        <a:buChar char="–"/>
        <a:defRPr sz="1200" kern="1200">
          <a:solidFill>
            <a:schemeClr val="tx1"/>
          </a:solidFill>
          <a:latin typeface="+mn-lt"/>
          <a:ea typeface="Georgia" pitchFamily="18" charset="0"/>
          <a:cs typeface="Georgia"/>
        </a:defRPr>
      </a:lvl4pPr>
      <a:lvl5pPr marL="2057400" indent="-228600" algn="l" defTabSz="457200" rtl="0" eaLnBrk="0" fontAlgn="base" hangingPunct="0">
        <a:spcBef>
          <a:spcPct val="20000"/>
        </a:spcBef>
        <a:spcAft>
          <a:spcPct val="0"/>
        </a:spcAft>
        <a:buFont typeface="Arial" charset="0"/>
        <a:buChar char="»"/>
        <a:defRPr sz="1200" kern="1200">
          <a:solidFill>
            <a:schemeClr val="tx1"/>
          </a:solidFill>
          <a:latin typeface="Georgia"/>
          <a:ea typeface="Georgia" pitchFamily="18" charset="0"/>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ubtitle 2"/>
          <p:cNvSpPr>
            <a:spLocks noGrp="1"/>
          </p:cNvSpPr>
          <p:nvPr>
            <p:ph type="subTitle" idx="1"/>
          </p:nvPr>
        </p:nvSpPr>
        <p:spPr>
          <a:xfrm>
            <a:off x="357188" y="4341813"/>
            <a:ext cx="7753350" cy="915987"/>
          </a:xfrm>
        </p:spPr>
        <p:txBody>
          <a:bodyPr/>
          <a:lstStyle/>
          <a:p>
            <a:pPr algn="ctr" eaLnBrk="1" hangingPunct="1">
              <a:buFont typeface="Wingdings 2" pitchFamily="18" charset="2"/>
              <a:buNone/>
            </a:pPr>
            <a:r>
              <a:rPr lang="en-US" sz="2400" smtClean="0">
                <a:cs typeface="Georgia" pitchFamily="18" charset="0"/>
              </a:rPr>
              <a:t>Rich Beaudoin, Program Manager</a:t>
            </a:r>
          </a:p>
          <a:p>
            <a:pPr algn="ctr" eaLnBrk="1" hangingPunct="1"/>
            <a:r>
              <a:rPr lang="en-US" sz="2400" smtClean="0">
                <a:ea typeface="Calibri" pitchFamily="34" charset="0"/>
                <a:cs typeface="Calibri" pitchFamily="34" charset="0"/>
              </a:rPr>
              <a:t>Vendor Solutions Symposium</a:t>
            </a:r>
            <a:endParaRPr lang="en-US" sz="2400" smtClean="0">
              <a:cs typeface="Georgia" pitchFamily="18" charset="0"/>
            </a:endParaRPr>
          </a:p>
          <a:p>
            <a:pPr algn="ctr" eaLnBrk="1" hangingPunct="1">
              <a:buFont typeface="Wingdings 2" pitchFamily="18" charset="2"/>
              <a:buNone/>
            </a:pPr>
            <a:r>
              <a:rPr lang="en-US" sz="2400" smtClean="0">
                <a:cs typeface="Georgia" pitchFamily="18" charset="0"/>
              </a:rPr>
              <a:t>December 2012</a:t>
            </a:r>
          </a:p>
          <a:p>
            <a:pPr algn="ctr" eaLnBrk="1" hangingPunct="1"/>
            <a:r>
              <a:rPr lang="en-US" sz="2400" smtClean="0">
                <a:ea typeface="Calibri" pitchFamily="34" charset="0"/>
                <a:cs typeface="Calibri" pitchFamily="34" charset="0"/>
              </a:rPr>
              <a:t/>
            </a:r>
            <a:br>
              <a:rPr lang="en-US" sz="2400" smtClean="0">
                <a:ea typeface="Calibri" pitchFamily="34" charset="0"/>
                <a:cs typeface="Calibri" pitchFamily="34" charset="0"/>
              </a:rPr>
            </a:br>
            <a:endParaRPr lang="en-US" sz="2400" smtClean="0">
              <a:cs typeface="Georgia" pitchFamily="18" charset="0"/>
            </a:endParaRPr>
          </a:p>
          <a:p>
            <a:pPr algn="ctr" eaLnBrk="1" hangingPunct="1">
              <a:buFont typeface="Wingdings 2" pitchFamily="18" charset="2"/>
              <a:buNone/>
            </a:pPr>
            <a:endParaRPr lang="en-US" sz="2400" smtClean="0">
              <a:cs typeface="Georgia" pitchFamily="18" charset="0"/>
            </a:endParaRPr>
          </a:p>
        </p:txBody>
      </p:sp>
      <p:sp>
        <p:nvSpPr>
          <p:cNvPr id="5123" name="Title 1"/>
          <p:cNvSpPr>
            <a:spLocks noGrp="1"/>
          </p:cNvSpPr>
          <p:nvPr>
            <p:ph type="ctrTitle"/>
          </p:nvPr>
        </p:nvSpPr>
        <p:spPr>
          <a:xfrm>
            <a:off x="338138" y="3536950"/>
            <a:ext cx="7772400" cy="730250"/>
          </a:xfrm>
        </p:spPr>
        <p:txBody>
          <a:bodyPr>
            <a:normAutofit fontScale="90000"/>
          </a:bodyPr>
          <a:lstStyle/>
          <a:p>
            <a:pPr algn="ctr">
              <a:defRPr/>
            </a:pP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r>
              <a:rPr lang="en-US" sz="2800" dirty="0" smtClean="0">
                <a:latin typeface="Calibri" pitchFamily="34" charset="0"/>
                <a:cs typeface="Calibri" pitchFamily="34" charset="0"/>
              </a:rPr>
              <a:t>New Models of Care (NMOC)</a:t>
            </a:r>
            <a:br>
              <a:rPr lang="en-US" sz="2800" dirty="0" smtClean="0">
                <a:latin typeface="Calibri" pitchFamily="34" charset="0"/>
                <a:cs typeface="Calibri" pitchFamily="34" charset="0"/>
              </a:rPr>
            </a:br>
            <a:r>
              <a:rPr lang="en-US" sz="2800" dirty="0" smtClean="0">
                <a:latin typeface="Calibri" pitchFamily="34" charset="0"/>
                <a:cs typeface="Calibri" pitchFamily="34" charset="0"/>
              </a:rPr>
              <a:t>Preventative Care Veteran Health Portals</a:t>
            </a:r>
            <a:br>
              <a:rPr lang="en-US" sz="2800" dirty="0" smtClean="0">
                <a:latin typeface="Calibri" pitchFamily="34" charset="0"/>
                <a:cs typeface="Calibri" pitchFamily="34" charset="0"/>
              </a:rPr>
            </a:br>
            <a:endParaRPr lang="en-US" sz="2800"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smtClean="0">
                <a:solidFill>
                  <a:srgbClr val="FFFFFF"/>
                </a:solidFill>
                <a:latin typeface="Georgia" pitchFamily="18" charset="0"/>
                <a:ea typeface="Calibri" pitchFamily="34" charset="0"/>
                <a:cs typeface="Calibri" pitchFamily="34" charset="0"/>
              </a:rPr>
              <a:t>Preventative Care Veteran Health Portals</a:t>
            </a:r>
            <a:br>
              <a:rPr lang="en-US" smtClean="0">
                <a:solidFill>
                  <a:srgbClr val="FFFFFF"/>
                </a:solidFill>
                <a:latin typeface="Georgia" pitchFamily="18" charset="0"/>
                <a:ea typeface="Calibri" pitchFamily="34" charset="0"/>
                <a:cs typeface="Calibri" pitchFamily="34" charset="0"/>
              </a:rPr>
            </a:br>
            <a:r>
              <a:rPr lang="en-US" smtClean="0">
                <a:solidFill>
                  <a:srgbClr val="FFFFFF"/>
                </a:solidFill>
                <a:latin typeface="Georgia" pitchFamily="18" charset="0"/>
                <a:ea typeface="Calibri" pitchFamily="34" charset="0"/>
                <a:cs typeface="Calibri" pitchFamily="34" charset="0"/>
              </a:rPr>
              <a:t>Program Description</a:t>
            </a:r>
            <a:endParaRPr lang="en-US" smtClean="0">
              <a:latin typeface="Georgia" pitchFamily="18" charset="0"/>
              <a:cs typeface="Georgia" pitchFamily="18" charset="0"/>
            </a:endParaRPr>
          </a:p>
        </p:txBody>
      </p:sp>
      <p:sp>
        <p:nvSpPr>
          <p:cNvPr id="6147"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844627DC-A868-4F74-BBDC-CC9A36D0DBE7}" type="slidenum">
              <a:rPr lang="en-US" smtClean="0">
                <a:solidFill>
                  <a:srgbClr val="898989"/>
                </a:solidFill>
                <a:latin typeface="Georgia" pitchFamily="18" charset="0"/>
                <a:cs typeface="Arial" charset="0"/>
              </a:rPr>
              <a:pPr fontAlgn="base">
                <a:spcBef>
                  <a:spcPct val="0"/>
                </a:spcBef>
                <a:spcAft>
                  <a:spcPct val="0"/>
                </a:spcAft>
              </a:pPr>
              <a:t>2</a:t>
            </a:fld>
            <a:endParaRPr lang="en-US" smtClean="0">
              <a:solidFill>
                <a:srgbClr val="898989"/>
              </a:solidFill>
              <a:latin typeface="Georgia" pitchFamily="18" charset="0"/>
              <a:cs typeface="Arial" charset="0"/>
            </a:endParaRPr>
          </a:p>
        </p:txBody>
      </p:sp>
      <p:sp>
        <p:nvSpPr>
          <p:cNvPr id="6148" name="Content Placeholder 4"/>
          <p:cNvSpPr>
            <a:spLocks noGrp="1"/>
          </p:cNvSpPr>
          <p:nvPr>
            <p:ph sz="half" idx="1"/>
          </p:nvPr>
        </p:nvSpPr>
        <p:spPr>
          <a:xfrm>
            <a:off x="457200" y="1828800"/>
            <a:ext cx="7696200" cy="4202113"/>
          </a:xfrm>
        </p:spPr>
        <p:txBody>
          <a:bodyPr>
            <a:normAutofit fontScale="92500" lnSpcReduction="10000"/>
          </a:bodyPr>
          <a:lstStyle/>
          <a:p>
            <a:pPr>
              <a:defRPr/>
            </a:pPr>
            <a:r>
              <a:rPr lang="en-US" dirty="0" smtClean="0">
                <a:cs typeface="Georgia" pitchFamily="18" charset="0"/>
              </a:rPr>
              <a:t>Preventive Care Veteran Health Portal Program  is the unifying step towards giving Veterans complete ownership of their health care information and access to several preventive health tools that provide customized education and applications that will foster participation in the patient’s treatment plan</a:t>
            </a:r>
          </a:p>
          <a:p>
            <a:pPr>
              <a:defRPr/>
            </a:pPr>
            <a:endParaRPr lang="en-US" dirty="0" smtClean="0">
              <a:cs typeface="Georgia" pitchFamily="18" charset="0"/>
            </a:endParaRPr>
          </a:p>
          <a:p>
            <a:pPr>
              <a:defRPr/>
            </a:pPr>
            <a:r>
              <a:rPr lang="en-US" dirty="0" smtClean="0">
                <a:cs typeface="Georgia" pitchFamily="18" charset="0"/>
              </a:rPr>
              <a:t>My HealtheVet (MHV) is a Veteran-facing web portal that provides Veterans with several features: </a:t>
            </a:r>
          </a:p>
          <a:p>
            <a:pPr lvl="1">
              <a:defRPr/>
            </a:pPr>
            <a:r>
              <a:rPr lang="en-US" dirty="0" smtClean="0">
                <a:cs typeface="Georgia" pitchFamily="18" charset="0"/>
              </a:rPr>
              <a:t>Veterans can download/store/print their personal health information in several formats via VA Blue Button</a:t>
            </a:r>
          </a:p>
          <a:p>
            <a:pPr lvl="1">
              <a:defRPr/>
            </a:pPr>
            <a:r>
              <a:rPr lang="en-US" dirty="0" smtClean="0">
                <a:cs typeface="Georgia" pitchFamily="18" charset="0"/>
              </a:rPr>
              <a:t>Online refill of VA prescriptions</a:t>
            </a:r>
          </a:p>
          <a:p>
            <a:pPr lvl="1">
              <a:defRPr/>
            </a:pPr>
            <a:r>
              <a:rPr lang="en-US" dirty="0" smtClean="0">
                <a:cs typeface="Georgia" pitchFamily="18" charset="0"/>
              </a:rPr>
              <a:t>Secure message communications with all Primary Care and Specialty care clinics</a:t>
            </a:r>
          </a:p>
          <a:p>
            <a:pPr lvl="1">
              <a:defRPr/>
            </a:pPr>
            <a:r>
              <a:rPr lang="en-US" dirty="0" smtClean="0">
                <a:cs typeface="Georgia" pitchFamily="18" charset="0"/>
              </a:rPr>
              <a:t>Access to custom educational materials</a:t>
            </a:r>
          </a:p>
          <a:p>
            <a:pPr lvl="1">
              <a:defRPr/>
            </a:pPr>
            <a:endParaRPr lang="en-US" dirty="0" smtClean="0">
              <a:cs typeface="Georgia" pitchFamily="18" charset="0"/>
            </a:endParaRPr>
          </a:p>
          <a:p>
            <a:pPr>
              <a:defRPr/>
            </a:pPr>
            <a:r>
              <a:rPr lang="en-US" dirty="0" smtClean="0">
                <a:cs typeface="Georgia" pitchFamily="18" charset="0"/>
              </a:rPr>
              <a:t>Interfaces or incorporates with several  Preventive Care applications to leverage the web portal and foster the patient participating in their own care.  The applications include:  a Veteran-specific Health Risk Appraisal, several Mental Health applications, and Food and Activity Journals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mtClean="0">
                <a:latin typeface="Georgia" pitchFamily="18" charset="0"/>
                <a:cs typeface="Georgia" pitchFamily="18" charset="0"/>
              </a:rPr>
              <a:t>Current Projects (What we are doing)</a:t>
            </a:r>
            <a:br>
              <a:rPr lang="en-US" smtClean="0">
                <a:latin typeface="Georgia" pitchFamily="18" charset="0"/>
                <a:cs typeface="Georgia" pitchFamily="18" charset="0"/>
              </a:rPr>
            </a:br>
            <a:r>
              <a:rPr lang="en-US" smtClean="0">
                <a:latin typeface="Georgia" pitchFamily="18" charset="0"/>
                <a:cs typeface="Georgia" pitchFamily="18" charset="0"/>
              </a:rPr>
              <a:t>Personal Health Record Access Activities</a:t>
            </a:r>
          </a:p>
        </p:txBody>
      </p:sp>
      <p:sp>
        <p:nvSpPr>
          <p:cNvPr id="7171"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CD9F4194-1E5E-48F1-9BA7-132257862B4D}" type="slidenum">
              <a:rPr lang="en-US" smtClean="0">
                <a:solidFill>
                  <a:srgbClr val="898989"/>
                </a:solidFill>
                <a:latin typeface="Georgia" pitchFamily="18" charset="0"/>
                <a:cs typeface="Arial" charset="0"/>
              </a:rPr>
              <a:pPr fontAlgn="base">
                <a:spcBef>
                  <a:spcPct val="0"/>
                </a:spcBef>
                <a:spcAft>
                  <a:spcPct val="0"/>
                </a:spcAft>
              </a:pPr>
              <a:t>3</a:t>
            </a:fld>
            <a:endParaRPr lang="en-US" smtClean="0">
              <a:solidFill>
                <a:srgbClr val="898989"/>
              </a:solidFill>
              <a:latin typeface="Georgia" pitchFamily="18" charset="0"/>
              <a:cs typeface="Arial" charset="0"/>
            </a:endParaRPr>
          </a:p>
        </p:txBody>
      </p:sp>
      <p:sp>
        <p:nvSpPr>
          <p:cNvPr id="7172" name="Content Placeholder 4"/>
          <p:cNvSpPr>
            <a:spLocks noGrp="1"/>
          </p:cNvSpPr>
          <p:nvPr>
            <p:ph sz="half" idx="1"/>
          </p:nvPr>
        </p:nvSpPr>
        <p:spPr>
          <a:xfrm>
            <a:off x="457200" y="1924050"/>
            <a:ext cx="7315200" cy="4552950"/>
          </a:xfrm>
        </p:spPr>
        <p:txBody>
          <a:bodyPr>
            <a:normAutofit fontScale="92500" lnSpcReduction="20000"/>
          </a:bodyPr>
          <a:lstStyle/>
          <a:p>
            <a:pPr>
              <a:defRPr/>
            </a:pPr>
            <a:r>
              <a:rPr lang="en-US" sz="1900" b="1" dirty="0" smtClean="0">
                <a:cs typeface="Georgia" pitchFamily="18" charset="0"/>
              </a:rPr>
              <a:t>Presentation of the final Blue Button Personal Health Record data fields</a:t>
            </a:r>
          </a:p>
          <a:p>
            <a:pPr lvl="1">
              <a:defRPr/>
            </a:pPr>
            <a:r>
              <a:rPr lang="en-US" dirty="0" smtClean="0">
                <a:cs typeface="Georgia" pitchFamily="18" charset="0"/>
              </a:rPr>
              <a:t>Release 12/15/12</a:t>
            </a:r>
          </a:p>
          <a:p>
            <a:pPr lvl="1">
              <a:defRPr/>
            </a:pPr>
            <a:r>
              <a:rPr lang="en-US" dirty="0" smtClean="0">
                <a:cs typeface="Georgia" pitchFamily="18" charset="0"/>
              </a:rPr>
              <a:t>Complete Field Testing 1/12/13</a:t>
            </a:r>
          </a:p>
          <a:p>
            <a:pPr>
              <a:defRPr/>
            </a:pPr>
            <a:r>
              <a:rPr lang="en-US" sz="1900" b="1" dirty="0" smtClean="0">
                <a:cs typeface="Georgia" pitchFamily="18" charset="0"/>
              </a:rPr>
              <a:t>Home Telehealth Program interface</a:t>
            </a:r>
          </a:p>
          <a:p>
            <a:pPr>
              <a:defRPr/>
            </a:pPr>
            <a:r>
              <a:rPr lang="en-US" sz="1900" b="1" dirty="0" smtClean="0">
                <a:cs typeface="Georgia" pitchFamily="18" charset="0"/>
              </a:rPr>
              <a:t>Consolidated Care Document ( CCD/C32</a:t>
            </a:r>
            <a:r>
              <a:rPr lang="en-US" dirty="0" smtClean="0">
                <a:cs typeface="Georgia" pitchFamily="18" charset="0"/>
              </a:rPr>
              <a:t>) </a:t>
            </a:r>
          </a:p>
          <a:p>
            <a:pPr lvl="1">
              <a:defRPr/>
            </a:pPr>
            <a:r>
              <a:rPr lang="en-US" dirty="0" smtClean="0">
                <a:cs typeface="Georgia" pitchFamily="18" charset="0"/>
              </a:rPr>
              <a:t>Deployment</a:t>
            </a:r>
            <a:r>
              <a:rPr lang="en-US" dirty="0">
                <a:cs typeface="Georgia" pitchFamily="18" charset="0"/>
              </a:rPr>
              <a:t> </a:t>
            </a:r>
            <a:r>
              <a:rPr lang="en-US" dirty="0" smtClean="0">
                <a:cs typeface="Georgia" pitchFamily="18" charset="0"/>
              </a:rPr>
              <a:t>1/12/13</a:t>
            </a:r>
          </a:p>
          <a:p>
            <a:pPr lvl="1">
              <a:defRPr/>
            </a:pPr>
            <a:r>
              <a:rPr lang="en-US" dirty="0" smtClean="0">
                <a:cs typeface="Georgia" pitchFamily="18" charset="0"/>
              </a:rPr>
              <a:t>Style sheet to view the CCD</a:t>
            </a:r>
          </a:p>
          <a:p>
            <a:pPr lvl="1">
              <a:defRPr/>
            </a:pPr>
            <a:r>
              <a:rPr lang="en-US" dirty="0" smtClean="0">
                <a:cs typeface="Georgia" pitchFamily="18" charset="0"/>
              </a:rPr>
              <a:t>Direct transfer function to participating providers</a:t>
            </a:r>
          </a:p>
          <a:p>
            <a:pPr>
              <a:defRPr/>
            </a:pPr>
            <a:r>
              <a:rPr lang="en-US" dirty="0" smtClean="0">
                <a:cs typeface="Georgia" pitchFamily="18" charset="0"/>
              </a:rPr>
              <a:t> </a:t>
            </a:r>
            <a:r>
              <a:rPr lang="en-US" sz="1900" b="1" dirty="0" smtClean="0">
                <a:cs typeface="Georgia" pitchFamily="18" charset="0"/>
              </a:rPr>
              <a:t>Mobile Applications (Clinic In Hand)</a:t>
            </a:r>
          </a:p>
          <a:p>
            <a:pPr lvl="1">
              <a:defRPr/>
            </a:pPr>
            <a:r>
              <a:rPr lang="en-US" dirty="0" smtClean="0">
                <a:cs typeface="Georgia" pitchFamily="18" charset="0"/>
              </a:rPr>
              <a:t>Secure Messaging for Veterans  </a:t>
            </a:r>
          </a:p>
          <a:p>
            <a:pPr lvl="1">
              <a:defRPr/>
            </a:pPr>
            <a:r>
              <a:rPr lang="en-US" dirty="0" smtClean="0">
                <a:cs typeface="Georgia" pitchFamily="18" charset="0"/>
              </a:rPr>
              <a:t>Blue Button</a:t>
            </a:r>
          </a:p>
          <a:p>
            <a:pPr lvl="1">
              <a:defRPr/>
            </a:pPr>
            <a:r>
              <a:rPr lang="en-US" dirty="0" smtClean="0">
                <a:cs typeface="Georgia" pitchFamily="18" charset="0"/>
              </a:rPr>
              <a:t>Prescription Refill</a:t>
            </a:r>
          </a:p>
          <a:p>
            <a:pPr lvl="1">
              <a:defRPr/>
            </a:pPr>
            <a:r>
              <a:rPr lang="en-US" dirty="0" smtClean="0">
                <a:cs typeface="Georgia" pitchFamily="18" charset="0"/>
              </a:rPr>
              <a:t>Secure Messaging for Clinicians</a:t>
            </a:r>
          </a:p>
          <a:p>
            <a:pPr>
              <a:defRPr/>
            </a:pPr>
            <a:r>
              <a:rPr lang="en-US" sz="1900" b="1" dirty="0" smtClean="0">
                <a:cs typeface="Georgia" pitchFamily="18" charset="0"/>
              </a:rPr>
              <a:t>Medical Imaging ( CT, MRI, etc.)</a:t>
            </a:r>
          </a:p>
          <a:p>
            <a:pPr>
              <a:defRPr/>
            </a:pPr>
            <a:r>
              <a:rPr lang="en-US" sz="1900" b="1" dirty="0" smtClean="0">
                <a:cs typeface="Georgia" pitchFamily="18" charset="0"/>
              </a:rPr>
              <a:t>508 Compliance</a:t>
            </a:r>
          </a:p>
          <a:p>
            <a:pPr>
              <a:defRPr/>
            </a:pPr>
            <a:r>
              <a:rPr lang="en-US" sz="1900" b="1" dirty="0">
                <a:cs typeface="Georgia" pitchFamily="18" charset="0"/>
              </a:rPr>
              <a:t>VA Patient Statement </a:t>
            </a:r>
            <a:r>
              <a:rPr lang="en-US" sz="1900" b="1" dirty="0" smtClean="0">
                <a:cs typeface="Georgia" pitchFamily="18" charset="0"/>
              </a:rPr>
              <a:t>interface</a:t>
            </a:r>
          </a:p>
          <a:p>
            <a:pPr>
              <a:defRPr/>
            </a:pPr>
            <a:r>
              <a:rPr lang="en-US" sz="1900" b="1" dirty="0" smtClean="0">
                <a:cs typeface="Georgia" pitchFamily="18" charset="0"/>
              </a:rPr>
              <a:t>USAA Interface to MHV</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mtClean="0">
                <a:latin typeface="Georgia" pitchFamily="18" charset="0"/>
                <a:cs typeface="Georgia" pitchFamily="18" charset="0"/>
              </a:rPr>
              <a:t>Current Projects (What we are doing)</a:t>
            </a:r>
            <a:br>
              <a:rPr lang="en-US" smtClean="0">
                <a:latin typeface="Georgia" pitchFamily="18" charset="0"/>
                <a:cs typeface="Georgia" pitchFamily="18" charset="0"/>
              </a:rPr>
            </a:br>
            <a:r>
              <a:rPr lang="en-US" smtClean="0">
                <a:latin typeface="Georgia" pitchFamily="18" charset="0"/>
                <a:cs typeface="Georgia" pitchFamily="18" charset="0"/>
              </a:rPr>
              <a:t>Preventive Care Applications</a:t>
            </a:r>
          </a:p>
        </p:txBody>
      </p:sp>
      <p:sp>
        <p:nvSpPr>
          <p:cNvPr id="8195"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0989A2F2-EE93-40DA-A577-493121A6E256}" type="slidenum">
              <a:rPr lang="en-US" smtClean="0">
                <a:solidFill>
                  <a:srgbClr val="898989"/>
                </a:solidFill>
                <a:latin typeface="Georgia" pitchFamily="18" charset="0"/>
                <a:cs typeface="Arial" charset="0"/>
              </a:rPr>
              <a:pPr fontAlgn="base">
                <a:spcBef>
                  <a:spcPct val="0"/>
                </a:spcBef>
                <a:spcAft>
                  <a:spcPct val="0"/>
                </a:spcAft>
              </a:pPr>
              <a:t>4</a:t>
            </a:fld>
            <a:endParaRPr lang="en-US" smtClean="0">
              <a:solidFill>
                <a:srgbClr val="898989"/>
              </a:solidFill>
              <a:latin typeface="Georgia" pitchFamily="18" charset="0"/>
              <a:cs typeface="Arial" charset="0"/>
            </a:endParaRPr>
          </a:p>
        </p:txBody>
      </p:sp>
      <p:sp>
        <p:nvSpPr>
          <p:cNvPr id="8196" name="Content Placeholder 4"/>
          <p:cNvSpPr>
            <a:spLocks noGrp="1"/>
          </p:cNvSpPr>
          <p:nvPr>
            <p:ph sz="half" idx="1"/>
          </p:nvPr>
        </p:nvSpPr>
        <p:spPr>
          <a:xfrm>
            <a:off x="457200" y="1924050"/>
            <a:ext cx="7315200" cy="4202113"/>
          </a:xfrm>
        </p:spPr>
        <p:txBody>
          <a:bodyPr/>
          <a:lstStyle/>
          <a:p>
            <a:r>
              <a:rPr lang="en-US" sz="1800" b="1" dirty="0" smtClean="0">
                <a:cs typeface="Georgia" pitchFamily="18" charset="0"/>
              </a:rPr>
              <a:t>Veteran Health Benefit Handbook ( VBH) Interface</a:t>
            </a:r>
          </a:p>
          <a:p>
            <a:r>
              <a:rPr lang="en-US" sz="1800" b="1" dirty="0" smtClean="0">
                <a:cs typeface="Georgia" pitchFamily="18" charset="0"/>
              </a:rPr>
              <a:t>Veteran Health Library (VHL) Interface</a:t>
            </a:r>
          </a:p>
          <a:p>
            <a:r>
              <a:rPr lang="en-US" sz="1800" b="1" dirty="0" smtClean="0">
                <a:cs typeface="Georgia" pitchFamily="18" charset="0"/>
              </a:rPr>
              <a:t>Personal Education Management System (PEMS) Interface</a:t>
            </a:r>
          </a:p>
          <a:p>
            <a:r>
              <a:rPr lang="en-US" sz="1800" b="1" dirty="0" err="1" smtClean="0">
                <a:cs typeface="Georgia" pitchFamily="18" charset="0"/>
              </a:rPr>
              <a:t>eMove</a:t>
            </a:r>
            <a:r>
              <a:rPr lang="en-US" sz="1800" b="1" dirty="0" smtClean="0">
                <a:cs typeface="Georgia" pitchFamily="18" charset="0"/>
              </a:rPr>
              <a:t> Weight Management Application Interface</a:t>
            </a:r>
          </a:p>
          <a:p>
            <a:r>
              <a:rPr lang="en-US" sz="1800" b="1" dirty="0" smtClean="0">
                <a:cs typeface="Georgia" pitchFamily="18" charset="0"/>
              </a:rPr>
              <a:t>My Recovery Plan (Mental Health)</a:t>
            </a:r>
          </a:p>
          <a:p>
            <a:pPr lvl="1"/>
            <a:r>
              <a:rPr lang="en-US" dirty="0" smtClean="0">
                <a:cs typeface="Georgia" pitchFamily="18" charset="0"/>
              </a:rPr>
              <a:t>My Goals</a:t>
            </a:r>
          </a:p>
          <a:p>
            <a:pPr lvl="1"/>
            <a:r>
              <a:rPr lang="en-US" dirty="0" smtClean="0">
                <a:cs typeface="Georgia" pitchFamily="18" charset="0"/>
              </a:rPr>
              <a:t>My Medications  </a:t>
            </a:r>
          </a:p>
          <a:p>
            <a:pPr lvl="1"/>
            <a:r>
              <a:rPr lang="en-US" dirty="0" smtClean="0">
                <a:cs typeface="Georgia" pitchFamily="18" charset="0"/>
              </a:rPr>
              <a:t>My Medications Tracker</a:t>
            </a:r>
          </a:p>
          <a:p>
            <a:pPr lvl="1"/>
            <a:r>
              <a:rPr lang="en-US" dirty="0" smtClean="0">
                <a:cs typeface="Georgia" pitchFamily="18" charset="0"/>
              </a:rPr>
              <a:t>My Systems Management</a:t>
            </a:r>
          </a:p>
          <a:p>
            <a:r>
              <a:rPr lang="en-US" sz="1800" b="1" dirty="0" smtClean="0">
                <a:cs typeface="Georgia" pitchFamily="18" charset="0"/>
              </a:rPr>
              <a:t>Veteran Health Risk Appraisal Program (HRA) integration</a:t>
            </a:r>
          </a:p>
          <a:p>
            <a:endParaRPr lang="en-US" dirty="0" smtClean="0">
              <a:cs typeface="Georgia"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mtClean="0">
                <a:latin typeface="Georgia" pitchFamily="18" charset="0"/>
                <a:cs typeface="Georgia" pitchFamily="18" charset="0"/>
              </a:rPr>
              <a:t>Current Projects (What we are doing)</a:t>
            </a:r>
            <a:br>
              <a:rPr lang="en-US" smtClean="0">
                <a:latin typeface="Georgia" pitchFamily="18" charset="0"/>
                <a:cs typeface="Georgia" pitchFamily="18" charset="0"/>
              </a:rPr>
            </a:br>
            <a:r>
              <a:rPr lang="en-US" smtClean="0">
                <a:latin typeface="Georgia" pitchFamily="18" charset="0"/>
                <a:cs typeface="Georgia" pitchFamily="18" charset="0"/>
              </a:rPr>
              <a:t>Technology  Activities</a:t>
            </a:r>
          </a:p>
        </p:txBody>
      </p:sp>
      <p:sp>
        <p:nvSpPr>
          <p:cNvPr id="9219"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9E0AAEA4-F7D8-4DBB-BD54-A5A69314DB0F}" type="slidenum">
              <a:rPr lang="en-US" smtClean="0">
                <a:solidFill>
                  <a:srgbClr val="898989"/>
                </a:solidFill>
                <a:latin typeface="Georgia" pitchFamily="18" charset="0"/>
                <a:cs typeface="Arial" charset="0"/>
              </a:rPr>
              <a:pPr fontAlgn="base">
                <a:spcBef>
                  <a:spcPct val="0"/>
                </a:spcBef>
                <a:spcAft>
                  <a:spcPct val="0"/>
                </a:spcAft>
              </a:pPr>
              <a:t>5</a:t>
            </a:fld>
            <a:endParaRPr lang="en-US" smtClean="0">
              <a:solidFill>
                <a:srgbClr val="898989"/>
              </a:solidFill>
              <a:latin typeface="Georgia" pitchFamily="18" charset="0"/>
              <a:cs typeface="Arial" charset="0"/>
            </a:endParaRPr>
          </a:p>
        </p:txBody>
      </p:sp>
      <p:sp>
        <p:nvSpPr>
          <p:cNvPr id="9220" name="Content Placeholder 4"/>
          <p:cNvSpPr>
            <a:spLocks noGrp="1"/>
          </p:cNvSpPr>
          <p:nvPr>
            <p:ph sz="half" idx="1"/>
          </p:nvPr>
        </p:nvSpPr>
        <p:spPr>
          <a:xfrm>
            <a:off x="457200" y="1924050"/>
            <a:ext cx="7315200" cy="4202113"/>
          </a:xfrm>
        </p:spPr>
        <p:txBody>
          <a:bodyPr/>
          <a:lstStyle/>
          <a:p>
            <a:r>
              <a:rPr lang="en-US" sz="1800" b="1" dirty="0" smtClean="0">
                <a:cs typeface="Georgia" pitchFamily="18" charset="0"/>
              </a:rPr>
              <a:t>Secure Messaging Clinician workload credit application</a:t>
            </a:r>
          </a:p>
          <a:p>
            <a:r>
              <a:rPr lang="en-US" sz="1800" b="1" dirty="0" smtClean="0">
                <a:cs typeface="Georgia" pitchFamily="18" charset="0"/>
              </a:rPr>
              <a:t>Capabilities Enhancement to increase capacity in the Cloud</a:t>
            </a:r>
          </a:p>
          <a:p>
            <a:r>
              <a:rPr lang="en-US" sz="1800" b="1" dirty="0" smtClean="0">
                <a:cs typeface="Georgia" pitchFamily="18" charset="0"/>
              </a:rPr>
              <a:t>OSEHRA/ Open Source</a:t>
            </a:r>
          </a:p>
          <a:p>
            <a:r>
              <a:rPr lang="en-US" sz="1800" b="1" dirty="0" smtClean="0">
                <a:cs typeface="Georgia" pitchFamily="18" charset="0"/>
              </a:rPr>
              <a:t>Web Site Redesign</a:t>
            </a:r>
          </a:p>
          <a:p>
            <a:r>
              <a:rPr lang="en-US" sz="1800" b="1" dirty="0" smtClean="0">
                <a:cs typeface="Georgia" pitchFamily="18" charset="0"/>
              </a:rPr>
              <a:t>Enterprise Authentication Gateway</a:t>
            </a:r>
          </a:p>
          <a:p>
            <a:r>
              <a:rPr lang="en-US" sz="1800" b="1" dirty="0" smtClean="0">
                <a:cs typeface="Georgia" pitchFamily="18" charset="0"/>
              </a:rPr>
              <a:t>New Load &amp; Performance Testing Environment</a:t>
            </a:r>
          </a:p>
          <a:p>
            <a:r>
              <a:rPr lang="en-US" sz="1800" b="1" dirty="0" smtClean="0">
                <a:cs typeface="Georgia" pitchFamily="18" charset="0"/>
              </a:rPr>
              <a:t>Automated Regression Testing</a:t>
            </a:r>
          </a:p>
          <a:p>
            <a:r>
              <a:rPr lang="en-US" sz="1800" b="1" dirty="0" smtClean="0">
                <a:cs typeface="Georgia" pitchFamily="18" charset="0"/>
              </a:rPr>
              <a:t>Identity Management Upgrades</a:t>
            </a:r>
          </a:p>
          <a:p>
            <a:endParaRPr lang="en-US" dirty="0" smtClean="0">
              <a:cs typeface="Georgia" pitchFamily="18" charset="0"/>
            </a:endParaRPr>
          </a:p>
          <a:p>
            <a:pPr marL="457200" lvl="1" indent="0">
              <a:buFont typeface="Arial" charset="0"/>
              <a:buNone/>
            </a:pPr>
            <a:endParaRPr lang="en-US" dirty="0" smtClean="0">
              <a:cs typeface="Georgia" pitchFamily="18" charset="0"/>
            </a:endParaRPr>
          </a:p>
          <a:p>
            <a:endParaRPr lang="en-US" dirty="0" smtClean="0">
              <a:cs typeface="Georgia" pitchFamily="18" charset="0"/>
            </a:endParaRPr>
          </a:p>
          <a:p>
            <a:endParaRPr lang="en-US" dirty="0" smtClean="0">
              <a:cs typeface="Georgia"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latin typeface="Georgia" pitchFamily="18" charset="0"/>
                <a:cs typeface="Georgia" pitchFamily="18" charset="0"/>
              </a:rPr>
              <a:t>Technologies Utilized/ Capabilities Delivered</a:t>
            </a:r>
          </a:p>
        </p:txBody>
      </p:sp>
      <p:sp>
        <p:nvSpPr>
          <p:cNvPr id="10243"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843094ED-8F07-4AA3-A60A-21EBF4A28661}" type="slidenum">
              <a:rPr lang="en-US" smtClean="0">
                <a:solidFill>
                  <a:srgbClr val="898989"/>
                </a:solidFill>
                <a:latin typeface="Georgia" pitchFamily="18" charset="0"/>
                <a:cs typeface="Arial" charset="0"/>
              </a:rPr>
              <a:pPr fontAlgn="base">
                <a:spcBef>
                  <a:spcPct val="0"/>
                </a:spcBef>
                <a:spcAft>
                  <a:spcPct val="0"/>
                </a:spcAft>
              </a:pPr>
              <a:t>6</a:t>
            </a:fld>
            <a:endParaRPr lang="en-US" smtClean="0">
              <a:solidFill>
                <a:srgbClr val="898989"/>
              </a:solidFill>
              <a:latin typeface="Georgia" pitchFamily="18" charset="0"/>
              <a:cs typeface="Arial" charset="0"/>
            </a:endParaRPr>
          </a:p>
        </p:txBody>
      </p:sp>
      <p:pic>
        <p:nvPicPr>
          <p:cNvPr id="10244" name="Picture 7" descr="image003"/>
          <p:cNvPicPr>
            <a:picLocks noChangeAspect="1" noChangeArrowheads="1"/>
          </p:cNvPicPr>
          <p:nvPr/>
        </p:nvPicPr>
        <p:blipFill>
          <a:blip r:embed="rId2" cstate="print"/>
          <a:srcRect/>
          <a:stretch>
            <a:fillRect/>
          </a:stretch>
        </p:blipFill>
        <p:spPr bwMode="auto">
          <a:xfrm>
            <a:off x="990600" y="1828800"/>
            <a:ext cx="7086600" cy="443865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mtClean="0">
                <a:latin typeface="Georgia" pitchFamily="18" charset="0"/>
                <a:cs typeface="Georgia" pitchFamily="18" charset="0"/>
              </a:rPr>
              <a:t>Accomplishments to Date</a:t>
            </a:r>
          </a:p>
        </p:txBody>
      </p:sp>
      <p:sp>
        <p:nvSpPr>
          <p:cNvPr id="11267"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94889429-5DAE-46A9-965A-FA00547E46C8}" type="slidenum">
              <a:rPr lang="en-US" smtClean="0">
                <a:solidFill>
                  <a:srgbClr val="898989"/>
                </a:solidFill>
                <a:latin typeface="Georgia" pitchFamily="18" charset="0"/>
                <a:cs typeface="Arial" charset="0"/>
              </a:rPr>
              <a:pPr fontAlgn="base">
                <a:spcBef>
                  <a:spcPct val="0"/>
                </a:spcBef>
                <a:spcAft>
                  <a:spcPct val="0"/>
                </a:spcAft>
              </a:pPr>
              <a:t>7</a:t>
            </a:fld>
            <a:endParaRPr lang="en-US" smtClean="0">
              <a:solidFill>
                <a:srgbClr val="898989"/>
              </a:solidFill>
              <a:latin typeface="Georgia" pitchFamily="18" charset="0"/>
              <a:cs typeface="Arial" charset="0"/>
            </a:endParaRPr>
          </a:p>
        </p:txBody>
      </p:sp>
      <p:sp>
        <p:nvSpPr>
          <p:cNvPr id="9220" name="Content Placeholder 4"/>
          <p:cNvSpPr>
            <a:spLocks noGrp="1"/>
          </p:cNvSpPr>
          <p:nvPr>
            <p:ph sz="half" idx="1"/>
          </p:nvPr>
        </p:nvSpPr>
        <p:spPr>
          <a:xfrm>
            <a:off x="457200" y="1924050"/>
            <a:ext cx="7620000" cy="4202113"/>
          </a:xfrm>
        </p:spPr>
        <p:txBody>
          <a:bodyPr/>
          <a:lstStyle/>
          <a:p>
            <a:pPr>
              <a:defRPr/>
            </a:pPr>
            <a:r>
              <a:rPr lang="en-US" sz="1800" b="1" dirty="0" smtClean="0">
                <a:cs typeface="Georgia" pitchFamily="18" charset="0"/>
              </a:rPr>
              <a:t>Utilization</a:t>
            </a:r>
          </a:p>
          <a:p>
            <a:pPr lvl="1">
              <a:defRPr/>
            </a:pPr>
            <a:r>
              <a:rPr lang="en-US" dirty="0" smtClean="0">
                <a:cs typeface="Georgia" pitchFamily="18" charset="0"/>
              </a:rPr>
              <a:t>&gt; 2,000,000 registered users ( 86% Veterans)</a:t>
            </a:r>
          </a:p>
          <a:p>
            <a:pPr lvl="1">
              <a:defRPr/>
            </a:pPr>
            <a:r>
              <a:rPr lang="en-US" dirty="0" smtClean="0">
                <a:cs typeface="Georgia" pitchFamily="18" charset="0"/>
              </a:rPr>
              <a:t>&gt; 940,000 Premium Accounts</a:t>
            </a:r>
          </a:p>
          <a:p>
            <a:pPr lvl="1">
              <a:defRPr/>
            </a:pPr>
            <a:r>
              <a:rPr lang="en-US" dirty="0" smtClean="0">
                <a:cs typeface="Georgia" pitchFamily="18" charset="0"/>
              </a:rPr>
              <a:t>&gt; 650,000 BlackBerry users</a:t>
            </a:r>
          </a:p>
          <a:p>
            <a:pPr lvl="1">
              <a:defRPr/>
            </a:pPr>
            <a:r>
              <a:rPr lang="en-US" dirty="0" smtClean="0">
                <a:cs typeface="Georgia" pitchFamily="18" charset="0"/>
              </a:rPr>
              <a:t>&gt; 2,500 BB downloads avg./day</a:t>
            </a:r>
          </a:p>
          <a:p>
            <a:pPr lvl="1">
              <a:defRPr/>
            </a:pPr>
            <a:r>
              <a:rPr lang="en-US" dirty="0" smtClean="0">
                <a:cs typeface="Georgia" pitchFamily="18" charset="0"/>
              </a:rPr>
              <a:t>&gt; 30,000 prescription refills avg./day (&gt; 35M total)</a:t>
            </a:r>
          </a:p>
          <a:p>
            <a:pPr lvl="1">
              <a:defRPr/>
            </a:pPr>
            <a:r>
              <a:rPr lang="en-US" dirty="0" smtClean="0">
                <a:cs typeface="Georgia" pitchFamily="18" charset="0"/>
              </a:rPr>
              <a:t>50,000 avg./visits/day</a:t>
            </a:r>
          </a:p>
          <a:p>
            <a:pPr>
              <a:defRPr/>
            </a:pPr>
            <a:r>
              <a:rPr lang="en-US" sz="1800" b="1" dirty="0" smtClean="0">
                <a:cs typeface="Georgia" pitchFamily="18" charset="0"/>
              </a:rPr>
              <a:t>Secure Messaging &amp; Prescription Refill found to reduce outpatient visits</a:t>
            </a:r>
          </a:p>
          <a:p>
            <a:pPr>
              <a:defRPr/>
            </a:pPr>
            <a:r>
              <a:rPr lang="en-US" sz="1800" b="1" dirty="0" smtClean="0">
                <a:cs typeface="Georgia" pitchFamily="18" charset="0"/>
              </a:rPr>
              <a:t>Incorporated Agile Development </a:t>
            </a:r>
          </a:p>
          <a:p>
            <a:pPr>
              <a:defRPr/>
            </a:pPr>
            <a:r>
              <a:rPr lang="en-US" sz="1800" b="1" dirty="0" smtClean="0">
                <a:cs typeface="Georgia" pitchFamily="18" charset="0"/>
              </a:rPr>
              <a:t>Increased from 1 to 4 Development Teams in 2012</a:t>
            </a:r>
          </a:p>
          <a:p>
            <a:pPr>
              <a:defRPr/>
            </a:pPr>
            <a:endParaRPr lang="en-US" dirty="0">
              <a:cs typeface="Georgia" pitchFamily="18" charset="0"/>
            </a:endParaRPr>
          </a:p>
          <a:p>
            <a:pPr>
              <a:defRPr/>
            </a:pPr>
            <a:r>
              <a:rPr lang="en-US" sz="1800" b="1" dirty="0" smtClean="0">
                <a:cs typeface="Georgia" pitchFamily="18" charset="0"/>
              </a:rPr>
              <a:t>Blue Button Awarded </a:t>
            </a:r>
            <a:r>
              <a:rPr lang="en-US" sz="1800" b="1" u="sng" dirty="0" smtClean="0">
                <a:cs typeface="Georgia" pitchFamily="18" charset="0"/>
              </a:rPr>
              <a:t>Federal Innovation of the Year</a:t>
            </a:r>
            <a:r>
              <a:rPr lang="en-US" sz="1800" b="1" dirty="0" smtClean="0">
                <a:cs typeface="Georgia" pitchFamily="18" charset="0"/>
              </a:rPr>
              <a:t>, FedScoop, 28 November 2012</a:t>
            </a:r>
          </a:p>
          <a:p>
            <a:pPr marL="0" indent="0">
              <a:buFont typeface="Arial" charset="0"/>
              <a:buNone/>
              <a:defRPr/>
            </a:pPr>
            <a:endParaRPr lang="en-US" dirty="0" smtClean="0">
              <a:cs typeface="Georgia"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smtClean="0">
                <a:latin typeface="Georgia" pitchFamily="18" charset="0"/>
                <a:cs typeface="Georgia" pitchFamily="18" charset="0"/>
              </a:rPr>
              <a:t>Operations Related to the Vendor Community (Who will be using the product)</a:t>
            </a:r>
          </a:p>
        </p:txBody>
      </p:sp>
      <p:sp>
        <p:nvSpPr>
          <p:cNvPr id="12291"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E7FAA856-8861-41BB-AB6F-CB96D2235BB1}" type="slidenum">
              <a:rPr lang="en-US" smtClean="0">
                <a:solidFill>
                  <a:srgbClr val="898989"/>
                </a:solidFill>
                <a:latin typeface="Georgia" pitchFamily="18" charset="0"/>
                <a:cs typeface="Arial" charset="0"/>
              </a:rPr>
              <a:pPr fontAlgn="base">
                <a:spcBef>
                  <a:spcPct val="0"/>
                </a:spcBef>
                <a:spcAft>
                  <a:spcPct val="0"/>
                </a:spcAft>
              </a:pPr>
              <a:t>8</a:t>
            </a:fld>
            <a:endParaRPr lang="en-US" smtClean="0">
              <a:solidFill>
                <a:srgbClr val="898989"/>
              </a:solidFill>
              <a:latin typeface="Georgia" pitchFamily="18" charset="0"/>
              <a:cs typeface="Arial" charset="0"/>
            </a:endParaRPr>
          </a:p>
        </p:txBody>
      </p:sp>
      <p:sp>
        <p:nvSpPr>
          <p:cNvPr id="12292" name="Content Placeholder 4"/>
          <p:cNvSpPr>
            <a:spLocks noGrp="1"/>
          </p:cNvSpPr>
          <p:nvPr>
            <p:ph sz="half" idx="1"/>
          </p:nvPr>
        </p:nvSpPr>
        <p:spPr>
          <a:xfrm>
            <a:off x="457200" y="1924050"/>
            <a:ext cx="7162800" cy="4202113"/>
          </a:xfrm>
        </p:spPr>
        <p:txBody>
          <a:bodyPr/>
          <a:lstStyle/>
          <a:p>
            <a:r>
              <a:rPr lang="en-US" sz="1800" b="1" dirty="0" smtClean="0">
                <a:cs typeface="Georgia" pitchFamily="18" charset="0"/>
              </a:rPr>
              <a:t>OSHERA Open Source</a:t>
            </a:r>
          </a:p>
          <a:p>
            <a:pPr lvl="1"/>
            <a:r>
              <a:rPr lang="en-US" dirty="0" smtClean="0">
                <a:cs typeface="Georgia" pitchFamily="18" charset="0"/>
              </a:rPr>
              <a:t>MHV v 12.2 available soon</a:t>
            </a:r>
          </a:p>
          <a:p>
            <a:r>
              <a:rPr lang="en-US" sz="1800" b="1" dirty="0">
                <a:cs typeface="Georgia" pitchFamily="18" charset="0"/>
              </a:rPr>
              <a:t>Veterans</a:t>
            </a:r>
          </a:p>
          <a:p>
            <a:r>
              <a:rPr lang="en-US" sz="1800" b="1" dirty="0" smtClean="0">
                <a:cs typeface="Georgia" pitchFamily="18" charset="0"/>
              </a:rPr>
              <a:t>Providers</a:t>
            </a:r>
            <a:endParaRPr lang="en-US" sz="1800" b="1" dirty="0">
              <a:cs typeface="Georgia" pitchFamily="18" charset="0"/>
            </a:endParaRPr>
          </a:p>
          <a:p>
            <a:r>
              <a:rPr lang="en-US" sz="1800" b="1" dirty="0" smtClean="0">
                <a:cs typeface="Georgia" pitchFamily="18" charset="0"/>
              </a:rPr>
              <a:t>Caregivers</a:t>
            </a:r>
            <a:endParaRPr lang="en-US" sz="1800" b="1" dirty="0">
              <a:cs typeface="Georgia" pitchFamily="18" charset="0"/>
            </a:endParaRPr>
          </a:p>
          <a:p>
            <a:r>
              <a:rPr lang="en-US" sz="1800" b="1" dirty="0">
                <a:cs typeface="Georgia" pitchFamily="18" charset="0"/>
              </a:rPr>
              <a:t>VA Staff </a:t>
            </a:r>
            <a:r>
              <a:rPr lang="en-US" sz="1800" b="1" dirty="0" smtClean="0">
                <a:cs typeface="Georgia" pitchFamily="18" charset="0"/>
              </a:rPr>
              <a:t>Members</a:t>
            </a:r>
            <a:endParaRPr lang="en-US" sz="1800" b="1" dirty="0">
              <a:cs typeface="Georgia" pitchFamily="18" charset="0"/>
            </a:endParaRPr>
          </a:p>
          <a:p>
            <a:r>
              <a:rPr lang="en-US" sz="1800" b="1" dirty="0" smtClean="0">
                <a:cs typeface="Georgia" pitchFamily="18" charset="0"/>
              </a:rPr>
              <a:t>VistA</a:t>
            </a:r>
          </a:p>
          <a:p>
            <a:r>
              <a:rPr lang="en-US" sz="1800" b="1" dirty="0" smtClean="0">
                <a:cs typeface="Georgia" pitchFamily="18" charset="0"/>
              </a:rPr>
              <a:t>MDWS</a:t>
            </a:r>
          </a:p>
          <a:p>
            <a:r>
              <a:rPr lang="en-US" sz="1800" b="1" dirty="0" smtClean="0">
                <a:cs typeface="Georgia" pitchFamily="18" charset="0"/>
              </a:rPr>
              <a:t>HDR</a:t>
            </a:r>
          </a:p>
          <a:p>
            <a:r>
              <a:rPr lang="en-US" sz="1800" b="1" dirty="0" smtClean="0">
                <a:cs typeface="Georgia" pitchFamily="18" charset="0"/>
              </a:rPr>
              <a:t>National Help Desk</a:t>
            </a:r>
          </a:p>
          <a:p>
            <a:endParaRPr lang="en-US" sz="1800" b="1" dirty="0">
              <a:cs typeface="Georgia" pitchFamily="18" charset="0"/>
            </a:endParaRPr>
          </a:p>
          <a:p>
            <a:endParaRPr lang="en-US" sz="1800" b="1" dirty="0">
              <a:cs typeface="Georgia"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p:cNvSpPr>
            <a:spLocks noGrp="1"/>
          </p:cNvSpPr>
          <p:nvPr>
            <p:ph type="ctrTitle"/>
          </p:nvPr>
        </p:nvSpPr>
        <p:spPr>
          <a:xfrm>
            <a:off x="338138" y="4070350"/>
            <a:ext cx="7772400" cy="730250"/>
          </a:xfrm>
        </p:spPr>
        <p:txBody>
          <a:bodyPr>
            <a:normAutofit fontScale="90000"/>
          </a:bodyPr>
          <a:lstStyle/>
          <a:p>
            <a:pPr eaLnBrk="1" hangingPunct="1">
              <a:defRPr/>
            </a:pPr>
            <a:r>
              <a:rPr lang="en-US" sz="3200" dirty="0" smtClean="0">
                <a:latin typeface="Calibri" pitchFamily="34" charset="0"/>
                <a:cs typeface="Calibri" pitchFamily="34" charset="0"/>
              </a:rPr>
              <a:t>Questions and Comments can be addressed this afternoon during the Q&amp;A Session.</a:t>
            </a:r>
          </a:p>
        </p:txBody>
      </p:sp>
    </p:spTree>
  </p:cSld>
  <p:clrMapOvr>
    <a:masterClrMapping/>
  </p:clrMapOvr>
</p:sld>
</file>

<file path=ppt/theme/theme1.xml><?xml version="1.0" encoding="utf-8"?>
<a:theme xmlns:a="http://schemas.openxmlformats.org/drawingml/2006/main" name="1_Office Theme">
  <a:themeElements>
    <a:clrScheme name="Custom 5">
      <a:dk1>
        <a:sysClr val="windowText" lastClr="000000"/>
      </a:dk1>
      <a:lt1>
        <a:sysClr val="window" lastClr="FFFFFF"/>
      </a:lt1>
      <a:dk2>
        <a:srgbClr val="FFFFFE"/>
      </a:dk2>
      <a:lt2>
        <a:srgbClr val="FFFFFE"/>
      </a:lt2>
      <a:accent1>
        <a:srgbClr val="0083BE"/>
      </a:accent1>
      <a:accent2>
        <a:srgbClr val="78BE20"/>
      </a:accent2>
      <a:accent3>
        <a:srgbClr val="C4262E"/>
      </a:accent3>
      <a:accent4>
        <a:srgbClr val="FF7F32"/>
      </a:accent4>
      <a:accent5>
        <a:srgbClr val="F3CF45"/>
      </a:accent5>
      <a:accent6>
        <a:srgbClr val="FFFFF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Custom 5">
      <a:dk1>
        <a:sysClr val="windowText" lastClr="000000"/>
      </a:dk1>
      <a:lt1>
        <a:sysClr val="window" lastClr="FFFFFF"/>
      </a:lt1>
      <a:dk2>
        <a:srgbClr val="FFFFFE"/>
      </a:dk2>
      <a:lt2>
        <a:srgbClr val="FFFFFE"/>
      </a:lt2>
      <a:accent1>
        <a:srgbClr val="0083BE"/>
      </a:accent1>
      <a:accent2>
        <a:srgbClr val="78BE20"/>
      </a:accent2>
      <a:accent3>
        <a:srgbClr val="C4262E"/>
      </a:accent3>
      <a:accent4>
        <a:srgbClr val="FF7F32"/>
      </a:accent4>
      <a:accent5>
        <a:srgbClr val="F3CF45"/>
      </a:accent5>
      <a:accent6>
        <a:srgbClr val="FFFFF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E874A9304602E4CB0DFEA5A93B63807" ma:contentTypeVersion="0" ma:contentTypeDescription="Create a new document." ma:contentTypeScope="" ma:versionID="c83f35ca1e9ba3de921411872d41af9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DEFA723B-BD1D-4E39-ABDE-AD8F39767B5D}">
  <ds:schemaRefs>
    <ds:schemaRef ds:uri="http://schemas.microsoft.com/sharepoint/v3/contenttype/forms"/>
  </ds:schemaRefs>
</ds:datastoreItem>
</file>

<file path=customXml/itemProps2.xml><?xml version="1.0" encoding="utf-8"?>
<ds:datastoreItem xmlns:ds="http://schemas.openxmlformats.org/officeDocument/2006/customXml" ds:itemID="{2B0B7133-103A-4203-95D6-EEC43B93F707}">
  <ds:schemaRefs>
    <ds:schemaRef ds:uri="http://schemas.microsoft.com/office/2006/metadata/longProperties"/>
  </ds:schemaRefs>
</ds:datastoreItem>
</file>

<file path=customXml/itemProps3.xml><?xml version="1.0" encoding="utf-8"?>
<ds:datastoreItem xmlns:ds="http://schemas.openxmlformats.org/officeDocument/2006/customXml" ds:itemID="{A194F01E-3ABF-479E-9AD7-CDC55CF6ED90}">
  <ds:schemaRefs>
    <ds:schemaRef ds:uri="http://schemas.openxmlformats.org/package/2006/metadata/core-properties"/>
    <ds:schemaRef ds:uri="http://purl.org/dc/elements/1.1/"/>
    <ds:schemaRef ds:uri="http://schemas.microsoft.com/office/2006/metadata/properties"/>
    <ds:schemaRef ds:uri="http://purl.org/dc/dcmitype/"/>
    <ds:schemaRef ds:uri="http://purl.org/dc/terms/"/>
    <ds:schemaRef ds:uri="http://schemas.microsoft.com/office/2006/documentManagement/types"/>
    <ds:schemaRef ds:uri="http://www.w3.org/XML/1998/namespace"/>
  </ds:schemaRefs>
</ds:datastoreItem>
</file>

<file path=customXml/itemProps4.xml><?xml version="1.0" encoding="utf-8"?>
<ds:datastoreItem xmlns:ds="http://schemas.openxmlformats.org/officeDocument/2006/customXml" ds:itemID="{198487B9-51AE-4A59-837F-53C8C86ABE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4297</TotalTime>
  <Words>484</Words>
  <Application>Microsoft Office PowerPoint</Application>
  <PresentationFormat>On-screen Show (4:3)</PresentationFormat>
  <Paragraphs>88</Paragraphs>
  <Slides>9</Slides>
  <Notes>0</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1_Office Theme</vt:lpstr>
      <vt:lpstr>2_Office Theme</vt:lpstr>
      <vt:lpstr> New Models of Care (NMOC) Preventative Care Veteran Health Portals </vt:lpstr>
      <vt:lpstr>Preventative Care Veteran Health Portals Program Description</vt:lpstr>
      <vt:lpstr>Current Projects (What we are doing) Personal Health Record Access Activities</vt:lpstr>
      <vt:lpstr>Current Projects (What we are doing) Preventive Care Applications</vt:lpstr>
      <vt:lpstr>Current Projects (What we are doing) Technology  Activities</vt:lpstr>
      <vt:lpstr>Technologies Utilized/ Capabilities Delivered</vt:lpstr>
      <vt:lpstr>Accomplishments to Date</vt:lpstr>
      <vt:lpstr>Operations Related to the Vendor Community (Who will be using the product)</vt:lpstr>
      <vt:lpstr>Questions and Comments can be addressed this afternoon during the Q&amp;A Session.</vt:lpstr>
    </vt:vector>
  </TitlesOfParts>
  <Company>Department of Veterans Affairs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Sub-Initiative</dc:title>
  <dc:creator>LocalUser</dc:creator>
  <cp:lastModifiedBy>Windows User</cp:lastModifiedBy>
  <cp:revision>44</cp:revision>
  <cp:lastPrinted>2012-11-29T23:11:15Z</cp:lastPrinted>
  <dcterms:created xsi:type="dcterms:W3CDTF">2011-01-18T17:46:26Z</dcterms:created>
  <dcterms:modified xsi:type="dcterms:W3CDTF">2012-12-04T14:14:38Z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 Initiative Name">
    <vt:lpwstr>New Models Master</vt:lpwstr>
  </property>
  <property fmtid="{D5CDD505-2E9C-101B-9397-08002B2CF9AE}" pid="3" name="ContentType">
    <vt:lpwstr>Document</vt:lpwstr>
  </property>
</Properties>
</file>