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  <p:sldMasterId id="2147483684" r:id="rId6"/>
  </p:sldMasterIdLst>
  <p:notesMasterIdLst>
    <p:notesMasterId r:id="rId10"/>
  </p:notesMasterIdLst>
  <p:sldIdLst>
    <p:sldId id="264" r:id="rId7"/>
    <p:sldId id="266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F506AA1-3BAB-4949-B146-5E6BCBB8E2A4}">
          <p14:sldIdLst>
            <p14:sldId id="264"/>
            <p14:sldId id="266"/>
            <p14:sldId id="265"/>
          </p14:sldIdLst>
        </p14:section>
        <p14:section name="Backup Slide" id="{B80D9D07-1F99-4DE9-AF54-E5D1EB9D218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5B9BD5"/>
    <a:srgbClr val="F8CBAD"/>
    <a:srgbClr val="41719C"/>
    <a:srgbClr val="D7A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6912" autoAdjust="0"/>
    <p:restoredTop sz="97428" autoAdjust="0"/>
  </p:normalViewPr>
  <p:slideViewPr>
    <p:cSldViewPr snapToGrid="0" snapToObjects="1">
      <p:cViewPr varScale="1">
        <p:scale>
          <a:sx n="57" d="100"/>
          <a:sy n="57" d="100"/>
        </p:scale>
        <p:origin x="8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4C364-580F-CE40-A022-24DBF8329485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2FE32-900A-834D-86AD-C416D348B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3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2D9CBD-B5BD-4944-9D29-307B3190BD3D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436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4985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811"/>
            <a:ext cx="8229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2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57200">
              <a:defRPr/>
            </a:pPr>
            <a:endParaRPr lang="en-US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18185"/>
            <a:ext cx="9144000" cy="114300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 rot="5400000">
            <a:off x="6752376" y="3223984"/>
            <a:ext cx="4173642" cy="392383"/>
          </a:xfrm>
          <a:prstGeom prst="rect">
            <a:avLst/>
          </a:prstGeom>
          <a:noFill/>
        </p:spPr>
        <p:txBody>
          <a:bodyPr wrap="none" lIns="68548" tIns="34274" rIns="68548" bIns="34274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white">
                    <a:lumMod val="85000"/>
                  </a:prstClr>
                </a:solidFill>
                <a:latin typeface="Calibri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187796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57200">
              <a:defRPr/>
            </a:pPr>
            <a:endParaRPr lang="en-US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 rot="5400000">
            <a:off x="6752376" y="3223984"/>
            <a:ext cx="4173642" cy="392383"/>
          </a:xfrm>
          <a:prstGeom prst="rect">
            <a:avLst/>
          </a:prstGeom>
          <a:noFill/>
        </p:spPr>
        <p:txBody>
          <a:bodyPr wrap="none" lIns="68548" tIns="34274" rIns="68548" bIns="34274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white">
                    <a:lumMod val="85000"/>
                  </a:prstClr>
                </a:solidFill>
                <a:latin typeface="Calibri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1259536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57200">
              <a:defRPr/>
            </a:pPr>
            <a:endParaRPr lang="en-US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14300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 rot="5400000">
            <a:off x="6752376" y="3223984"/>
            <a:ext cx="4173642" cy="392383"/>
          </a:xfrm>
          <a:prstGeom prst="rect">
            <a:avLst/>
          </a:prstGeom>
          <a:noFill/>
        </p:spPr>
        <p:txBody>
          <a:bodyPr wrap="none" lIns="68548" tIns="34274" rIns="68548" bIns="34274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white">
                    <a:lumMod val="85000"/>
                  </a:prstClr>
                </a:solidFill>
                <a:latin typeface="Calibri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2473934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86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63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23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5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7830" y="6400138"/>
            <a:ext cx="2133600" cy="365125"/>
          </a:xfrm>
        </p:spPr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517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4A816-0C3A-44A8-91FD-72270B34A5D7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725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4A816-0C3A-44A8-91FD-72270B34A5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6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65761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811"/>
            <a:ext cx="8229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2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57200">
              <a:defRPr/>
            </a:pPr>
            <a:endParaRPr lang="en-US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18185"/>
            <a:ext cx="9144000" cy="114300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 rot="5400000">
            <a:off x="6752376" y="3223984"/>
            <a:ext cx="4173642" cy="392383"/>
          </a:xfrm>
          <a:prstGeom prst="rect">
            <a:avLst/>
          </a:prstGeom>
          <a:noFill/>
        </p:spPr>
        <p:txBody>
          <a:bodyPr wrap="none" lIns="68548" tIns="34274" rIns="68548" bIns="34274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white">
                    <a:lumMod val="85000"/>
                  </a:prstClr>
                </a:solidFill>
                <a:latin typeface="Calibri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3175336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57200">
              <a:defRPr/>
            </a:pPr>
            <a:endParaRPr lang="en-US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 rot="5400000">
            <a:off x="6752376" y="3223984"/>
            <a:ext cx="4173642" cy="392383"/>
          </a:xfrm>
          <a:prstGeom prst="rect">
            <a:avLst/>
          </a:prstGeom>
          <a:noFill/>
        </p:spPr>
        <p:txBody>
          <a:bodyPr wrap="none" lIns="68548" tIns="34274" rIns="68548" bIns="34274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white">
                    <a:lumMod val="85000"/>
                  </a:prstClr>
                </a:solidFill>
                <a:latin typeface="Calibri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4190730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57200">
              <a:defRPr/>
            </a:pPr>
            <a:endParaRPr lang="en-US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14300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 rot="5400000">
            <a:off x="6752376" y="3223984"/>
            <a:ext cx="4173642" cy="392383"/>
          </a:xfrm>
          <a:prstGeom prst="rect">
            <a:avLst/>
          </a:prstGeom>
          <a:noFill/>
        </p:spPr>
        <p:txBody>
          <a:bodyPr wrap="none" lIns="68548" tIns="34274" rIns="68548" bIns="34274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white">
                    <a:lumMod val="85000"/>
                  </a:prstClr>
                </a:solidFill>
                <a:latin typeface="Calibri"/>
              </a:rPr>
              <a:t>Working Draft – Internal VA Use Only</a:t>
            </a:r>
          </a:p>
        </p:txBody>
      </p:sp>
    </p:spTree>
    <p:extLst>
      <p:ext uri="{BB962C8B-B14F-4D97-AF65-F5344CB8AC3E}">
        <p14:creationId xmlns:p14="http://schemas.microsoft.com/office/powerpoint/2010/main" val="1965596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20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522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6923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82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7830" y="6400138"/>
            <a:ext cx="2133600" cy="365125"/>
          </a:xfrm>
        </p:spPr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435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4A816-0C3A-44A8-91FD-72270B34A5D7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275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4A816-0C3A-44A8-91FD-72270B34A5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089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135305"/>
            <a:ext cx="9144000" cy="731838"/>
          </a:xfrm>
          <a:prstGeom prst="rect">
            <a:avLst/>
          </a:prstGeom>
          <a:solidFill>
            <a:srgbClr val="1735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8" descr="3. VA-PRIMARY-HORIZONTAL-WHITE-VECTOR2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974" y="6266034"/>
            <a:ext cx="2209800" cy="49198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7830" y="64001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983F1FA-211D-3044-9E35-958DFBC26156}" type="slidenum">
              <a:rPr lang="en-US" smtClean="0">
                <a:solidFill>
                  <a:prstClr val="white"/>
                </a:solidFill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1" y="6248400"/>
            <a:ext cx="1930400" cy="58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95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135305"/>
            <a:ext cx="9144000" cy="731838"/>
          </a:xfrm>
          <a:prstGeom prst="rect">
            <a:avLst/>
          </a:prstGeom>
          <a:solidFill>
            <a:srgbClr val="1735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8" descr="3. VA-PRIMARY-HORIZONTAL-WHITE-VECTOR2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974" y="6266034"/>
            <a:ext cx="2209800" cy="49198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7830" y="64001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983F1FA-211D-3044-9E35-958DFBC26156}" type="slidenum">
              <a:rPr lang="en-US" smtClean="0">
                <a:solidFill>
                  <a:prstClr val="white"/>
                </a:solidFill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1" y="6248400"/>
            <a:ext cx="1930400" cy="58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41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11" Type="http://schemas.openxmlformats.org/officeDocument/2006/relationships/image" Target="../media/image6.png"/><Relationship Id="rId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Community Care IT Program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1371599" y="3416643"/>
            <a:ext cx="6802395" cy="2222157"/>
          </a:xfrm>
        </p:spPr>
        <p:txBody>
          <a:bodyPr/>
          <a:lstStyle/>
          <a:p>
            <a:endParaRPr lang="en-US" sz="1800" dirty="0">
              <a:solidFill>
                <a:schemeClr val="tx1"/>
              </a:solidFill>
              <a:cs typeface="Georgia" pitchFamily="18" charset="0"/>
            </a:endParaRPr>
          </a:p>
          <a:p>
            <a:r>
              <a:rPr lang="en-US" sz="2800" dirty="0">
                <a:solidFill>
                  <a:schemeClr val="tx1"/>
                </a:solidFill>
                <a:cs typeface="Georgia" pitchFamily="18" charset="0"/>
              </a:rPr>
              <a:t>Incoming and Outgoing</a:t>
            </a:r>
          </a:p>
          <a:p>
            <a:r>
              <a:rPr lang="en-US" sz="2800" dirty="0">
                <a:solidFill>
                  <a:schemeClr val="tx1"/>
                </a:solidFill>
                <a:cs typeface="Georgia" pitchFamily="18" charset="0"/>
              </a:rPr>
              <a:t>Data/Documentation</a:t>
            </a:r>
          </a:p>
          <a:p>
            <a:r>
              <a:rPr lang="en-US" sz="2800" dirty="0">
                <a:solidFill>
                  <a:schemeClr val="tx1"/>
                </a:solidFill>
                <a:cs typeface="Georgia" pitchFamily="18" charset="0"/>
              </a:rPr>
              <a:t>Flow Diagrams</a:t>
            </a:r>
          </a:p>
        </p:txBody>
      </p:sp>
      <p:pic>
        <p:nvPicPr>
          <p:cNvPr id="6" name="Picture 5" descr="Header on page 1 - shows people working in the healthcare commun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57200"/>
            <a:ext cx="86570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Outgoing Referral &amp; Medical Documentation Flow</a:t>
            </a:r>
          </a:p>
        </p:txBody>
      </p:sp>
      <p:sp>
        <p:nvSpPr>
          <p:cNvPr id="5" name="Rectangle 4"/>
          <p:cNvSpPr/>
          <p:nvPr/>
        </p:nvSpPr>
        <p:spPr>
          <a:xfrm>
            <a:off x="280623" y="554538"/>
            <a:ext cx="2592365" cy="55643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18406" y="546468"/>
            <a:ext cx="3420667" cy="55842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Magnetic Disk 6"/>
          <p:cNvSpPr/>
          <p:nvPr/>
        </p:nvSpPr>
        <p:spPr>
          <a:xfrm>
            <a:off x="1348580" y="5099137"/>
            <a:ext cx="943741" cy="465605"/>
          </a:xfrm>
          <a:prstGeom prst="flowChartMagneticDisk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VistA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2588" y="851182"/>
            <a:ext cx="409541" cy="39283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155940" y="5108925"/>
            <a:ext cx="1304530" cy="913829"/>
          </a:xfrm>
          <a:prstGeom prst="roundRect">
            <a:avLst>
              <a:gd name="adj" fmla="val 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/>
          </a:p>
          <a:p>
            <a:pPr algn="ctr"/>
            <a:r>
              <a:rPr lang="en-US" sz="1400" b="1" dirty="0"/>
              <a:t>Legend</a:t>
            </a:r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</p:txBody>
      </p:sp>
      <p:sp>
        <p:nvSpPr>
          <p:cNvPr id="10" name="Rounded Rectangle 9"/>
          <p:cNvSpPr/>
          <p:nvPr/>
        </p:nvSpPr>
        <p:spPr>
          <a:xfrm>
            <a:off x="1206075" y="3416088"/>
            <a:ext cx="1573590" cy="963107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DAS Services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-Storage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-Message Exchange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-Notifications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6187" y="1506725"/>
            <a:ext cx="1042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VA Staff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6401" y="836256"/>
            <a:ext cx="461710" cy="4788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0523" y="1099546"/>
            <a:ext cx="445098" cy="4830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7852" y="1128674"/>
            <a:ext cx="418190" cy="3934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7108" y="1047601"/>
            <a:ext cx="326796" cy="354023"/>
          </a:xfrm>
          <a:prstGeom prst="rect">
            <a:avLst/>
          </a:prstGeom>
        </p:spPr>
      </p:pic>
      <p:sp>
        <p:nvSpPr>
          <p:cNvPr id="16" name="Flowchart: Magnetic Disk 15"/>
          <p:cNvSpPr/>
          <p:nvPr/>
        </p:nvSpPr>
        <p:spPr>
          <a:xfrm>
            <a:off x="1448683" y="2423359"/>
            <a:ext cx="943741" cy="457458"/>
          </a:xfrm>
          <a:prstGeom prst="flowChartMagneticDisk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HSRM</a:t>
            </a:r>
            <a:endParaRPr lang="en-US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991482" y="669039"/>
            <a:ext cx="3445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</a:rPr>
              <a:t>VA Data Sharing Systems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91169" y="2123036"/>
            <a:ext cx="1645920" cy="365760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EDI Gateways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81115" y="2606003"/>
            <a:ext cx="1642061" cy="550819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Community Provider Portal (HSRM &amp; CV)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85767" y="3261462"/>
            <a:ext cx="1642061" cy="608921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VLER Health Information Exchange (VHIE)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91686" y="989688"/>
            <a:ext cx="1642060" cy="591567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Secure Email (</a:t>
            </a:r>
            <a:r>
              <a:rPr lang="en-US" sz="1000" b="1" dirty="0" err="1">
                <a:solidFill>
                  <a:schemeClr val="bg1"/>
                </a:solidFill>
              </a:rPr>
              <a:t>VirtruPro</a:t>
            </a:r>
            <a:r>
              <a:rPr lang="en-US" sz="1000" b="1" dirty="0">
                <a:solidFill>
                  <a:schemeClr val="bg1"/>
                </a:solidFill>
              </a:rPr>
              <a:t>, Direct)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64763" y="554537"/>
            <a:ext cx="2242013" cy="26022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605" y="1291457"/>
            <a:ext cx="404225" cy="39283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6676638" y="3261462"/>
            <a:ext cx="2224239" cy="28558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661" y="1265898"/>
            <a:ext cx="455717" cy="47889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381" y="1603619"/>
            <a:ext cx="439321" cy="48300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269" y="1558316"/>
            <a:ext cx="412762" cy="393428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6838167" y="4208540"/>
            <a:ext cx="1844358" cy="3964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tx2"/>
                </a:solidFill>
              </a:rPr>
              <a:t>CCN Contractor Region 1</a:t>
            </a:r>
          </a:p>
        </p:txBody>
      </p:sp>
      <p:sp>
        <p:nvSpPr>
          <p:cNvPr id="29" name="Flowchart: Magnetic Disk 28"/>
          <p:cNvSpPr/>
          <p:nvPr/>
        </p:nvSpPr>
        <p:spPr>
          <a:xfrm>
            <a:off x="545142" y="5171048"/>
            <a:ext cx="943741" cy="649831"/>
          </a:xfrm>
          <a:prstGeom prst="flowChartMagneticDisk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 Enrollment System</a:t>
            </a:r>
          </a:p>
        </p:txBody>
      </p:sp>
      <p:sp>
        <p:nvSpPr>
          <p:cNvPr id="30" name="Flowchart: Magnetic Disk 29"/>
          <p:cNvSpPr/>
          <p:nvPr/>
        </p:nvSpPr>
        <p:spPr>
          <a:xfrm>
            <a:off x="1281244" y="5542925"/>
            <a:ext cx="943741" cy="486131"/>
          </a:xfrm>
          <a:prstGeom prst="flowChartMagneticDisk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PPMS</a:t>
            </a:r>
          </a:p>
        </p:txBody>
      </p:sp>
      <p:sp>
        <p:nvSpPr>
          <p:cNvPr id="31" name="Folded Corner 30"/>
          <p:cNvSpPr/>
          <p:nvPr/>
        </p:nvSpPr>
        <p:spPr>
          <a:xfrm>
            <a:off x="1459843" y="4476781"/>
            <a:ext cx="1106680" cy="603386"/>
          </a:xfrm>
          <a:prstGeom prst="foldedCorner">
            <a:avLst>
              <a:gd name="adj" fmla="val 10102"/>
            </a:avLst>
          </a:prstGeom>
          <a:solidFill>
            <a:srgbClr val="D9D9D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i="1" dirty="0">
                <a:solidFill>
                  <a:schemeClr val="tx1"/>
                </a:solidFill>
              </a:rPr>
              <a:t>VA Provider, Veteran, &amp; PCP Data files</a:t>
            </a:r>
          </a:p>
        </p:txBody>
      </p:sp>
      <p:sp>
        <p:nvSpPr>
          <p:cNvPr id="32" name="Folded Corner 31"/>
          <p:cNvSpPr/>
          <p:nvPr/>
        </p:nvSpPr>
        <p:spPr>
          <a:xfrm>
            <a:off x="824180" y="2973389"/>
            <a:ext cx="971935" cy="381031"/>
          </a:xfrm>
          <a:prstGeom prst="foldedCorner">
            <a:avLst>
              <a:gd name="adj" fmla="val 10102"/>
            </a:avLst>
          </a:prstGeom>
          <a:solidFill>
            <a:srgbClr val="D9D9D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i="1" dirty="0">
                <a:solidFill>
                  <a:schemeClr val="tx1"/>
                </a:solidFill>
              </a:rPr>
              <a:t>Daily Regional Referral files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99405" y="1661692"/>
            <a:ext cx="1645920" cy="365760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Fax, Mail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1851363" y="1178239"/>
            <a:ext cx="2004559" cy="190074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35" name="Right Arrow 34"/>
          <p:cNvSpPr/>
          <p:nvPr/>
        </p:nvSpPr>
        <p:spPr>
          <a:xfrm rot="495633">
            <a:off x="1853587" y="1539011"/>
            <a:ext cx="2002902" cy="175583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36" name="Folded Corner 35"/>
          <p:cNvSpPr/>
          <p:nvPr/>
        </p:nvSpPr>
        <p:spPr>
          <a:xfrm>
            <a:off x="2446316" y="1283234"/>
            <a:ext cx="848527" cy="561337"/>
          </a:xfrm>
          <a:prstGeom prst="foldedCorner">
            <a:avLst>
              <a:gd name="adj" fmla="val 10102"/>
            </a:avLst>
          </a:prstGeom>
          <a:solidFill>
            <a:srgbClr val="D9D9D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i="1" dirty="0">
                <a:solidFill>
                  <a:schemeClr val="tx1"/>
                </a:solidFill>
              </a:rPr>
              <a:t>REFODC Packet, Med Docs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3205635" y="5367267"/>
            <a:ext cx="1205561" cy="269576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Manual Process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3207408" y="5662614"/>
            <a:ext cx="1205561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Automated Process</a:t>
            </a:r>
          </a:p>
        </p:txBody>
      </p:sp>
      <p:sp>
        <p:nvSpPr>
          <p:cNvPr id="39" name="Right Arrow 38"/>
          <p:cNvSpPr/>
          <p:nvPr/>
        </p:nvSpPr>
        <p:spPr>
          <a:xfrm rot="21150893">
            <a:off x="2872937" y="3518111"/>
            <a:ext cx="989606" cy="222560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CCDA Requests</a:t>
            </a:r>
          </a:p>
        </p:txBody>
      </p:sp>
      <p:sp>
        <p:nvSpPr>
          <p:cNvPr id="40" name="Right Arrow 39"/>
          <p:cNvSpPr/>
          <p:nvPr/>
        </p:nvSpPr>
        <p:spPr>
          <a:xfrm rot="17567546">
            <a:off x="1047025" y="4633802"/>
            <a:ext cx="748378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rot="5400000">
            <a:off x="1681984" y="3022035"/>
            <a:ext cx="475357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 rot="378788">
            <a:off x="2439400" y="2154212"/>
            <a:ext cx="1408751" cy="22748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 rot="313192">
            <a:off x="2431829" y="2640647"/>
            <a:ext cx="1431355" cy="238902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Referral, Doc &amp; EHR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833942" y="4649443"/>
            <a:ext cx="1844358" cy="3964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tx2"/>
                </a:solidFill>
              </a:rPr>
              <a:t>CCN Contractor Region 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833942" y="5080266"/>
            <a:ext cx="1844358" cy="3964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tx2"/>
                </a:solidFill>
              </a:rPr>
              <a:t>CCN Contractor Region 3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833942" y="5521825"/>
            <a:ext cx="1844358" cy="3964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tx2"/>
                </a:solidFill>
              </a:rPr>
              <a:t>CCN Contractor Region 4</a:t>
            </a:r>
          </a:p>
        </p:txBody>
      </p:sp>
      <p:sp>
        <p:nvSpPr>
          <p:cNvPr id="47" name="Flowchart: Magnetic Disk 46"/>
          <p:cNvSpPr/>
          <p:nvPr/>
        </p:nvSpPr>
        <p:spPr>
          <a:xfrm>
            <a:off x="6814997" y="3579261"/>
            <a:ext cx="1890036" cy="580580"/>
          </a:xfrm>
          <a:prstGeom prst="flowChartMagneticDisk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CCN Contractor</a:t>
            </a:r>
          </a:p>
        </p:txBody>
      </p:sp>
      <p:sp>
        <p:nvSpPr>
          <p:cNvPr id="48" name="Right Arrow 47"/>
          <p:cNvSpPr/>
          <p:nvPr/>
        </p:nvSpPr>
        <p:spPr>
          <a:xfrm rot="1675880">
            <a:off x="2948071" y="4662972"/>
            <a:ext cx="3804061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Data Files</a:t>
            </a:r>
          </a:p>
        </p:txBody>
      </p:sp>
      <p:sp>
        <p:nvSpPr>
          <p:cNvPr id="49" name="Right Arrow 48"/>
          <p:cNvSpPr/>
          <p:nvPr/>
        </p:nvSpPr>
        <p:spPr>
          <a:xfrm rot="1324824">
            <a:off x="2873420" y="4447868"/>
            <a:ext cx="3806221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Data Files</a:t>
            </a:r>
          </a:p>
        </p:txBody>
      </p:sp>
      <p:sp>
        <p:nvSpPr>
          <p:cNvPr id="50" name="Right Arrow 49"/>
          <p:cNvSpPr/>
          <p:nvPr/>
        </p:nvSpPr>
        <p:spPr>
          <a:xfrm rot="907886">
            <a:off x="2885987" y="4252142"/>
            <a:ext cx="3732759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Data Files</a:t>
            </a:r>
          </a:p>
        </p:txBody>
      </p:sp>
      <p:sp>
        <p:nvSpPr>
          <p:cNvPr id="51" name="Right Arrow 50"/>
          <p:cNvSpPr/>
          <p:nvPr/>
        </p:nvSpPr>
        <p:spPr>
          <a:xfrm rot="567352">
            <a:off x="2884109" y="4037880"/>
            <a:ext cx="3711511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Data Files</a:t>
            </a:r>
          </a:p>
        </p:txBody>
      </p:sp>
      <p:sp>
        <p:nvSpPr>
          <p:cNvPr id="52" name="Right Arrow 51"/>
          <p:cNvSpPr/>
          <p:nvPr/>
        </p:nvSpPr>
        <p:spPr>
          <a:xfrm rot="896627">
            <a:off x="5589119" y="3661779"/>
            <a:ext cx="1131388" cy="211737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CCDA</a:t>
            </a:r>
          </a:p>
        </p:txBody>
      </p:sp>
      <p:sp>
        <p:nvSpPr>
          <p:cNvPr id="53" name="Right Arrow 52"/>
          <p:cNvSpPr/>
          <p:nvPr/>
        </p:nvSpPr>
        <p:spPr>
          <a:xfrm>
            <a:off x="5632085" y="1178239"/>
            <a:ext cx="1582387" cy="190074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54" name="Right Arrow 53"/>
          <p:cNvSpPr/>
          <p:nvPr/>
        </p:nvSpPr>
        <p:spPr>
          <a:xfrm rot="20921173">
            <a:off x="5619394" y="1595358"/>
            <a:ext cx="1623582" cy="174805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55" name="Right Arrow 54"/>
          <p:cNvSpPr/>
          <p:nvPr/>
        </p:nvSpPr>
        <p:spPr>
          <a:xfrm rot="20288186">
            <a:off x="5547560" y="2363293"/>
            <a:ext cx="1816083" cy="214251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56" name="Folded Corner 55"/>
          <p:cNvSpPr/>
          <p:nvPr/>
        </p:nvSpPr>
        <p:spPr>
          <a:xfrm>
            <a:off x="5465104" y="4467872"/>
            <a:ext cx="832364" cy="665612"/>
          </a:xfrm>
          <a:prstGeom prst="foldedCorner">
            <a:avLst>
              <a:gd name="adj" fmla="val 10102"/>
            </a:avLst>
          </a:prstGeom>
          <a:solidFill>
            <a:srgbClr val="D9D9D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i="1" dirty="0">
                <a:solidFill>
                  <a:schemeClr val="tx1"/>
                </a:solidFill>
              </a:rPr>
              <a:t>Files: providers, referrals, Veteran</a:t>
            </a:r>
          </a:p>
        </p:txBody>
      </p:sp>
      <p:sp>
        <p:nvSpPr>
          <p:cNvPr id="57" name="Right Arrow 56"/>
          <p:cNvSpPr/>
          <p:nvPr/>
        </p:nvSpPr>
        <p:spPr>
          <a:xfrm rot="20605793">
            <a:off x="5575870" y="2000256"/>
            <a:ext cx="1680501" cy="198095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58" name="Flowchart: Magnetic Disk 57"/>
          <p:cNvSpPr/>
          <p:nvPr/>
        </p:nvSpPr>
        <p:spPr>
          <a:xfrm>
            <a:off x="431918" y="2134327"/>
            <a:ext cx="649713" cy="467271"/>
          </a:xfrm>
          <a:prstGeom prst="flowChartMagneticDisk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Consult</a:t>
            </a:r>
          </a:p>
        </p:txBody>
      </p:sp>
      <p:sp>
        <p:nvSpPr>
          <p:cNvPr id="59" name="Right Arrow 58"/>
          <p:cNvSpPr/>
          <p:nvPr/>
        </p:nvSpPr>
        <p:spPr>
          <a:xfrm rot="1253179">
            <a:off x="1114718" y="2371239"/>
            <a:ext cx="317218" cy="162835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60" name="Flowchart: Magnetic Disk 59"/>
          <p:cNvSpPr/>
          <p:nvPr/>
        </p:nvSpPr>
        <p:spPr>
          <a:xfrm>
            <a:off x="1797655" y="2035878"/>
            <a:ext cx="605455" cy="284165"/>
          </a:xfrm>
          <a:prstGeom prst="flowChartMagneticDisk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EDI</a:t>
            </a:r>
          </a:p>
        </p:txBody>
      </p:sp>
      <p:sp>
        <p:nvSpPr>
          <p:cNvPr id="61" name="Right Arrow 60"/>
          <p:cNvSpPr/>
          <p:nvPr/>
        </p:nvSpPr>
        <p:spPr>
          <a:xfrm rot="2294740">
            <a:off x="1406562" y="1907112"/>
            <a:ext cx="388883" cy="107644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62" name="Right Arrow 61"/>
          <p:cNvSpPr/>
          <p:nvPr/>
        </p:nvSpPr>
        <p:spPr>
          <a:xfrm rot="7968939" flipV="1">
            <a:off x="896812" y="1908871"/>
            <a:ext cx="317093" cy="11792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63" name="Right Arrow 62"/>
          <p:cNvSpPr/>
          <p:nvPr/>
        </p:nvSpPr>
        <p:spPr>
          <a:xfrm rot="3994360">
            <a:off x="1140670" y="2065737"/>
            <a:ext cx="565894" cy="14144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64" name="Right Arrow 63"/>
          <p:cNvSpPr/>
          <p:nvPr/>
        </p:nvSpPr>
        <p:spPr>
          <a:xfrm rot="19630450">
            <a:off x="5435504" y="2814242"/>
            <a:ext cx="2168524" cy="210469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65" name="Right Arrow 64"/>
          <p:cNvSpPr/>
          <p:nvPr/>
        </p:nvSpPr>
        <p:spPr>
          <a:xfrm rot="2166244">
            <a:off x="5501846" y="3255763"/>
            <a:ext cx="1295324" cy="200546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Read Only Access</a:t>
            </a:r>
          </a:p>
        </p:txBody>
      </p:sp>
      <p:sp>
        <p:nvSpPr>
          <p:cNvPr id="66" name="Right Arrow 65"/>
          <p:cNvSpPr/>
          <p:nvPr/>
        </p:nvSpPr>
        <p:spPr>
          <a:xfrm rot="2871002">
            <a:off x="5415769" y="2849940"/>
            <a:ext cx="1598919" cy="241918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278 Responses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608964" y="1860741"/>
            <a:ext cx="114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CCN Providers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13168" y="562164"/>
            <a:ext cx="48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VA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180315" y="562164"/>
            <a:ext cx="678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CCN</a:t>
            </a:r>
          </a:p>
        </p:txBody>
      </p:sp>
    </p:spTree>
    <p:extLst>
      <p:ext uri="{BB962C8B-B14F-4D97-AF65-F5344CB8AC3E}">
        <p14:creationId xmlns:p14="http://schemas.microsoft.com/office/powerpoint/2010/main" val="2018600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Incoming Medical &amp; Claim Documentation Flow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63311" y="555597"/>
            <a:ext cx="2781212" cy="55643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6" name="Right Arrow 5"/>
          <p:cNvSpPr/>
          <p:nvPr/>
        </p:nvSpPr>
        <p:spPr>
          <a:xfrm rot="4331122">
            <a:off x="6132468" y="2195532"/>
            <a:ext cx="1471955" cy="149939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62396" y="541038"/>
            <a:ext cx="3463201" cy="556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9" name="Right Arrow 8"/>
          <p:cNvSpPr/>
          <p:nvPr/>
        </p:nvSpPr>
        <p:spPr>
          <a:xfrm rot="20227895">
            <a:off x="5363758" y="1621607"/>
            <a:ext cx="1046818" cy="20749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4423" y="552913"/>
            <a:ext cx="2387961" cy="2850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97" y="652375"/>
            <a:ext cx="404225" cy="3928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83470" y="1068722"/>
            <a:ext cx="487841" cy="39283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24424" y="3519216"/>
            <a:ext cx="2387960" cy="2598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1430394" y="887471"/>
            <a:ext cx="944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CCN Providers</a:t>
            </a:r>
          </a:p>
        </p:txBody>
      </p:sp>
      <p:sp>
        <p:nvSpPr>
          <p:cNvPr id="15" name="Folded Corner 14"/>
          <p:cNvSpPr/>
          <p:nvPr/>
        </p:nvSpPr>
        <p:spPr>
          <a:xfrm>
            <a:off x="517520" y="1471437"/>
            <a:ext cx="1323439" cy="1017584"/>
          </a:xfrm>
          <a:prstGeom prst="foldedCorner">
            <a:avLst/>
          </a:prstGeom>
          <a:solidFill>
            <a:srgbClr val="D9D9D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i="1" dirty="0">
              <a:solidFill>
                <a:schemeClr val="tx1"/>
              </a:solidFill>
            </a:endParaRPr>
          </a:p>
          <a:p>
            <a:pPr algn="ctr"/>
            <a:r>
              <a:rPr lang="en-US" sz="1000" b="1" u="sng" dirty="0">
                <a:solidFill>
                  <a:schemeClr val="tx1"/>
                </a:solidFill>
              </a:rPr>
              <a:t>To VA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</a:rPr>
              <a:t>Medical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</a:rPr>
              <a:t>Documentation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</a:rPr>
              <a:t>Authorization Requests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</a:rPr>
              <a:t>Communications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53" y="626816"/>
            <a:ext cx="455717" cy="47889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73" y="964537"/>
            <a:ext cx="439321" cy="4830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61" y="919234"/>
            <a:ext cx="412762" cy="393428"/>
          </a:xfrm>
          <a:prstGeom prst="rect">
            <a:avLst/>
          </a:prstGeom>
        </p:spPr>
      </p:pic>
      <p:sp>
        <p:nvSpPr>
          <p:cNvPr id="19" name="Folded Corner 18"/>
          <p:cNvSpPr/>
          <p:nvPr/>
        </p:nvSpPr>
        <p:spPr>
          <a:xfrm>
            <a:off x="232520" y="2754099"/>
            <a:ext cx="1211099" cy="568430"/>
          </a:xfrm>
          <a:prstGeom prst="foldedCorner">
            <a:avLst>
              <a:gd name="adj" fmla="val 10102"/>
            </a:avLst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u="sng" dirty="0">
                <a:solidFill>
                  <a:schemeClr val="tx1"/>
                </a:solidFill>
              </a:rPr>
              <a:t>To CCN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</a:rPr>
              <a:t>Claims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</a:rPr>
              <a:t>Documentation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1080219" y="3279700"/>
            <a:ext cx="167962" cy="507797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79" y="3804973"/>
            <a:ext cx="487842" cy="39342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20" y="3861928"/>
            <a:ext cx="354023" cy="3540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6" y="3851084"/>
            <a:ext cx="321335" cy="35009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08127" y="3702794"/>
            <a:ext cx="1071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CCN Contractors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81883" y="657164"/>
            <a:ext cx="3445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</a:rPr>
              <a:t>VA Documentation Intake Systems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680398" y="3134164"/>
            <a:ext cx="1645920" cy="694158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EDI Gateway</a:t>
            </a:r>
          </a:p>
          <a:p>
            <a:pPr algn="ctr"/>
            <a:r>
              <a:rPr lang="en-US" sz="1100" b="1" dirty="0"/>
              <a:t>- Med Document Attachments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674498" y="1764137"/>
            <a:ext cx="1645920" cy="466511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Fax Machine/ Mailroom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667009" y="969463"/>
            <a:ext cx="1642061" cy="660045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Community Provider Portal (HSRM)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680397" y="3991439"/>
            <a:ext cx="1642060" cy="782929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VLER Health Information Exchange (</a:t>
            </a:r>
            <a:r>
              <a:rPr lang="en-US" sz="1200" b="1" dirty="0">
                <a:solidFill>
                  <a:schemeClr val="bg1"/>
                </a:solidFill>
              </a:rPr>
              <a:t>VHIE</a:t>
            </a:r>
            <a:r>
              <a:rPr lang="en-US" sz="11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685847" y="4931661"/>
            <a:ext cx="1623223" cy="626490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DAS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Gateway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006497" y="4332733"/>
            <a:ext cx="1573590" cy="1079105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DAS Services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-Storage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-Message Exchange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-Notifications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782" y="872861"/>
            <a:ext cx="321335" cy="35009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118" y="856333"/>
            <a:ext cx="226461" cy="25909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57284" y="1053796"/>
            <a:ext cx="549984" cy="47889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1407" y="1317086"/>
            <a:ext cx="530196" cy="48300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28736" y="1346214"/>
            <a:ext cx="498143" cy="39342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87990" y="1265141"/>
            <a:ext cx="389275" cy="354023"/>
          </a:xfrm>
          <a:prstGeom prst="rect">
            <a:avLst/>
          </a:prstGeom>
        </p:spPr>
      </p:pic>
      <p:sp>
        <p:nvSpPr>
          <p:cNvPr id="38" name="Right Arrow 37"/>
          <p:cNvSpPr/>
          <p:nvPr/>
        </p:nvSpPr>
        <p:spPr>
          <a:xfrm rot="21198778">
            <a:off x="1776603" y="1321642"/>
            <a:ext cx="1778867" cy="2286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9" name="Right Arrow 38"/>
          <p:cNvSpPr/>
          <p:nvPr/>
        </p:nvSpPr>
        <p:spPr>
          <a:xfrm rot="372611">
            <a:off x="1805228" y="1761172"/>
            <a:ext cx="1778867" cy="2286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Fax/Mail</a:t>
            </a:r>
          </a:p>
        </p:txBody>
      </p:sp>
      <p:sp>
        <p:nvSpPr>
          <p:cNvPr id="40" name="Right Arrow 39"/>
          <p:cNvSpPr/>
          <p:nvPr/>
        </p:nvSpPr>
        <p:spPr>
          <a:xfrm rot="2550537">
            <a:off x="1404933" y="3227491"/>
            <a:ext cx="2492399" cy="241260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CCDA</a:t>
            </a:r>
          </a:p>
        </p:txBody>
      </p:sp>
      <p:sp>
        <p:nvSpPr>
          <p:cNvPr id="41" name="Right Arrow 40"/>
          <p:cNvSpPr/>
          <p:nvPr/>
        </p:nvSpPr>
        <p:spPr>
          <a:xfrm rot="1257362">
            <a:off x="1759424" y="2225638"/>
            <a:ext cx="1828800" cy="2286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Email</a:t>
            </a:r>
          </a:p>
        </p:txBody>
      </p:sp>
      <p:sp>
        <p:nvSpPr>
          <p:cNvPr id="42" name="Right Arrow 41"/>
          <p:cNvSpPr/>
          <p:nvPr/>
        </p:nvSpPr>
        <p:spPr>
          <a:xfrm rot="20479878">
            <a:off x="2190563" y="4552950"/>
            <a:ext cx="1398358" cy="297828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CCDA</a:t>
            </a:r>
          </a:p>
        </p:txBody>
      </p:sp>
      <p:sp>
        <p:nvSpPr>
          <p:cNvPr id="44" name="Right Arrow 43"/>
          <p:cNvSpPr/>
          <p:nvPr/>
        </p:nvSpPr>
        <p:spPr>
          <a:xfrm rot="19180387">
            <a:off x="2007438" y="3989677"/>
            <a:ext cx="1739287" cy="274738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EDI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58582" y="4310446"/>
            <a:ext cx="1324746" cy="1034622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>
                <a:solidFill>
                  <a:schemeClr val="bg1"/>
                </a:solidFill>
              </a:rPr>
              <a:t>EDI 275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1" dirty="0">
                <a:solidFill>
                  <a:schemeClr val="tx1"/>
                </a:solidFill>
              </a:rPr>
              <a:t>Medical Doc Attachments</a:t>
            </a:r>
          </a:p>
          <a:p>
            <a:r>
              <a:rPr lang="en-US" sz="1000" b="1" dirty="0">
                <a:solidFill>
                  <a:schemeClr val="bg1"/>
                </a:solidFill>
              </a:rPr>
              <a:t>EDI 837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1" dirty="0">
                <a:solidFill>
                  <a:schemeClr val="tx1"/>
                </a:solidFill>
              </a:rPr>
              <a:t>COB</a:t>
            </a:r>
          </a:p>
        </p:txBody>
      </p:sp>
      <p:sp>
        <p:nvSpPr>
          <p:cNvPr id="46" name="Right Arrow 45"/>
          <p:cNvSpPr/>
          <p:nvPr/>
        </p:nvSpPr>
        <p:spPr>
          <a:xfrm>
            <a:off x="5429931" y="1178534"/>
            <a:ext cx="925053" cy="17060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7" name="Right Arrow 46"/>
          <p:cNvSpPr/>
          <p:nvPr/>
        </p:nvSpPr>
        <p:spPr>
          <a:xfrm rot="16200000">
            <a:off x="7358207" y="3839613"/>
            <a:ext cx="572532" cy="203893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58582" y="5486869"/>
            <a:ext cx="1324746" cy="474939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Contractual Data Files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450756" y="5567924"/>
            <a:ext cx="2204895" cy="634019"/>
          </a:xfrm>
          <a:prstGeom prst="roundRect">
            <a:avLst>
              <a:gd name="adj" fmla="val 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sp>
        <p:nvSpPr>
          <p:cNvPr id="50" name="Right Arrow 49"/>
          <p:cNvSpPr/>
          <p:nvPr/>
        </p:nvSpPr>
        <p:spPr>
          <a:xfrm>
            <a:off x="6253144" y="5613270"/>
            <a:ext cx="1323353" cy="269576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</a:rPr>
              <a:t>Manual Process</a:t>
            </a:r>
          </a:p>
        </p:txBody>
      </p:sp>
      <p:sp>
        <p:nvSpPr>
          <p:cNvPr id="51" name="Right Arrow 50"/>
          <p:cNvSpPr/>
          <p:nvPr/>
        </p:nvSpPr>
        <p:spPr>
          <a:xfrm>
            <a:off x="6254917" y="5896808"/>
            <a:ext cx="1321580" cy="281385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Automated Process</a:t>
            </a:r>
          </a:p>
        </p:txBody>
      </p:sp>
      <p:sp>
        <p:nvSpPr>
          <p:cNvPr id="52" name="Right Arrow 51"/>
          <p:cNvSpPr/>
          <p:nvPr/>
        </p:nvSpPr>
        <p:spPr>
          <a:xfrm rot="21198778">
            <a:off x="1801407" y="1378345"/>
            <a:ext cx="1778867" cy="228600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Document Upload</a:t>
            </a:r>
          </a:p>
        </p:txBody>
      </p:sp>
      <p:sp>
        <p:nvSpPr>
          <p:cNvPr id="53" name="Right Arrow 52"/>
          <p:cNvSpPr/>
          <p:nvPr/>
        </p:nvSpPr>
        <p:spPr>
          <a:xfrm rot="2033190">
            <a:off x="1661063" y="2740372"/>
            <a:ext cx="2062848" cy="27143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EDI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3667009" y="2373137"/>
            <a:ext cx="1642060" cy="591567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Secure Email (</a:t>
            </a:r>
            <a:r>
              <a:rPr lang="en-US" sz="1100" b="1" dirty="0" err="1">
                <a:solidFill>
                  <a:schemeClr val="bg1"/>
                </a:solidFill>
              </a:rPr>
              <a:t>VirtruPro</a:t>
            </a:r>
            <a:r>
              <a:rPr lang="en-US" sz="1100" b="1" dirty="0">
                <a:solidFill>
                  <a:schemeClr val="bg1"/>
                </a:solidFill>
              </a:rPr>
              <a:t>, DSM)</a:t>
            </a:r>
          </a:p>
        </p:txBody>
      </p:sp>
      <p:sp>
        <p:nvSpPr>
          <p:cNvPr id="55" name="Right Arrow 54"/>
          <p:cNvSpPr/>
          <p:nvPr/>
        </p:nvSpPr>
        <p:spPr>
          <a:xfrm rot="21434860">
            <a:off x="5405606" y="5066949"/>
            <a:ext cx="1359871" cy="259310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474506" y="5731903"/>
            <a:ext cx="7553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Legend</a:t>
            </a:r>
          </a:p>
        </p:txBody>
      </p:sp>
      <p:sp>
        <p:nvSpPr>
          <p:cNvPr id="57" name="Right Arrow 56"/>
          <p:cNvSpPr/>
          <p:nvPr/>
        </p:nvSpPr>
        <p:spPr>
          <a:xfrm rot="17160877">
            <a:off x="7410364" y="2408244"/>
            <a:ext cx="1041105" cy="225961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Image Viewer</a:t>
            </a:r>
          </a:p>
        </p:txBody>
      </p:sp>
      <p:sp>
        <p:nvSpPr>
          <p:cNvPr id="58" name="Right Arrow 57"/>
          <p:cNvSpPr/>
          <p:nvPr/>
        </p:nvSpPr>
        <p:spPr>
          <a:xfrm rot="1020058">
            <a:off x="5434021" y="4546858"/>
            <a:ext cx="1359871" cy="30174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CCDA</a:t>
            </a:r>
          </a:p>
        </p:txBody>
      </p:sp>
      <p:sp>
        <p:nvSpPr>
          <p:cNvPr id="59" name="Right Arrow 58"/>
          <p:cNvSpPr/>
          <p:nvPr/>
        </p:nvSpPr>
        <p:spPr>
          <a:xfrm rot="2996600">
            <a:off x="5084309" y="3474133"/>
            <a:ext cx="2223391" cy="267871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>
                <a:solidFill>
                  <a:schemeClr val="bg1"/>
                </a:solidFill>
              </a:rPr>
              <a:t>DSM</a:t>
            </a:r>
          </a:p>
        </p:txBody>
      </p:sp>
      <p:sp>
        <p:nvSpPr>
          <p:cNvPr id="60" name="Right Arrow 59"/>
          <p:cNvSpPr/>
          <p:nvPr/>
        </p:nvSpPr>
        <p:spPr>
          <a:xfrm rot="3640579">
            <a:off x="4655565" y="2719148"/>
            <a:ext cx="3248385" cy="23933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HSRM Med Doc</a:t>
            </a:r>
          </a:p>
        </p:txBody>
      </p:sp>
      <p:sp>
        <p:nvSpPr>
          <p:cNvPr id="61" name="Right Arrow 60"/>
          <p:cNvSpPr/>
          <p:nvPr/>
        </p:nvSpPr>
        <p:spPr>
          <a:xfrm rot="19235694">
            <a:off x="5266968" y="2024442"/>
            <a:ext cx="1396709" cy="189516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 err="1">
                <a:solidFill>
                  <a:schemeClr val="tx1"/>
                </a:solidFill>
              </a:rPr>
              <a:t>Virtru</a:t>
            </a:r>
            <a:r>
              <a:rPr lang="en-US" sz="800" b="1" dirty="0">
                <a:solidFill>
                  <a:schemeClr val="tx1"/>
                </a:solidFill>
              </a:rPr>
              <a:t> Pro</a:t>
            </a:r>
          </a:p>
        </p:txBody>
      </p:sp>
      <p:sp>
        <p:nvSpPr>
          <p:cNvPr id="62" name="Flowchart: Magnetic Disk 61"/>
          <p:cNvSpPr/>
          <p:nvPr/>
        </p:nvSpPr>
        <p:spPr>
          <a:xfrm>
            <a:off x="7034287" y="3035953"/>
            <a:ext cx="777574" cy="580768"/>
          </a:xfrm>
          <a:prstGeom prst="flowChartMagneticDisk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VistA Imaging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84396" y="1072357"/>
            <a:ext cx="1045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VA CC/HIMS Staff</a:t>
            </a:r>
          </a:p>
        </p:txBody>
      </p:sp>
      <p:sp>
        <p:nvSpPr>
          <p:cNvPr id="64" name="Folded Corner 63"/>
          <p:cNvSpPr/>
          <p:nvPr/>
        </p:nvSpPr>
        <p:spPr>
          <a:xfrm>
            <a:off x="2706391" y="5584443"/>
            <a:ext cx="915713" cy="488403"/>
          </a:xfrm>
          <a:prstGeom prst="foldedCorner">
            <a:avLst>
              <a:gd name="adj" fmla="val 10102"/>
            </a:avLst>
          </a:prstGeom>
          <a:solidFill>
            <a:srgbClr val="D9D9D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i="1" dirty="0">
                <a:solidFill>
                  <a:schemeClr val="tx1"/>
                </a:solidFill>
              </a:rPr>
              <a:t>CC Providers,  Perf Data, OHI, etc.</a:t>
            </a:r>
          </a:p>
        </p:txBody>
      </p:sp>
      <p:sp>
        <p:nvSpPr>
          <p:cNvPr id="65" name="Right Arrow 64"/>
          <p:cNvSpPr/>
          <p:nvPr/>
        </p:nvSpPr>
        <p:spPr>
          <a:xfrm rot="21390087">
            <a:off x="5418775" y="3195682"/>
            <a:ext cx="1545545" cy="217094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</a:rPr>
              <a:t>ARS GUI to Imaging</a:t>
            </a:r>
          </a:p>
        </p:txBody>
      </p:sp>
      <p:sp>
        <p:nvSpPr>
          <p:cNvPr id="66" name="Right Arrow 65"/>
          <p:cNvSpPr/>
          <p:nvPr/>
        </p:nvSpPr>
        <p:spPr>
          <a:xfrm rot="2171687">
            <a:off x="5269699" y="4035538"/>
            <a:ext cx="1684146" cy="265119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*Future 275 to DAS</a:t>
            </a:r>
          </a:p>
        </p:txBody>
      </p:sp>
      <p:sp>
        <p:nvSpPr>
          <p:cNvPr id="68" name="Right Arrow 67"/>
          <p:cNvSpPr/>
          <p:nvPr/>
        </p:nvSpPr>
        <p:spPr>
          <a:xfrm rot="1861848">
            <a:off x="5385646" y="1660968"/>
            <a:ext cx="1751409" cy="270289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HSRM: Apt &amp; Consult</a:t>
            </a:r>
          </a:p>
        </p:txBody>
      </p:sp>
      <p:sp>
        <p:nvSpPr>
          <p:cNvPr id="69" name="Flowchart: Magnetic Disk 68"/>
          <p:cNvSpPr/>
          <p:nvPr/>
        </p:nvSpPr>
        <p:spPr>
          <a:xfrm>
            <a:off x="7067573" y="2214316"/>
            <a:ext cx="663597" cy="418088"/>
          </a:xfrm>
          <a:prstGeom prst="flowChartMagneticDisk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VistA</a:t>
            </a:r>
          </a:p>
        </p:txBody>
      </p:sp>
      <p:sp>
        <p:nvSpPr>
          <p:cNvPr id="70" name="Right Arrow 69"/>
          <p:cNvSpPr/>
          <p:nvPr/>
        </p:nvSpPr>
        <p:spPr>
          <a:xfrm rot="18573701">
            <a:off x="7310914" y="1761272"/>
            <a:ext cx="571044" cy="267379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CPRS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18215" y="555597"/>
            <a:ext cx="719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CCN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928855" y="1748332"/>
            <a:ext cx="1139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VA Providers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498564" y="562164"/>
            <a:ext cx="52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VA</a:t>
            </a:r>
            <a:endParaRPr lang="en-US" sz="1600" b="1" dirty="0"/>
          </a:p>
        </p:txBody>
      </p:sp>
      <p:sp>
        <p:nvSpPr>
          <p:cNvPr id="43" name="Right Arrow 42"/>
          <p:cNvSpPr/>
          <p:nvPr/>
        </p:nvSpPr>
        <p:spPr>
          <a:xfrm rot="20627012">
            <a:off x="2126197" y="5342159"/>
            <a:ext cx="1486250" cy="289421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Data Transfer</a:t>
            </a:r>
          </a:p>
        </p:txBody>
      </p:sp>
      <p:sp>
        <p:nvSpPr>
          <p:cNvPr id="74" name="Flowchart: Magnetic Disk 73"/>
          <p:cNvSpPr/>
          <p:nvPr/>
        </p:nvSpPr>
        <p:spPr>
          <a:xfrm>
            <a:off x="8128534" y="2917643"/>
            <a:ext cx="777574" cy="580768"/>
          </a:xfrm>
          <a:prstGeom prst="flowChartMagneticDisk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JLV</a:t>
            </a:r>
          </a:p>
        </p:txBody>
      </p:sp>
      <p:sp>
        <p:nvSpPr>
          <p:cNvPr id="75" name="Right Arrow 74"/>
          <p:cNvSpPr/>
          <p:nvPr/>
        </p:nvSpPr>
        <p:spPr>
          <a:xfrm rot="18334046">
            <a:off x="7701422" y="3773723"/>
            <a:ext cx="689348" cy="204669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76" name="Right Arrow 75"/>
          <p:cNvSpPr/>
          <p:nvPr/>
        </p:nvSpPr>
        <p:spPr>
          <a:xfrm rot="16200000">
            <a:off x="8120661" y="2327894"/>
            <a:ext cx="761517" cy="203892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77" name="Folded Corner 76"/>
          <p:cNvSpPr/>
          <p:nvPr/>
        </p:nvSpPr>
        <p:spPr>
          <a:xfrm>
            <a:off x="7990396" y="3837447"/>
            <a:ext cx="707970" cy="330649"/>
          </a:xfrm>
          <a:prstGeom prst="foldedCorner">
            <a:avLst>
              <a:gd name="adj" fmla="val 10102"/>
            </a:avLst>
          </a:prstGeom>
          <a:solidFill>
            <a:srgbClr val="D9D9D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CCDA &amp; Med Docs</a:t>
            </a:r>
          </a:p>
        </p:txBody>
      </p:sp>
    </p:spTree>
    <p:extLst>
      <p:ext uri="{BB962C8B-B14F-4D97-AF65-F5344CB8AC3E}">
        <p14:creationId xmlns:p14="http://schemas.microsoft.com/office/powerpoint/2010/main" val="421064292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VA Community Care">
      <a:dk1>
        <a:srgbClr val="000000"/>
      </a:dk1>
      <a:lt1>
        <a:srgbClr val="FFFFFF"/>
      </a:lt1>
      <a:dk2>
        <a:srgbClr val="173558"/>
      </a:dk2>
      <a:lt2>
        <a:srgbClr val="7D6C5A"/>
      </a:lt2>
      <a:accent1>
        <a:srgbClr val="2372B1"/>
      </a:accent1>
      <a:accent2>
        <a:srgbClr val="CD2028"/>
      </a:accent2>
      <a:accent3>
        <a:srgbClr val="9A1C1F"/>
      </a:accent3>
      <a:accent4>
        <a:srgbClr val="BD872C"/>
      </a:accent4>
      <a:accent5>
        <a:srgbClr val="738F57"/>
      </a:accent5>
      <a:accent6>
        <a:srgbClr val="0092B2"/>
      </a:accent6>
      <a:hlink>
        <a:srgbClr val="00A1DE"/>
      </a:hlink>
      <a:folHlink>
        <a:srgbClr val="72C7E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VA Community Care">
      <a:dk1>
        <a:srgbClr val="000000"/>
      </a:dk1>
      <a:lt1>
        <a:srgbClr val="FFFFFF"/>
      </a:lt1>
      <a:dk2>
        <a:srgbClr val="173558"/>
      </a:dk2>
      <a:lt2>
        <a:srgbClr val="7D6C5A"/>
      </a:lt2>
      <a:accent1>
        <a:srgbClr val="2372B1"/>
      </a:accent1>
      <a:accent2>
        <a:srgbClr val="CD2028"/>
      </a:accent2>
      <a:accent3>
        <a:srgbClr val="9A1C1F"/>
      </a:accent3>
      <a:accent4>
        <a:srgbClr val="BD872C"/>
      </a:accent4>
      <a:accent5>
        <a:srgbClr val="738F57"/>
      </a:accent5>
      <a:accent6>
        <a:srgbClr val="0092B2"/>
      </a:accent6>
      <a:hlink>
        <a:srgbClr val="00A1DE"/>
      </a:hlink>
      <a:folHlink>
        <a:srgbClr val="72C7E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Contributor xmlns="http://schemas.microsoft.com/sharepoint/v3/fields" xsi:nil="true"/>
    <Extranet_x0020_Release_x0020_Statement xmlns="http://schemas.microsoft.com/sharepoint/v3">For Limited External Release</Extranet_x0020_Release_x0020_Statement>
    <MITRE_x0020_Extranet_x0020_Sensitivity xmlns="http://schemas.microsoft.com/sharepoint/v3">Sensitive Information</MITRE_x0020_Extranet_x0020_Sensitivity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Shared Work" ma:contentTypeID="0x010100CC1FFF679FB849B4B0177F3E88EC2A6700F628AC94B04BF24BBFBC12EC24E8679D" ma:contentTypeVersion="1" ma:contentTypeDescription="Materials and documents that contain MITRE authored, sponsor authored, or collaborative content directly attributable to the work of this community" ma:contentTypeScope="" ma:versionID="fa954ff61c0b8475d825548eab0c0e0c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390fe5c2e11dd500d22a2d88ee100d07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Contributor" minOccurs="0"/>
                <xsd:element ref="ns1:MITRE_x0020_Extranet_x0020_Sensitivity"/>
                <xsd:element ref="ns1:Extranet_x0020_Release_x0020_Statement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MITRE_x0020_Extranet_x0020_Sensitivity" ma:index="10" ma:displayName="Sensitivity" ma:default="Sensitive Information" ma:internalName="MITRE_x0020_Extranet_x0020_Sensitivity">
      <xsd:simpleType>
        <xsd:restriction base="dms:Choice">
          <xsd:enumeration value="Public Information"/>
          <xsd:enumeration value="Internal MITRE Information"/>
          <xsd:enumeration value="Sensitive Information"/>
        </xsd:restriction>
      </xsd:simpleType>
    </xsd:element>
    <xsd:element name="Extranet_x0020_Release_x0020_Statement" ma:index="11" ma:displayName="Release Statement" ma:default="For Limited External Release" ma:internalName="Extranet_x0020_Release_x0020_Statement">
      <xsd:simpleType>
        <xsd:union memberTypes="dms:Text">
          <xsd:simpleType>
            <xsd:restriction base="dms:Choice">
              <xsd:enumeration value="Approved for Public Release"/>
              <xsd:enumeration value="For Release to All Sponsors (All DOD, All FAA)"/>
              <xsd:enumeration value="For Limited External Release"/>
              <xsd:enumeration value="For Internal MITRE Use"/>
              <xsd:enumeration value="For Limited Internal MITRE Use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ntributor" ma:index="9" nillable="true" ma:displayName="Contributor" ma:description="One or more people or organizations that contributed to this resource" ma:internalName="_Contributor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6C9D35-D7C0-433B-8108-62D65FB22722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323FFD3-470A-464E-9644-D28C301CCB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E816B9-101C-462C-BB84-21AF89185227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44DA2C48-D3BC-420C-A16A-24AFD3A01C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12392</TotalTime>
  <Words>289</Words>
  <Application>Microsoft Office PowerPoint</Application>
  <PresentationFormat>On-screen Show (4:3)</PresentationFormat>
  <Paragraphs>114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Georgia</vt:lpstr>
      <vt:lpstr>2_Office Theme</vt:lpstr>
      <vt:lpstr>3_Office Theme</vt:lpstr>
      <vt:lpstr>Community Care IT Program</vt:lpstr>
      <vt:lpstr>Outgoing Referral &amp; Medical Documentation Flow</vt:lpstr>
      <vt:lpstr>Incoming Medical &amp; Claim Documentation Flow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GTDB Medical Documentation Intake Process Flow (HIH + eHx + DAS focused)</dc:title>
  <dc:creator>David Parker</dc:creator>
  <cp:lastModifiedBy>Grandberry, Tamela R.</cp:lastModifiedBy>
  <cp:revision>238</cp:revision>
  <dcterms:created xsi:type="dcterms:W3CDTF">2015-11-17T19:06:37Z</dcterms:created>
  <dcterms:modified xsi:type="dcterms:W3CDTF">2019-07-26T15:59:32Z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0x010100CC1FFF679FB849B4B0177F3E88EC2A6700F628AC94B04BF24BBFBC12EC24E8679D</vt:lpwstr>
  </property>
</Properties>
</file>