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52" r:id="rId1"/>
  </p:sldMasterIdLst>
  <p:notesMasterIdLst>
    <p:notesMasterId r:id="rId64"/>
  </p:notesMasterIdLst>
  <p:sldIdLst>
    <p:sldId id="327" r:id="rId2"/>
    <p:sldId id="271" r:id="rId3"/>
    <p:sldId id="274" r:id="rId4"/>
    <p:sldId id="329" r:id="rId5"/>
    <p:sldId id="328" r:id="rId6"/>
    <p:sldId id="330" r:id="rId7"/>
    <p:sldId id="331" r:id="rId8"/>
    <p:sldId id="275" r:id="rId9"/>
    <p:sldId id="332" r:id="rId10"/>
    <p:sldId id="334" r:id="rId11"/>
    <p:sldId id="385" r:id="rId12"/>
    <p:sldId id="333" r:id="rId13"/>
    <p:sldId id="287" r:id="rId14"/>
    <p:sldId id="336" r:id="rId15"/>
    <p:sldId id="337" r:id="rId16"/>
    <p:sldId id="338" r:id="rId17"/>
    <p:sldId id="339" r:id="rId18"/>
    <p:sldId id="340" r:id="rId19"/>
    <p:sldId id="341" r:id="rId20"/>
    <p:sldId id="342" r:id="rId21"/>
    <p:sldId id="343" r:id="rId22"/>
    <p:sldId id="352" r:id="rId23"/>
    <p:sldId id="353" r:id="rId24"/>
    <p:sldId id="354" r:id="rId25"/>
    <p:sldId id="355" r:id="rId26"/>
    <p:sldId id="356" r:id="rId27"/>
    <p:sldId id="345" r:id="rId28"/>
    <p:sldId id="346" r:id="rId29"/>
    <p:sldId id="347" r:id="rId30"/>
    <p:sldId id="348" r:id="rId31"/>
    <p:sldId id="349" r:id="rId32"/>
    <p:sldId id="350" r:id="rId33"/>
    <p:sldId id="351" r:id="rId34"/>
    <p:sldId id="357" r:id="rId35"/>
    <p:sldId id="358" r:id="rId36"/>
    <p:sldId id="359" r:id="rId37"/>
    <p:sldId id="360" r:id="rId38"/>
    <p:sldId id="361" r:id="rId39"/>
    <p:sldId id="362" r:id="rId40"/>
    <p:sldId id="363" r:id="rId41"/>
    <p:sldId id="364" r:id="rId42"/>
    <p:sldId id="365" r:id="rId43"/>
    <p:sldId id="366" r:id="rId44"/>
    <p:sldId id="367" r:id="rId45"/>
    <p:sldId id="368" r:id="rId46"/>
    <p:sldId id="369" r:id="rId47"/>
    <p:sldId id="370" r:id="rId48"/>
    <p:sldId id="371" r:id="rId49"/>
    <p:sldId id="372" r:id="rId50"/>
    <p:sldId id="373" r:id="rId51"/>
    <p:sldId id="374" r:id="rId52"/>
    <p:sldId id="375" r:id="rId53"/>
    <p:sldId id="376" r:id="rId54"/>
    <p:sldId id="377" r:id="rId55"/>
    <p:sldId id="378" r:id="rId56"/>
    <p:sldId id="379" r:id="rId57"/>
    <p:sldId id="380" r:id="rId58"/>
    <p:sldId id="381" r:id="rId59"/>
    <p:sldId id="382" r:id="rId60"/>
    <p:sldId id="383" r:id="rId61"/>
    <p:sldId id="384" r:id="rId62"/>
    <p:sldId id="386" r:id="rId6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00AFFE"/>
    <a:srgbClr val="0083BE"/>
    <a:srgbClr val="003F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84" autoAdjust="0"/>
    <p:restoredTop sz="88521" autoAdjust="0"/>
  </p:normalViewPr>
  <p:slideViewPr>
    <p:cSldViewPr snapToGrid="0">
      <p:cViewPr varScale="1">
        <p:scale>
          <a:sx n="80" d="100"/>
          <a:sy n="80" d="100"/>
        </p:scale>
        <p:origin x="-78" y="-3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34195-377D-4A7D-9E5A-C4DD26D4076C}" type="datetimeFigureOut">
              <a:rPr lang="en-US"/>
              <a:t>5/19/2017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D705AC-3BBF-48D4-AD61-55957AE56A8C}" type="slidenum">
              <a:rPr lang="en-US"/>
              <a:t>‹#›</a:t>
            </a:fld>
            <a:endParaRPr lang="en-US"/>
          </a:p>
        </p:txBody>
      </p:sp>
    </p:spTree>
    <p:extLst>
      <p:ext uri="{BB962C8B-B14F-4D97-AF65-F5344CB8AC3E}">
        <p14:creationId xmlns:p14="http://schemas.microsoft.com/office/powerpoint/2010/main" val="343628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D705AC-3BBF-48D4-AD61-55957AE56A8C}" type="slidenum">
              <a:rPr lang="en-US" smtClean="0"/>
              <a:t>7</a:t>
            </a:fld>
            <a:endParaRPr lang="en-US"/>
          </a:p>
        </p:txBody>
      </p:sp>
    </p:spTree>
    <p:extLst>
      <p:ext uri="{BB962C8B-B14F-4D97-AF65-F5344CB8AC3E}">
        <p14:creationId xmlns:p14="http://schemas.microsoft.com/office/powerpoint/2010/main" val="1521652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Steve Spurlin</a:t>
            </a:r>
            <a:endParaRPr lang="en-US" dirty="0"/>
          </a:p>
        </p:txBody>
      </p:sp>
      <p:sp>
        <p:nvSpPr>
          <p:cNvPr id="4" name="Slide Number Placeholder 3"/>
          <p:cNvSpPr>
            <a:spLocks noGrp="1"/>
          </p:cNvSpPr>
          <p:nvPr>
            <p:ph type="sldNum" sz="quarter" idx="10"/>
          </p:nvPr>
        </p:nvSpPr>
        <p:spPr/>
        <p:txBody>
          <a:bodyPr/>
          <a:lstStyle/>
          <a:p>
            <a:fld id="{5AD705AC-3BBF-48D4-AD61-55957AE56A8C}" type="slidenum">
              <a:rPr lang="en-US" smtClean="0"/>
              <a:t>8</a:t>
            </a:fld>
            <a:endParaRPr lang="en-US"/>
          </a:p>
        </p:txBody>
      </p:sp>
    </p:spTree>
    <p:extLst>
      <p:ext uri="{BB962C8B-B14F-4D97-AF65-F5344CB8AC3E}">
        <p14:creationId xmlns:p14="http://schemas.microsoft.com/office/powerpoint/2010/main" val="1521652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D705AC-3BBF-48D4-AD61-55957AE56A8C}" type="slidenum">
              <a:rPr lang="en-US" smtClean="0"/>
              <a:t>9</a:t>
            </a:fld>
            <a:endParaRPr lang="en-US"/>
          </a:p>
        </p:txBody>
      </p:sp>
    </p:spTree>
    <p:extLst>
      <p:ext uri="{BB962C8B-B14F-4D97-AF65-F5344CB8AC3E}">
        <p14:creationId xmlns:p14="http://schemas.microsoft.com/office/powerpoint/2010/main" val="1521652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Steve Spurlin</a:t>
            </a:r>
            <a:endParaRPr lang="en-US" dirty="0"/>
          </a:p>
        </p:txBody>
      </p:sp>
      <p:sp>
        <p:nvSpPr>
          <p:cNvPr id="4" name="Slide Number Placeholder 3"/>
          <p:cNvSpPr>
            <a:spLocks noGrp="1"/>
          </p:cNvSpPr>
          <p:nvPr>
            <p:ph type="sldNum" sz="quarter" idx="10"/>
          </p:nvPr>
        </p:nvSpPr>
        <p:spPr/>
        <p:txBody>
          <a:bodyPr/>
          <a:lstStyle/>
          <a:p>
            <a:fld id="{5AD705AC-3BBF-48D4-AD61-55957AE56A8C}" type="slidenum">
              <a:rPr lang="en-US" smtClean="0"/>
              <a:t>10</a:t>
            </a:fld>
            <a:endParaRPr lang="en-US"/>
          </a:p>
        </p:txBody>
      </p:sp>
    </p:spTree>
    <p:extLst>
      <p:ext uri="{BB962C8B-B14F-4D97-AF65-F5344CB8AC3E}">
        <p14:creationId xmlns:p14="http://schemas.microsoft.com/office/powerpoint/2010/main" val="1521652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Steve Spurlin</a:t>
            </a:r>
            <a:endParaRPr lang="en-US" dirty="0"/>
          </a:p>
        </p:txBody>
      </p:sp>
      <p:sp>
        <p:nvSpPr>
          <p:cNvPr id="4" name="Slide Number Placeholder 3"/>
          <p:cNvSpPr>
            <a:spLocks noGrp="1"/>
          </p:cNvSpPr>
          <p:nvPr>
            <p:ph type="sldNum" sz="quarter" idx="10"/>
          </p:nvPr>
        </p:nvSpPr>
        <p:spPr/>
        <p:txBody>
          <a:bodyPr/>
          <a:lstStyle/>
          <a:p>
            <a:fld id="{5AD705AC-3BBF-48D4-AD61-55957AE56A8C}" type="slidenum">
              <a:rPr lang="en-US" smtClean="0"/>
              <a:t>11</a:t>
            </a:fld>
            <a:endParaRPr lang="en-US"/>
          </a:p>
        </p:txBody>
      </p:sp>
    </p:spTree>
    <p:extLst>
      <p:ext uri="{BB962C8B-B14F-4D97-AF65-F5344CB8AC3E}">
        <p14:creationId xmlns:p14="http://schemas.microsoft.com/office/powerpoint/2010/main" val="1521652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Steve Spurlin</a:t>
            </a:r>
            <a:endParaRPr lang="en-US" dirty="0"/>
          </a:p>
        </p:txBody>
      </p:sp>
      <p:sp>
        <p:nvSpPr>
          <p:cNvPr id="4" name="Slide Number Placeholder 3"/>
          <p:cNvSpPr>
            <a:spLocks noGrp="1"/>
          </p:cNvSpPr>
          <p:nvPr>
            <p:ph type="sldNum" sz="quarter" idx="10"/>
          </p:nvPr>
        </p:nvSpPr>
        <p:spPr/>
        <p:txBody>
          <a:bodyPr/>
          <a:lstStyle/>
          <a:p>
            <a:fld id="{5AD705AC-3BBF-48D4-AD61-55957AE56A8C}" type="slidenum">
              <a:rPr lang="en-US" smtClean="0"/>
              <a:t>12</a:t>
            </a:fld>
            <a:endParaRPr lang="en-US"/>
          </a:p>
        </p:txBody>
      </p:sp>
    </p:spTree>
    <p:extLst>
      <p:ext uri="{BB962C8B-B14F-4D97-AF65-F5344CB8AC3E}">
        <p14:creationId xmlns:p14="http://schemas.microsoft.com/office/powerpoint/2010/main" val="1521652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1748118"/>
            <a:ext cx="9418320" cy="2397855"/>
          </a:xfrm>
        </p:spPr>
        <p:txBody>
          <a:bodyPr anchor="b">
            <a:normAutofit/>
          </a:bodyPr>
          <a:lstStyle>
            <a:lvl1pPr algn="l">
              <a:lnSpc>
                <a:spcPct val="85000"/>
              </a:lnSpc>
              <a:defRPr sz="6000" b="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261872" y="4145973"/>
            <a:ext cx="9418320" cy="2346267"/>
          </a:xfrm>
        </p:spPr>
        <p:txBody>
          <a:bodyPr>
            <a:normAutofit/>
          </a:bodyPr>
          <a:lstStyle>
            <a:lvl1pPr marL="0" indent="0" algn="l">
              <a:buNone/>
              <a:defRPr sz="2400" spc="30" baseline="0">
                <a:solidFill>
                  <a:schemeClr val="tx2"/>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7" name="Rectangle 6"/>
          <p:cNvSpPr/>
          <p:nvPr/>
        </p:nvSpPr>
        <p:spPr>
          <a:xfrm>
            <a:off x="0" y="0"/>
            <a:ext cx="457200" cy="6858000"/>
          </a:xfrm>
          <a:prstGeom prst="rect">
            <a:avLst/>
          </a:prstGeom>
          <a:solidFill>
            <a:srgbClr val="0083B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r>
              <a:rPr lang="en-US" smtClean="0"/>
              <a:t>7/27/2016</a:t>
            </a:r>
            <a:endParaRPr lang="en-US" dirty="0"/>
          </a:p>
        </p:txBody>
      </p:sp>
      <p:sp>
        <p:nvSpPr>
          <p:cNvPr id="9" name="Footer Placeholder 8"/>
          <p:cNvSpPr>
            <a:spLocks noGrp="1"/>
          </p:cNvSpPr>
          <p:nvPr>
            <p:ph type="ftr" sz="quarter" idx="11"/>
          </p:nvPr>
        </p:nvSpPr>
        <p:spPr>
          <a:xfrm rot="16200000">
            <a:off x="9959341" y="4046537"/>
            <a:ext cx="3581400" cy="365125"/>
          </a:xfrm>
          <a:prstGeom prst="rect">
            <a:avLst/>
          </a:prstGeom>
        </p:spPr>
        <p:txBody>
          <a:bodyPr/>
          <a:lstStyle/>
          <a:p>
            <a:r>
              <a:rPr lang="en-US" smtClean="0"/>
              <a:t>Internal VA Use Only</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
        <p:nvSpPr>
          <p:cNvPr id="11" name="Rectangle 10"/>
          <p:cNvSpPr/>
          <p:nvPr/>
        </p:nvSpPr>
        <p:spPr>
          <a:xfrm>
            <a:off x="11292840" y="0"/>
            <a:ext cx="914400"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3"/>
          <p:cNvPicPr>
            <a:picLocks noChangeAspect="1"/>
          </p:cNvPicPr>
          <p:nvPr userDrawn="1"/>
        </p:nvPicPr>
        <p:blipFill>
          <a:blip r:embed="rId2"/>
          <a:stretch>
            <a:fillRect/>
          </a:stretch>
        </p:blipFill>
        <p:spPr>
          <a:xfrm>
            <a:off x="6793809" y="195732"/>
            <a:ext cx="4361712" cy="1417916"/>
          </a:xfrm>
          <a:prstGeom prst="rect">
            <a:avLst/>
          </a:prstGeom>
        </p:spPr>
      </p:pic>
      <p:pic>
        <p:nvPicPr>
          <p:cNvPr id="5" name="Picture 4"/>
          <p:cNvPicPr>
            <a:picLocks noChangeAspect="1"/>
          </p:cNvPicPr>
          <p:nvPr userDrawn="1"/>
        </p:nvPicPr>
        <p:blipFill>
          <a:blip r:embed="rId3"/>
          <a:stretch>
            <a:fillRect/>
          </a:stretch>
        </p:blipFill>
        <p:spPr>
          <a:xfrm>
            <a:off x="6362700" y="5253038"/>
            <a:ext cx="5829300" cy="1685925"/>
          </a:xfrm>
          <a:prstGeom prst="rect">
            <a:avLst/>
          </a:prstGeom>
        </p:spPr>
      </p:pic>
      <p:sp>
        <p:nvSpPr>
          <p:cNvPr id="12" name="Text Placeholder 2"/>
          <p:cNvSpPr>
            <a:spLocks noGrp="1"/>
          </p:cNvSpPr>
          <p:nvPr>
            <p:ph type="body" idx="13" hasCustomPrompt="1"/>
          </p:nvPr>
        </p:nvSpPr>
        <p:spPr>
          <a:xfrm>
            <a:off x="1261872" y="4800600"/>
            <a:ext cx="9418320" cy="1691640"/>
          </a:xfrm>
        </p:spPr>
        <p:txBody>
          <a:bodyPr anchor="t">
            <a:noAutofit/>
          </a:bodyPr>
          <a:lstStyle>
            <a:lvl1pPr marL="0" marR="0" indent="0" algn="l" defTabSz="914400" rtl="0" eaLnBrk="1" fontAlgn="auto" latinLnBrk="0" hangingPunct="1">
              <a:lnSpc>
                <a:spcPct val="100000"/>
              </a:lnSpc>
              <a:spcBef>
                <a:spcPts val="0"/>
              </a:spcBef>
              <a:spcAft>
                <a:spcPts val="200"/>
              </a:spcAft>
              <a:buClr>
                <a:schemeClr val="accent1"/>
              </a:buClr>
              <a:buSzPct val="80000"/>
              <a:buFont typeface="Arial" pitchFamily="34" charset="0"/>
              <a:buNone/>
              <a:tabLst/>
              <a:defRPr sz="2000" spc="3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a:lnSpc>
                <a:spcPct val="100000"/>
              </a:lnSpc>
              <a:spcBef>
                <a:spcPts val="0"/>
              </a:spcBef>
            </a:pPr>
            <a:r>
              <a:rPr lang="en-US" dirty="0">
                <a:solidFill>
                  <a:schemeClr val="tx1">
                    <a:lumMod val="75000"/>
                  </a:schemeClr>
                </a:solidFill>
              </a:rPr>
              <a:t>Presentation</a:t>
            </a:r>
            <a:r>
              <a:rPr lang="en-US" baseline="0" dirty="0">
                <a:solidFill>
                  <a:schemeClr val="tx1">
                    <a:lumMod val="75000"/>
                  </a:schemeClr>
                </a:solidFill>
              </a:rPr>
              <a:t> for</a:t>
            </a:r>
          </a:p>
          <a:p>
            <a:pPr>
              <a:lnSpc>
                <a:spcPct val="100000"/>
              </a:lnSpc>
              <a:spcBef>
                <a:spcPts val="0"/>
              </a:spcBef>
            </a:pPr>
            <a:r>
              <a:rPr lang="en-US" baseline="0" dirty="0">
                <a:solidFill>
                  <a:schemeClr val="tx1">
                    <a:lumMod val="75000"/>
                  </a:schemeClr>
                </a:solidFill>
              </a:rPr>
              <a:t>&lt;Person or Group being briefed&gt;</a:t>
            </a:r>
          </a:p>
          <a:p>
            <a:pPr>
              <a:lnSpc>
                <a:spcPct val="100000"/>
              </a:lnSpc>
              <a:spcBef>
                <a:spcPts val="0"/>
              </a:spcBef>
            </a:pPr>
            <a:r>
              <a:rPr lang="en-US" baseline="0" dirty="0">
                <a:solidFill>
                  <a:schemeClr val="tx1">
                    <a:lumMod val="75000"/>
                  </a:schemeClr>
                </a:solidFill>
              </a:rPr>
              <a:t>&lt;Title of person being briefed&gt;</a:t>
            </a:r>
          </a:p>
          <a:p>
            <a:pPr marL="0" marR="0" lvl="0" indent="0" algn="l" defTabSz="914400" rtl="0" eaLnBrk="1" fontAlgn="auto" latinLnBrk="0" hangingPunct="1">
              <a:lnSpc>
                <a:spcPct val="100000"/>
              </a:lnSpc>
              <a:spcBef>
                <a:spcPts val="0"/>
              </a:spcBef>
              <a:spcAft>
                <a:spcPts val="200"/>
              </a:spcAft>
              <a:buClr>
                <a:schemeClr val="accent1"/>
              </a:buClr>
              <a:buSzPct val="80000"/>
              <a:buFont typeface="Arial" pitchFamily="34" charset="0"/>
              <a:buNone/>
              <a:tabLst/>
              <a:defRPr/>
            </a:pPr>
            <a:r>
              <a:rPr lang="en-US" dirty="0">
                <a:solidFill>
                  <a:schemeClr val="tx1">
                    <a:lumMod val="75000"/>
                  </a:schemeClr>
                </a:solidFill>
              </a:rPr>
              <a:t>Presented by &lt;</a:t>
            </a:r>
            <a:r>
              <a:rPr lang="en-US" baseline="0" dirty="0">
                <a:solidFill>
                  <a:schemeClr val="tx1">
                    <a:lumMod val="75000"/>
                  </a:schemeClr>
                </a:solidFill>
              </a:rPr>
              <a:t>Click to enter name&gt;</a:t>
            </a:r>
            <a:endParaRPr lang="en-US" dirty="0">
              <a:solidFill>
                <a:schemeClr val="tx1">
                  <a:lumMod val="75000"/>
                </a:schemeClr>
              </a:solidFill>
            </a:endParaRPr>
          </a:p>
          <a:p>
            <a:pPr>
              <a:lnSpc>
                <a:spcPct val="100000"/>
              </a:lnSpc>
              <a:spcBef>
                <a:spcPts val="0"/>
              </a:spcBef>
            </a:pPr>
            <a:r>
              <a:rPr lang="en-US" dirty="0">
                <a:solidFill>
                  <a:schemeClr val="tx1">
                    <a:lumMod val="75000"/>
                  </a:schemeClr>
                </a:solidFill>
              </a:rPr>
              <a:t>&lt;Click to enter date&gt;</a:t>
            </a:r>
            <a:endParaRPr lang="en-US" baseline="0" dirty="0">
              <a:solidFill>
                <a:schemeClr val="tx1">
                  <a:lumMod val="75000"/>
                </a:schemeClr>
              </a:solidFill>
            </a:endParaRPr>
          </a:p>
        </p:txBody>
      </p:sp>
    </p:spTree>
    <p:extLst>
      <p:ext uri="{BB962C8B-B14F-4D97-AF65-F5344CB8AC3E}">
        <p14:creationId xmlns:p14="http://schemas.microsoft.com/office/powerpoint/2010/main" val="4580574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hasCustomPrompt="1"/>
          </p:nvPr>
        </p:nvSpPr>
        <p:spPr/>
        <p:txBody>
          <a:bodyPr>
            <a:normAutofit/>
          </a:bodyPr>
          <a:lstStyle>
            <a:lvl1pPr marL="182880" marR="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sz="3200"/>
            </a:lvl1pPr>
            <a:lvl2pPr marL="45720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2800"/>
            </a:lvl2pPr>
            <a:lvl3pPr marL="73152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2400"/>
            </a:lvl3pPr>
            <a:lvl4pPr marL="100584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2000"/>
            </a:lvl4pPr>
            <a:lvl5pPr marL="128016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2000"/>
            </a:lvl5pPr>
          </a:lstStyle>
          <a:p>
            <a:pPr marL="182880" marR="0" lvl="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a:pPr>
            <a:r>
              <a:rPr kumimoji="0" lang="en-US" sz="2400" b="0" i="0" u="none" strike="noStrike" kern="1200" cap="none" spc="10" normalizeH="0" baseline="0" noProof="0" dirty="0" smtClean="0">
                <a:ln>
                  <a:noFill/>
                </a:ln>
                <a:solidFill>
                  <a:prstClr val="black">
                    <a:lumMod val="65000"/>
                    <a:lumOff val="35000"/>
                  </a:prstClr>
                </a:solidFill>
                <a:effectLst/>
                <a:uLnTx/>
                <a:uFillTx/>
                <a:latin typeface="+mn-lt"/>
                <a:ea typeface="+mn-ea"/>
                <a:cs typeface="+mn-cs"/>
              </a:rPr>
              <a:t>Edit Master text styles</a:t>
            </a:r>
          </a:p>
          <a:p>
            <a:pPr marL="457200" marR="0" lvl="1"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Second level</a:t>
            </a:r>
          </a:p>
          <a:p>
            <a:pPr marL="731520" marR="0" lvl="2"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Third level</a:t>
            </a:r>
          </a:p>
          <a:p>
            <a:pPr marL="1005840" marR="0" lvl="3"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Fourth level</a:t>
            </a:r>
          </a:p>
          <a:p>
            <a:pPr marL="1280160" marR="0" lvl="4"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Fifth level</a:t>
            </a:r>
            <a:endParaRPr kumimoji="0" lang="en-US" sz="1800" b="0" i="0" u="none" strike="noStrike" kern="1200" cap="none" spc="0" normalizeH="0" baseline="0" noProof="0" dirty="0">
              <a:ln>
                <a:noFill/>
              </a:ln>
              <a:solidFill>
                <a:prstClr val="black">
                  <a:lumMod val="65000"/>
                  <a:lumOff val="35000"/>
                </a:prstClr>
              </a:solidFill>
              <a:effectLst/>
              <a:uLnTx/>
              <a:uFillTx/>
              <a:latin typeface="+mn-lt"/>
              <a:ea typeface="+mn-ea"/>
              <a:cs typeface="+mn-cs"/>
            </a:endParaRPr>
          </a:p>
        </p:txBody>
      </p:sp>
      <p:sp>
        <p:nvSpPr>
          <p:cNvPr id="4" name="Date Placeholder 3"/>
          <p:cNvSpPr>
            <a:spLocks noGrp="1"/>
          </p:cNvSpPr>
          <p:nvPr>
            <p:ph type="dt" sz="half" idx="10"/>
          </p:nvPr>
        </p:nvSpPr>
        <p:spPr/>
        <p:txBody>
          <a:bodyPr/>
          <a:lstStyle>
            <a:lvl1pPr>
              <a:defRPr/>
            </a:lvl1pPr>
          </a:lstStyle>
          <a:p>
            <a:r>
              <a:rPr lang="en-US" dirty="0"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41553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553452" y="5861785"/>
            <a:ext cx="2194560" cy="904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61872" y="1520791"/>
            <a:ext cx="9418320" cy="2625181"/>
          </a:xfrm>
        </p:spPr>
        <p:txBody>
          <a:bodyPr anchor="b">
            <a:normAutofit/>
          </a:bodyPr>
          <a:lstStyle>
            <a:lvl1pPr>
              <a:lnSpc>
                <a:spcPct val="85000"/>
              </a:lnSpc>
              <a:defRPr sz="6000" b="0"/>
            </a:lvl1pPr>
          </a:lstStyle>
          <a:p>
            <a:r>
              <a:rPr lang="en-US" dirty="0"/>
              <a:t>Click to edit Master title style</a:t>
            </a:r>
          </a:p>
        </p:txBody>
      </p:sp>
      <p:sp>
        <p:nvSpPr>
          <p:cNvPr id="3" name="Text Placeholder 2"/>
          <p:cNvSpPr>
            <a:spLocks noGrp="1"/>
          </p:cNvSpPr>
          <p:nvPr>
            <p:ph type="body" idx="1" hasCustomPrompt="1"/>
          </p:nvPr>
        </p:nvSpPr>
        <p:spPr>
          <a:xfrm>
            <a:off x="1261872" y="4800600"/>
            <a:ext cx="9418320" cy="1691640"/>
          </a:xfrm>
        </p:spPr>
        <p:txBody>
          <a:bodyPr anchor="t">
            <a:noAutofit/>
          </a:bodyPr>
          <a:lstStyle>
            <a:lvl1pPr marL="0" marR="0" indent="0" algn="l" defTabSz="914400" rtl="0" eaLnBrk="1" fontAlgn="auto" latinLnBrk="0" hangingPunct="1">
              <a:lnSpc>
                <a:spcPct val="100000"/>
              </a:lnSpc>
              <a:spcBef>
                <a:spcPts val="0"/>
              </a:spcBef>
              <a:spcAft>
                <a:spcPts val="200"/>
              </a:spcAft>
              <a:buClr>
                <a:schemeClr val="accent1"/>
              </a:buClr>
              <a:buSzPct val="80000"/>
              <a:buFont typeface="Arial" pitchFamily="34" charset="0"/>
              <a:buNone/>
              <a:tabLst/>
              <a:defRPr sz="2000" spc="3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a:lnSpc>
                <a:spcPct val="100000"/>
              </a:lnSpc>
              <a:spcBef>
                <a:spcPts val="0"/>
              </a:spcBef>
            </a:pPr>
            <a:r>
              <a:rPr lang="en-US" dirty="0">
                <a:solidFill>
                  <a:schemeClr val="tx1">
                    <a:lumMod val="75000"/>
                  </a:schemeClr>
                </a:solidFill>
              </a:rPr>
              <a:t>Presentation</a:t>
            </a:r>
            <a:r>
              <a:rPr lang="en-US" baseline="0" dirty="0">
                <a:solidFill>
                  <a:schemeClr val="tx1">
                    <a:lumMod val="75000"/>
                  </a:schemeClr>
                </a:solidFill>
              </a:rPr>
              <a:t> for</a:t>
            </a:r>
          </a:p>
          <a:p>
            <a:pPr>
              <a:lnSpc>
                <a:spcPct val="100000"/>
              </a:lnSpc>
              <a:spcBef>
                <a:spcPts val="0"/>
              </a:spcBef>
            </a:pPr>
            <a:r>
              <a:rPr lang="en-US" baseline="0" dirty="0">
                <a:solidFill>
                  <a:schemeClr val="tx1">
                    <a:lumMod val="75000"/>
                  </a:schemeClr>
                </a:solidFill>
              </a:rPr>
              <a:t>&lt;Person or Group being briefed&gt;</a:t>
            </a:r>
          </a:p>
          <a:p>
            <a:pPr>
              <a:lnSpc>
                <a:spcPct val="100000"/>
              </a:lnSpc>
              <a:spcBef>
                <a:spcPts val="0"/>
              </a:spcBef>
            </a:pPr>
            <a:r>
              <a:rPr lang="en-US" baseline="0" dirty="0">
                <a:solidFill>
                  <a:schemeClr val="tx1">
                    <a:lumMod val="75000"/>
                  </a:schemeClr>
                </a:solidFill>
              </a:rPr>
              <a:t>&lt;Title of person being briefed&gt;</a:t>
            </a:r>
          </a:p>
          <a:p>
            <a:pPr marL="0" marR="0" lvl="0" indent="0" algn="l" defTabSz="914400" rtl="0" eaLnBrk="1" fontAlgn="auto" latinLnBrk="0" hangingPunct="1">
              <a:lnSpc>
                <a:spcPct val="100000"/>
              </a:lnSpc>
              <a:spcBef>
                <a:spcPts val="0"/>
              </a:spcBef>
              <a:spcAft>
                <a:spcPts val="200"/>
              </a:spcAft>
              <a:buClr>
                <a:schemeClr val="accent1"/>
              </a:buClr>
              <a:buSzPct val="80000"/>
              <a:buFont typeface="Arial" pitchFamily="34" charset="0"/>
              <a:buNone/>
              <a:tabLst/>
              <a:defRPr/>
            </a:pPr>
            <a:r>
              <a:rPr lang="en-US" dirty="0">
                <a:solidFill>
                  <a:schemeClr val="tx1">
                    <a:lumMod val="75000"/>
                  </a:schemeClr>
                </a:solidFill>
              </a:rPr>
              <a:t>Presented by &lt;</a:t>
            </a:r>
            <a:r>
              <a:rPr lang="en-US" baseline="0" dirty="0">
                <a:solidFill>
                  <a:schemeClr val="tx1">
                    <a:lumMod val="75000"/>
                  </a:schemeClr>
                </a:solidFill>
              </a:rPr>
              <a:t>Click to enter name&gt;</a:t>
            </a:r>
            <a:endParaRPr lang="en-US" dirty="0">
              <a:solidFill>
                <a:schemeClr val="tx1">
                  <a:lumMod val="75000"/>
                </a:schemeClr>
              </a:solidFill>
            </a:endParaRPr>
          </a:p>
          <a:p>
            <a:pPr>
              <a:lnSpc>
                <a:spcPct val="100000"/>
              </a:lnSpc>
              <a:spcBef>
                <a:spcPts val="0"/>
              </a:spcBef>
            </a:pPr>
            <a:r>
              <a:rPr lang="en-US" dirty="0">
                <a:solidFill>
                  <a:schemeClr val="tx1">
                    <a:lumMod val="75000"/>
                  </a:schemeClr>
                </a:solidFill>
              </a:rPr>
              <a:t>&lt;Click to enter date&gt;</a:t>
            </a:r>
            <a:endParaRPr lang="en-US" baseline="0" dirty="0">
              <a:solidFill>
                <a:schemeClr val="tx1">
                  <a:lumMod val="75000"/>
                </a:schemeClr>
              </a:solidFill>
            </a:endParaRPr>
          </a:p>
        </p:txBody>
      </p:sp>
      <p:sp>
        <p:nvSpPr>
          <p:cNvPr id="4" name="Date Placeholder 3"/>
          <p:cNvSpPr>
            <a:spLocks noGrp="1"/>
          </p:cNvSpPr>
          <p:nvPr>
            <p:ph type="dt" sz="half" idx="10"/>
          </p:nvPr>
        </p:nvSpPr>
        <p:spPr/>
        <p:txBody>
          <a:bodyPr/>
          <a:lstStyle/>
          <a:p>
            <a:r>
              <a:rPr lang="en-US" dirty="0" smtClean="0"/>
              <a:t>7/27/2016</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8" name="Rectangle 7"/>
          <p:cNvSpPr/>
          <p:nvPr/>
        </p:nvSpPr>
        <p:spPr>
          <a:xfrm>
            <a:off x="0" y="0"/>
            <a:ext cx="457200" cy="6858000"/>
          </a:xfrm>
          <a:prstGeom prst="rect">
            <a:avLst/>
          </a:prstGeom>
          <a:solidFill>
            <a:srgbClr val="0083BE"/>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userDrawn="1"/>
        </p:nvPicPr>
        <p:blipFill>
          <a:blip r:embed="rId2"/>
          <a:stretch>
            <a:fillRect/>
          </a:stretch>
        </p:blipFill>
        <p:spPr>
          <a:xfrm>
            <a:off x="6725652" y="162384"/>
            <a:ext cx="4453933" cy="1550656"/>
          </a:xfrm>
          <a:prstGeom prst="rect">
            <a:avLst/>
          </a:prstGeom>
        </p:spPr>
      </p:pic>
      <p:sp>
        <p:nvSpPr>
          <p:cNvPr id="11" name="Subtitle 2"/>
          <p:cNvSpPr>
            <a:spLocks noGrp="1"/>
          </p:cNvSpPr>
          <p:nvPr>
            <p:ph type="subTitle" idx="13"/>
          </p:nvPr>
        </p:nvSpPr>
        <p:spPr>
          <a:xfrm>
            <a:off x="1261872" y="4145973"/>
            <a:ext cx="9418320" cy="2346267"/>
          </a:xfrm>
        </p:spPr>
        <p:txBody>
          <a:bodyPr>
            <a:normAutofit/>
          </a:bodyPr>
          <a:lstStyle>
            <a:lvl1pPr marL="0" indent="0" algn="l">
              <a:buNone/>
              <a:defRPr sz="2400" spc="30" baseline="0">
                <a:solidFill>
                  <a:schemeClr val="tx2"/>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8039" y="5651725"/>
            <a:ext cx="3382028" cy="954522"/>
          </a:xfrm>
          <a:prstGeom prst="rect">
            <a:avLst/>
          </a:prstGeom>
        </p:spPr>
      </p:pic>
    </p:spTree>
    <p:extLst>
      <p:ext uri="{BB962C8B-B14F-4D97-AF65-F5344CB8AC3E}">
        <p14:creationId xmlns:p14="http://schemas.microsoft.com/office/powerpoint/2010/main" val="2482858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914400" y="1475510"/>
            <a:ext cx="4828032" cy="4704628"/>
          </a:xfrm>
        </p:spPr>
        <p:txBody>
          <a:bodyPr/>
          <a:lstStyle>
            <a:lvl1pPr>
              <a:defRPr sz="2400"/>
            </a:lvl1pPr>
            <a:lvl2pPr>
              <a:defRPr sz="22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26480" y="1475510"/>
            <a:ext cx="4828032" cy="4704627"/>
          </a:xfrm>
        </p:spPr>
        <p:txBody>
          <a:bodyPr/>
          <a:lstStyle>
            <a:lvl1pPr marL="182880" marR="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sz="2000"/>
            </a:lvl1pPr>
            <a:lvl2pPr marL="45720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800"/>
            </a:lvl2pPr>
            <a:lvl3pPr marL="73152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600"/>
            </a:lvl3pPr>
            <a:lvl4pPr marL="100584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400"/>
            </a:lvl4pPr>
            <a:lvl5pPr marL="128016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400"/>
            </a:lvl5pPr>
            <a:lvl6pPr>
              <a:defRPr sz="1400"/>
            </a:lvl6pPr>
            <a:lvl7pPr>
              <a:defRPr sz="1400"/>
            </a:lvl7pPr>
            <a:lvl8pPr>
              <a:defRPr sz="1400"/>
            </a:lvl8pPr>
            <a:lvl9pPr>
              <a:defRPr sz="1400"/>
            </a:lvl9pPr>
          </a:lstStyle>
          <a:p>
            <a:pPr marL="182880" marR="0" lvl="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a:pPr>
            <a:r>
              <a:rPr kumimoji="0" lang="en-US" sz="2400" b="0" i="0" u="none" strike="noStrike" kern="1200" cap="none" spc="10" normalizeH="0" baseline="0" noProof="0" dirty="0" smtClean="0">
                <a:ln>
                  <a:noFill/>
                </a:ln>
                <a:solidFill>
                  <a:prstClr val="black">
                    <a:lumMod val="65000"/>
                    <a:lumOff val="35000"/>
                  </a:prstClr>
                </a:solidFill>
                <a:effectLst/>
                <a:uLnTx/>
                <a:uFillTx/>
                <a:latin typeface="+mn-lt"/>
                <a:ea typeface="+mn-ea"/>
                <a:cs typeface="+mn-cs"/>
              </a:rPr>
              <a:t>Edit Master text styles</a:t>
            </a:r>
          </a:p>
          <a:p>
            <a:pPr marL="457200" marR="0" lvl="1"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Second level</a:t>
            </a:r>
          </a:p>
          <a:p>
            <a:pPr marL="731520" marR="0" lvl="2"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Third level</a:t>
            </a:r>
          </a:p>
          <a:p>
            <a:pPr marL="1005840" marR="0" lvl="3"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Fourth level</a:t>
            </a:r>
          </a:p>
          <a:p>
            <a:pPr marL="1280160" marR="0" lvl="4"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Fifth level</a:t>
            </a:r>
            <a:endParaRPr kumimoji="0" lang="en-US" sz="1800" b="0" i="0" u="none" strike="noStrike" kern="1200" cap="none" spc="0" normalizeH="0" baseline="0" noProof="0" dirty="0">
              <a:ln>
                <a:noFill/>
              </a:ln>
              <a:solidFill>
                <a:prstClr val="black">
                  <a:lumMod val="65000"/>
                  <a:lumOff val="35000"/>
                </a:prstClr>
              </a:solidFill>
              <a:effectLst/>
              <a:uLnTx/>
              <a:uFillTx/>
              <a:latin typeface="+mn-lt"/>
              <a:ea typeface="+mn-ea"/>
              <a:cs typeface="+mn-cs"/>
            </a:endParaRPr>
          </a:p>
        </p:txBody>
      </p:sp>
      <p:sp>
        <p:nvSpPr>
          <p:cNvPr id="5" name="Date Placeholder 4"/>
          <p:cNvSpPr>
            <a:spLocks noGrp="1"/>
          </p:cNvSpPr>
          <p:nvPr>
            <p:ph type="dt" sz="half" idx="10"/>
          </p:nvPr>
        </p:nvSpPr>
        <p:spPr/>
        <p:txBody>
          <a:bodyPr/>
          <a:lstStyle/>
          <a:p>
            <a:r>
              <a:rPr lang="en-US" dirty="0" smtClean="0"/>
              <a:t>5/22/2017</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81805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914400" y="1347246"/>
            <a:ext cx="4828032" cy="731520"/>
          </a:xfrm>
        </p:spPr>
        <p:txBody>
          <a:bodyPr anchor="b">
            <a:normAutofit/>
          </a:bodyPr>
          <a:lstStyle>
            <a:lvl1pPr marL="0" indent="0">
              <a:spcBef>
                <a:spcPts val="0"/>
              </a:spcBef>
              <a:buNone/>
              <a:defRPr sz="24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14400" y="2167003"/>
            <a:ext cx="4828032" cy="3852797"/>
          </a:xfrm>
        </p:spPr>
        <p:txBody>
          <a:bodyPr/>
          <a:lstStyle>
            <a:lvl1pPr marL="182880" marR="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sz="1800"/>
            </a:lvl1pPr>
            <a:lvl2pPr marL="45720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600"/>
            </a:lvl2pPr>
            <a:lvl3pPr marL="73152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400"/>
            </a:lvl3pPr>
            <a:lvl4pPr marL="100584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400"/>
            </a:lvl4pPr>
            <a:lvl5pPr marL="128016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400"/>
            </a:lvl5pPr>
            <a:lvl6pPr>
              <a:defRPr sz="1400"/>
            </a:lvl6pPr>
            <a:lvl7pPr>
              <a:defRPr sz="1400"/>
            </a:lvl7pPr>
            <a:lvl8pPr>
              <a:defRPr sz="1400"/>
            </a:lvl8pPr>
            <a:lvl9pPr>
              <a:defRPr sz="1400"/>
            </a:lvl9pPr>
          </a:lstStyle>
          <a:p>
            <a:pPr marL="182880" marR="0" lvl="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a:pPr>
            <a:r>
              <a:rPr kumimoji="0" lang="en-US" sz="2400" b="0" i="0" u="none" strike="noStrike" kern="1200" cap="none" spc="10" normalizeH="0" baseline="0" noProof="0" dirty="0" smtClean="0">
                <a:ln>
                  <a:noFill/>
                </a:ln>
                <a:solidFill>
                  <a:prstClr val="black">
                    <a:lumMod val="65000"/>
                    <a:lumOff val="35000"/>
                  </a:prstClr>
                </a:solidFill>
                <a:effectLst/>
                <a:uLnTx/>
                <a:uFillTx/>
                <a:latin typeface="+mn-lt"/>
                <a:ea typeface="+mn-ea"/>
                <a:cs typeface="+mn-cs"/>
              </a:rPr>
              <a:t>Edit Master text styles</a:t>
            </a:r>
          </a:p>
          <a:p>
            <a:pPr marL="457200" marR="0" lvl="1"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Second level</a:t>
            </a:r>
          </a:p>
          <a:p>
            <a:pPr marL="731520" marR="0" lvl="2"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Third level</a:t>
            </a:r>
          </a:p>
          <a:p>
            <a:pPr marL="1005840" marR="0" lvl="3"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Fourth level</a:t>
            </a:r>
          </a:p>
          <a:p>
            <a:pPr marL="1280160" marR="0" lvl="4"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Fifth level</a:t>
            </a:r>
            <a:endParaRPr kumimoji="0" lang="en-US" sz="1800" b="0" i="0" u="none" strike="noStrike" kern="1200" cap="none" spc="0" normalizeH="0" baseline="0" noProof="0" dirty="0">
              <a:ln>
                <a:noFill/>
              </a:ln>
              <a:solidFill>
                <a:prstClr val="black">
                  <a:lumMod val="65000"/>
                  <a:lumOff val="35000"/>
                </a:prstClr>
              </a:solidFill>
              <a:effectLst/>
              <a:uLnTx/>
              <a:uFillTx/>
              <a:latin typeface="+mn-lt"/>
              <a:ea typeface="+mn-ea"/>
              <a:cs typeface="+mn-cs"/>
            </a:endParaRPr>
          </a:p>
        </p:txBody>
      </p:sp>
      <p:sp>
        <p:nvSpPr>
          <p:cNvPr id="11" name="Text Placeholder 4"/>
          <p:cNvSpPr>
            <a:spLocks noGrp="1"/>
          </p:cNvSpPr>
          <p:nvPr>
            <p:ph type="body" sz="quarter" idx="3"/>
          </p:nvPr>
        </p:nvSpPr>
        <p:spPr>
          <a:xfrm>
            <a:off x="6126480" y="1347246"/>
            <a:ext cx="4828032" cy="731520"/>
          </a:xfrm>
        </p:spPr>
        <p:txBody>
          <a:bodyPr anchor="b">
            <a:normAutofit/>
          </a:bodyPr>
          <a:lstStyle>
            <a:lvl1pPr marL="0" indent="0">
              <a:lnSpc>
                <a:spcPct val="95000"/>
              </a:lnSpc>
              <a:spcBef>
                <a:spcPts val="0"/>
              </a:spcBef>
              <a:buNone/>
              <a:defRPr lang="en-US" sz="24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dirty="0"/>
              <a:t>Edit Master text styles</a:t>
            </a:r>
          </a:p>
        </p:txBody>
      </p:sp>
      <p:sp>
        <p:nvSpPr>
          <p:cNvPr id="6" name="Content Placeholder 5"/>
          <p:cNvSpPr>
            <a:spLocks noGrp="1"/>
          </p:cNvSpPr>
          <p:nvPr>
            <p:ph sz="quarter" idx="4" hasCustomPrompt="1"/>
          </p:nvPr>
        </p:nvSpPr>
        <p:spPr>
          <a:xfrm>
            <a:off x="6126480" y="2167003"/>
            <a:ext cx="4828032" cy="3852797"/>
          </a:xfrm>
        </p:spPr>
        <p:txBody>
          <a:bodyPr/>
          <a:lstStyle>
            <a:lvl1pPr marL="182880" marR="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sz="1800"/>
            </a:lvl1pPr>
            <a:lvl2pPr marL="45720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600"/>
            </a:lvl2pPr>
            <a:lvl3pPr marL="73152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400"/>
            </a:lvl3pPr>
            <a:lvl4pPr marL="100584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400"/>
            </a:lvl4pPr>
            <a:lvl5pPr marL="128016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sz="1400"/>
            </a:lvl5pPr>
            <a:lvl6pPr>
              <a:defRPr sz="1400"/>
            </a:lvl6pPr>
            <a:lvl7pPr>
              <a:defRPr sz="1400"/>
            </a:lvl7pPr>
            <a:lvl8pPr>
              <a:defRPr sz="1400"/>
            </a:lvl8pPr>
            <a:lvl9pPr>
              <a:defRPr sz="1400"/>
            </a:lvl9pPr>
          </a:lstStyle>
          <a:p>
            <a:pPr marL="182880" marR="0" lvl="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a:pPr>
            <a:r>
              <a:rPr kumimoji="0" lang="en-US" sz="2400" b="0" i="0" u="none" strike="noStrike" kern="1200" cap="none" spc="10" normalizeH="0" baseline="0" noProof="0" dirty="0" smtClean="0">
                <a:ln>
                  <a:noFill/>
                </a:ln>
                <a:solidFill>
                  <a:prstClr val="black">
                    <a:lumMod val="65000"/>
                    <a:lumOff val="35000"/>
                  </a:prstClr>
                </a:solidFill>
                <a:effectLst/>
                <a:uLnTx/>
                <a:uFillTx/>
                <a:latin typeface="+mn-lt"/>
                <a:ea typeface="+mn-ea"/>
                <a:cs typeface="+mn-cs"/>
              </a:rPr>
              <a:t>Edit Master text styles</a:t>
            </a:r>
          </a:p>
          <a:p>
            <a:pPr marL="457200" marR="0" lvl="1"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Second level</a:t>
            </a:r>
          </a:p>
          <a:p>
            <a:pPr marL="731520" marR="0" lvl="2"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Third level</a:t>
            </a:r>
          </a:p>
          <a:p>
            <a:pPr marL="1005840" marR="0" lvl="3"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Fourth level</a:t>
            </a:r>
          </a:p>
          <a:p>
            <a:pPr marL="1280160" marR="0" lvl="4"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Fifth level</a:t>
            </a:r>
            <a:endParaRPr kumimoji="0" lang="en-US" sz="1800" b="0" i="0" u="none" strike="noStrike" kern="1200" cap="none" spc="0" normalizeH="0" baseline="0" noProof="0" dirty="0">
              <a:ln>
                <a:noFill/>
              </a:ln>
              <a:solidFill>
                <a:prstClr val="black">
                  <a:lumMod val="65000"/>
                  <a:lumOff val="35000"/>
                </a:prstClr>
              </a:solidFill>
              <a:effectLst/>
              <a:uLnTx/>
              <a:uFillTx/>
              <a:latin typeface="+mn-lt"/>
              <a:ea typeface="+mn-ea"/>
              <a:cs typeface="+mn-cs"/>
            </a:endParaRPr>
          </a:p>
        </p:txBody>
      </p:sp>
      <p:sp>
        <p:nvSpPr>
          <p:cNvPr id="7" name="Date Placeholder 6"/>
          <p:cNvSpPr>
            <a:spLocks noGrp="1"/>
          </p:cNvSpPr>
          <p:nvPr>
            <p:ph type="dt" sz="half" idx="10"/>
          </p:nvPr>
        </p:nvSpPr>
        <p:spPr/>
        <p:txBody>
          <a:bodyPr/>
          <a:lstStyle/>
          <a:p>
            <a:r>
              <a:rPr lang="en-US" dirty="0" smtClean="0"/>
              <a:t>5/22/2017</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5928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r>
              <a:rPr lang="en-US" dirty="0"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454805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5/22/2017</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163091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tx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5/22/2017</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pic>
        <p:nvPicPr>
          <p:cNvPr id="5" name="Picture 4"/>
          <p:cNvPicPr>
            <a:picLocks noChangeAspect="1"/>
          </p:cNvPicPr>
          <p:nvPr userDrawn="1"/>
        </p:nvPicPr>
        <p:blipFill>
          <a:blip r:embed="rId2"/>
          <a:stretch>
            <a:fillRect/>
          </a:stretch>
        </p:blipFill>
        <p:spPr>
          <a:xfrm>
            <a:off x="375781" y="5907056"/>
            <a:ext cx="2655518" cy="863262"/>
          </a:xfrm>
          <a:prstGeom prst="rect">
            <a:avLst/>
          </a:prstGeom>
        </p:spPr>
      </p:pic>
    </p:spTree>
    <p:extLst>
      <p:ext uri="{BB962C8B-B14F-4D97-AF65-F5344CB8AC3E}">
        <p14:creationId xmlns:p14="http://schemas.microsoft.com/office/powerpoint/2010/main" val="214175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1" baseline="0"/>
            </a:lvl1pPr>
          </a:lstStyle>
          <a:p>
            <a:r>
              <a:rPr lang="en-US" dirty="0"/>
              <a:t>Click to edit Master title style</a:t>
            </a:r>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r>
              <a:rPr lang="en-US" dirty="0" smtClean="0"/>
              <a:t>5/22/2017</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6179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83B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3200" b="1">
                <a:solidFill>
                  <a:srgbClr val="FFFFFF"/>
                </a:solidFill>
              </a:defRPr>
            </a:lvl1pPr>
          </a:lstStyle>
          <a:p>
            <a:r>
              <a:rPr lang="en-US" dirty="0"/>
              <a:t>Click to edit Master title style</a:t>
            </a:r>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2400">
                <a:solidFill>
                  <a:schemeClr val="accent1">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lvl1pPr>
              <a:defRPr>
                <a:solidFill>
                  <a:srgbClr val="00AFFE"/>
                </a:solidFill>
              </a:defRPr>
            </a:lvl1pPr>
          </a:lstStyle>
          <a:p>
            <a:r>
              <a:rPr lang="en-US" dirty="0" smtClean="0"/>
              <a:t>7/27/2016</a:t>
            </a:r>
            <a:endParaRPr lang="en-US" dirty="0"/>
          </a:p>
        </p:txBody>
      </p:sp>
      <p:sp>
        <p:nvSpPr>
          <p:cNvPr id="6" name="Footer Placeholder 5"/>
          <p:cNvSpPr>
            <a:spLocks noGrp="1"/>
          </p:cNvSpPr>
          <p:nvPr>
            <p:ph type="ftr" sz="quarter" idx="11"/>
          </p:nvPr>
        </p:nvSpPr>
        <p:spPr>
          <a:xfrm rot="16200000">
            <a:off x="9959341" y="4046537"/>
            <a:ext cx="3581400" cy="365125"/>
          </a:xfrm>
          <a:prstGeom prst="rect">
            <a:avLst/>
          </a:prstGeom>
        </p:spPr>
        <p:txBody>
          <a:bodyPr/>
          <a:lstStyle>
            <a:lvl1pPr>
              <a:defRPr>
                <a:solidFill>
                  <a:srgbClr val="00AFFE"/>
                </a:solidFill>
              </a:defRPr>
            </a:lvl1pPr>
          </a:lstStyle>
          <a:p>
            <a:r>
              <a:rPr lang="en-US" dirty="0" smtClean="0"/>
              <a:t>Internal VA Use Only</a:t>
            </a:r>
            <a:endParaRPr lang="en-US" dirty="0"/>
          </a:p>
        </p:txBody>
      </p:sp>
      <p:sp>
        <p:nvSpPr>
          <p:cNvPr id="7" name="Slide Number Placeholder 6"/>
          <p:cNvSpPr>
            <a:spLocks noGrp="1"/>
          </p:cNvSpPr>
          <p:nvPr>
            <p:ph type="sldNum" sz="quarter" idx="12"/>
          </p:nvPr>
        </p:nvSpPr>
        <p:spPr/>
        <p:txBody>
          <a:bodyPr/>
          <a:lstStyle>
            <a:lvl1pPr>
              <a:defRPr>
                <a:solidFill>
                  <a:srgbClr val="00AFFE"/>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27330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hasCustomPrompt="1"/>
          </p:nvPr>
        </p:nvSpPr>
        <p:spPr/>
        <p:txBody>
          <a:bodyPr vert="eaVert"/>
          <a:lstStyle>
            <a:lvl1pPr marL="182880" marR="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a:lvl1pPr>
            <a:lvl2pPr marL="45720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lvl2pPr>
            <a:lvl3pPr marL="73152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lvl3pPr>
            <a:lvl4pPr marL="100584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lvl4pPr>
            <a:lvl5pPr marL="1280160" marR="0"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lvl5pPr>
          </a:lstStyle>
          <a:p>
            <a:pPr marL="182880" marR="0" lvl="0" indent="-182880" algn="l" defTabSz="914400" rtl="0" eaLnBrk="1" fontAlgn="auto" latinLnBrk="0" hangingPunct="1">
              <a:lnSpc>
                <a:spcPct val="95000"/>
              </a:lnSpc>
              <a:spcBef>
                <a:spcPts val="1400"/>
              </a:spcBef>
              <a:spcAft>
                <a:spcPts val="200"/>
              </a:spcAft>
              <a:buClr>
                <a:srgbClr val="0083BE"/>
              </a:buClr>
              <a:buSzPct val="80000"/>
              <a:buFont typeface="Arial" pitchFamily="34" charset="0"/>
              <a:buChar char="•"/>
              <a:tabLst/>
              <a:defRPr/>
            </a:pPr>
            <a:r>
              <a:rPr kumimoji="0" lang="en-US" sz="2400" b="0" i="0" u="none" strike="noStrike" kern="1200" cap="none" spc="10" normalizeH="0" baseline="0" noProof="0" dirty="0" smtClean="0">
                <a:ln>
                  <a:noFill/>
                </a:ln>
                <a:solidFill>
                  <a:prstClr val="black">
                    <a:lumMod val="65000"/>
                    <a:lumOff val="35000"/>
                  </a:prstClr>
                </a:solidFill>
                <a:effectLst/>
                <a:uLnTx/>
                <a:uFillTx/>
                <a:latin typeface="+mn-lt"/>
                <a:ea typeface="+mn-ea"/>
                <a:cs typeface="+mn-cs"/>
              </a:rPr>
              <a:t>Edit Master text styles</a:t>
            </a:r>
          </a:p>
          <a:p>
            <a:pPr marL="457200" marR="0" lvl="1"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Second level</a:t>
            </a:r>
          </a:p>
          <a:p>
            <a:pPr marL="731520" marR="0" lvl="2"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Third level</a:t>
            </a:r>
          </a:p>
          <a:p>
            <a:pPr marL="1005840" marR="0" lvl="3"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Fourth level</a:t>
            </a:r>
          </a:p>
          <a:p>
            <a:pPr marL="1280160" marR="0" lvl="4" indent="-182880" algn="l" defTabSz="914400" rtl="0" eaLnBrk="1" fontAlgn="auto" latinLnBrk="0" hangingPunct="1">
              <a:lnSpc>
                <a:spcPct val="90000"/>
              </a:lnSpc>
              <a:spcBef>
                <a:spcPts val="300"/>
              </a:spcBef>
              <a:spcAft>
                <a:spcPts val="300"/>
              </a:spcAft>
              <a:buClr>
                <a:srgbClr val="0083BE"/>
              </a:buClr>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Fifth level</a:t>
            </a:r>
            <a:endParaRPr kumimoji="0" lang="en-US" sz="1800" b="0" i="0" u="none" strike="noStrike" kern="1200" cap="none" spc="0" normalizeH="0" baseline="0" noProof="0" dirty="0">
              <a:ln>
                <a:noFill/>
              </a:ln>
              <a:solidFill>
                <a:prstClr val="black">
                  <a:lumMod val="65000"/>
                  <a:lumOff val="35000"/>
                </a:prstClr>
              </a:solidFill>
              <a:effectLst/>
              <a:uLnTx/>
              <a:uFillTx/>
              <a:latin typeface="+mn-lt"/>
              <a:ea typeface="+mn-ea"/>
              <a:cs typeface="+mn-cs"/>
            </a:endParaRPr>
          </a:p>
        </p:txBody>
      </p:sp>
      <p:sp>
        <p:nvSpPr>
          <p:cNvPr id="4" name="Date Placeholder 3"/>
          <p:cNvSpPr>
            <a:spLocks noGrp="1"/>
          </p:cNvSpPr>
          <p:nvPr>
            <p:ph type="dt" sz="half" idx="10"/>
          </p:nvPr>
        </p:nvSpPr>
        <p:spPr/>
        <p:txBody>
          <a:bodyPr/>
          <a:lstStyle/>
          <a:p>
            <a:r>
              <a:rPr lang="en-US" smtClean="0"/>
              <a:t>7/27/2016</a:t>
            </a:r>
            <a:endParaRPr lang="en-US" dirty="0"/>
          </a:p>
        </p:txBody>
      </p:sp>
      <p:sp>
        <p:nvSpPr>
          <p:cNvPr id="5" name="Footer Placeholder 4"/>
          <p:cNvSpPr>
            <a:spLocks noGrp="1"/>
          </p:cNvSpPr>
          <p:nvPr>
            <p:ph type="ftr" sz="quarter" idx="11"/>
          </p:nvPr>
        </p:nvSpPr>
        <p:spPr>
          <a:xfrm rot="16200000">
            <a:off x="9959341" y="4046537"/>
            <a:ext cx="3581400" cy="365125"/>
          </a:xfrm>
          <a:prstGeom prst="rect">
            <a:avLst/>
          </a:prstGeom>
        </p:spPr>
        <p:txBody>
          <a:bodyPr/>
          <a:lstStyle/>
          <a:p>
            <a:r>
              <a:rPr lang="en-US" smtClean="0"/>
              <a:t>Internal VA Use Only</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12236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60644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762000" y="381000"/>
            <a:ext cx="7734300" cy="5593915"/>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n-US" smtClean="0"/>
              <a:t>7/27/2016</a:t>
            </a:r>
            <a:endParaRPr lang="en-US" dirty="0"/>
          </a:p>
        </p:txBody>
      </p:sp>
      <p:sp>
        <p:nvSpPr>
          <p:cNvPr id="5" name="Footer Placeholder 4"/>
          <p:cNvSpPr>
            <a:spLocks noGrp="1"/>
          </p:cNvSpPr>
          <p:nvPr>
            <p:ph type="ftr" sz="quarter" idx="11"/>
          </p:nvPr>
        </p:nvSpPr>
        <p:spPr>
          <a:xfrm rot="16200000">
            <a:off x="9959341" y="4046537"/>
            <a:ext cx="3581400" cy="365125"/>
          </a:xfrm>
          <a:prstGeom prst="rect">
            <a:avLst/>
          </a:prstGeom>
        </p:spPr>
        <p:txBody>
          <a:bodyPr/>
          <a:lstStyle/>
          <a:p>
            <a:r>
              <a:rPr lang="en-US" smtClean="0"/>
              <a:t>Internal VA Use Only</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623772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14400" y="262393"/>
            <a:ext cx="10040112" cy="990210"/>
          </a:xfrm>
          <a:prstGeom prst="rect">
            <a:avLst/>
          </a:prstGeom>
        </p:spPr>
        <p:txBody>
          <a:bodyPr vert="horz" lIns="91440" tIns="27432"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14400" y="1340285"/>
            <a:ext cx="10040112" cy="459367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100" b="0">
                <a:solidFill>
                  <a:srgbClr val="00AFFE"/>
                </a:solidFill>
              </a:defRPr>
            </a:lvl1pPr>
          </a:lstStyle>
          <a:p>
            <a:r>
              <a:rPr lang="en-US" dirty="0" smtClean="0"/>
              <a:t>5/22/2017</a:t>
            </a:r>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2800">
                <a:solidFill>
                  <a:srgbClr val="00AFFE"/>
                </a:solidFill>
                <a:latin typeface="+mj-lt"/>
              </a:defRPr>
            </a:lvl1pPr>
          </a:lstStyle>
          <a:p>
            <a:fld id="{4FAB73BC-B049-4115-A692-8D63A059BFB8}" type="slidenum">
              <a:rPr lang="en-US" smtClean="0"/>
              <a:pPr/>
              <a:t>‹#›</a:t>
            </a:fld>
            <a:endParaRPr lang="en-US" dirty="0"/>
          </a:p>
        </p:txBody>
      </p:sp>
      <p:pic>
        <p:nvPicPr>
          <p:cNvPr id="8" name="Picture 7"/>
          <p:cNvPicPr>
            <a:picLocks noChangeAspect="1"/>
          </p:cNvPicPr>
          <p:nvPr userDrawn="1"/>
        </p:nvPicPr>
        <p:blipFill>
          <a:blip r:embed="rId14"/>
          <a:stretch>
            <a:fillRect/>
          </a:stretch>
        </p:blipFill>
        <p:spPr>
          <a:xfrm>
            <a:off x="400444" y="5933956"/>
            <a:ext cx="2412207" cy="839820"/>
          </a:xfrm>
          <a:prstGeom prst="rect">
            <a:avLst/>
          </a:prstGeom>
        </p:spPr>
      </p:pic>
    </p:spTree>
    <p:extLst>
      <p:ext uri="{BB962C8B-B14F-4D97-AF65-F5344CB8AC3E}">
        <p14:creationId xmlns:p14="http://schemas.microsoft.com/office/powerpoint/2010/main" val="3979998287"/>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4" r:id="rId8"/>
    <p:sldLayoutId id="2147483860" r:id="rId9"/>
    <p:sldLayoutId id="2147483861" r:id="rId10"/>
    <p:sldLayoutId id="2147483862" r:id="rId11"/>
    <p:sldLayoutId id="214748386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914400" rtl="0" eaLnBrk="1" latinLnBrk="0" hangingPunct="1">
        <a:lnSpc>
          <a:spcPct val="90000"/>
        </a:lnSpc>
        <a:spcBef>
          <a:spcPct val="0"/>
        </a:spcBef>
        <a:buNone/>
        <a:defRPr sz="3600" b="0" kern="1200" spc="-50" baseline="0">
          <a:solidFill>
            <a:srgbClr val="0083BE"/>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4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Arial" panose="020B0604020202020204" pitchFamily="34" charset="0"/>
        <a:buChar char="•"/>
        <a:defRPr sz="22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Arial" panose="020B0604020202020204" pitchFamily="34" charset="0"/>
        <a:buChar char="•"/>
        <a:defRPr sz="18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Arial" panose="020B0604020202020204" pitchFamily="34" charset="0"/>
        <a:buChar char="•"/>
        <a:defRPr sz="18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Industry Day for Healthcare Claims Adjudication Software</a:t>
            </a:r>
          </a:p>
        </p:txBody>
      </p:sp>
      <p:sp>
        <p:nvSpPr>
          <p:cNvPr id="3" name="Subtitle 2"/>
          <p:cNvSpPr>
            <a:spLocks noGrp="1"/>
          </p:cNvSpPr>
          <p:nvPr>
            <p:ph type="subTitle" idx="1"/>
          </p:nvPr>
        </p:nvSpPr>
        <p:spPr/>
        <p:txBody>
          <a:bodyPr/>
          <a:lstStyle/>
          <a:p>
            <a:endParaRPr lang="en-US" dirty="0"/>
          </a:p>
        </p:txBody>
      </p:sp>
      <p:sp>
        <p:nvSpPr>
          <p:cNvPr id="4" name="Text Placeholder 3"/>
          <p:cNvSpPr>
            <a:spLocks noGrp="1"/>
          </p:cNvSpPr>
          <p:nvPr>
            <p:ph type="body" idx="13"/>
          </p:nvPr>
        </p:nvSpPr>
        <p:spPr/>
        <p:txBody>
          <a:bodyPr/>
          <a:lstStyle/>
          <a:p>
            <a:r>
              <a:rPr lang="en-US" dirty="0" smtClean="0"/>
              <a:t>Robert Kately, Contracting Officer, Technical Acquisition Center (TAC)</a:t>
            </a:r>
          </a:p>
          <a:p>
            <a:r>
              <a:rPr lang="en-US" dirty="0" smtClean="0"/>
              <a:t>Steve Spurlin, Contracting Officer’s Representative, FSC</a:t>
            </a:r>
            <a:endParaRPr lang="en-US" dirty="0"/>
          </a:p>
        </p:txBody>
      </p:sp>
    </p:spTree>
    <p:extLst>
      <p:ext uri="{BB962C8B-B14F-4D97-AF65-F5344CB8AC3E}">
        <p14:creationId xmlns:p14="http://schemas.microsoft.com/office/powerpoint/2010/main" val="37190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and Agenda</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Purpose:  To remove ambiguity regarding the Performance Work Statement (PWS) requirements and discuss the framework of the forthcoming solicitation. </a:t>
            </a:r>
          </a:p>
          <a:p>
            <a:r>
              <a:rPr lang="en-US" dirty="0" smtClean="0"/>
              <a:t>Agenda</a:t>
            </a:r>
          </a:p>
          <a:p>
            <a:pPr lvl="1"/>
            <a:r>
              <a:rPr lang="en-US" dirty="0" smtClean="0"/>
              <a:t>9:00am – 9:15am – Opening Remarks</a:t>
            </a:r>
          </a:p>
          <a:p>
            <a:pPr lvl="1"/>
            <a:r>
              <a:rPr lang="en-US" dirty="0" smtClean="0"/>
              <a:t>9:15am – 10:15am – PWS Overview</a:t>
            </a:r>
          </a:p>
          <a:p>
            <a:pPr lvl="1"/>
            <a:r>
              <a:rPr lang="en-US" dirty="0" smtClean="0"/>
              <a:t>10:15am – 11:00am – Evaluation Plan Overview</a:t>
            </a:r>
          </a:p>
          <a:p>
            <a:pPr lvl="1"/>
            <a:r>
              <a:rPr lang="en-US" dirty="0" smtClean="0"/>
              <a:t>11:00am </a:t>
            </a:r>
            <a:r>
              <a:rPr lang="en-US" dirty="0"/>
              <a:t>– </a:t>
            </a:r>
            <a:r>
              <a:rPr lang="en-US" dirty="0" smtClean="0"/>
              <a:t>12:00pm </a:t>
            </a:r>
            <a:r>
              <a:rPr lang="en-US" dirty="0"/>
              <a:t>– </a:t>
            </a:r>
            <a:r>
              <a:rPr lang="en-US" dirty="0" smtClean="0"/>
              <a:t>Written Q&amp;A Overview</a:t>
            </a:r>
          </a:p>
          <a:p>
            <a:pPr lvl="1"/>
            <a:r>
              <a:rPr lang="en-US" dirty="0" smtClean="0"/>
              <a:t>12:00pm – 1:00pm – Lunch</a:t>
            </a:r>
          </a:p>
          <a:p>
            <a:pPr lvl="1"/>
            <a:r>
              <a:rPr lang="en-US" dirty="0"/>
              <a:t>1:00pm </a:t>
            </a:r>
            <a:r>
              <a:rPr lang="en-US" dirty="0" smtClean="0"/>
              <a:t>– 4:00pm – Open Q&amp;A Period</a:t>
            </a:r>
            <a:endParaRPr lang="en-US"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a:t>
            </a:fld>
            <a:endParaRPr lang="en-US" dirty="0"/>
          </a:p>
        </p:txBody>
      </p:sp>
    </p:spTree>
    <p:extLst>
      <p:ext uri="{BB962C8B-B14F-4D97-AF65-F5344CB8AC3E}">
        <p14:creationId xmlns:p14="http://schemas.microsoft.com/office/powerpoint/2010/main" val="422607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Remarks</a:t>
            </a:r>
            <a:endParaRPr lang="en-US" dirty="0"/>
          </a:p>
        </p:txBody>
      </p:sp>
      <p:sp>
        <p:nvSpPr>
          <p:cNvPr id="3" name="Content Placeholder 2"/>
          <p:cNvSpPr>
            <a:spLocks noGrp="1"/>
          </p:cNvSpPr>
          <p:nvPr>
            <p:ph idx="1"/>
          </p:nvPr>
        </p:nvSpPr>
        <p:spPr/>
        <p:txBody>
          <a:bodyPr/>
          <a:lstStyle/>
          <a:p>
            <a:r>
              <a:rPr lang="en-US" dirty="0" smtClean="0"/>
              <a:t>Security</a:t>
            </a:r>
          </a:p>
          <a:p>
            <a:r>
              <a:rPr lang="en-US" dirty="0" smtClean="0"/>
              <a:t>Restrooms</a:t>
            </a:r>
          </a:p>
          <a:p>
            <a:r>
              <a:rPr lang="en-US" dirty="0" smtClean="0"/>
              <a:t>Lunch</a:t>
            </a:r>
          </a:p>
          <a:p>
            <a:r>
              <a:rPr lang="en-US" dirty="0"/>
              <a:t>Slides/Notes on FBO.gov</a:t>
            </a:r>
          </a:p>
          <a:p>
            <a:r>
              <a:rPr lang="en-US" dirty="0" smtClean="0"/>
              <a:t>Save questions for Q&amp;A period</a:t>
            </a:r>
          </a:p>
          <a:p>
            <a:r>
              <a:rPr lang="en-US" dirty="0" smtClean="0"/>
              <a:t>All information presented today is subject to change prior to official release of the final solicitation</a:t>
            </a:r>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3</a:t>
            </a:fld>
            <a:endParaRPr lang="en-US" dirty="0"/>
          </a:p>
        </p:txBody>
      </p:sp>
    </p:spTree>
    <p:extLst>
      <p:ext uri="{BB962C8B-B14F-4D97-AF65-F5344CB8AC3E}">
        <p14:creationId xmlns:p14="http://schemas.microsoft.com/office/powerpoint/2010/main" val="3858856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FSC</a:t>
            </a:r>
          </a:p>
          <a:p>
            <a:pPr lvl="1"/>
            <a:r>
              <a:rPr lang="en-US" sz="2900" dirty="0"/>
              <a:t>Steve Spurlin, COR</a:t>
            </a:r>
          </a:p>
          <a:p>
            <a:pPr lvl="1"/>
            <a:r>
              <a:rPr lang="en-US" sz="2900" dirty="0"/>
              <a:t>Terry </a:t>
            </a:r>
            <a:r>
              <a:rPr lang="en-US" sz="2900" dirty="0" err="1"/>
              <a:t>Riffel</a:t>
            </a:r>
            <a:r>
              <a:rPr lang="en-US" sz="2900" dirty="0"/>
              <a:t>, Director, FSC</a:t>
            </a:r>
          </a:p>
          <a:p>
            <a:pPr lvl="1"/>
            <a:r>
              <a:rPr lang="en-US" sz="2900" dirty="0"/>
              <a:t>Thomas </a:t>
            </a:r>
            <a:r>
              <a:rPr lang="en-US" sz="2900" dirty="0" err="1"/>
              <a:t>Rielly</a:t>
            </a:r>
            <a:r>
              <a:rPr lang="en-US" sz="2900" dirty="0"/>
              <a:t>, Director, Financial Healthcare Service</a:t>
            </a:r>
          </a:p>
          <a:p>
            <a:pPr lvl="1"/>
            <a:r>
              <a:rPr lang="en-US" sz="2900" dirty="0"/>
              <a:t>Angela Repka, Chief, Medical Claims Division</a:t>
            </a:r>
          </a:p>
          <a:p>
            <a:pPr lvl="1"/>
            <a:r>
              <a:rPr lang="en-US" sz="2900" dirty="0"/>
              <a:t>Walter Bruning, </a:t>
            </a:r>
            <a:r>
              <a:rPr lang="en-US" sz="2900" dirty="0" smtClean="0"/>
              <a:t>Chief, </a:t>
            </a:r>
            <a:r>
              <a:rPr lang="en-US" sz="2900" dirty="0"/>
              <a:t>Program Management Office</a:t>
            </a:r>
          </a:p>
          <a:p>
            <a:pPr lvl="1"/>
            <a:r>
              <a:rPr lang="en-US" sz="2900" dirty="0"/>
              <a:t>Ron Sommer, Supervisor,  ECD Production Support</a:t>
            </a:r>
          </a:p>
          <a:p>
            <a:pPr lvl="1"/>
            <a:r>
              <a:rPr lang="en-US" sz="2900" dirty="0"/>
              <a:t>Laura Barnett, Systems and Procedures Analyst</a:t>
            </a:r>
          </a:p>
          <a:p>
            <a:pPr lvl="1"/>
            <a:r>
              <a:rPr lang="en-US" sz="2900" dirty="0"/>
              <a:t>Kelley Coleman, Claims Adjudication and Reimbursement Site Officer </a:t>
            </a:r>
          </a:p>
          <a:p>
            <a:r>
              <a:rPr lang="en-US" dirty="0" smtClean="0"/>
              <a:t>TAC</a:t>
            </a:r>
          </a:p>
          <a:p>
            <a:pPr lvl="1"/>
            <a:r>
              <a:rPr lang="en-US" dirty="0" smtClean="0"/>
              <a:t>Robert C. Kately, Contracting Officer</a:t>
            </a:r>
          </a:p>
          <a:p>
            <a:pPr lvl="1"/>
            <a:r>
              <a:rPr lang="en-US" dirty="0" smtClean="0"/>
              <a:t>Lauren </a:t>
            </a:r>
            <a:r>
              <a:rPr lang="en-US" dirty="0" err="1" smtClean="0"/>
              <a:t>Sankar</a:t>
            </a:r>
            <a:r>
              <a:rPr lang="en-US" dirty="0" smtClean="0"/>
              <a:t>, Contract Specialist</a:t>
            </a:r>
          </a:p>
          <a:p>
            <a:pPr lvl="1"/>
            <a:r>
              <a:rPr lang="en-US" dirty="0" smtClean="0"/>
              <a:t>Carol Phelan</a:t>
            </a:r>
            <a:r>
              <a:rPr lang="en-US" dirty="0"/>
              <a:t>, Business Resource Specialist</a:t>
            </a:r>
          </a:p>
          <a:p>
            <a:pPr lvl="1"/>
            <a:r>
              <a:rPr lang="en-US" dirty="0" smtClean="0"/>
              <a:t>Colin Nash, Office of General Counsel</a:t>
            </a:r>
          </a:p>
          <a:p>
            <a:pPr lvl="1"/>
            <a:r>
              <a:rPr lang="en-US" dirty="0" smtClean="0"/>
              <a:t>Jamie Ford, Office of General Counsel</a:t>
            </a:r>
          </a:p>
          <a:p>
            <a:endParaRPr lang="en-US" dirty="0" smtClean="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4</a:t>
            </a:fld>
            <a:endParaRPr lang="en-US" dirty="0"/>
          </a:p>
        </p:txBody>
      </p:sp>
    </p:spTree>
    <p:extLst>
      <p:ext uri="{BB962C8B-B14F-4D97-AF65-F5344CB8AC3E}">
        <p14:creationId xmlns:p14="http://schemas.microsoft.com/office/powerpoint/2010/main" val="3371735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Remarks</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r>
              <a:rPr lang="en-US" dirty="0" smtClean="0"/>
              <a:t>Ms. Terry Riffel, Director, FSC</a:t>
            </a:r>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5</a:t>
            </a:fld>
            <a:endParaRPr lang="en-US" dirty="0"/>
          </a:p>
        </p:txBody>
      </p:sp>
    </p:spTree>
    <p:extLst>
      <p:ext uri="{BB962C8B-B14F-4D97-AF65-F5344CB8AC3E}">
        <p14:creationId xmlns:p14="http://schemas.microsoft.com/office/powerpoint/2010/main" val="379663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0620" y="1356233"/>
            <a:ext cx="9418320" cy="2397855"/>
          </a:xfrm>
        </p:spPr>
        <p:txBody>
          <a:bodyPr/>
          <a:lstStyle/>
          <a:p>
            <a:r>
              <a:rPr lang="en-US" dirty="0" smtClean="0"/>
              <a:t>PWS Overview</a:t>
            </a:r>
            <a:endParaRPr lang="en-US" dirty="0"/>
          </a:p>
        </p:txBody>
      </p:sp>
      <p:sp>
        <p:nvSpPr>
          <p:cNvPr id="5" name="Text Placeholder 3"/>
          <p:cNvSpPr>
            <a:spLocks noGrp="1"/>
          </p:cNvSpPr>
          <p:nvPr>
            <p:ph type="body" idx="13"/>
          </p:nvPr>
        </p:nvSpPr>
        <p:spPr>
          <a:xfrm>
            <a:off x="1202495" y="4159333"/>
            <a:ext cx="9418320" cy="1691640"/>
          </a:xfrm>
        </p:spPr>
        <p:txBody>
          <a:bodyPr/>
          <a:lstStyle/>
          <a:p>
            <a:r>
              <a:rPr lang="en-US" dirty="0" smtClean="0"/>
              <a:t>Robert Kately, Contracting Officer, TAC</a:t>
            </a:r>
          </a:p>
          <a:p>
            <a:r>
              <a:rPr lang="en-US" dirty="0" smtClean="0"/>
              <a:t>Steve Spurlin, Contracting Officer’s Representative, FSC</a:t>
            </a:r>
            <a:endParaRPr lang="en-US" dirty="0"/>
          </a:p>
        </p:txBody>
      </p:sp>
    </p:spTree>
    <p:extLst>
      <p:ext uri="{BB962C8B-B14F-4D97-AF65-F5344CB8AC3E}">
        <p14:creationId xmlns:p14="http://schemas.microsoft.com/office/powerpoint/2010/main" val="3392331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PWS Structure</a:t>
            </a:r>
            <a:endParaRPr lang="en-US" dirty="0"/>
          </a:p>
        </p:txBody>
      </p:sp>
      <p:graphicFrame>
        <p:nvGraphicFramePr>
          <p:cNvPr id="2" name="Content Placeholder 1"/>
          <p:cNvGraphicFramePr>
            <a:graphicFrameLocks noGrp="1"/>
          </p:cNvGraphicFramePr>
          <p:nvPr>
            <p:ph sz="half" idx="1"/>
            <p:extLst>
              <p:ext uri="{D42A27DB-BD31-4B8C-83A1-F6EECF244321}">
                <p14:modId xmlns:p14="http://schemas.microsoft.com/office/powerpoint/2010/main" val="345258781"/>
              </p:ext>
            </p:extLst>
          </p:nvPr>
        </p:nvGraphicFramePr>
        <p:xfrm>
          <a:off x="657070" y="1341908"/>
          <a:ext cx="9737026" cy="4020648"/>
        </p:xfrm>
        <a:graphic>
          <a:graphicData uri="http://schemas.openxmlformats.org/drawingml/2006/table">
            <a:tbl>
              <a:tblPr>
                <a:tableStyleId>{2D5ABB26-0587-4C30-8999-92F81FD0307C}</a:tableStyleId>
              </a:tblPr>
              <a:tblGrid>
                <a:gridCol w="1979612"/>
                <a:gridCol w="7757414"/>
              </a:tblGrid>
              <a:tr h="670108">
                <a:tc>
                  <a:txBody>
                    <a:bodyPr/>
                    <a:lstStyle/>
                    <a:p>
                      <a:pPr algn="ctr" fontAlgn="ctr"/>
                      <a:r>
                        <a:rPr lang="en-US" sz="3200" u="none" strike="noStrike" dirty="0">
                          <a:effectLst/>
                        </a:rPr>
                        <a:t>1.0</a:t>
                      </a:r>
                      <a:endParaRPr lang="en-US" sz="3200" b="0" i="0" u="none" strike="noStrike" dirty="0">
                        <a:solidFill>
                          <a:srgbClr val="000000"/>
                        </a:solidFill>
                        <a:effectLst/>
                        <a:latin typeface="Calibri"/>
                      </a:endParaRPr>
                    </a:p>
                  </a:txBody>
                  <a:tcPr marL="9525" marR="9525" marT="9525" marB="0" anchor="ctr"/>
                </a:tc>
                <a:tc>
                  <a:txBody>
                    <a:bodyPr/>
                    <a:lstStyle/>
                    <a:p>
                      <a:pPr algn="ctr" fontAlgn="ctr"/>
                      <a:r>
                        <a:rPr lang="en-US" sz="3200" u="none" strike="noStrike" dirty="0">
                          <a:effectLst/>
                        </a:rPr>
                        <a:t>Background</a:t>
                      </a:r>
                      <a:endParaRPr lang="en-US" sz="3200" b="0" i="0" u="none" strike="noStrike" dirty="0">
                        <a:solidFill>
                          <a:srgbClr val="000000"/>
                        </a:solidFill>
                        <a:effectLst/>
                        <a:latin typeface="Calibri"/>
                      </a:endParaRPr>
                    </a:p>
                  </a:txBody>
                  <a:tcPr marL="9525" marR="9525" marT="9525" marB="0" anchor="ctr"/>
                </a:tc>
              </a:tr>
              <a:tr h="670108">
                <a:tc>
                  <a:txBody>
                    <a:bodyPr/>
                    <a:lstStyle/>
                    <a:p>
                      <a:pPr algn="ctr" fontAlgn="ctr"/>
                      <a:r>
                        <a:rPr lang="en-US" sz="3200" u="none" strike="noStrike" dirty="0">
                          <a:effectLst/>
                        </a:rPr>
                        <a:t>2.0</a:t>
                      </a:r>
                      <a:endParaRPr lang="en-US" sz="3200" b="0" i="0" u="none" strike="noStrike" dirty="0">
                        <a:solidFill>
                          <a:srgbClr val="000000"/>
                        </a:solidFill>
                        <a:effectLst/>
                        <a:latin typeface="Calibri"/>
                      </a:endParaRPr>
                    </a:p>
                  </a:txBody>
                  <a:tcPr marL="9525" marR="9525" marT="9525" marB="0" anchor="ctr"/>
                </a:tc>
                <a:tc>
                  <a:txBody>
                    <a:bodyPr/>
                    <a:lstStyle/>
                    <a:p>
                      <a:pPr algn="ctr" fontAlgn="ctr"/>
                      <a:r>
                        <a:rPr lang="en-US" sz="3200" u="none" strike="noStrike" dirty="0">
                          <a:effectLst/>
                        </a:rPr>
                        <a:t>Applicable Documents</a:t>
                      </a:r>
                      <a:endParaRPr lang="en-US" sz="3200" b="0" i="0" u="none" strike="noStrike" dirty="0">
                        <a:solidFill>
                          <a:srgbClr val="000000"/>
                        </a:solidFill>
                        <a:effectLst/>
                        <a:latin typeface="Calibri"/>
                      </a:endParaRPr>
                    </a:p>
                  </a:txBody>
                  <a:tcPr marL="9525" marR="9525" marT="9525" marB="0" anchor="ctr"/>
                </a:tc>
              </a:tr>
              <a:tr h="670108">
                <a:tc>
                  <a:txBody>
                    <a:bodyPr/>
                    <a:lstStyle/>
                    <a:p>
                      <a:pPr algn="ctr" fontAlgn="ctr"/>
                      <a:r>
                        <a:rPr lang="en-US" sz="3200" u="none" strike="noStrike">
                          <a:effectLst/>
                        </a:rPr>
                        <a:t>3.0</a:t>
                      </a:r>
                      <a:endParaRPr lang="en-US" sz="3200" b="0" i="0" u="none" strike="noStrike">
                        <a:solidFill>
                          <a:srgbClr val="000000"/>
                        </a:solidFill>
                        <a:effectLst/>
                        <a:latin typeface="Calibri"/>
                      </a:endParaRPr>
                    </a:p>
                  </a:txBody>
                  <a:tcPr marL="9525" marR="9525" marT="9525" marB="0" anchor="ctr"/>
                </a:tc>
                <a:tc>
                  <a:txBody>
                    <a:bodyPr/>
                    <a:lstStyle/>
                    <a:p>
                      <a:pPr algn="ctr" fontAlgn="ctr"/>
                      <a:r>
                        <a:rPr lang="en-US" sz="3200" u="none" strike="noStrike" dirty="0">
                          <a:effectLst/>
                        </a:rPr>
                        <a:t>Scope of Work</a:t>
                      </a:r>
                      <a:endParaRPr lang="en-US" sz="3200" b="0" i="0" u="none" strike="noStrike" dirty="0">
                        <a:solidFill>
                          <a:srgbClr val="000000"/>
                        </a:solidFill>
                        <a:effectLst/>
                        <a:latin typeface="Calibri"/>
                      </a:endParaRPr>
                    </a:p>
                  </a:txBody>
                  <a:tcPr marL="9525" marR="9525" marT="9525" marB="0" anchor="ctr"/>
                </a:tc>
              </a:tr>
              <a:tr h="670108">
                <a:tc>
                  <a:txBody>
                    <a:bodyPr/>
                    <a:lstStyle/>
                    <a:p>
                      <a:pPr algn="ctr" fontAlgn="ctr"/>
                      <a:r>
                        <a:rPr lang="en-US" sz="3200" u="none" strike="noStrike">
                          <a:effectLst/>
                        </a:rPr>
                        <a:t>4.0</a:t>
                      </a:r>
                      <a:endParaRPr lang="en-US" sz="3200" b="0" i="0" u="none" strike="noStrike">
                        <a:solidFill>
                          <a:srgbClr val="000000"/>
                        </a:solidFill>
                        <a:effectLst/>
                        <a:latin typeface="Calibri"/>
                      </a:endParaRPr>
                    </a:p>
                  </a:txBody>
                  <a:tcPr marL="9525" marR="9525" marT="9525" marB="0" anchor="ctr"/>
                </a:tc>
                <a:tc>
                  <a:txBody>
                    <a:bodyPr/>
                    <a:lstStyle/>
                    <a:p>
                      <a:pPr algn="ctr" fontAlgn="ctr"/>
                      <a:r>
                        <a:rPr lang="en-US" sz="3200" u="none" strike="noStrike" dirty="0">
                          <a:effectLst/>
                        </a:rPr>
                        <a:t>Performance Details</a:t>
                      </a:r>
                      <a:endParaRPr lang="en-US" sz="3200" b="0" i="0" u="none" strike="noStrike" dirty="0">
                        <a:solidFill>
                          <a:srgbClr val="000000"/>
                        </a:solidFill>
                        <a:effectLst/>
                        <a:latin typeface="Calibri"/>
                      </a:endParaRPr>
                    </a:p>
                  </a:txBody>
                  <a:tcPr marL="9525" marR="9525" marT="9525" marB="0" anchor="ctr"/>
                </a:tc>
              </a:tr>
              <a:tr h="670108">
                <a:tc>
                  <a:txBody>
                    <a:bodyPr/>
                    <a:lstStyle/>
                    <a:p>
                      <a:pPr algn="ctr" fontAlgn="ctr"/>
                      <a:r>
                        <a:rPr lang="en-US" sz="3200" u="none" strike="noStrike" dirty="0">
                          <a:effectLst/>
                        </a:rPr>
                        <a:t>5.0</a:t>
                      </a:r>
                      <a:endParaRPr lang="en-US" sz="3200" b="0" i="0" u="none" strike="noStrike" dirty="0">
                        <a:solidFill>
                          <a:srgbClr val="000000"/>
                        </a:solidFill>
                        <a:effectLst/>
                        <a:latin typeface="Calibri"/>
                      </a:endParaRPr>
                    </a:p>
                  </a:txBody>
                  <a:tcPr marL="9525" marR="9525" marT="9525" marB="0" anchor="ctr"/>
                </a:tc>
                <a:tc>
                  <a:txBody>
                    <a:bodyPr/>
                    <a:lstStyle/>
                    <a:p>
                      <a:pPr algn="ctr" fontAlgn="ctr"/>
                      <a:r>
                        <a:rPr lang="en-US" sz="3200" u="none" strike="noStrike" dirty="0">
                          <a:effectLst/>
                        </a:rPr>
                        <a:t>Specific Tasks and Deliverables</a:t>
                      </a:r>
                      <a:endParaRPr lang="en-US" sz="3200" b="0" i="0" u="none" strike="noStrike" dirty="0">
                        <a:solidFill>
                          <a:srgbClr val="000000"/>
                        </a:solidFill>
                        <a:effectLst/>
                        <a:latin typeface="Calibri"/>
                      </a:endParaRPr>
                    </a:p>
                  </a:txBody>
                  <a:tcPr marL="9525" marR="9525" marT="9525" marB="0" anchor="ctr"/>
                </a:tc>
              </a:tr>
              <a:tr h="670108">
                <a:tc>
                  <a:txBody>
                    <a:bodyPr/>
                    <a:lstStyle/>
                    <a:p>
                      <a:pPr algn="ctr" fontAlgn="ctr"/>
                      <a:r>
                        <a:rPr lang="en-US" sz="3200" u="none" strike="noStrike">
                          <a:effectLst/>
                        </a:rPr>
                        <a:t>6.0</a:t>
                      </a:r>
                      <a:endParaRPr lang="en-US" sz="3200" b="0" i="0" u="none" strike="noStrike">
                        <a:solidFill>
                          <a:srgbClr val="000000"/>
                        </a:solidFill>
                        <a:effectLst/>
                        <a:latin typeface="Calibri"/>
                      </a:endParaRPr>
                    </a:p>
                  </a:txBody>
                  <a:tcPr marL="9525" marR="9525" marT="9525" marB="0" anchor="ctr"/>
                </a:tc>
                <a:tc>
                  <a:txBody>
                    <a:bodyPr/>
                    <a:lstStyle/>
                    <a:p>
                      <a:pPr algn="ctr" fontAlgn="ctr"/>
                      <a:r>
                        <a:rPr lang="en-US" sz="3200" u="none" strike="noStrike" dirty="0">
                          <a:effectLst/>
                        </a:rPr>
                        <a:t>Other General Requirements (IT, Security, etc.)</a:t>
                      </a:r>
                      <a:endParaRPr lang="en-US" sz="3200" b="0" i="0" u="none" strike="noStrike" dirty="0">
                        <a:solidFill>
                          <a:srgbClr val="000000"/>
                        </a:solidFill>
                        <a:effectLst/>
                        <a:latin typeface="Calibri"/>
                      </a:endParaRPr>
                    </a:p>
                  </a:txBody>
                  <a:tcPr marL="9525" marR="9525" marT="9525" marB="0" anchor="ctr"/>
                </a:tc>
              </a:tr>
            </a:tbl>
          </a:graphicData>
        </a:graphic>
      </p:graphicFrame>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7</a:t>
            </a:fld>
            <a:endParaRPr lang="en-US" dirty="0"/>
          </a:p>
        </p:txBody>
      </p:sp>
    </p:spTree>
    <p:extLst>
      <p:ext uri="{BB962C8B-B14F-4D97-AF65-F5344CB8AC3E}">
        <p14:creationId xmlns:p14="http://schemas.microsoft.com/office/powerpoint/2010/main" val="2290864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1.0 Background / 3.0 Scope of Requirement</a:t>
            </a:r>
            <a:endParaRPr lang="en-US" dirty="0"/>
          </a:p>
        </p:txBody>
      </p:sp>
      <p:sp>
        <p:nvSpPr>
          <p:cNvPr id="8" name="Content Placeholder 7"/>
          <p:cNvSpPr>
            <a:spLocks noGrp="1"/>
          </p:cNvSpPr>
          <p:nvPr>
            <p:ph sz="half" idx="1"/>
          </p:nvPr>
        </p:nvSpPr>
        <p:spPr>
          <a:xfrm>
            <a:off x="914400" y="1475510"/>
            <a:ext cx="4828032" cy="4704628"/>
          </a:xfrm>
        </p:spPr>
        <p:txBody>
          <a:bodyPr/>
          <a:lstStyle/>
          <a:p>
            <a:r>
              <a:rPr lang="en-US" dirty="0" smtClean="0"/>
              <a:t>Franchise Fund…always growing</a:t>
            </a:r>
          </a:p>
          <a:p>
            <a:r>
              <a:rPr lang="en-US" dirty="0" smtClean="0"/>
              <a:t>Currently, four programs</a:t>
            </a:r>
          </a:p>
          <a:p>
            <a:pPr lvl="1"/>
            <a:r>
              <a:rPr lang="en-US" dirty="0" smtClean="0"/>
              <a:t>VA Choice</a:t>
            </a:r>
          </a:p>
          <a:p>
            <a:pPr lvl="1"/>
            <a:r>
              <a:rPr lang="en-US" dirty="0" smtClean="0"/>
              <a:t>Camp Lejeune Family Member Program</a:t>
            </a:r>
          </a:p>
          <a:p>
            <a:pPr lvl="1"/>
            <a:r>
              <a:rPr lang="en-US" dirty="0" smtClean="0"/>
              <a:t>Dialysis</a:t>
            </a:r>
          </a:p>
          <a:p>
            <a:pPr lvl="1"/>
            <a:r>
              <a:rPr lang="en-US" dirty="0" smtClean="0"/>
              <a:t>Other Government Agencies</a:t>
            </a:r>
          </a:p>
          <a:p>
            <a:r>
              <a:rPr lang="en-US" dirty="0" smtClean="0"/>
              <a:t>May expand program offerings</a:t>
            </a:r>
          </a:p>
          <a:p>
            <a:r>
              <a:rPr lang="en-US" dirty="0" smtClean="0"/>
              <a:t>Separate </a:t>
            </a:r>
            <a:r>
              <a:rPr lang="en-US" dirty="0"/>
              <a:t>from Community Care </a:t>
            </a:r>
            <a:r>
              <a:rPr lang="en-US" dirty="0" smtClean="0"/>
              <a:t>Network</a:t>
            </a:r>
            <a:endParaRPr lang="en-US"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8</a:t>
            </a:fld>
            <a:endParaRPr lang="en-US" dirty="0"/>
          </a:p>
        </p:txBody>
      </p:sp>
      <p:sp>
        <p:nvSpPr>
          <p:cNvPr id="11" name="Content Placeholder 7"/>
          <p:cNvSpPr>
            <a:spLocks noGrp="1"/>
          </p:cNvSpPr>
          <p:nvPr>
            <p:ph sz="half" idx="1"/>
          </p:nvPr>
        </p:nvSpPr>
        <p:spPr>
          <a:xfrm>
            <a:off x="6029325" y="1475510"/>
            <a:ext cx="4828032" cy="4704628"/>
          </a:xfrm>
        </p:spPr>
        <p:txBody>
          <a:bodyPr/>
          <a:lstStyle/>
          <a:p>
            <a:r>
              <a:rPr lang="en-US" dirty="0" smtClean="0"/>
              <a:t>Simple business rules</a:t>
            </a:r>
          </a:p>
          <a:p>
            <a:pPr lvl="1"/>
            <a:r>
              <a:rPr lang="en-US" dirty="0" smtClean="0"/>
              <a:t>Medicare-based rules and pricing</a:t>
            </a:r>
          </a:p>
          <a:p>
            <a:r>
              <a:rPr lang="en-US" dirty="0" smtClean="0"/>
              <a:t>No complex rules such as:</a:t>
            </a:r>
          </a:p>
          <a:p>
            <a:pPr lvl="1"/>
            <a:r>
              <a:rPr lang="en-US" dirty="0" smtClean="0"/>
              <a:t>Capitation;</a:t>
            </a:r>
          </a:p>
          <a:p>
            <a:pPr lvl="1"/>
            <a:r>
              <a:rPr lang="en-US" dirty="0" smtClean="0"/>
              <a:t>In/out of network;</a:t>
            </a:r>
          </a:p>
          <a:p>
            <a:pPr lvl="1"/>
            <a:r>
              <a:rPr lang="en-US" dirty="0" smtClean="0"/>
              <a:t>Coordination of benefits;</a:t>
            </a:r>
          </a:p>
          <a:p>
            <a:pPr lvl="1"/>
            <a:r>
              <a:rPr lang="en-US" dirty="0" smtClean="0"/>
              <a:t>Accumulators;</a:t>
            </a:r>
          </a:p>
          <a:p>
            <a:pPr lvl="1"/>
            <a:r>
              <a:rPr lang="en-US" dirty="0" smtClean="0"/>
              <a:t>Limits; or</a:t>
            </a:r>
          </a:p>
          <a:p>
            <a:pPr lvl="1"/>
            <a:r>
              <a:rPr lang="en-US" dirty="0" smtClean="0"/>
              <a:t>Exclusions</a:t>
            </a:r>
          </a:p>
          <a:p>
            <a:endParaRPr lang="en-US" dirty="0"/>
          </a:p>
        </p:txBody>
      </p:sp>
    </p:spTree>
    <p:extLst>
      <p:ext uri="{BB962C8B-B14F-4D97-AF65-F5344CB8AC3E}">
        <p14:creationId xmlns:p14="http://schemas.microsoft.com/office/powerpoint/2010/main" val="3489024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4.0 Period of Performance</a:t>
            </a:r>
            <a:endParaRPr lang="en-US"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9</a:t>
            </a:fld>
            <a:endParaRPr lang="en-US" dirty="0"/>
          </a:p>
        </p:txBody>
      </p:sp>
      <p:graphicFrame>
        <p:nvGraphicFramePr>
          <p:cNvPr id="10" name="Content Placeholder 1"/>
          <p:cNvGraphicFramePr>
            <a:graphicFrameLocks noGrp="1"/>
          </p:cNvGraphicFramePr>
          <p:nvPr>
            <p:ph sz="half" idx="1"/>
            <p:extLst>
              <p:ext uri="{D42A27DB-BD31-4B8C-83A1-F6EECF244321}">
                <p14:modId xmlns:p14="http://schemas.microsoft.com/office/powerpoint/2010/main" val="656718994"/>
              </p:ext>
            </p:extLst>
          </p:nvPr>
        </p:nvGraphicFramePr>
        <p:xfrm>
          <a:off x="633319" y="1175653"/>
          <a:ext cx="9638837" cy="2922526"/>
        </p:xfrm>
        <a:graphic>
          <a:graphicData uri="http://schemas.openxmlformats.org/drawingml/2006/table">
            <a:tbl>
              <a:tblPr>
                <a:tableStyleId>{5940675A-B579-460E-94D1-54222C63F5DA}</a:tableStyleId>
              </a:tblPr>
              <a:tblGrid>
                <a:gridCol w="1967377"/>
                <a:gridCol w="2185060"/>
                <a:gridCol w="5486400"/>
              </a:tblGrid>
              <a:tr h="534394">
                <a:tc>
                  <a:txBody>
                    <a:bodyPr/>
                    <a:lstStyle/>
                    <a:p>
                      <a:pPr algn="ctr" fontAlgn="ct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1" i="0" u="none" strike="noStrike" dirty="0" err="1" smtClean="0">
                          <a:solidFill>
                            <a:srgbClr val="000000"/>
                          </a:solidFill>
                          <a:effectLst/>
                          <a:latin typeface="Calibri"/>
                        </a:rPr>
                        <a:t>PoP</a:t>
                      </a:r>
                      <a:endParaRPr lang="en-US" sz="1800" b="1" i="0" u="none" strike="noStrike" dirty="0">
                        <a:solidFill>
                          <a:srgbClr val="000000"/>
                        </a:solidFill>
                        <a:effectLst/>
                        <a:latin typeface="Calibri"/>
                      </a:endParaRPr>
                    </a:p>
                  </a:txBody>
                  <a:tcPr marL="9525" marR="9525" marT="9525" marB="0" anchor="ct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en-US" sz="1800" b="1" dirty="0" smtClean="0"/>
                        <a:t>Requirement</a:t>
                      </a:r>
                    </a:p>
                  </a:txBody>
                  <a:tcPr marL="9525" marR="9525" marT="9525" marB="0" anchor="ctr"/>
                </a:tc>
              </a:tr>
              <a:tr h="534394">
                <a:tc>
                  <a:txBody>
                    <a:bodyPr/>
                    <a:lstStyle/>
                    <a:p>
                      <a:pPr algn="ctr" fontAlgn="ctr"/>
                      <a:r>
                        <a:rPr lang="en-US" sz="1800" u="none" strike="noStrike" dirty="0" smtClean="0">
                          <a:effectLst/>
                        </a:rPr>
                        <a:t>Base Period</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smtClean="0">
                          <a:effectLst/>
                        </a:rPr>
                        <a:t>24 months</a:t>
                      </a:r>
                      <a:endParaRPr lang="en-US" sz="1800" b="0" i="0" u="none" strike="noStrike" dirty="0">
                        <a:solidFill>
                          <a:srgbClr val="000000"/>
                        </a:solidFill>
                        <a:effectLst/>
                        <a:latin typeface="Calibri"/>
                      </a:endParaRPr>
                    </a:p>
                  </a:txBody>
                  <a:tcPr marL="9525" marR="9525" marT="9525" marB="0" anchor="ct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en-US" sz="1800" dirty="0" smtClean="0"/>
                        <a:t>Configuration, Implementation, Integration, Testing, Deployment, Training, Maintenance, and Technical Support</a:t>
                      </a:r>
                    </a:p>
                  </a:txBody>
                  <a:tcPr marL="9525" marR="9525" marT="9525" marB="0" anchor="ctr"/>
                </a:tc>
              </a:tr>
              <a:tr h="581870">
                <a:tc>
                  <a:txBody>
                    <a:bodyPr/>
                    <a:lstStyle/>
                    <a:p>
                      <a:pPr algn="ctr" fontAlgn="ctr"/>
                      <a:r>
                        <a:rPr lang="en-US" sz="1800" u="none" strike="noStrike" dirty="0" smtClean="0">
                          <a:effectLst/>
                        </a:rPr>
                        <a:t>Option Period 1</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smtClean="0">
                          <a:effectLst/>
                        </a:rPr>
                        <a:t>12 months</a:t>
                      </a:r>
                      <a:endParaRPr lang="en-US" sz="1800" b="0" i="0" u="none" strike="noStrike" dirty="0">
                        <a:solidFill>
                          <a:srgbClr val="000000"/>
                        </a:solidFill>
                        <a:effectLst/>
                        <a:latin typeface="Calibri"/>
                      </a:endParaRPr>
                    </a:p>
                  </a:txBody>
                  <a:tcPr marL="9525" marR="9525" marT="9525" marB="0" anchor="ct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Maintenance, technical support, patches, upgrades, etc.</a:t>
                      </a:r>
                      <a:endParaRPr lang="en-US" sz="1800" kern="1200" dirty="0">
                        <a:solidFill>
                          <a:schemeClr val="tx1"/>
                        </a:solidFill>
                        <a:latin typeface="+mn-lt"/>
                        <a:ea typeface="+mn-ea"/>
                        <a:cs typeface="+mn-cs"/>
                      </a:endParaRPr>
                    </a:p>
                  </a:txBody>
                  <a:tcPr marL="9525" marR="9525" marT="9525" marB="0" anchor="ctr"/>
                </a:tc>
              </a:tr>
              <a:tr h="510639">
                <a:tc>
                  <a:txBody>
                    <a:bodyPr/>
                    <a:lstStyle/>
                    <a:p>
                      <a:pPr algn="ctr" fontAlgn="ctr"/>
                      <a:r>
                        <a:rPr lang="en-US" sz="1800" u="none" strike="noStrike" dirty="0" smtClean="0">
                          <a:effectLst/>
                        </a:rPr>
                        <a:t>Option Period 2</a:t>
                      </a:r>
                      <a:endParaRPr lang="en-US" sz="1800" b="0" i="0" u="none" strike="noStrike" dirty="0">
                        <a:solidFill>
                          <a:srgbClr val="000000"/>
                        </a:solidFill>
                        <a:effectLst/>
                        <a:latin typeface="+mn-lt"/>
                      </a:endParaRPr>
                    </a:p>
                  </a:txBody>
                  <a:tcPr marL="9525" marR="9525" marT="9525" marB="0" anchor="ctr"/>
                </a:tc>
                <a:tc>
                  <a:txBody>
                    <a:bodyPr/>
                    <a:lstStyle/>
                    <a:p>
                      <a:pPr algn="ctr" fontAlgn="ctr"/>
                      <a:r>
                        <a:rPr lang="en-US" sz="1800" u="none" strike="noStrike" dirty="0" smtClean="0">
                          <a:effectLst/>
                        </a:rPr>
                        <a:t>12 months</a:t>
                      </a:r>
                      <a:endParaRPr lang="en-US" sz="1800" b="0" i="0" u="none" strike="noStrike" dirty="0">
                        <a:solidFill>
                          <a:srgbClr val="000000"/>
                        </a:solidFill>
                        <a:effectLst/>
                        <a:latin typeface="Calibri"/>
                      </a:endParaRPr>
                    </a:p>
                  </a:txBody>
                  <a:tcPr marL="9525" marR="9525" marT="9525" marB="0" anchor="ct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Maintenance, technical support, patches, upgrades, etc.</a:t>
                      </a:r>
                    </a:p>
                  </a:txBody>
                  <a:tcPr marL="9525" marR="9525" marT="9525" marB="0" anchor="ctr"/>
                </a:tc>
              </a:tr>
              <a:tr h="463138">
                <a:tc>
                  <a:txBody>
                    <a:bodyPr/>
                    <a:lstStyle/>
                    <a:p>
                      <a:pPr algn="ctr" fontAlgn="ctr"/>
                      <a:r>
                        <a:rPr lang="en-US" sz="1800" u="none" strike="noStrike" dirty="0" smtClean="0">
                          <a:effectLst/>
                        </a:rPr>
                        <a:t>Option Period 3</a:t>
                      </a:r>
                      <a:endParaRPr lang="en-US" sz="1800" b="0" i="0" u="none" strike="noStrike" dirty="0">
                        <a:solidFill>
                          <a:srgbClr val="000000"/>
                        </a:solidFill>
                        <a:effectLst/>
                        <a:latin typeface="+mn-lt"/>
                      </a:endParaRPr>
                    </a:p>
                  </a:txBody>
                  <a:tcPr marL="9525" marR="9525" marT="9525" marB="0" anchor="ctr"/>
                </a:tc>
                <a:tc>
                  <a:txBody>
                    <a:bodyPr/>
                    <a:lstStyle/>
                    <a:p>
                      <a:pPr algn="ctr" fontAlgn="ctr"/>
                      <a:r>
                        <a:rPr lang="en-US" sz="1800" u="none" strike="noStrike" dirty="0" smtClean="0">
                          <a:effectLst/>
                        </a:rPr>
                        <a:t>12 months</a:t>
                      </a:r>
                      <a:endParaRPr lang="en-US" sz="1800" b="0" i="0" u="none" strike="noStrike" dirty="0">
                        <a:solidFill>
                          <a:srgbClr val="000000"/>
                        </a:solidFill>
                        <a:effectLst/>
                        <a:latin typeface="+mn-lt"/>
                      </a:endParaRPr>
                    </a:p>
                  </a:txBody>
                  <a:tcPr marL="9525" marR="9525" marT="9525" marB="0" anchor="ct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Maintenance, technical support, patches, upgrades, etc.</a:t>
                      </a:r>
                    </a:p>
                  </a:txBody>
                  <a:tcPr marL="9525" marR="9525" marT="9525" marB="0" anchor="ct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199279079"/>
              </p:ext>
            </p:extLst>
          </p:nvPr>
        </p:nvGraphicFramePr>
        <p:xfrm>
          <a:off x="605640" y="4237429"/>
          <a:ext cx="9678391" cy="558165"/>
        </p:xfrm>
        <a:graphic>
          <a:graphicData uri="http://schemas.openxmlformats.org/drawingml/2006/table">
            <a:tbl>
              <a:tblPr>
                <a:tableStyleId>{5940675A-B579-460E-94D1-54222C63F5DA}</a:tableStyleId>
              </a:tblPr>
              <a:tblGrid>
                <a:gridCol w="1983180"/>
                <a:gridCol w="2196935"/>
                <a:gridCol w="5498276"/>
              </a:tblGrid>
              <a:tr h="534394">
                <a:tc>
                  <a:txBody>
                    <a:bodyPr/>
                    <a:lstStyle/>
                    <a:p>
                      <a:pPr algn="ctr" fontAlgn="ctr"/>
                      <a:r>
                        <a:rPr lang="en-US" sz="1800" u="none" strike="noStrike" dirty="0" smtClean="0">
                          <a:effectLst/>
                        </a:rPr>
                        <a:t>Optional Tasks 1-6</a:t>
                      </a:r>
                    </a:p>
                    <a:p>
                      <a:pPr algn="ctr" fontAlgn="ctr"/>
                      <a:r>
                        <a:rPr lang="en-US" sz="1800" b="0" i="0" u="none" strike="noStrike" dirty="0" smtClean="0">
                          <a:solidFill>
                            <a:srgbClr val="000000"/>
                          </a:solidFill>
                          <a:effectLst/>
                          <a:latin typeface="Calibri"/>
                        </a:rPr>
                        <a:t>(within</a:t>
                      </a:r>
                      <a:r>
                        <a:rPr lang="en-US" sz="1800" b="0" i="0" u="none" strike="noStrike" baseline="0" dirty="0" smtClean="0">
                          <a:solidFill>
                            <a:srgbClr val="000000"/>
                          </a:solidFill>
                          <a:effectLst/>
                          <a:latin typeface="Calibri"/>
                        </a:rPr>
                        <a:t> each period)</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chemeClr val="tx1"/>
                          </a:solidFill>
                          <a:effectLst/>
                          <a:latin typeface="+mn-lt"/>
                        </a:rPr>
                        <a:t>Time</a:t>
                      </a:r>
                      <a:r>
                        <a:rPr lang="en-US" sz="1800" b="0" i="0" u="none" strike="noStrike" baseline="0" dirty="0" smtClean="0">
                          <a:solidFill>
                            <a:schemeClr val="tx1"/>
                          </a:solidFill>
                          <a:effectLst/>
                          <a:latin typeface="+mn-lt"/>
                        </a:rPr>
                        <a:t> of award through end of current period</a:t>
                      </a:r>
                      <a:endParaRPr lang="en-US" sz="1800" b="0" i="0" u="none" strike="noStrike" dirty="0">
                        <a:solidFill>
                          <a:srgbClr val="000000"/>
                        </a:solidFill>
                        <a:effectLst/>
                        <a:latin typeface="Calibri"/>
                      </a:endParaRPr>
                    </a:p>
                  </a:txBody>
                  <a:tcPr marL="9525" marR="9525" marT="9525" marB="0" anchor="ct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en-US" sz="1800" dirty="0" smtClean="0"/>
                        <a:t>Additional claims</a:t>
                      </a:r>
                    </a:p>
                  </a:txBody>
                  <a:tcPr marL="9525" marR="9525" marT="9525" marB="0" anchor="ct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617746887"/>
              </p:ext>
            </p:extLst>
          </p:nvPr>
        </p:nvGraphicFramePr>
        <p:xfrm>
          <a:off x="591786" y="4959846"/>
          <a:ext cx="9692245" cy="558165"/>
        </p:xfrm>
        <a:graphic>
          <a:graphicData uri="http://schemas.openxmlformats.org/drawingml/2006/table">
            <a:tbl>
              <a:tblPr>
                <a:tableStyleId>{5940675A-B579-460E-94D1-54222C63F5DA}</a:tableStyleId>
              </a:tblPr>
              <a:tblGrid>
                <a:gridCol w="1997035"/>
                <a:gridCol w="2196935"/>
                <a:gridCol w="5498275"/>
              </a:tblGrid>
              <a:tr h="534394">
                <a:tc>
                  <a:txBody>
                    <a:bodyPr/>
                    <a:lstStyle/>
                    <a:p>
                      <a:pPr algn="ctr" fontAlgn="ctr"/>
                      <a:r>
                        <a:rPr lang="en-US" sz="1800" u="none" strike="noStrike" dirty="0" smtClean="0">
                          <a:effectLst/>
                        </a:rPr>
                        <a:t>Optional Tasks A-H</a:t>
                      </a:r>
                    </a:p>
                    <a:p>
                      <a:pPr algn="ctr" fontAlgn="ctr"/>
                      <a:r>
                        <a:rPr lang="en-US" sz="1800" b="0" i="0" u="none" strike="noStrike" dirty="0" smtClean="0">
                          <a:solidFill>
                            <a:srgbClr val="000000"/>
                          </a:solidFill>
                          <a:effectLst/>
                          <a:latin typeface="Calibri"/>
                        </a:rPr>
                        <a:t>(stand-alone</a:t>
                      </a:r>
                      <a:r>
                        <a:rPr lang="en-US" sz="1800" b="0" i="0" u="none" strike="noStrike" baseline="0" dirty="0" smtClean="0">
                          <a:solidFill>
                            <a:srgbClr val="000000"/>
                          </a:solidFill>
                          <a:effectLst/>
                          <a:latin typeface="Calibri"/>
                        </a:rPr>
                        <a:t>)</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chemeClr val="tx1"/>
                          </a:solidFill>
                          <a:effectLst/>
                          <a:latin typeface="+mn-lt"/>
                        </a:rPr>
                        <a:t>Delivered NLT 90 days after exercise of task</a:t>
                      </a:r>
                      <a:endParaRPr lang="en-US" sz="1800" b="0" i="0" u="none" strike="noStrike" dirty="0">
                        <a:solidFill>
                          <a:srgbClr val="000000"/>
                        </a:solidFill>
                        <a:effectLst/>
                        <a:latin typeface="Calibri"/>
                      </a:endParaRPr>
                    </a:p>
                  </a:txBody>
                  <a:tcPr marL="9525" marR="9525" marT="9525" marB="0" anchor="ct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en-US" sz="1800" dirty="0" smtClean="0"/>
                        <a:t>Additional features and</a:t>
                      </a:r>
                      <a:r>
                        <a:rPr lang="en-US" sz="1800" baseline="0" dirty="0" smtClean="0"/>
                        <a:t> capabilities</a:t>
                      </a:r>
                      <a:endParaRPr lang="en-US" sz="1800" dirty="0" smtClean="0"/>
                    </a:p>
                  </a:txBody>
                  <a:tcPr marL="9525" marR="9525" marT="9525" marB="0" anchor="ctr"/>
                </a:tc>
              </a:tr>
            </a:tbl>
          </a:graphicData>
        </a:graphic>
      </p:graphicFrame>
    </p:spTree>
    <p:extLst>
      <p:ext uri="{BB962C8B-B14F-4D97-AF65-F5344CB8AC3E}">
        <p14:creationId xmlns:p14="http://schemas.microsoft.com/office/powerpoint/2010/main" val="153562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4.0 Period of </a:t>
            </a:r>
            <a:r>
              <a:rPr lang="en-US" dirty="0" smtClean="0"/>
              <a:t>Performance (continued)</a:t>
            </a:r>
            <a:endParaRPr lang="en-US"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10</a:t>
            </a:fld>
            <a:endParaRPr lang="en-US" dirty="0"/>
          </a:p>
        </p:txBody>
      </p:sp>
      <p:graphicFrame>
        <p:nvGraphicFramePr>
          <p:cNvPr id="10" name="Content Placeholder 1"/>
          <p:cNvGraphicFramePr>
            <a:graphicFrameLocks noGrp="1"/>
          </p:cNvGraphicFramePr>
          <p:nvPr>
            <p:ph sz="half" idx="1"/>
            <p:extLst>
              <p:ext uri="{D42A27DB-BD31-4B8C-83A1-F6EECF244321}">
                <p14:modId xmlns:p14="http://schemas.microsoft.com/office/powerpoint/2010/main" val="4278682150"/>
              </p:ext>
            </p:extLst>
          </p:nvPr>
        </p:nvGraphicFramePr>
        <p:xfrm>
          <a:off x="633319" y="1175653"/>
          <a:ext cx="9601666" cy="1106805"/>
        </p:xfrm>
        <a:graphic>
          <a:graphicData uri="http://schemas.openxmlformats.org/drawingml/2006/table">
            <a:tbl>
              <a:tblPr>
                <a:tableStyleId>{5940675A-B579-460E-94D1-54222C63F5DA}</a:tableStyleId>
              </a:tblPr>
              <a:tblGrid>
                <a:gridCol w="2709482"/>
                <a:gridCol w="3446092"/>
                <a:gridCol w="3446092"/>
              </a:tblGrid>
              <a:tr h="670108">
                <a:tc>
                  <a:txBody>
                    <a:bodyPr/>
                    <a:lstStyle/>
                    <a:p>
                      <a:pPr algn="ctr" fontAlgn="ctr"/>
                      <a:r>
                        <a:rPr lang="en-US" sz="3200" u="none" strike="noStrike" dirty="0" smtClean="0">
                          <a:effectLst/>
                        </a:rPr>
                        <a:t>Base Period</a:t>
                      </a:r>
                      <a:endParaRPr lang="en-US" sz="3200" b="0" i="0" u="none" strike="noStrike" dirty="0">
                        <a:solidFill>
                          <a:srgbClr val="000000"/>
                        </a:solidFill>
                        <a:effectLst/>
                        <a:latin typeface="Calibri"/>
                      </a:endParaRPr>
                    </a:p>
                  </a:txBody>
                  <a:tcPr marL="9525" marR="9525" marT="9525" marB="0" anchor="ctr"/>
                </a:tc>
                <a:tc>
                  <a:txBody>
                    <a:bodyPr/>
                    <a:lstStyle/>
                    <a:p>
                      <a:pPr algn="ctr" fontAlgn="ctr"/>
                      <a:r>
                        <a:rPr lang="en-US" sz="3200" u="none" strike="noStrike" dirty="0" smtClean="0">
                          <a:effectLst/>
                        </a:rPr>
                        <a:t>24 months</a:t>
                      </a:r>
                      <a:endParaRPr lang="en-US" sz="3200" b="0" i="0" u="none" strike="noStrike" dirty="0">
                        <a:solidFill>
                          <a:srgbClr val="000000"/>
                        </a:solidFill>
                        <a:effectLst/>
                        <a:latin typeface="Calibri"/>
                      </a:endParaRPr>
                    </a:p>
                  </a:txBody>
                  <a:tcPr marL="9525" marR="9525" marT="9525" marB="0" anchor="ct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en-US" dirty="0" smtClean="0"/>
                        <a:t>Configuration, Implementation, Integration, Testing, Deployment, Training, Maintenance, and Technical Support</a:t>
                      </a:r>
                    </a:p>
                  </a:txBody>
                  <a:tcPr marL="9525" marR="9525" marT="9525" marB="0" anchor="ctr"/>
                </a:tc>
              </a:tr>
            </a:tbl>
          </a:graphicData>
        </a:graphic>
      </p:graphicFrame>
      <p:sp>
        <p:nvSpPr>
          <p:cNvPr id="2" name="TextBox 1"/>
          <p:cNvSpPr txBox="1"/>
          <p:nvPr/>
        </p:nvSpPr>
        <p:spPr>
          <a:xfrm>
            <a:off x="629392" y="2529444"/>
            <a:ext cx="9630889" cy="2862322"/>
          </a:xfrm>
          <a:prstGeom prst="rect">
            <a:avLst/>
          </a:prstGeom>
          <a:noFill/>
        </p:spPr>
        <p:txBody>
          <a:bodyPr wrap="square" rtlCol="0">
            <a:spAutoFit/>
          </a:bodyPr>
          <a:lstStyle/>
          <a:p>
            <a:r>
              <a:rPr lang="en-US" dirty="0" smtClean="0"/>
              <a:t>Program Offerings Required in Base Period:</a:t>
            </a:r>
          </a:p>
          <a:p>
            <a:endParaRPr lang="en-US" dirty="0"/>
          </a:p>
          <a:p>
            <a:pPr marL="285750" indent="-285750">
              <a:buFont typeface="Arial" panose="020B0604020202020204" pitchFamily="34" charset="0"/>
              <a:buChar char="•"/>
            </a:pPr>
            <a:r>
              <a:rPr lang="en-US" dirty="0" smtClean="0"/>
              <a:t>VA Choice – Implementation required NLT 12 months after award</a:t>
            </a:r>
          </a:p>
          <a:p>
            <a:pPr marL="285750" indent="-285750">
              <a:buFont typeface="Arial" panose="020B0604020202020204" pitchFamily="34" charset="0"/>
              <a:buChar char="•"/>
            </a:pPr>
            <a:r>
              <a:rPr lang="en-US" dirty="0" smtClean="0"/>
              <a:t>Dialysis – </a:t>
            </a:r>
            <a:r>
              <a:rPr lang="en-US" dirty="0"/>
              <a:t>Implementation required NLT </a:t>
            </a:r>
            <a:r>
              <a:rPr lang="en-US" dirty="0" smtClean="0"/>
              <a:t>18 months </a:t>
            </a:r>
            <a:r>
              <a:rPr lang="en-US" dirty="0"/>
              <a:t>after </a:t>
            </a:r>
            <a:r>
              <a:rPr lang="en-US" dirty="0" smtClean="0"/>
              <a:t>award</a:t>
            </a:r>
          </a:p>
          <a:p>
            <a:pPr marL="285750" indent="-285750">
              <a:buFont typeface="Arial" panose="020B0604020202020204" pitchFamily="34" charset="0"/>
              <a:buChar char="•"/>
            </a:pPr>
            <a:r>
              <a:rPr lang="en-US" dirty="0" smtClean="0"/>
              <a:t>Camp Lejeune Family Member Program – </a:t>
            </a:r>
            <a:r>
              <a:rPr lang="en-US" dirty="0"/>
              <a:t>Implementation required NLT </a:t>
            </a:r>
            <a:r>
              <a:rPr lang="en-US" dirty="0" smtClean="0"/>
              <a:t>21 months </a:t>
            </a:r>
            <a:r>
              <a:rPr lang="en-US" dirty="0"/>
              <a:t>after </a:t>
            </a:r>
            <a:r>
              <a:rPr lang="en-US" dirty="0" smtClean="0"/>
              <a:t>award</a:t>
            </a:r>
          </a:p>
          <a:p>
            <a:pPr marL="285750" indent="-285750">
              <a:buFont typeface="Arial" panose="020B0604020202020204" pitchFamily="34" charset="0"/>
              <a:buChar char="•"/>
            </a:pPr>
            <a:r>
              <a:rPr lang="en-US" dirty="0" smtClean="0"/>
              <a:t>OGA – </a:t>
            </a:r>
            <a:r>
              <a:rPr lang="en-US" dirty="0"/>
              <a:t>Implementation required NLT </a:t>
            </a:r>
            <a:r>
              <a:rPr lang="en-US" dirty="0" smtClean="0"/>
              <a:t>24 months </a:t>
            </a:r>
            <a:r>
              <a:rPr lang="en-US" dirty="0"/>
              <a:t>after </a:t>
            </a:r>
            <a:r>
              <a:rPr lang="en-US" dirty="0" smtClean="0"/>
              <a:t>award</a:t>
            </a:r>
          </a:p>
          <a:p>
            <a:pPr marL="285750" indent="-285750">
              <a:buFont typeface="Arial" panose="020B0604020202020204" pitchFamily="34" charset="0"/>
              <a:buChar char="•"/>
            </a:pPr>
            <a:endParaRPr lang="en-US" dirty="0"/>
          </a:p>
          <a:p>
            <a:r>
              <a:rPr lang="en-US" dirty="0" smtClean="0"/>
              <a:t>All </a:t>
            </a:r>
            <a:r>
              <a:rPr lang="en-US" dirty="0"/>
              <a:t>products lines use Medicare-based rules and pricing.  There are no complex rules such as capitation, in/out of network, coordination of benefits, accumulators, limits, or </a:t>
            </a:r>
            <a:r>
              <a:rPr lang="en-US" dirty="0" smtClean="0"/>
              <a:t>exclusions.</a:t>
            </a:r>
          </a:p>
          <a:p>
            <a:endParaRPr lang="en-US" dirty="0"/>
          </a:p>
        </p:txBody>
      </p:sp>
    </p:spTree>
    <p:extLst>
      <p:ext uri="{BB962C8B-B14F-4D97-AF65-F5344CB8AC3E}">
        <p14:creationId xmlns:p14="http://schemas.microsoft.com/office/powerpoint/2010/main" val="3656488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4.0 Period of </a:t>
            </a:r>
            <a:r>
              <a:rPr lang="en-US" dirty="0" smtClean="0"/>
              <a:t>Performance (continued)</a:t>
            </a:r>
            <a:endParaRPr lang="en-US"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11</a:t>
            </a:fld>
            <a:endParaRPr lang="en-US" dirty="0"/>
          </a:p>
        </p:txBody>
      </p:sp>
      <p:sp>
        <p:nvSpPr>
          <p:cNvPr id="2" name="TextBox 1"/>
          <p:cNvSpPr txBox="1"/>
          <p:nvPr/>
        </p:nvSpPr>
        <p:spPr>
          <a:xfrm>
            <a:off x="629392" y="2707573"/>
            <a:ext cx="9630889" cy="2031325"/>
          </a:xfrm>
          <a:prstGeom prst="rect">
            <a:avLst/>
          </a:prstGeom>
          <a:noFill/>
        </p:spPr>
        <p:txBody>
          <a:bodyPr wrap="square" rtlCol="0">
            <a:spAutoFit/>
          </a:bodyPr>
          <a:lstStyle/>
          <a:p>
            <a:r>
              <a:rPr lang="en-US" dirty="0"/>
              <a:t>FSC intends to use the software for </a:t>
            </a:r>
            <a:r>
              <a:rPr lang="en-US" dirty="0" smtClean="0"/>
              <a:t>an indefinite and unlimited number of additional </a:t>
            </a:r>
            <a:r>
              <a:rPr lang="en-US" dirty="0"/>
              <a:t>program offerings in the </a:t>
            </a:r>
            <a:r>
              <a:rPr lang="en-US" dirty="0" smtClean="0"/>
              <a:t>future (beyond VA Choice, Dialysis, Camp Lejeune, and OGA) but </a:t>
            </a:r>
            <a:r>
              <a:rPr lang="en-US" dirty="0"/>
              <a:t>VA expects to be capable of doing its own configuration &amp; implementation by that point. </a:t>
            </a:r>
            <a:endParaRPr lang="en-US" dirty="0" smtClean="0"/>
          </a:p>
          <a:p>
            <a:endParaRPr lang="en-US" dirty="0"/>
          </a:p>
          <a:p>
            <a:r>
              <a:rPr lang="en-US" dirty="0" smtClean="0"/>
              <a:t>Any additional software maintenance and technical support associated with the Government expanding to additional program offerings is anticipated to be relatively minimal and therefore included in the Offeror’s total firm-fixed-price.</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781261092"/>
              </p:ext>
            </p:extLst>
          </p:nvPr>
        </p:nvGraphicFramePr>
        <p:xfrm>
          <a:off x="724395" y="1320409"/>
          <a:ext cx="9638837" cy="984885"/>
        </p:xfrm>
        <a:graphic>
          <a:graphicData uri="http://schemas.openxmlformats.org/drawingml/2006/table">
            <a:tbl>
              <a:tblPr>
                <a:tableStyleId>{5940675A-B579-460E-94D1-54222C63F5DA}</a:tableStyleId>
              </a:tblPr>
              <a:tblGrid>
                <a:gridCol w="1967377"/>
                <a:gridCol w="2185060"/>
                <a:gridCol w="5486400"/>
              </a:tblGrid>
              <a:tr h="581870">
                <a:tc>
                  <a:txBody>
                    <a:bodyPr/>
                    <a:lstStyle/>
                    <a:p>
                      <a:pPr algn="ctr" fontAlgn="ctr"/>
                      <a:r>
                        <a:rPr lang="en-US" sz="3200" u="none" strike="noStrike" dirty="0" smtClean="0">
                          <a:effectLst/>
                        </a:rPr>
                        <a:t>Option Periods 1-3</a:t>
                      </a:r>
                      <a:endParaRPr lang="en-US" sz="3200" b="0" i="0" u="none" strike="noStrike" dirty="0">
                        <a:solidFill>
                          <a:srgbClr val="000000"/>
                        </a:solidFill>
                        <a:effectLst/>
                        <a:latin typeface="Calibri"/>
                      </a:endParaRPr>
                    </a:p>
                  </a:txBody>
                  <a:tcPr marL="9525" marR="9525" marT="9525" marB="0" anchor="ctr"/>
                </a:tc>
                <a:tc>
                  <a:txBody>
                    <a:bodyPr/>
                    <a:lstStyle/>
                    <a:p>
                      <a:pPr algn="ctr" fontAlgn="ctr"/>
                      <a:r>
                        <a:rPr lang="en-US" sz="3200" u="none" strike="noStrike" dirty="0" smtClean="0">
                          <a:effectLst/>
                        </a:rPr>
                        <a:t>12 months each</a:t>
                      </a:r>
                      <a:endParaRPr lang="en-US" sz="3200" b="0" i="0" u="none" strike="noStrike" dirty="0">
                        <a:solidFill>
                          <a:srgbClr val="000000"/>
                        </a:solidFill>
                        <a:effectLst/>
                        <a:latin typeface="Calibri"/>
                      </a:endParaRPr>
                    </a:p>
                  </a:txBody>
                  <a:tcPr marL="9525" marR="9525" marT="9525" marB="0" anchor="ct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en-US" sz="3200" kern="1200" dirty="0" smtClean="0">
                          <a:solidFill>
                            <a:schemeClr val="tx1"/>
                          </a:solidFill>
                          <a:latin typeface="+mn-lt"/>
                          <a:ea typeface="+mn-ea"/>
                          <a:cs typeface="+mn-cs"/>
                        </a:rPr>
                        <a:t>Maintenance, technical support, patches, upgrades, etc.</a:t>
                      </a:r>
                      <a:endParaRPr lang="en-US" sz="3200" kern="1200" dirty="0">
                        <a:solidFill>
                          <a:schemeClr val="tx1"/>
                        </a:solidFill>
                        <a:latin typeface="+mn-lt"/>
                        <a:ea typeface="+mn-ea"/>
                        <a:cs typeface="+mn-cs"/>
                      </a:endParaRPr>
                    </a:p>
                  </a:txBody>
                  <a:tcPr marL="9525" marR="9525" marT="9525" marB="0" anchor="ctr"/>
                </a:tc>
              </a:tr>
            </a:tbl>
          </a:graphicData>
        </a:graphic>
      </p:graphicFrame>
    </p:spTree>
    <p:extLst>
      <p:ext uri="{BB962C8B-B14F-4D97-AF65-F5344CB8AC3E}">
        <p14:creationId xmlns:p14="http://schemas.microsoft.com/office/powerpoint/2010/main" val="312508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5.2 Licensing Structure</a:t>
            </a:r>
            <a:endParaRPr lang="en-US"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12</a:t>
            </a:fld>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897620314"/>
              </p:ext>
            </p:extLst>
          </p:nvPr>
        </p:nvGraphicFramePr>
        <p:xfrm>
          <a:off x="1009403" y="1069118"/>
          <a:ext cx="9595262" cy="1979676"/>
        </p:xfrm>
        <a:graphic>
          <a:graphicData uri="http://schemas.openxmlformats.org/drawingml/2006/table">
            <a:tbl>
              <a:tblPr firstRow="1" firstCol="1" bandRow="1">
                <a:tableStyleId>{E8B1032C-EA38-4F05-BA0D-38AFFFC7BED3}</a:tableStyleId>
              </a:tblPr>
              <a:tblGrid>
                <a:gridCol w="5679085"/>
                <a:gridCol w="3916177"/>
              </a:tblGrid>
              <a:tr h="275055">
                <a:tc gridSpan="2">
                  <a:txBody>
                    <a:bodyPr/>
                    <a:lstStyle/>
                    <a:p>
                      <a:pPr marL="0" marR="0" algn="ctr">
                        <a:lnSpc>
                          <a:spcPct val="115000"/>
                        </a:lnSpc>
                        <a:spcBef>
                          <a:spcPts val="0"/>
                        </a:spcBef>
                        <a:spcAft>
                          <a:spcPts val="0"/>
                        </a:spcAft>
                      </a:pPr>
                      <a:r>
                        <a:rPr lang="en-US" sz="2000" dirty="0">
                          <a:effectLst/>
                        </a:rPr>
                        <a:t>BASE PERIOD</a:t>
                      </a:r>
                      <a:endParaRPr lang="en-US" sz="2000" dirty="0">
                        <a:effectLst/>
                        <a:latin typeface="Calibri"/>
                        <a:ea typeface="Times New Roman"/>
                        <a:cs typeface="Times New Roman"/>
                      </a:endParaRPr>
                    </a:p>
                  </a:txBody>
                  <a:tcPr marL="62202" marR="62202" marT="0" marB="0" anchor="ctr"/>
                </a:tc>
                <a:tc hMerge="1">
                  <a:txBody>
                    <a:bodyPr/>
                    <a:lstStyle/>
                    <a:p>
                      <a:endParaRPr lang="en-US"/>
                    </a:p>
                  </a:txBody>
                  <a:tcPr/>
                </a:tc>
              </a:tr>
              <a:tr h="275055">
                <a:tc>
                  <a:txBody>
                    <a:bodyPr/>
                    <a:lstStyle/>
                    <a:p>
                      <a:pPr marL="0" marR="0" algn="ctr">
                        <a:lnSpc>
                          <a:spcPct val="115000"/>
                        </a:lnSpc>
                        <a:spcBef>
                          <a:spcPts val="0"/>
                        </a:spcBef>
                        <a:spcAft>
                          <a:spcPts val="0"/>
                        </a:spcAft>
                      </a:pPr>
                      <a:r>
                        <a:rPr lang="en-US" sz="2000" b="0" dirty="0">
                          <a:effectLst/>
                        </a:rPr>
                        <a:t>Base Requirement</a:t>
                      </a:r>
                      <a:endParaRPr lang="en-US" sz="2000" b="0" dirty="0">
                        <a:effectLst/>
                        <a:latin typeface="Calibri"/>
                        <a:ea typeface="Times New Roman"/>
                        <a:cs typeface="Times New Roman"/>
                      </a:endParaRPr>
                    </a:p>
                  </a:txBody>
                  <a:tcPr marL="62202" marR="62202" marT="0" marB="0" anchor="ctr"/>
                </a:tc>
                <a:tc>
                  <a:txBody>
                    <a:bodyPr/>
                    <a:lstStyle/>
                    <a:p>
                      <a:pPr marL="0" marR="0" algn="ctr">
                        <a:lnSpc>
                          <a:spcPct val="115000"/>
                        </a:lnSpc>
                        <a:spcBef>
                          <a:spcPts val="0"/>
                        </a:spcBef>
                        <a:spcAft>
                          <a:spcPts val="0"/>
                        </a:spcAft>
                      </a:pPr>
                      <a:r>
                        <a:rPr lang="en-US" sz="2000" b="0">
                          <a:effectLst/>
                        </a:rPr>
                        <a:t>0 – 2,000,000 claims</a:t>
                      </a:r>
                      <a:endParaRPr lang="en-US" sz="2000" b="0">
                        <a:effectLst/>
                        <a:latin typeface="Calibri"/>
                        <a:ea typeface="Times New Roman"/>
                        <a:cs typeface="Times New Roman"/>
                      </a:endParaRPr>
                    </a:p>
                  </a:txBody>
                  <a:tcPr marL="62202" marR="62202" marT="0" marB="0" anchor="ctr"/>
                </a:tc>
              </a:tr>
              <a:tr h="275055">
                <a:tc>
                  <a:txBody>
                    <a:bodyPr/>
                    <a:lstStyle/>
                    <a:p>
                      <a:pPr marL="0" marR="0" algn="ctr">
                        <a:lnSpc>
                          <a:spcPct val="115000"/>
                        </a:lnSpc>
                        <a:spcBef>
                          <a:spcPts val="0"/>
                        </a:spcBef>
                        <a:spcAft>
                          <a:spcPts val="0"/>
                        </a:spcAft>
                      </a:pPr>
                      <a:r>
                        <a:rPr lang="en-US" sz="2000" b="0" dirty="0">
                          <a:effectLst/>
                        </a:rPr>
                        <a:t>Optional Task 1 – Additional Claims </a:t>
                      </a:r>
                      <a:endParaRPr lang="en-US" sz="2000" b="0" dirty="0">
                        <a:effectLst/>
                        <a:latin typeface="Calibri"/>
                        <a:ea typeface="Times New Roman"/>
                        <a:cs typeface="Times New Roman"/>
                      </a:endParaRPr>
                    </a:p>
                  </a:txBody>
                  <a:tcPr marL="62202" marR="62202" marT="0" marB="0" anchor="ctr"/>
                </a:tc>
                <a:tc>
                  <a:txBody>
                    <a:bodyPr/>
                    <a:lstStyle/>
                    <a:p>
                      <a:pPr marL="0" marR="0" algn="ctr">
                        <a:lnSpc>
                          <a:spcPct val="115000"/>
                        </a:lnSpc>
                        <a:spcBef>
                          <a:spcPts val="0"/>
                        </a:spcBef>
                        <a:spcAft>
                          <a:spcPts val="0"/>
                        </a:spcAft>
                      </a:pPr>
                      <a:r>
                        <a:rPr lang="en-US" sz="2000" b="0">
                          <a:effectLst/>
                        </a:rPr>
                        <a:t>2,000,001 - 5,000,000 claims</a:t>
                      </a:r>
                      <a:endParaRPr lang="en-US" sz="2000" b="0">
                        <a:effectLst/>
                        <a:latin typeface="Calibri"/>
                        <a:ea typeface="Times New Roman"/>
                        <a:cs typeface="Times New Roman"/>
                      </a:endParaRPr>
                    </a:p>
                  </a:txBody>
                  <a:tcPr marL="62202" marR="62202" marT="0" marB="0" anchor="ctr"/>
                </a:tc>
              </a:tr>
              <a:tr h="275055">
                <a:tc>
                  <a:txBody>
                    <a:bodyPr/>
                    <a:lstStyle/>
                    <a:p>
                      <a:pPr marL="0" marR="0" algn="ctr">
                        <a:lnSpc>
                          <a:spcPct val="115000"/>
                        </a:lnSpc>
                        <a:spcBef>
                          <a:spcPts val="0"/>
                        </a:spcBef>
                        <a:spcAft>
                          <a:spcPts val="0"/>
                        </a:spcAft>
                      </a:pPr>
                      <a:r>
                        <a:rPr lang="en-US" sz="2000" b="0" dirty="0">
                          <a:effectLst/>
                        </a:rPr>
                        <a:t>Optional Task 2 – Additional Claims </a:t>
                      </a:r>
                      <a:endParaRPr lang="en-US" sz="2000" b="0" dirty="0">
                        <a:effectLst/>
                        <a:latin typeface="Calibri"/>
                        <a:ea typeface="Times New Roman"/>
                        <a:cs typeface="Times New Roman"/>
                      </a:endParaRPr>
                    </a:p>
                  </a:txBody>
                  <a:tcPr marL="62202" marR="62202" marT="0" marB="0" anchor="ctr"/>
                </a:tc>
                <a:tc>
                  <a:txBody>
                    <a:bodyPr/>
                    <a:lstStyle/>
                    <a:p>
                      <a:pPr marL="0" marR="0" algn="ctr">
                        <a:lnSpc>
                          <a:spcPct val="115000"/>
                        </a:lnSpc>
                        <a:spcBef>
                          <a:spcPts val="0"/>
                        </a:spcBef>
                        <a:spcAft>
                          <a:spcPts val="0"/>
                        </a:spcAft>
                      </a:pPr>
                      <a:r>
                        <a:rPr lang="en-US" sz="2000" b="0" dirty="0">
                          <a:effectLst/>
                        </a:rPr>
                        <a:t>5,000,001 - 10,000,000 claims</a:t>
                      </a:r>
                      <a:endParaRPr lang="en-US" sz="2000" b="0" dirty="0">
                        <a:effectLst/>
                        <a:latin typeface="Calibri"/>
                        <a:ea typeface="Times New Roman"/>
                        <a:cs typeface="Times New Roman"/>
                      </a:endParaRPr>
                    </a:p>
                  </a:txBody>
                  <a:tcPr marL="62202" marR="62202" marT="0" marB="0" anchor="ctr"/>
                </a:tc>
              </a:tr>
              <a:tr h="275055">
                <a:tc>
                  <a:txBody>
                    <a:bodyPr/>
                    <a:lstStyle/>
                    <a:p>
                      <a:pPr marL="0" marR="0" algn="ctr">
                        <a:lnSpc>
                          <a:spcPct val="115000"/>
                        </a:lnSpc>
                        <a:spcBef>
                          <a:spcPts val="0"/>
                        </a:spcBef>
                        <a:spcAft>
                          <a:spcPts val="0"/>
                        </a:spcAft>
                      </a:pPr>
                      <a:r>
                        <a:rPr lang="en-US" sz="2000" b="0" dirty="0">
                          <a:effectLst/>
                        </a:rPr>
                        <a:t>Optional Task 3 – Additional Claims </a:t>
                      </a:r>
                      <a:endParaRPr lang="en-US" sz="2000" b="0" dirty="0">
                        <a:effectLst/>
                        <a:latin typeface="Calibri"/>
                        <a:ea typeface="Times New Roman"/>
                        <a:cs typeface="Times New Roman"/>
                      </a:endParaRPr>
                    </a:p>
                  </a:txBody>
                  <a:tcPr marL="62202" marR="62202" marT="0" marB="0" anchor="ctr"/>
                </a:tc>
                <a:tc>
                  <a:txBody>
                    <a:bodyPr/>
                    <a:lstStyle/>
                    <a:p>
                      <a:pPr marL="0" marR="0" algn="ctr">
                        <a:lnSpc>
                          <a:spcPct val="115000"/>
                        </a:lnSpc>
                        <a:spcBef>
                          <a:spcPts val="0"/>
                        </a:spcBef>
                        <a:spcAft>
                          <a:spcPts val="0"/>
                        </a:spcAft>
                      </a:pPr>
                      <a:r>
                        <a:rPr lang="en-US" sz="2000" b="0" dirty="0">
                          <a:effectLst/>
                        </a:rPr>
                        <a:t>10,000,001 - 15,000,000 claims</a:t>
                      </a:r>
                      <a:endParaRPr lang="en-US" sz="2000" b="0" dirty="0">
                        <a:effectLst/>
                        <a:latin typeface="Calibri"/>
                        <a:ea typeface="Times New Roman"/>
                        <a:cs typeface="Times New Roman"/>
                      </a:endParaRPr>
                    </a:p>
                  </a:txBody>
                  <a:tcPr marL="62202" marR="62202" marT="0" marB="0" anchor="ctr"/>
                </a:tc>
              </a:tr>
              <a:tr h="275055">
                <a:tc>
                  <a:txBody>
                    <a:bodyPr/>
                    <a:lstStyle/>
                    <a:p>
                      <a:pPr marL="0" marR="0" algn="ctr">
                        <a:lnSpc>
                          <a:spcPct val="115000"/>
                        </a:lnSpc>
                        <a:spcBef>
                          <a:spcPts val="0"/>
                        </a:spcBef>
                        <a:spcAft>
                          <a:spcPts val="0"/>
                        </a:spcAft>
                      </a:pPr>
                      <a:r>
                        <a:rPr lang="en-US" sz="2000" b="0" dirty="0">
                          <a:effectLst/>
                        </a:rPr>
                        <a:t>Optional Task 4 – Convert to Perpetual License</a:t>
                      </a:r>
                      <a:endParaRPr lang="en-US" sz="2000" b="0" dirty="0">
                        <a:effectLst/>
                        <a:latin typeface="Calibri"/>
                        <a:ea typeface="Times New Roman"/>
                        <a:cs typeface="Times New Roman"/>
                      </a:endParaRPr>
                    </a:p>
                  </a:txBody>
                  <a:tcPr marL="62202" marR="62202" marT="0" marB="0" anchor="ctr"/>
                </a:tc>
                <a:tc>
                  <a:txBody>
                    <a:bodyPr/>
                    <a:lstStyle/>
                    <a:p>
                      <a:pPr marL="0" marR="0" algn="ctr">
                        <a:lnSpc>
                          <a:spcPct val="115000"/>
                        </a:lnSpc>
                        <a:spcBef>
                          <a:spcPts val="0"/>
                        </a:spcBef>
                        <a:spcAft>
                          <a:spcPts val="0"/>
                        </a:spcAft>
                      </a:pPr>
                      <a:r>
                        <a:rPr lang="en-US" sz="2000" b="0" dirty="0">
                          <a:effectLst/>
                        </a:rPr>
                        <a:t>15,000,001+</a:t>
                      </a:r>
                      <a:endParaRPr lang="en-US" sz="2000" b="0" dirty="0">
                        <a:effectLst/>
                        <a:latin typeface="Calibri"/>
                        <a:ea typeface="Times New Roman"/>
                        <a:cs typeface="Times New Roman"/>
                      </a:endParaRPr>
                    </a:p>
                  </a:txBody>
                  <a:tcPr marL="62202" marR="62202" marT="0" marB="0" anchor="ct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982867207"/>
              </p:ext>
            </p:extLst>
          </p:nvPr>
        </p:nvGraphicFramePr>
        <p:xfrm>
          <a:off x="980852" y="3152216"/>
          <a:ext cx="9635688" cy="2309622"/>
        </p:xfrm>
        <a:graphic>
          <a:graphicData uri="http://schemas.openxmlformats.org/drawingml/2006/table">
            <a:tbl>
              <a:tblPr firstRow="1" firstCol="1" bandRow="1">
                <a:tableStyleId>{E8B1032C-EA38-4F05-BA0D-38AFFFC7BED3}</a:tableStyleId>
              </a:tblPr>
              <a:tblGrid>
                <a:gridCol w="5703012"/>
                <a:gridCol w="3932676"/>
              </a:tblGrid>
              <a:tr h="0">
                <a:tc gridSpan="2">
                  <a:txBody>
                    <a:bodyPr/>
                    <a:lstStyle/>
                    <a:p>
                      <a:pPr marL="0" marR="0" algn="ctr">
                        <a:lnSpc>
                          <a:spcPct val="115000"/>
                        </a:lnSpc>
                        <a:spcBef>
                          <a:spcPts val="0"/>
                        </a:spcBef>
                        <a:spcAft>
                          <a:spcPts val="0"/>
                        </a:spcAft>
                      </a:pPr>
                      <a:r>
                        <a:rPr lang="en-US" sz="2000" dirty="0">
                          <a:effectLst/>
                        </a:rPr>
                        <a:t>OPTION </a:t>
                      </a:r>
                      <a:r>
                        <a:rPr lang="en-US" sz="2000" dirty="0" smtClean="0">
                          <a:effectLst/>
                        </a:rPr>
                        <a:t>PERIODS 1, 2, 3</a:t>
                      </a:r>
                      <a:endParaRPr lang="en-US" sz="2000" dirty="0">
                        <a:effectLst/>
                        <a:latin typeface="Calibri"/>
                        <a:ea typeface="Times New Roman"/>
                        <a:cs typeface="Times New Roman"/>
                      </a:endParaRPr>
                    </a:p>
                  </a:txBody>
                  <a:tcPr marL="68580" marR="68580" marT="0" marB="0" anchor="ctr"/>
                </a:tc>
                <a:tc hMerge="1">
                  <a:txBody>
                    <a:bodyPr/>
                    <a:lstStyle/>
                    <a:p>
                      <a:endParaRPr lang="en-US"/>
                    </a:p>
                  </a:txBody>
                  <a:tcPr/>
                </a:tc>
              </a:tr>
              <a:tr h="0">
                <a:tc>
                  <a:txBody>
                    <a:bodyPr/>
                    <a:lstStyle/>
                    <a:p>
                      <a:pPr marL="0" marR="0" algn="ctr">
                        <a:lnSpc>
                          <a:spcPct val="115000"/>
                        </a:lnSpc>
                        <a:spcBef>
                          <a:spcPts val="0"/>
                        </a:spcBef>
                        <a:spcAft>
                          <a:spcPts val="0"/>
                        </a:spcAft>
                      </a:pPr>
                      <a:r>
                        <a:rPr lang="en-US" sz="2000" b="0" dirty="0">
                          <a:effectLst/>
                        </a:rPr>
                        <a:t>Optional Task 1 – Initial Lot of Claims</a:t>
                      </a:r>
                      <a:endParaRPr lang="en-US" sz="2000" b="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0">
                          <a:effectLst/>
                        </a:rPr>
                        <a:t>0 – 1,000,000 claims</a:t>
                      </a:r>
                      <a:endParaRPr lang="en-US" sz="2000" b="0">
                        <a:effectLst/>
                        <a:latin typeface="Calibri"/>
                        <a:ea typeface="Times New Roman"/>
                        <a:cs typeface="Times New Roman"/>
                      </a:endParaRPr>
                    </a:p>
                  </a:txBody>
                  <a:tcPr marL="68580" marR="68580" marT="0" marB="0" anchor="ctr"/>
                </a:tc>
              </a:tr>
              <a:tr h="0">
                <a:tc>
                  <a:txBody>
                    <a:bodyPr/>
                    <a:lstStyle/>
                    <a:p>
                      <a:pPr marL="0" marR="0" algn="ctr">
                        <a:lnSpc>
                          <a:spcPct val="115000"/>
                        </a:lnSpc>
                        <a:spcBef>
                          <a:spcPts val="0"/>
                        </a:spcBef>
                        <a:spcAft>
                          <a:spcPts val="0"/>
                        </a:spcAft>
                      </a:pPr>
                      <a:r>
                        <a:rPr lang="en-US" sz="2000" b="0" dirty="0">
                          <a:effectLst/>
                        </a:rPr>
                        <a:t>Optional Task 2 – Additional Claims</a:t>
                      </a:r>
                      <a:endParaRPr lang="en-US" sz="2000" b="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0">
                          <a:effectLst/>
                        </a:rPr>
                        <a:t>1,000,001 - 2,000,000 claims</a:t>
                      </a:r>
                      <a:endParaRPr lang="en-US" sz="2000" b="0">
                        <a:effectLst/>
                        <a:latin typeface="Calibri"/>
                        <a:ea typeface="Times New Roman"/>
                        <a:cs typeface="Times New Roman"/>
                      </a:endParaRPr>
                    </a:p>
                  </a:txBody>
                  <a:tcPr marL="68580" marR="68580" marT="0" marB="0" anchor="ctr"/>
                </a:tc>
              </a:tr>
              <a:tr h="0">
                <a:tc>
                  <a:txBody>
                    <a:bodyPr/>
                    <a:lstStyle/>
                    <a:p>
                      <a:pPr marL="0" marR="0" algn="ctr">
                        <a:lnSpc>
                          <a:spcPct val="115000"/>
                        </a:lnSpc>
                        <a:spcBef>
                          <a:spcPts val="0"/>
                        </a:spcBef>
                        <a:spcAft>
                          <a:spcPts val="0"/>
                        </a:spcAft>
                      </a:pPr>
                      <a:r>
                        <a:rPr lang="en-US" sz="2000" b="0" dirty="0">
                          <a:effectLst/>
                        </a:rPr>
                        <a:t>Optional Task 3 – Additional Claims </a:t>
                      </a:r>
                      <a:endParaRPr lang="en-US" sz="2000" b="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0" dirty="0">
                          <a:effectLst/>
                        </a:rPr>
                        <a:t>2,000,001 - 5,000,000 claims</a:t>
                      </a:r>
                      <a:endParaRPr lang="en-US" sz="2000" b="0" dirty="0">
                        <a:effectLst/>
                        <a:latin typeface="Calibri"/>
                        <a:ea typeface="Times New Roman"/>
                        <a:cs typeface="Times New Roman"/>
                      </a:endParaRPr>
                    </a:p>
                  </a:txBody>
                  <a:tcPr marL="68580" marR="68580" marT="0" marB="0" anchor="ctr"/>
                </a:tc>
              </a:tr>
              <a:tr h="0">
                <a:tc>
                  <a:txBody>
                    <a:bodyPr/>
                    <a:lstStyle/>
                    <a:p>
                      <a:pPr marL="0" marR="0" algn="ctr">
                        <a:lnSpc>
                          <a:spcPct val="115000"/>
                        </a:lnSpc>
                        <a:spcBef>
                          <a:spcPts val="0"/>
                        </a:spcBef>
                        <a:spcAft>
                          <a:spcPts val="0"/>
                        </a:spcAft>
                      </a:pPr>
                      <a:r>
                        <a:rPr lang="en-US" sz="2000" b="0" dirty="0">
                          <a:effectLst/>
                        </a:rPr>
                        <a:t>Optional Task 4 – Additional Claims </a:t>
                      </a:r>
                      <a:endParaRPr lang="en-US" sz="2000" b="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0" dirty="0">
                          <a:effectLst/>
                        </a:rPr>
                        <a:t>5,000,001 - 10,000,000 claims</a:t>
                      </a:r>
                      <a:endParaRPr lang="en-US" sz="2000" b="0" dirty="0">
                        <a:effectLst/>
                        <a:latin typeface="Calibri"/>
                        <a:ea typeface="Times New Roman"/>
                        <a:cs typeface="Times New Roman"/>
                      </a:endParaRPr>
                    </a:p>
                  </a:txBody>
                  <a:tcPr marL="68580" marR="68580" marT="0" marB="0" anchor="ctr"/>
                </a:tc>
              </a:tr>
              <a:tr h="0">
                <a:tc>
                  <a:txBody>
                    <a:bodyPr/>
                    <a:lstStyle/>
                    <a:p>
                      <a:pPr marL="0" marR="0" algn="ctr">
                        <a:lnSpc>
                          <a:spcPct val="115000"/>
                        </a:lnSpc>
                        <a:spcBef>
                          <a:spcPts val="0"/>
                        </a:spcBef>
                        <a:spcAft>
                          <a:spcPts val="0"/>
                        </a:spcAft>
                      </a:pPr>
                      <a:r>
                        <a:rPr lang="en-US" sz="2000" b="0" dirty="0">
                          <a:effectLst/>
                        </a:rPr>
                        <a:t>Optional Task 5 – Additional Claims </a:t>
                      </a:r>
                      <a:endParaRPr lang="en-US" sz="2000" b="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0" dirty="0">
                          <a:effectLst/>
                        </a:rPr>
                        <a:t>10,000,001 - 15,000,000 claims</a:t>
                      </a:r>
                      <a:endParaRPr lang="en-US" sz="2000" b="0" dirty="0">
                        <a:effectLst/>
                        <a:latin typeface="Calibri"/>
                        <a:ea typeface="Times New Roman"/>
                        <a:cs typeface="Times New Roman"/>
                      </a:endParaRPr>
                    </a:p>
                  </a:txBody>
                  <a:tcPr marL="68580" marR="68580" marT="0" marB="0" anchor="ctr"/>
                </a:tc>
              </a:tr>
              <a:tr h="0">
                <a:tc>
                  <a:txBody>
                    <a:bodyPr/>
                    <a:lstStyle/>
                    <a:p>
                      <a:pPr marL="0" marR="0" algn="ctr">
                        <a:lnSpc>
                          <a:spcPct val="115000"/>
                        </a:lnSpc>
                        <a:spcBef>
                          <a:spcPts val="0"/>
                        </a:spcBef>
                        <a:spcAft>
                          <a:spcPts val="0"/>
                        </a:spcAft>
                      </a:pPr>
                      <a:r>
                        <a:rPr lang="en-US" sz="2000" b="0">
                          <a:effectLst/>
                        </a:rPr>
                        <a:t>Optional Task 6 – Convert to Perpetual License</a:t>
                      </a:r>
                      <a:endParaRPr lang="en-US" sz="2000" b="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0" dirty="0">
                          <a:effectLst/>
                        </a:rPr>
                        <a:t>15,000,001+</a:t>
                      </a:r>
                      <a:endParaRPr lang="en-US" sz="2000" b="0" dirty="0">
                        <a:effectLst/>
                        <a:latin typeface="Calibri"/>
                        <a:ea typeface="Times New Roman"/>
                        <a:cs typeface="Times New Roman"/>
                      </a:endParaRPr>
                    </a:p>
                  </a:txBody>
                  <a:tcPr marL="68580" marR="68580" marT="0" marB="0" anchor="ctr"/>
                </a:tc>
              </a:tr>
            </a:tbl>
          </a:graphicData>
        </a:graphic>
      </p:graphicFrame>
    </p:spTree>
    <p:extLst>
      <p:ext uri="{BB962C8B-B14F-4D97-AF65-F5344CB8AC3E}">
        <p14:creationId xmlns:p14="http://schemas.microsoft.com/office/powerpoint/2010/main" val="272018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5.3	</a:t>
            </a:r>
            <a:r>
              <a:rPr lang="en-US" dirty="0" smtClean="0"/>
              <a:t>System Features And Capabilities</a:t>
            </a:r>
            <a:endParaRPr lang="en-US"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13</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989390316"/>
              </p:ext>
            </p:extLst>
          </p:nvPr>
        </p:nvGraphicFramePr>
        <p:xfrm>
          <a:off x="462107" y="1666276"/>
          <a:ext cx="4867458" cy="4984590"/>
        </p:xfrm>
        <a:graphic>
          <a:graphicData uri="http://schemas.openxmlformats.org/drawingml/2006/table">
            <a:tbl>
              <a:tblPr>
                <a:tableStyleId>{7DF18680-E054-41AD-8BC1-D1AEF772440D}</a:tableStyleId>
              </a:tblPr>
              <a:tblGrid>
                <a:gridCol w="565443"/>
                <a:gridCol w="4302015"/>
              </a:tblGrid>
              <a:tr h="176701">
                <a:tc>
                  <a:txBody>
                    <a:bodyPr/>
                    <a:lstStyle/>
                    <a:p>
                      <a:pPr algn="l" fontAlgn="b"/>
                      <a:r>
                        <a:rPr lang="en-US" sz="1200" u="none" strike="noStrike" dirty="0">
                          <a:effectLst/>
                        </a:rPr>
                        <a:t>5.3.1</a:t>
                      </a:r>
                      <a:endParaRPr lang="en-US" sz="1200" b="0" i="0" u="none" strike="noStrike" dirty="0">
                        <a:solidFill>
                          <a:srgbClr val="000000"/>
                        </a:solidFill>
                        <a:effectLst/>
                        <a:latin typeface="Calibri"/>
                      </a:endParaRPr>
                    </a:p>
                  </a:txBody>
                  <a:tcPr marL="8835" marR="8835" marT="8835" marB="0" anchor="b"/>
                </a:tc>
                <a:tc>
                  <a:txBody>
                    <a:bodyPr/>
                    <a:lstStyle/>
                    <a:p>
                      <a:pPr algn="l" fontAlgn="b"/>
                      <a:r>
                        <a:rPr lang="en-US" sz="1200" u="none" strike="noStrike" dirty="0">
                          <a:effectLst/>
                        </a:rPr>
                        <a:t>Member Management and Eligibility</a:t>
                      </a:r>
                      <a:endParaRPr lang="en-US" sz="1200" b="0" i="0" u="none" strike="noStrike" dirty="0">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dirty="0">
                          <a:effectLst/>
                        </a:rPr>
                        <a:t>Benefit Administration</a:t>
                      </a:r>
                      <a:endParaRPr lang="en-US" sz="1200" b="0" i="0" u="none" strike="noStrike" dirty="0">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5.3.3</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dirty="0">
                          <a:effectLst/>
                        </a:rPr>
                        <a:t>Provider Management</a:t>
                      </a:r>
                      <a:endParaRPr lang="en-US" sz="1200" b="0" i="0" u="none" strike="noStrike" dirty="0">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5.3.4</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Fee Schedule and Contract Management</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5.3.5</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Authorizations and Referrals</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5.3.6</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Data Input, Claims Intake, and Data Accessibility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5.3.7</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Work Assignments and Workflow</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5.3.8</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Claims Adjudication</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5.3.9</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Customer Management</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5.3.10</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Financials and Accounts Payable</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5.3.11</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Correspondence</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5.3.12</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Data Storage and Data Management</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5.3.13</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Reporting</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5.3.14</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Security and Audit Trails</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5.3.15</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dirty="0">
                          <a:effectLst/>
                        </a:rPr>
                        <a:t>Data Exchange Services, Electronic Data Interchange, and CAQH Core</a:t>
                      </a:r>
                      <a:endParaRPr lang="en-US" sz="1200" b="0" i="0" u="none" strike="noStrike" dirty="0">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5.3.16</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Capacity and Scalability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5.3.17</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Flexibility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5.3.18</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Security and Confidentiality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5.3.19</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Level of Automation</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5.3.20</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System Integration and Interoperability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5.3.21</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High Availability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5.3.22</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Technical Reference Model</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5.3.23</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Technology Stack</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5.3.24</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Historical Data Purging and Reloading</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5.3.25</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System Configuration Retention and Migration</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5.3.26</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dirty="0">
                          <a:effectLst/>
                        </a:rPr>
                        <a:t>System Status</a:t>
                      </a:r>
                      <a:endParaRPr lang="en-US" sz="1200" b="0" i="0" u="none" strike="noStrike" dirty="0">
                        <a:solidFill>
                          <a:srgbClr val="000000"/>
                        </a:solidFill>
                        <a:effectLst/>
                        <a:latin typeface="Calibri"/>
                      </a:endParaRPr>
                    </a:p>
                  </a:txBody>
                  <a:tcPr marL="8835" marR="8835" marT="8835" marB="0" anchor="b"/>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462608201"/>
              </p:ext>
            </p:extLst>
          </p:nvPr>
        </p:nvGraphicFramePr>
        <p:xfrm>
          <a:off x="5857009" y="1669473"/>
          <a:ext cx="4800600" cy="1524000"/>
        </p:xfrm>
        <a:graphic>
          <a:graphicData uri="http://schemas.openxmlformats.org/drawingml/2006/table">
            <a:tbl>
              <a:tblPr>
                <a:tableStyleId>{073A0DAA-6AF3-43AB-8588-CEC1D06C72B9}</a:tableStyleId>
              </a:tblPr>
              <a:tblGrid>
                <a:gridCol w="609600"/>
                <a:gridCol w="4191000"/>
              </a:tblGrid>
              <a:tr h="190500">
                <a:tc>
                  <a:txBody>
                    <a:bodyPr/>
                    <a:lstStyle/>
                    <a:p>
                      <a:pPr algn="l" fontAlgn="b"/>
                      <a:r>
                        <a:rPr lang="en-US" sz="1100" u="none" strike="noStrike" dirty="0">
                          <a:effectLst/>
                        </a:rPr>
                        <a:t>5.3.27.1</a:t>
                      </a:r>
                      <a:endParaRPr lang="en-US" sz="1100" b="0" i="0" u="none" strike="noStrike" dirty="0">
                        <a:solidFill>
                          <a:srgbClr val="000000"/>
                        </a:solidFill>
                        <a:effectLst/>
                        <a:latin typeface="Calibri"/>
                      </a:endParaRPr>
                    </a:p>
                  </a:txBody>
                  <a:tcPr marL="9525" marR="9525" marT="9525" marB="0" anchor="b"/>
                </a:tc>
                <a:tc>
                  <a:txBody>
                    <a:bodyPr/>
                    <a:lstStyle/>
                    <a:p>
                      <a:pPr algn="l" fontAlgn="b"/>
                      <a:r>
                        <a:rPr lang="en-US" sz="1100" u="none" strike="noStrike" dirty="0" smtClean="0">
                          <a:effectLst/>
                        </a:rPr>
                        <a:t>Alias Records (Optional Task A)</a:t>
                      </a:r>
                      <a:endParaRPr lang="en-US" sz="1100" b="0" i="0" u="none" strike="noStrike" dirty="0">
                        <a:solidFill>
                          <a:srgbClr val="000000"/>
                        </a:solidFill>
                        <a:effectLst/>
                        <a:latin typeface="Calibri"/>
                      </a:endParaRPr>
                    </a:p>
                  </a:txBody>
                  <a:tcPr marL="9525" marR="9525" marT="9525" marB="0" anchor="b"/>
                </a:tc>
              </a:tr>
              <a:tr h="190500">
                <a:tc>
                  <a:txBody>
                    <a:bodyPr/>
                    <a:lstStyle/>
                    <a:p>
                      <a:pPr algn="l" fontAlgn="b"/>
                      <a:r>
                        <a:rPr lang="en-US" sz="1100" u="none" strike="noStrike" dirty="0">
                          <a:effectLst/>
                        </a:rPr>
                        <a:t>5.3.27.2</a:t>
                      </a:r>
                      <a:endParaRPr lang="en-US" sz="1100" b="0" i="0" u="none" strike="noStrike" dirty="0">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Web-based Provider </a:t>
                      </a:r>
                      <a:r>
                        <a:rPr lang="en-US" sz="1100" u="none" strike="noStrike" dirty="0" smtClean="0">
                          <a:effectLst/>
                        </a:rPr>
                        <a:t>Portal (Optional Task B)</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5.3.27.3</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Fee Schedule and Contract </a:t>
                      </a:r>
                      <a:r>
                        <a:rPr lang="en-US" sz="1100" u="none" strike="noStrike" dirty="0" smtClean="0">
                          <a:effectLst/>
                        </a:rPr>
                        <a:t>Management (Optional Task C)</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5.3.27.4</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Web-based Authorizations and Referrals </a:t>
                      </a:r>
                      <a:r>
                        <a:rPr lang="en-US" sz="1100" u="none" strike="noStrike" dirty="0" smtClean="0">
                          <a:effectLst/>
                        </a:rPr>
                        <a:t>Portal (Optional Task D)</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5.3.27.5</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Data Input, Claims Intake, and Data </a:t>
                      </a:r>
                      <a:r>
                        <a:rPr lang="en-US" sz="1100" u="none" strike="noStrike" dirty="0" smtClean="0">
                          <a:effectLst/>
                        </a:rPr>
                        <a:t>Accessibility (Optional Task E)</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5.3.27.6</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Customer </a:t>
                      </a:r>
                      <a:r>
                        <a:rPr lang="en-US" sz="1100" u="none" strike="noStrike" dirty="0" smtClean="0">
                          <a:effectLst/>
                        </a:rPr>
                        <a:t>Management (Optional Task F)</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5.3.28.6</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smtClean="0">
                          <a:effectLst/>
                        </a:rPr>
                        <a:t>Correspondence (Optional Task G)</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5.3.28.7</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Cloud </a:t>
                      </a:r>
                      <a:r>
                        <a:rPr lang="en-US" sz="1100" u="none" strike="noStrike" dirty="0" smtClean="0">
                          <a:effectLst/>
                        </a:rPr>
                        <a:t>Environment (Optional Task H)</a:t>
                      </a:r>
                      <a:endParaRPr lang="en-US" sz="1100" b="0" i="0" u="none" strike="noStrike" dirty="0" smtClean="0">
                        <a:solidFill>
                          <a:srgbClr val="000000"/>
                        </a:solidFill>
                        <a:effectLst/>
                        <a:latin typeface="+mn-lt"/>
                      </a:endParaRPr>
                    </a:p>
                  </a:txBody>
                  <a:tcPr marL="9525" marR="9525" marT="9525" marB="0" anchor="b"/>
                </a:tc>
              </a:tr>
            </a:tbl>
          </a:graphicData>
        </a:graphic>
      </p:graphicFrame>
      <p:sp>
        <p:nvSpPr>
          <p:cNvPr id="9" name="TextBox 8"/>
          <p:cNvSpPr txBox="1"/>
          <p:nvPr/>
        </p:nvSpPr>
        <p:spPr>
          <a:xfrm>
            <a:off x="546265" y="1229694"/>
            <a:ext cx="4762005" cy="369332"/>
          </a:xfrm>
          <a:prstGeom prst="rect">
            <a:avLst/>
          </a:prstGeom>
          <a:noFill/>
        </p:spPr>
        <p:txBody>
          <a:bodyPr wrap="square" rtlCol="0">
            <a:spAutoFit/>
          </a:bodyPr>
          <a:lstStyle/>
          <a:p>
            <a:pPr algn="ctr"/>
            <a:r>
              <a:rPr lang="en-US" dirty="0" smtClean="0"/>
              <a:t>Base Requirements</a:t>
            </a:r>
            <a:endParaRPr lang="en-US" dirty="0"/>
          </a:p>
        </p:txBody>
      </p:sp>
      <p:sp>
        <p:nvSpPr>
          <p:cNvPr id="10" name="TextBox 9"/>
          <p:cNvSpPr txBox="1"/>
          <p:nvPr/>
        </p:nvSpPr>
        <p:spPr>
          <a:xfrm>
            <a:off x="5852556" y="1229694"/>
            <a:ext cx="4762005" cy="369332"/>
          </a:xfrm>
          <a:prstGeom prst="rect">
            <a:avLst/>
          </a:prstGeom>
          <a:noFill/>
        </p:spPr>
        <p:txBody>
          <a:bodyPr wrap="square" rtlCol="0">
            <a:spAutoFit/>
          </a:bodyPr>
          <a:lstStyle/>
          <a:p>
            <a:pPr algn="ctr"/>
            <a:r>
              <a:rPr lang="en-US" dirty="0" smtClean="0"/>
              <a:t>Optional Tasks A-H</a:t>
            </a:r>
            <a:endParaRPr lang="en-US" dirty="0"/>
          </a:p>
        </p:txBody>
      </p:sp>
    </p:spTree>
    <p:extLst>
      <p:ext uri="{BB962C8B-B14F-4D97-AF65-F5344CB8AC3E}">
        <p14:creationId xmlns:p14="http://schemas.microsoft.com/office/powerpoint/2010/main" val="250013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5.3	</a:t>
            </a:r>
            <a:r>
              <a:rPr lang="en-US" dirty="0" smtClean="0"/>
              <a:t>System Features And Capabilities</a:t>
            </a:r>
            <a:endParaRPr lang="en-US"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14</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091665134"/>
              </p:ext>
            </p:extLst>
          </p:nvPr>
        </p:nvGraphicFramePr>
        <p:xfrm>
          <a:off x="462107" y="1666276"/>
          <a:ext cx="4867458" cy="4984590"/>
        </p:xfrm>
        <a:graphic>
          <a:graphicData uri="http://schemas.openxmlformats.org/drawingml/2006/table">
            <a:tbl>
              <a:tblPr>
                <a:tableStyleId>{7DF18680-E054-41AD-8BC1-D1AEF772440D}</a:tableStyleId>
              </a:tblPr>
              <a:tblGrid>
                <a:gridCol w="565443"/>
                <a:gridCol w="4302015"/>
              </a:tblGrid>
              <a:tr h="176701">
                <a:tc>
                  <a:txBody>
                    <a:bodyPr/>
                    <a:lstStyle/>
                    <a:p>
                      <a:pPr algn="l" fontAlgn="b"/>
                      <a:r>
                        <a:rPr lang="en-US" sz="1200" u="none" strike="noStrike" dirty="0">
                          <a:solidFill>
                            <a:srgbClr val="FF0000"/>
                          </a:solidFill>
                          <a:effectLst/>
                        </a:rPr>
                        <a:t>5.3.1</a:t>
                      </a:r>
                      <a:endParaRPr lang="en-US" sz="1200" b="0" i="0" u="none" strike="noStrike" dirty="0">
                        <a:solidFill>
                          <a:srgbClr val="FF0000"/>
                        </a:solidFill>
                        <a:effectLst/>
                        <a:latin typeface="Calibri"/>
                      </a:endParaRPr>
                    </a:p>
                  </a:txBody>
                  <a:tcPr marL="8835" marR="8835" marT="8835" marB="0" anchor="b"/>
                </a:tc>
                <a:tc>
                  <a:txBody>
                    <a:bodyPr/>
                    <a:lstStyle/>
                    <a:p>
                      <a:pPr algn="l" fontAlgn="b"/>
                      <a:r>
                        <a:rPr lang="en-US" sz="1200" u="none" strike="noStrike" dirty="0">
                          <a:solidFill>
                            <a:srgbClr val="FF0000"/>
                          </a:solidFill>
                          <a:effectLst/>
                        </a:rPr>
                        <a:t>Member Management and Eligibility</a:t>
                      </a:r>
                      <a:endParaRPr lang="en-US" sz="1200" b="0" i="0" u="none" strike="noStrike" dirty="0">
                        <a:solidFill>
                          <a:srgbClr val="FF0000"/>
                        </a:solidFill>
                        <a:effectLst/>
                        <a:latin typeface="Calibri"/>
                      </a:endParaRPr>
                    </a:p>
                  </a:txBody>
                  <a:tcPr marL="8835" marR="8835" marT="8835" marB="0" anchor="b"/>
                </a:tc>
              </a:tr>
              <a:tr h="176701">
                <a:tc>
                  <a:txBody>
                    <a:bodyPr/>
                    <a:lstStyle/>
                    <a:p>
                      <a:pPr algn="l" fontAlgn="b"/>
                      <a:r>
                        <a:rPr lang="en-US" sz="1200" u="none" strike="noStrike">
                          <a:effectLst/>
                        </a:rPr>
                        <a:t>5.3.2</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dirty="0">
                          <a:effectLst/>
                        </a:rPr>
                        <a:t>Benefit Administration</a:t>
                      </a:r>
                      <a:endParaRPr lang="en-US" sz="1200" b="0" i="0" u="none" strike="noStrike" dirty="0">
                        <a:solidFill>
                          <a:srgbClr val="000000"/>
                        </a:solidFill>
                        <a:effectLst/>
                        <a:latin typeface="Calibri"/>
                      </a:endParaRPr>
                    </a:p>
                  </a:txBody>
                  <a:tcPr marL="8835" marR="8835" marT="8835" marB="0" anchor="b"/>
                </a:tc>
              </a:tr>
              <a:tr h="176701">
                <a:tc>
                  <a:txBody>
                    <a:bodyPr/>
                    <a:lstStyle/>
                    <a:p>
                      <a:pPr algn="l" fontAlgn="b"/>
                      <a:r>
                        <a:rPr lang="en-US" sz="1200" u="none" strike="noStrike">
                          <a:solidFill>
                            <a:srgbClr val="FF0000"/>
                          </a:solidFill>
                          <a:effectLst/>
                        </a:rPr>
                        <a:t>5.3.3</a:t>
                      </a:r>
                      <a:endParaRPr lang="en-US" sz="1200" b="0" i="0" u="none" strike="noStrike">
                        <a:solidFill>
                          <a:srgbClr val="FF0000"/>
                        </a:solidFill>
                        <a:effectLst/>
                        <a:latin typeface="Calibri"/>
                      </a:endParaRPr>
                    </a:p>
                  </a:txBody>
                  <a:tcPr marL="8835" marR="8835" marT="8835" marB="0" anchor="b"/>
                </a:tc>
                <a:tc>
                  <a:txBody>
                    <a:bodyPr/>
                    <a:lstStyle/>
                    <a:p>
                      <a:pPr algn="l" fontAlgn="b"/>
                      <a:r>
                        <a:rPr lang="en-US" sz="1200" u="none" strike="noStrike" dirty="0">
                          <a:solidFill>
                            <a:srgbClr val="FF0000"/>
                          </a:solidFill>
                          <a:effectLst/>
                        </a:rPr>
                        <a:t>Provider Management</a:t>
                      </a:r>
                      <a:endParaRPr lang="en-US" sz="1200" b="0" i="0" u="none" strike="noStrike" dirty="0">
                        <a:solidFill>
                          <a:srgbClr val="FF0000"/>
                        </a:solidFill>
                        <a:effectLst/>
                        <a:latin typeface="Calibri"/>
                      </a:endParaRPr>
                    </a:p>
                  </a:txBody>
                  <a:tcPr marL="8835" marR="8835" marT="8835" marB="0" anchor="b"/>
                </a:tc>
              </a:tr>
              <a:tr h="176701">
                <a:tc>
                  <a:txBody>
                    <a:bodyPr/>
                    <a:lstStyle/>
                    <a:p>
                      <a:pPr algn="l" fontAlgn="b"/>
                      <a:r>
                        <a:rPr lang="en-US" sz="1200" u="none" strike="noStrike">
                          <a:effectLst/>
                        </a:rPr>
                        <a:t>5.3.4</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Fee Schedule and Contract Management</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solidFill>
                            <a:srgbClr val="FF0000"/>
                          </a:solidFill>
                          <a:effectLst/>
                        </a:rPr>
                        <a:t>5.3.5</a:t>
                      </a:r>
                      <a:endParaRPr lang="en-US" sz="1200" b="0" i="0" u="none" strike="noStrike">
                        <a:solidFill>
                          <a:srgbClr val="FF0000"/>
                        </a:solidFill>
                        <a:effectLst/>
                        <a:latin typeface="Calibri"/>
                      </a:endParaRPr>
                    </a:p>
                  </a:txBody>
                  <a:tcPr marL="8835" marR="8835" marT="8835" marB="0" anchor="b"/>
                </a:tc>
                <a:tc>
                  <a:txBody>
                    <a:bodyPr/>
                    <a:lstStyle/>
                    <a:p>
                      <a:pPr algn="l" fontAlgn="b"/>
                      <a:r>
                        <a:rPr lang="en-US" sz="1200" u="none" strike="noStrike" dirty="0">
                          <a:solidFill>
                            <a:srgbClr val="FF0000"/>
                          </a:solidFill>
                          <a:effectLst/>
                        </a:rPr>
                        <a:t>Authorizations and Referrals</a:t>
                      </a:r>
                      <a:endParaRPr lang="en-US" sz="1200" b="0" i="0" u="none" strike="noStrike" dirty="0">
                        <a:solidFill>
                          <a:srgbClr val="FF0000"/>
                        </a:solidFill>
                        <a:effectLst/>
                        <a:latin typeface="Calibri"/>
                      </a:endParaRPr>
                    </a:p>
                  </a:txBody>
                  <a:tcPr marL="8835" marR="8835" marT="8835" marB="0" anchor="b"/>
                </a:tc>
              </a:tr>
              <a:tr h="176701">
                <a:tc>
                  <a:txBody>
                    <a:bodyPr/>
                    <a:lstStyle/>
                    <a:p>
                      <a:pPr algn="l" fontAlgn="b"/>
                      <a:r>
                        <a:rPr lang="en-US" sz="1200" u="none" strike="noStrike">
                          <a:solidFill>
                            <a:srgbClr val="FF0000"/>
                          </a:solidFill>
                          <a:effectLst/>
                        </a:rPr>
                        <a:t>5.3.6</a:t>
                      </a:r>
                      <a:endParaRPr lang="en-US" sz="1200" b="0" i="0" u="none" strike="noStrike">
                        <a:solidFill>
                          <a:srgbClr val="FF0000"/>
                        </a:solidFill>
                        <a:effectLst/>
                        <a:latin typeface="Calibri"/>
                      </a:endParaRPr>
                    </a:p>
                  </a:txBody>
                  <a:tcPr marL="8835" marR="8835" marT="8835" marB="0" anchor="b"/>
                </a:tc>
                <a:tc>
                  <a:txBody>
                    <a:bodyPr/>
                    <a:lstStyle/>
                    <a:p>
                      <a:pPr algn="l" fontAlgn="b"/>
                      <a:r>
                        <a:rPr lang="en-US" sz="1200" u="none" strike="noStrike" dirty="0">
                          <a:solidFill>
                            <a:srgbClr val="FF0000"/>
                          </a:solidFill>
                          <a:effectLst/>
                        </a:rPr>
                        <a:t>Data Input, Claims Intake, and Data Accessibility</a:t>
                      </a:r>
                      <a:endParaRPr lang="en-US" sz="1200" b="0" i="0" u="none" strike="noStrike" dirty="0">
                        <a:solidFill>
                          <a:srgbClr val="FF0000"/>
                        </a:solidFill>
                        <a:effectLst/>
                        <a:latin typeface="Calibri"/>
                      </a:endParaRPr>
                    </a:p>
                  </a:txBody>
                  <a:tcPr marL="8835" marR="8835" marT="8835" marB="0" anchor="b"/>
                </a:tc>
              </a:tr>
              <a:tr h="176701">
                <a:tc>
                  <a:txBody>
                    <a:bodyPr/>
                    <a:lstStyle/>
                    <a:p>
                      <a:pPr algn="l" fontAlgn="b"/>
                      <a:r>
                        <a:rPr lang="en-US" sz="1200" u="none" strike="noStrike">
                          <a:effectLst/>
                        </a:rPr>
                        <a:t>5.3.7</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dirty="0">
                          <a:effectLst/>
                        </a:rPr>
                        <a:t>Work Assignments and Workflow</a:t>
                      </a:r>
                      <a:endParaRPr lang="en-US" sz="1200" b="0" i="0" u="none" strike="noStrike" dirty="0">
                        <a:solidFill>
                          <a:srgbClr val="000000"/>
                        </a:solidFill>
                        <a:effectLst/>
                        <a:latin typeface="Calibri"/>
                      </a:endParaRPr>
                    </a:p>
                  </a:txBody>
                  <a:tcPr marL="8835" marR="8835" marT="8835" marB="0" anchor="b"/>
                </a:tc>
              </a:tr>
              <a:tr h="176701">
                <a:tc>
                  <a:txBody>
                    <a:bodyPr/>
                    <a:lstStyle/>
                    <a:p>
                      <a:pPr marL="0" algn="l" defTabSz="914400" rtl="0" eaLnBrk="1" fontAlgn="b" latinLnBrk="0" hangingPunct="1"/>
                      <a:r>
                        <a:rPr lang="en-US" sz="1200" u="none" strike="noStrike" kern="1200">
                          <a:solidFill>
                            <a:srgbClr val="FF0000"/>
                          </a:solidFill>
                          <a:effectLst/>
                          <a:latin typeface="+mn-lt"/>
                          <a:ea typeface="+mn-ea"/>
                          <a:cs typeface="+mn-cs"/>
                        </a:rPr>
                        <a:t>5.3.8</a:t>
                      </a:r>
                    </a:p>
                  </a:txBody>
                  <a:tcPr marL="8835" marR="8835" marT="8835" marB="0" anchor="b"/>
                </a:tc>
                <a:tc>
                  <a:txBody>
                    <a:bodyPr/>
                    <a:lstStyle/>
                    <a:p>
                      <a:pPr marL="0" algn="l" defTabSz="914400" rtl="0" eaLnBrk="1" fontAlgn="b" latinLnBrk="0" hangingPunct="1"/>
                      <a:r>
                        <a:rPr lang="en-US" sz="1200" u="none" strike="noStrike" kern="1200" dirty="0">
                          <a:solidFill>
                            <a:srgbClr val="FF0000"/>
                          </a:solidFill>
                          <a:effectLst/>
                          <a:latin typeface="+mn-lt"/>
                          <a:ea typeface="+mn-ea"/>
                          <a:cs typeface="+mn-cs"/>
                        </a:rPr>
                        <a:t>Claims Adjudication</a:t>
                      </a:r>
                    </a:p>
                  </a:txBody>
                  <a:tcPr marL="8835" marR="8835" marT="8835" marB="0" anchor="b"/>
                </a:tc>
              </a:tr>
              <a:tr h="176701">
                <a:tc>
                  <a:txBody>
                    <a:bodyPr/>
                    <a:lstStyle/>
                    <a:p>
                      <a:pPr algn="l" fontAlgn="b"/>
                      <a:r>
                        <a:rPr lang="en-US" sz="1200" u="none" strike="noStrike">
                          <a:effectLst/>
                        </a:rPr>
                        <a:t>5.3.9</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dirty="0">
                          <a:effectLst/>
                        </a:rPr>
                        <a:t>Customer Management</a:t>
                      </a:r>
                      <a:endParaRPr lang="en-US" sz="1200" b="0" i="0" u="none" strike="noStrike" dirty="0">
                        <a:solidFill>
                          <a:srgbClr val="000000"/>
                        </a:solidFill>
                        <a:effectLst/>
                        <a:latin typeface="Calibri"/>
                      </a:endParaRPr>
                    </a:p>
                  </a:txBody>
                  <a:tcPr marL="8835" marR="8835" marT="8835" marB="0" anchor="b"/>
                </a:tc>
              </a:tr>
              <a:tr h="176701">
                <a:tc>
                  <a:txBody>
                    <a:bodyPr/>
                    <a:lstStyle/>
                    <a:p>
                      <a:pPr marL="0" algn="l" defTabSz="914400" rtl="0" eaLnBrk="1" fontAlgn="b" latinLnBrk="0" hangingPunct="1"/>
                      <a:r>
                        <a:rPr lang="en-US" sz="1200" u="none" strike="noStrike" kern="1200">
                          <a:solidFill>
                            <a:srgbClr val="FF0000"/>
                          </a:solidFill>
                          <a:effectLst/>
                          <a:latin typeface="+mn-lt"/>
                          <a:ea typeface="+mn-ea"/>
                          <a:cs typeface="+mn-cs"/>
                        </a:rPr>
                        <a:t>5.3.10</a:t>
                      </a:r>
                    </a:p>
                  </a:txBody>
                  <a:tcPr marL="8835" marR="8835" marT="8835" marB="0" anchor="b"/>
                </a:tc>
                <a:tc>
                  <a:txBody>
                    <a:bodyPr/>
                    <a:lstStyle/>
                    <a:p>
                      <a:pPr marL="0" algn="l" defTabSz="914400" rtl="0" eaLnBrk="1" fontAlgn="b" latinLnBrk="0" hangingPunct="1"/>
                      <a:r>
                        <a:rPr lang="en-US" sz="1200" u="none" strike="noStrike" kern="1200" dirty="0">
                          <a:solidFill>
                            <a:srgbClr val="FF0000"/>
                          </a:solidFill>
                          <a:effectLst/>
                          <a:latin typeface="+mn-lt"/>
                          <a:ea typeface="+mn-ea"/>
                          <a:cs typeface="+mn-cs"/>
                        </a:rPr>
                        <a:t>Financials and Accounts Payable</a:t>
                      </a:r>
                    </a:p>
                  </a:txBody>
                  <a:tcPr marL="8835" marR="8835" marT="8835" marB="0" anchor="b"/>
                </a:tc>
              </a:tr>
              <a:tr h="176701">
                <a:tc>
                  <a:txBody>
                    <a:bodyPr/>
                    <a:lstStyle/>
                    <a:p>
                      <a:pPr marL="0" algn="l" defTabSz="914400" rtl="0" eaLnBrk="1" fontAlgn="b" latinLnBrk="0" hangingPunct="1"/>
                      <a:r>
                        <a:rPr lang="en-US" sz="1200" u="none" strike="noStrike" kern="1200">
                          <a:solidFill>
                            <a:srgbClr val="FF0000"/>
                          </a:solidFill>
                          <a:effectLst/>
                          <a:latin typeface="+mn-lt"/>
                          <a:ea typeface="+mn-ea"/>
                          <a:cs typeface="+mn-cs"/>
                        </a:rPr>
                        <a:t>5.3.11</a:t>
                      </a:r>
                    </a:p>
                  </a:txBody>
                  <a:tcPr marL="8835" marR="8835" marT="8835" marB="0" anchor="b"/>
                </a:tc>
                <a:tc>
                  <a:txBody>
                    <a:bodyPr/>
                    <a:lstStyle/>
                    <a:p>
                      <a:pPr marL="0" algn="l" defTabSz="914400" rtl="0" eaLnBrk="1" fontAlgn="b" latinLnBrk="0" hangingPunct="1"/>
                      <a:r>
                        <a:rPr lang="en-US" sz="1200" u="none" strike="noStrike" kern="1200" dirty="0">
                          <a:solidFill>
                            <a:srgbClr val="FF0000"/>
                          </a:solidFill>
                          <a:effectLst/>
                          <a:latin typeface="+mn-lt"/>
                          <a:ea typeface="+mn-ea"/>
                          <a:cs typeface="+mn-cs"/>
                        </a:rPr>
                        <a:t>Correspondence</a:t>
                      </a:r>
                    </a:p>
                  </a:txBody>
                  <a:tcPr marL="8835" marR="8835" marT="8835" marB="0" anchor="b"/>
                </a:tc>
              </a:tr>
              <a:tr h="176701">
                <a:tc>
                  <a:txBody>
                    <a:bodyPr/>
                    <a:lstStyle/>
                    <a:p>
                      <a:pPr algn="l" fontAlgn="b"/>
                      <a:r>
                        <a:rPr lang="en-US" sz="1200" u="none" strike="noStrike">
                          <a:effectLst/>
                        </a:rPr>
                        <a:t>5.3.12</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Data Storage and Data Management</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5.3.13</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Reporting</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5.3.14</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Security and Audit Trails</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solidFill>
                            <a:srgbClr val="FF0000"/>
                          </a:solidFill>
                          <a:effectLst/>
                        </a:rPr>
                        <a:t>5.3.15</a:t>
                      </a:r>
                      <a:endParaRPr lang="en-US" sz="1200" b="0" i="0" u="none" strike="noStrike">
                        <a:solidFill>
                          <a:srgbClr val="FF0000"/>
                        </a:solidFill>
                        <a:effectLst/>
                        <a:latin typeface="Calibri"/>
                      </a:endParaRPr>
                    </a:p>
                  </a:txBody>
                  <a:tcPr marL="8835" marR="8835" marT="8835" marB="0" anchor="b"/>
                </a:tc>
                <a:tc>
                  <a:txBody>
                    <a:bodyPr/>
                    <a:lstStyle/>
                    <a:p>
                      <a:pPr algn="l" fontAlgn="b"/>
                      <a:r>
                        <a:rPr lang="en-US" sz="1200" u="none" strike="noStrike" dirty="0">
                          <a:solidFill>
                            <a:srgbClr val="FF0000"/>
                          </a:solidFill>
                          <a:effectLst/>
                        </a:rPr>
                        <a:t>Data Exchange Services, Electronic Data Interchange, and CAQH Core</a:t>
                      </a:r>
                      <a:endParaRPr lang="en-US" sz="1200" b="0" i="0" u="none" strike="noStrike" dirty="0">
                        <a:solidFill>
                          <a:srgbClr val="FF0000"/>
                        </a:solidFill>
                        <a:effectLst/>
                        <a:latin typeface="Calibri"/>
                      </a:endParaRPr>
                    </a:p>
                  </a:txBody>
                  <a:tcPr marL="8835" marR="8835" marT="8835" marB="0" anchor="b"/>
                </a:tc>
              </a:tr>
              <a:tr h="176701">
                <a:tc>
                  <a:txBody>
                    <a:bodyPr/>
                    <a:lstStyle/>
                    <a:p>
                      <a:pPr algn="l" fontAlgn="b"/>
                      <a:r>
                        <a:rPr lang="en-US" sz="1200" u="none" strike="noStrike">
                          <a:effectLst/>
                        </a:rPr>
                        <a:t>5.3.16</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dirty="0">
                          <a:effectLst/>
                        </a:rPr>
                        <a:t>Capacity and Scalability</a:t>
                      </a:r>
                      <a:endParaRPr lang="en-US" sz="1200" b="0" i="0" u="none" strike="noStrike" dirty="0">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5.3.17</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Flexibility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5.3.18</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Security and Confidentiality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5.3.19</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Level of Automation</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5.3.20</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System Integration and Interoperability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5.3.21</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High Availability</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5.3.22</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Technical Reference Model</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5.3.23</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Technology Stack</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5.3.24</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Historical Data Purging and Reloading</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5.3.25</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a:effectLst/>
                        </a:rPr>
                        <a:t>System Configuration Retention and Migration</a:t>
                      </a:r>
                      <a:endParaRPr lang="en-US" sz="1200" b="0" i="0" u="none" strike="noStrike">
                        <a:solidFill>
                          <a:srgbClr val="000000"/>
                        </a:solidFill>
                        <a:effectLst/>
                        <a:latin typeface="Calibri"/>
                      </a:endParaRPr>
                    </a:p>
                  </a:txBody>
                  <a:tcPr marL="8835" marR="8835" marT="8835" marB="0" anchor="b"/>
                </a:tc>
              </a:tr>
              <a:tr h="176701">
                <a:tc>
                  <a:txBody>
                    <a:bodyPr/>
                    <a:lstStyle/>
                    <a:p>
                      <a:pPr algn="l" fontAlgn="b"/>
                      <a:r>
                        <a:rPr lang="en-US" sz="1200" u="none" strike="noStrike">
                          <a:effectLst/>
                        </a:rPr>
                        <a:t>5.3.26</a:t>
                      </a:r>
                      <a:endParaRPr lang="en-US" sz="1200" b="0" i="0" u="none" strike="noStrike">
                        <a:solidFill>
                          <a:srgbClr val="000000"/>
                        </a:solidFill>
                        <a:effectLst/>
                        <a:latin typeface="Calibri"/>
                      </a:endParaRPr>
                    </a:p>
                  </a:txBody>
                  <a:tcPr marL="8835" marR="8835" marT="8835" marB="0" anchor="b"/>
                </a:tc>
                <a:tc>
                  <a:txBody>
                    <a:bodyPr/>
                    <a:lstStyle/>
                    <a:p>
                      <a:pPr algn="l" fontAlgn="b"/>
                      <a:r>
                        <a:rPr lang="en-US" sz="1200" u="none" strike="noStrike" dirty="0">
                          <a:effectLst/>
                        </a:rPr>
                        <a:t>System Status</a:t>
                      </a:r>
                      <a:endParaRPr lang="en-US" sz="1200" b="0" i="0" u="none" strike="noStrike" dirty="0">
                        <a:solidFill>
                          <a:srgbClr val="000000"/>
                        </a:solidFill>
                        <a:effectLst/>
                        <a:latin typeface="Calibri"/>
                      </a:endParaRPr>
                    </a:p>
                  </a:txBody>
                  <a:tcPr marL="8835" marR="8835" marT="8835" marB="0" anchor="b"/>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203720876"/>
              </p:ext>
            </p:extLst>
          </p:nvPr>
        </p:nvGraphicFramePr>
        <p:xfrm>
          <a:off x="5857009" y="1669473"/>
          <a:ext cx="4800600" cy="1524000"/>
        </p:xfrm>
        <a:graphic>
          <a:graphicData uri="http://schemas.openxmlformats.org/drawingml/2006/table">
            <a:tbl>
              <a:tblPr>
                <a:tableStyleId>{073A0DAA-6AF3-43AB-8588-CEC1D06C72B9}</a:tableStyleId>
              </a:tblPr>
              <a:tblGrid>
                <a:gridCol w="609600"/>
                <a:gridCol w="4191000"/>
              </a:tblGrid>
              <a:tr h="190500">
                <a:tc>
                  <a:txBody>
                    <a:bodyPr/>
                    <a:lstStyle/>
                    <a:p>
                      <a:pPr algn="l" fontAlgn="b"/>
                      <a:r>
                        <a:rPr lang="en-US" sz="1100" u="none" strike="noStrike" dirty="0">
                          <a:solidFill>
                            <a:srgbClr val="FF0000"/>
                          </a:solidFill>
                          <a:effectLst/>
                        </a:rPr>
                        <a:t>5.3.27.1</a:t>
                      </a:r>
                      <a:endParaRPr lang="en-US" sz="1100" b="0" i="0" u="none" strike="noStrike" dirty="0">
                        <a:solidFill>
                          <a:srgbClr val="FF0000"/>
                        </a:solidFill>
                        <a:effectLst/>
                        <a:latin typeface="Calibri"/>
                      </a:endParaRPr>
                    </a:p>
                  </a:txBody>
                  <a:tcPr marL="9525" marR="9525" marT="9525" marB="0" anchor="b"/>
                </a:tc>
                <a:tc>
                  <a:txBody>
                    <a:bodyPr/>
                    <a:lstStyle/>
                    <a:p>
                      <a:pPr algn="l" fontAlgn="b"/>
                      <a:r>
                        <a:rPr lang="en-US" sz="1100" u="none" strike="noStrike" dirty="0" smtClean="0">
                          <a:solidFill>
                            <a:srgbClr val="FF0000"/>
                          </a:solidFill>
                          <a:effectLst/>
                        </a:rPr>
                        <a:t>Alias Records (Optional Task A)</a:t>
                      </a:r>
                      <a:endParaRPr lang="en-US" sz="1100" b="0" i="0" u="none" strike="noStrike" dirty="0">
                        <a:solidFill>
                          <a:srgbClr val="FF0000"/>
                        </a:solidFill>
                        <a:effectLst/>
                        <a:latin typeface="Calibri"/>
                      </a:endParaRPr>
                    </a:p>
                  </a:txBody>
                  <a:tcPr marL="9525" marR="9525" marT="9525" marB="0" anchor="b"/>
                </a:tc>
              </a:tr>
              <a:tr h="190500">
                <a:tc>
                  <a:txBody>
                    <a:bodyPr/>
                    <a:lstStyle/>
                    <a:p>
                      <a:pPr algn="l" fontAlgn="b"/>
                      <a:r>
                        <a:rPr lang="en-US" sz="1100" u="none" strike="noStrike" dirty="0">
                          <a:effectLst/>
                        </a:rPr>
                        <a:t>5.3.27.2</a:t>
                      </a:r>
                      <a:endParaRPr lang="en-US" sz="1100" b="0" i="0" u="none" strike="noStrike" dirty="0">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Web-based Provider </a:t>
                      </a:r>
                      <a:r>
                        <a:rPr lang="en-US" sz="1100" u="none" strike="noStrike" dirty="0" smtClean="0">
                          <a:effectLst/>
                        </a:rPr>
                        <a:t>Portal (Optional Task B)</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5.3.27.3</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Fee Schedule and Contract </a:t>
                      </a:r>
                      <a:r>
                        <a:rPr lang="en-US" sz="1100" u="none" strike="noStrike" dirty="0" smtClean="0">
                          <a:effectLst/>
                        </a:rPr>
                        <a:t>Management (Optional Task C)</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5.3.27.4</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Web-based Authorizations and Referrals </a:t>
                      </a:r>
                      <a:r>
                        <a:rPr lang="en-US" sz="1100" u="none" strike="noStrike" dirty="0" smtClean="0">
                          <a:effectLst/>
                        </a:rPr>
                        <a:t>Portal (Optional Task D)</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5.3.27.5</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Data Input, Claims Intake, and Data </a:t>
                      </a:r>
                      <a:r>
                        <a:rPr lang="en-US" sz="1100" u="none" strike="noStrike" dirty="0" smtClean="0">
                          <a:effectLst/>
                        </a:rPr>
                        <a:t>Accessibility (Optional Task E)</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5.3.27.6</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Customer </a:t>
                      </a:r>
                      <a:r>
                        <a:rPr lang="en-US" sz="1100" u="none" strike="noStrike" dirty="0" smtClean="0">
                          <a:effectLst/>
                        </a:rPr>
                        <a:t>Management (Optional Task F)</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5.3.28.6</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smtClean="0">
                          <a:effectLst/>
                        </a:rPr>
                        <a:t>Correspondence (Optional Task G)</a:t>
                      </a:r>
                      <a:endParaRPr lang="en-US" sz="1100" b="0" i="0" u="none" strike="noStrike" dirty="0" smtClean="0">
                        <a:solidFill>
                          <a:srgbClr val="000000"/>
                        </a:solidFill>
                        <a:effectLst/>
                        <a:latin typeface="+mn-lt"/>
                      </a:endParaRPr>
                    </a:p>
                  </a:txBody>
                  <a:tcPr marL="9525" marR="9525" marT="9525" marB="0" anchor="b"/>
                </a:tc>
              </a:tr>
              <a:tr h="190500">
                <a:tc>
                  <a:txBody>
                    <a:bodyPr/>
                    <a:lstStyle/>
                    <a:p>
                      <a:pPr algn="l" fontAlgn="b"/>
                      <a:r>
                        <a:rPr lang="en-US" sz="1100" u="none" strike="noStrike">
                          <a:effectLst/>
                        </a:rPr>
                        <a:t>5.3.28.7</a:t>
                      </a:r>
                      <a:endParaRPr lang="en-US" sz="1100" b="0" i="0" u="none" strike="noStrike">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Cloud </a:t>
                      </a:r>
                      <a:r>
                        <a:rPr lang="en-US" sz="1100" u="none" strike="noStrike" dirty="0" smtClean="0">
                          <a:effectLst/>
                        </a:rPr>
                        <a:t>Environment (Optional Task H)</a:t>
                      </a:r>
                      <a:endParaRPr lang="en-US" sz="1100" b="0" i="0" u="none" strike="noStrike" dirty="0" smtClean="0">
                        <a:solidFill>
                          <a:srgbClr val="000000"/>
                        </a:solidFill>
                        <a:effectLst/>
                        <a:latin typeface="+mn-lt"/>
                      </a:endParaRPr>
                    </a:p>
                  </a:txBody>
                  <a:tcPr marL="9525" marR="9525" marT="9525" marB="0" anchor="b"/>
                </a:tc>
              </a:tr>
            </a:tbl>
          </a:graphicData>
        </a:graphic>
      </p:graphicFrame>
      <p:sp>
        <p:nvSpPr>
          <p:cNvPr id="9" name="TextBox 8"/>
          <p:cNvSpPr txBox="1"/>
          <p:nvPr/>
        </p:nvSpPr>
        <p:spPr>
          <a:xfrm>
            <a:off x="546265" y="1229694"/>
            <a:ext cx="4762005" cy="369332"/>
          </a:xfrm>
          <a:prstGeom prst="rect">
            <a:avLst/>
          </a:prstGeom>
          <a:noFill/>
        </p:spPr>
        <p:txBody>
          <a:bodyPr wrap="square" rtlCol="0">
            <a:spAutoFit/>
          </a:bodyPr>
          <a:lstStyle/>
          <a:p>
            <a:pPr algn="ctr"/>
            <a:r>
              <a:rPr lang="en-US" dirty="0" smtClean="0"/>
              <a:t>Base Requirements</a:t>
            </a:r>
            <a:endParaRPr lang="en-US" dirty="0"/>
          </a:p>
        </p:txBody>
      </p:sp>
      <p:sp>
        <p:nvSpPr>
          <p:cNvPr id="10" name="TextBox 9"/>
          <p:cNvSpPr txBox="1"/>
          <p:nvPr/>
        </p:nvSpPr>
        <p:spPr>
          <a:xfrm>
            <a:off x="5852556" y="1229694"/>
            <a:ext cx="4762005" cy="369332"/>
          </a:xfrm>
          <a:prstGeom prst="rect">
            <a:avLst/>
          </a:prstGeom>
          <a:noFill/>
        </p:spPr>
        <p:txBody>
          <a:bodyPr wrap="square" rtlCol="0">
            <a:spAutoFit/>
          </a:bodyPr>
          <a:lstStyle/>
          <a:p>
            <a:pPr algn="ctr"/>
            <a:r>
              <a:rPr lang="en-US" dirty="0" smtClean="0">
                <a:solidFill>
                  <a:srgbClr val="FF0000"/>
                </a:solidFill>
              </a:rPr>
              <a:t>Optional Tasks A-H</a:t>
            </a:r>
            <a:endParaRPr lang="en-US" dirty="0">
              <a:solidFill>
                <a:srgbClr val="FF0000"/>
              </a:solidFill>
            </a:endParaRPr>
          </a:p>
        </p:txBody>
      </p:sp>
      <p:sp>
        <p:nvSpPr>
          <p:cNvPr id="3" name="TextBox 2"/>
          <p:cNvSpPr txBox="1"/>
          <p:nvPr/>
        </p:nvSpPr>
        <p:spPr>
          <a:xfrm>
            <a:off x="5852556" y="3657600"/>
            <a:ext cx="4762005" cy="2123658"/>
          </a:xfrm>
          <a:prstGeom prst="rect">
            <a:avLst/>
          </a:prstGeom>
          <a:noFill/>
        </p:spPr>
        <p:txBody>
          <a:bodyPr wrap="square" rtlCol="0">
            <a:spAutoFit/>
          </a:bodyPr>
          <a:lstStyle/>
          <a:p>
            <a:r>
              <a:rPr lang="en-US" sz="4400" dirty="0" smtClean="0">
                <a:solidFill>
                  <a:srgbClr val="FF0000"/>
                </a:solidFill>
              </a:rPr>
              <a:t>* Changes from previous solicitation in red</a:t>
            </a:r>
            <a:endParaRPr lang="en-US" sz="4400" dirty="0">
              <a:solidFill>
                <a:srgbClr val="FF0000"/>
              </a:solidFill>
            </a:endParaRPr>
          </a:p>
        </p:txBody>
      </p:sp>
    </p:spTree>
    <p:extLst>
      <p:ext uri="{BB962C8B-B14F-4D97-AF65-F5344CB8AC3E}">
        <p14:creationId xmlns:p14="http://schemas.microsoft.com/office/powerpoint/2010/main" val="348760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5.4</a:t>
            </a:r>
            <a:r>
              <a:rPr lang="en-US" sz="4000" dirty="0"/>
              <a:t>	</a:t>
            </a:r>
            <a:r>
              <a:rPr lang="en-US" sz="4000" dirty="0" smtClean="0"/>
              <a:t>System Documentation</a:t>
            </a:r>
            <a:endParaRPr lang="en-US" sz="4000"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15</a:t>
            </a:fld>
            <a:endParaRPr lang="en-US" dirty="0"/>
          </a:p>
        </p:txBody>
      </p:sp>
      <p:sp>
        <p:nvSpPr>
          <p:cNvPr id="6" name="TextBox 5"/>
          <p:cNvSpPr txBox="1"/>
          <p:nvPr/>
        </p:nvSpPr>
        <p:spPr>
          <a:xfrm>
            <a:off x="900546" y="1080655"/>
            <a:ext cx="9571511" cy="1477328"/>
          </a:xfrm>
          <a:prstGeom prst="rect">
            <a:avLst/>
          </a:prstGeom>
          <a:noFill/>
        </p:spPr>
        <p:txBody>
          <a:bodyPr wrap="square" rtlCol="0">
            <a:spAutoFit/>
          </a:bodyPr>
          <a:lstStyle/>
          <a:p>
            <a:r>
              <a:rPr lang="en-US" dirty="0" smtClean="0"/>
              <a:t>This includes</a:t>
            </a:r>
            <a:r>
              <a:rPr lang="en-US" dirty="0"/>
              <a:t>, at a minimum, technical user guides, system and data architecture and schemas, and interoperability specifications; and one software configuration users guide. Online Wiki is acceptable for any documentation created by the </a:t>
            </a:r>
            <a:r>
              <a:rPr lang="en-US" dirty="0" smtClean="0"/>
              <a:t>vendor</a:t>
            </a:r>
            <a:r>
              <a:rPr lang="en-US" dirty="0"/>
              <a:t>. The Contractor shall provide any necessary updates to the system documentation and software configuration Users Guide within seven days after an update or upgrade becomes </a:t>
            </a:r>
            <a:r>
              <a:rPr lang="en-US" dirty="0" smtClean="0"/>
              <a:t>available.  </a:t>
            </a:r>
            <a:endParaRPr lang="en-US" dirty="0"/>
          </a:p>
        </p:txBody>
      </p:sp>
      <p:sp>
        <p:nvSpPr>
          <p:cNvPr id="11" name="Title 1"/>
          <p:cNvSpPr txBox="1">
            <a:spLocks/>
          </p:cNvSpPr>
          <p:nvPr/>
        </p:nvSpPr>
        <p:spPr>
          <a:xfrm>
            <a:off x="900546" y="2580890"/>
            <a:ext cx="10040112" cy="990210"/>
          </a:xfrm>
          <a:prstGeom prst="rect">
            <a:avLst/>
          </a:prstGeom>
        </p:spPr>
        <p:txBody>
          <a:bodyPr vert="horz" lIns="91440" tIns="27432" rIns="91440" bIns="45720" rtlCol="0" anchor="ctr">
            <a:normAutofit/>
          </a:bodyPr>
          <a:lstStyle>
            <a:lvl1pPr algn="l" defTabSz="914400" rtl="0" eaLnBrk="1" latinLnBrk="0" hangingPunct="1">
              <a:lnSpc>
                <a:spcPct val="90000"/>
              </a:lnSpc>
              <a:spcBef>
                <a:spcPct val="0"/>
              </a:spcBef>
              <a:buNone/>
              <a:defRPr sz="4400" b="0" kern="1200" spc="-50" baseline="0">
                <a:solidFill>
                  <a:srgbClr val="0083BE"/>
                </a:solidFill>
                <a:latin typeface="+mj-lt"/>
                <a:ea typeface="+mj-ea"/>
                <a:cs typeface="+mj-cs"/>
              </a:defRPr>
            </a:lvl1pPr>
          </a:lstStyle>
          <a:p>
            <a:r>
              <a:rPr lang="en-US" sz="4000" dirty="0" smtClean="0"/>
              <a:t>5.5	System Configuration and Implementation</a:t>
            </a:r>
            <a:endParaRPr lang="en-US" sz="4000" dirty="0"/>
          </a:p>
        </p:txBody>
      </p:sp>
      <p:sp>
        <p:nvSpPr>
          <p:cNvPr id="13" name="TextBox 12"/>
          <p:cNvSpPr txBox="1"/>
          <p:nvPr/>
        </p:nvSpPr>
        <p:spPr>
          <a:xfrm>
            <a:off x="900545" y="3467593"/>
            <a:ext cx="9571511" cy="646331"/>
          </a:xfrm>
          <a:prstGeom prst="rect">
            <a:avLst/>
          </a:prstGeom>
          <a:noFill/>
        </p:spPr>
        <p:txBody>
          <a:bodyPr wrap="square" rtlCol="0">
            <a:spAutoFit/>
          </a:bodyPr>
          <a:lstStyle/>
          <a:p>
            <a:r>
              <a:rPr lang="en-US" dirty="0"/>
              <a:t>The Contractor shall offer VA-FSC solutions and perform associated services for the ongoing configuration and implementation of the configurable software and claims adjudication environment</a:t>
            </a:r>
          </a:p>
        </p:txBody>
      </p:sp>
    </p:spTree>
    <p:extLst>
      <p:ext uri="{BB962C8B-B14F-4D97-AF65-F5344CB8AC3E}">
        <p14:creationId xmlns:p14="http://schemas.microsoft.com/office/powerpoint/2010/main" val="1812089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5.6</a:t>
            </a:r>
            <a:r>
              <a:rPr lang="en-US" dirty="0"/>
              <a:t>	</a:t>
            </a:r>
            <a:r>
              <a:rPr lang="en-US" dirty="0" smtClean="0"/>
              <a:t>Software Updates and Quality Improvement</a:t>
            </a:r>
            <a:endParaRPr lang="en-US"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16</a:t>
            </a:fld>
            <a:endParaRPr lang="en-US" dirty="0"/>
          </a:p>
        </p:txBody>
      </p:sp>
      <p:sp>
        <p:nvSpPr>
          <p:cNvPr id="6" name="TextBox 5"/>
          <p:cNvSpPr txBox="1"/>
          <p:nvPr/>
        </p:nvSpPr>
        <p:spPr>
          <a:xfrm>
            <a:off x="900546" y="1080655"/>
            <a:ext cx="9571511" cy="923330"/>
          </a:xfrm>
          <a:prstGeom prst="rect">
            <a:avLst/>
          </a:prstGeom>
          <a:noFill/>
        </p:spPr>
        <p:txBody>
          <a:bodyPr wrap="square" rtlCol="0">
            <a:spAutoFit/>
          </a:bodyPr>
          <a:lstStyle/>
          <a:p>
            <a:r>
              <a:rPr lang="en-US" dirty="0" smtClean="0"/>
              <a:t>The </a:t>
            </a:r>
            <a:r>
              <a:rPr lang="en-US" dirty="0"/>
              <a:t>Contractor shall continually </a:t>
            </a:r>
            <a:r>
              <a:rPr lang="en-US" dirty="0" smtClean="0"/>
              <a:t>seek </a:t>
            </a:r>
            <a:r>
              <a:rPr lang="en-US" dirty="0"/>
              <a:t>ways to improve the software </a:t>
            </a:r>
            <a:r>
              <a:rPr lang="en-US" dirty="0" smtClean="0"/>
              <a:t>and </a:t>
            </a:r>
            <a:r>
              <a:rPr lang="en-US" dirty="0"/>
              <a:t>integrate the improvements into the configured software being utilized by VA-FSC. The Contractor shall provide software releases at least semi-annually and provide release notes with each software </a:t>
            </a:r>
            <a:r>
              <a:rPr lang="en-US" dirty="0" smtClean="0"/>
              <a:t>release.  </a:t>
            </a:r>
            <a:endParaRPr lang="en-US" dirty="0"/>
          </a:p>
        </p:txBody>
      </p:sp>
      <p:sp>
        <p:nvSpPr>
          <p:cNvPr id="11" name="Title 1"/>
          <p:cNvSpPr txBox="1">
            <a:spLocks/>
          </p:cNvSpPr>
          <p:nvPr/>
        </p:nvSpPr>
        <p:spPr>
          <a:xfrm>
            <a:off x="900545" y="2307757"/>
            <a:ext cx="10040112" cy="990210"/>
          </a:xfrm>
          <a:prstGeom prst="rect">
            <a:avLst/>
          </a:prstGeom>
        </p:spPr>
        <p:txBody>
          <a:bodyPr vert="horz" lIns="91440" tIns="27432" rIns="91440" bIns="45720" rtlCol="0" anchor="ctr">
            <a:normAutofit/>
          </a:bodyPr>
          <a:lstStyle>
            <a:lvl1pPr algn="l" defTabSz="914400" rtl="0" eaLnBrk="1" latinLnBrk="0" hangingPunct="1">
              <a:lnSpc>
                <a:spcPct val="90000"/>
              </a:lnSpc>
              <a:spcBef>
                <a:spcPct val="0"/>
              </a:spcBef>
              <a:buNone/>
              <a:defRPr sz="4400" b="0" kern="1200" spc="-50" baseline="0">
                <a:solidFill>
                  <a:srgbClr val="0083BE"/>
                </a:solidFill>
                <a:latin typeface="+mj-lt"/>
                <a:ea typeface="+mj-ea"/>
                <a:cs typeface="+mj-cs"/>
              </a:defRPr>
            </a:lvl1pPr>
          </a:lstStyle>
          <a:p>
            <a:r>
              <a:rPr lang="en-US" sz="4000" dirty="0" smtClean="0"/>
              <a:t>5.7	Patches for Bugs and Issues</a:t>
            </a:r>
            <a:endParaRPr lang="en-US" sz="4000" dirty="0"/>
          </a:p>
        </p:txBody>
      </p:sp>
      <p:sp>
        <p:nvSpPr>
          <p:cNvPr id="13" name="TextBox 12"/>
          <p:cNvSpPr txBox="1"/>
          <p:nvPr/>
        </p:nvSpPr>
        <p:spPr>
          <a:xfrm>
            <a:off x="900545" y="3144427"/>
            <a:ext cx="9571511" cy="923330"/>
          </a:xfrm>
          <a:prstGeom prst="rect">
            <a:avLst/>
          </a:prstGeom>
          <a:noFill/>
        </p:spPr>
        <p:txBody>
          <a:bodyPr wrap="square" rtlCol="0">
            <a:spAutoFit/>
          </a:bodyPr>
          <a:lstStyle/>
          <a:p>
            <a:r>
              <a:rPr lang="en-US" dirty="0"/>
              <a:t>T</a:t>
            </a:r>
            <a:r>
              <a:rPr lang="en-US" dirty="0" smtClean="0"/>
              <a:t>he </a:t>
            </a:r>
            <a:r>
              <a:rPr lang="en-US" dirty="0"/>
              <a:t>Contractor shall provide necessary patches to the software product </a:t>
            </a:r>
            <a:r>
              <a:rPr lang="en-US" dirty="0" smtClean="0"/>
              <a:t>to </a:t>
            </a:r>
            <a:r>
              <a:rPr lang="en-US" dirty="0"/>
              <a:t>ensure its continuous operation. </a:t>
            </a:r>
            <a:r>
              <a:rPr lang="en-US" dirty="0" smtClean="0"/>
              <a:t> High security vulnerabilities within 15 days, Medium </a:t>
            </a:r>
            <a:r>
              <a:rPr lang="en-US" dirty="0"/>
              <a:t>security vulnerabilities </a:t>
            </a:r>
            <a:r>
              <a:rPr lang="en-US" dirty="0" smtClean="0"/>
              <a:t>within 30 days, Low security </a:t>
            </a:r>
            <a:r>
              <a:rPr lang="en-US" dirty="0"/>
              <a:t>vulnerabilities </a:t>
            </a:r>
            <a:r>
              <a:rPr lang="en-US" dirty="0" smtClean="0"/>
              <a:t>within 45 days. </a:t>
            </a:r>
            <a:endParaRPr lang="en-US" dirty="0"/>
          </a:p>
        </p:txBody>
      </p:sp>
    </p:spTree>
    <p:extLst>
      <p:ext uri="{BB962C8B-B14F-4D97-AF65-F5344CB8AC3E}">
        <p14:creationId xmlns:p14="http://schemas.microsoft.com/office/powerpoint/2010/main" val="250682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5.8</a:t>
            </a:r>
            <a:r>
              <a:rPr lang="en-US" sz="4000" dirty="0"/>
              <a:t>	</a:t>
            </a:r>
            <a:r>
              <a:rPr lang="en-US" sz="4000" dirty="0" smtClean="0"/>
              <a:t>Training and User Documentation</a:t>
            </a:r>
            <a:endParaRPr lang="en-US" sz="4000" dirty="0"/>
          </a:p>
        </p:txBody>
      </p:sp>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17</a:t>
            </a:fld>
            <a:endParaRPr lang="en-US" dirty="0"/>
          </a:p>
        </p:txBody>
      </p:sp>
      <p:sp>
        <p:nvSpPr>
          <p:cNvPr id="6" name="TextBox 5"/>
          <p:cNvSpPr txBox="1"/>
          <p:nvPr/>
        </p:nvSpPr>
        <p:spPr>
          <a:xfrm>
            <a:off x="900546" y="1080655"/>
            <a:ext cx="9571511" cy="1754326"/>
          </a:xfrm>
          <a:prstGeom prst="rect">
            <a:avLst/>
          </a:prstGeom>
          <a:noFill/>
        </p:spPr>
        <p:txBody>
          <a:bodyPr wrap="square" rtlCol="0">
            <a:spAutoFit/>
          </a:bodyPr>
          <a:lstStyle/>
          <a:p>
            <a:r>
              <a:rPr lang="en-US" dirty="0"/>
              <a:t>The Contractor shall provide at least one Software Training Manual and one Users Guide at least 60 calendar days prior to scheduled deployment of configured software to </a:t>
            </a:r>
            <a:r>
              <a:rPr lang="en-US" dirty="0" smtClean="0"/>
              <a:t>production. </a:t>
            </a:r>
            <a:r>
              <a:rPr lang="en-US" dirty="0"/>
              <a:t>The Contractor shall conduct training </a:t>
            </a:r>
            <a:r>
              <a:rPr lang="en-US" dirty="0" smtClean="0"/>
              <a:t>classes at </a:t>
            </a:r>
            <a:r>
              <a:rPr lang="en-US" dirty="0"/>
              <a:t>the </a:t>
            </a:r>
            <a:r>
              <a:rPr lang="en-US" dirty="0" smtClean="0"/>
              <a:t>FSC in </a:t>
            </a:r>
            <a:r>
              <a:rPr lang="en-US" dirty="0"/>
              <a:t>Austin, Texas or as </a:t>
            </a:r>
            <a:r>
              <a:rPr lang="en-US" dirty="0" smtClean="0"/>
              <a:t>otherwise determined </a:t>
            </a:r>
            <a:r>
              <a:rPr lang="en-US" dirty="0"/>
              <a:t>by </a:t>
            </a:r>
            <a:r>
              <a:rPr lang="en-US" dirty="0" smtClean="0"/>
              <a:t>VA-FSC. </a:t>
            </a:r>
            <a:r>
              <a:rPr lang="en-US" dirty="0"/>
              <a:t>Initial training class shall be no less than five (5) days long and conducted within 30 calendar days after initial installation of the software product. The Contractor shall conduct subsequent training classes each time the software is updated or upgraded, during the entire period of performance. </a:t>
            </a:r>
          </a:p>
        </p:txBody>
      </p:sp>
      <p:sp>
        <p:nvSpPr>
          <p:cNvPr id="11" name="Title 1"/>
          <p:cNvSpPr txBox="1">
            <a:spLocks/>
          </p:cNvSpPr>
          <p:nvPr/>
        </p:nvSpPr>
        <p:spPr>
          <a:xfrm>
            <a:off x="900544" y="2834981"/>
            <a:ext cx="10040112" cy="990210"/>
          </a:xfrm>
          <a:prstGeom prst="rect">
            <a:avLst/>
          </a:prstGeom>
        </p:spPr>
        <p:txBody>
          <a:bodyPr vert="horz" lIns="91440" tIns="27432" rIns="91440" bIns="45720" rtlCol="0" anchor="ctr">
            <a:normAutofit/>
          </a:bodyPr>
          <a:lstStyle>
            <a:lvl1pPr algn="l" defTabSz="914400" rtl="0" eaLnBrk="1" latinLnBrk="0" hangingPunct="1">
              <a:lnSpc>
                <a:spcPct val="90000"/>
              </a:lnSpc>
              <a:spcBef>
                <a:spcPct val="0"/>
              </a:spcBef>
              <a:buNone/>
              <a:defRPr sz="4400" b="0" kern="1200" spc="-50" baseline="0">
                <a:solidFill>
                  <a:srgbClr val="0083BE"/>
                </a:solidFill>
                <a:latin typeface="+mj-lt"/>
                <a:ea typeface="+mj-ea"/>
                <a:cs typeface="+mj-cs"/>
              </a:defRPr>
            </a:lvl1pPr>
          </a:lstStyle>
          <a:p>
            <a:r>
              <a:rPr lang="en-US" sz="4000" dirty="0" smtClean="0"/>
              <a:t>5.9	Software Technical Support</a:t>
            </a:r>
            <a:endParaRPr lang="en-US" sz="4000" dirty="0"/>
          </a:p>
        </p:txBody>
      </p:sp>
      <p:sp>
        <p:nvSpPr>
          <p:cNvPr id="13" name="TextBox 12"/>
          <p:cNvSpPr txBox="1"/>
          <p:nvPr/>
        </p:nvSpPr>
        <p:spPr>
          <a:xfrm>
            <a:off x="900546" y="3678816"/>
            <a:ext cx="9571511" cy="1200329"/>
          </a:xfrm>
          <a:prstGeom prst="rect">
            <a:avLst/>
          </a:prstGeom>
          <a:noFill/>
        </p:spPr>
        <p:txBody>
          <a:bodyPr wrap="square" rtlCol="0">
            <a:spAutoFit/>
          </a:bodyPr>
          <a:lstStyle/>
          <a:p>
            <a:r>
              <a:rPr lang="en-US" dirty="0"/>
              <a:t>The Contractor shall </a:t>
            </a:r>
            <a:r>
              <a:rPr lang="en-US" dirty="0" smtClean="0"/>
              <a:t>provide technical </a:t>
            </a:r>
            <a:r>
              <a:rPr lang="en-US" dirty="0"/>
              <a:t>support </a:t>
            </a:r>
            <a:r>
              <a:rPr lang="en-US" dirty="0" smtClean="0"/>
              <a:t>24/7/365 throughout </a:t>
            </a:r>
            <a:r>
              <a:rPr lang="en-US" dirty="0"/>
              <a:t>the period of </a:t>
            </a:r>
            <a:r>
              <a:rPr lang="en-US" dirty="0" smtClean="0"/>
              <a:t>performance and acknowledge </a:t>
            </a:r>
            <a:r>
              <a:rPr lang="en-US" dirty="0"/>
              <a:t>requests for technical support within one (1) hour </a:t>
            </a:r>
            <a:r>
              <a:rPr lang="en-US" dirty="0" smtClean="0"/>
              <a:t>via </a:t>
            </a:r>
            <a:r>
              <a:rPr lang="en-US" dirty="0"/>
              <a:t>email to the COR</a:t>
            </a:r>
            <a:r>
              <a:rPr lang="en-US" dirty="0" smtClean="0"/>
              <a:t>. The Contractor </a:t>
            </a:r>
            <a:r>
              <a:rPr lang="en-US" dirty="0"/>
              <a:t>shall commence remediation of identified problems within 24 hours of receiving the request.  The Contractor shall record all service calls in a Technical Services </a:t>
            </a:r>
            <a:r>
              <a:rPr lang="en-US" dirty="0" smtClean="0"/>
              <a:t>Log. </a:t>
            </a:r>
            <a:endParaRPr lang="en-US" dirty="0"/>
          </a:p>
        </p:txBody>
      </p:sp>
    </p:spTree>
    <p:extLst>
      <p:ext uri="{BB962C8B-B14F-4D97-AF65-F5344CB8AC3E}">
        <p14:creationId xmlns:p14="http://schemas.microsoft.com/office/powerpoint/2010/main" val="2134927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0620" y="1356233"/>
            <a:ext cx="9418320" cy="2397855"/>
          </a:xfrm>
        </p:spPr>
        <p:txBody>
          <a:bodyPr/>
          <a:lstStyle/>
          <a:p>
            <a:r>
              <a:rPr lang="en-US" dirty="0" smtClean="0"/>
              <a:t>Evaluation Plan Overview</a:t>
            </a:r>
            <a:endParaRPr lang="en-US" dirty="0"/>
          </a:p>
        </p:txBody>
      </p:sp>
      <p:sp>
        <p:nvSpPr>
          <p:cNvPr id="5" name="Text Placeholder 3"/>
          <p:cNvSpPr>
            <a:spLocks noGrp="1"/>
          </p:cNvSpPr>
          <p:nvPr>
            <p:ph type="body" idx="13"/>
          </p:nvPr>
        </p:nvSpPr>
        <p:spPr>
          <a:xfrm>
            <a:off x="1202495" y="4159333"/>
            <a:ext cx="9418320" cy="1691640"/>
          </a:xfrm>
        </p:spPr>
        <p:txBody>
          <a:bodyPr/>
          <a:lstStyle/>
          <a:p>
            <a:r>
              <a:rPr lang="en-US" dirty="0" smtClean="0"/>
              <a:t>Robert Kately, Contracting Officer, TAC</a:t>
            </a:r>
          </a:p>
          <a:p>
            <a:r>
              <a:rPr lang="en-US" dirty="0" smtClean="0"/>
              <a:t>Steve Spurlin, Contracting Officer’s Representative, FSC</a:t>
            </a:r>
            <a:endParaRPr lang="en-US" dirty="0"/>
          </a:p>
        </p:txBody>
      </p:sp>
    </p:spTree>
    <p:extLst>
      <p:ext uri="{BB962C8B-B14F-4D97-AF65-F5344CB8AC3E}">
        <p14:creationId xmlns:p14="http://schemas.microsoft.com/office/powerpoint/2010/main" val="34367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19</a:t>
            </a:fld>
            <a:endParaRPr lang="en-US" dirty="0"/>
          </a:p>
        </p:txBody>
      </p:sp>
      <p:sp>
        <p:nvSpPr>
          <p:cNvPr id="3" name="Title 2"/>
          <p:cNvSpPr>
            <a:spLocks noGrp="1"/>
          </p:cNvSpPr>
          <p:nvPr>
            <p:ph type="title"/>
          </p:nvPr>
        </p:nvSpPr>
        <p:spPr>
          <a:xfrm>
            <a:off x="374548" y="191142"/>
            <a:ext cx="10040112" cy="990210"/>
          </a:xfrm>
        </p:spPr>
        <p:txBody>
          <a:bodyPr>
            <a:normAutofit/>
          </a:bodyPr>
          <a:lstStyle/>
          <a:p>
            <a:r>
              <a:rPr lang="en-US" dirty="0" smtClean="0"/>
              <a:t>Basis for Award</a:t>
            </a:r>
            <a:endParaRPr lang="en-US" dirty="0"/>
          </a:p>
        </p:txBody>
      </p:sp>
      <p:sp>
        <p:nvSpPr>
          <p:cNvPr id="9" name="Content Placeholder 2"/>
          <p:cNvSpPr>
            <a:spLocks noGrp="1"/>
          </p:cNvSpPr>
          <p:nvPr>
            <p:ph idx="4294967295"/>
          </p:nvPr>
        </p:nvSpPr>
        <p:spPr>
          <a:xfrm>
            <a:off x="857331" y="1160337"/>
            <a:ext cx="6719126" cy="4910013"/>
          </a:xfrm>
        </p:spPr>
        <p:txBody>
          <a:bodyPr/>
          <a:lstStyle/>
          <a:p>
            <a:pPr marL="0" indent="0" defTabSz="895350">
              <a:lnSpc>
                <a:spcPct val="120000"/>
              </a:lnSpc>
              <a:spcBef>
                <a:spcPct val="5000"/>
              </a:spcBef>
              <a:buClr>
                <a:schemeClr val="tx1"/>
              </a:buClr>
              <a:buNone/>
            </a:pPr>
            <a:r>
              <a:rPr lang="en-US" sz="2000" dirty="0"/>
              <a:t>The Technical Factor is </a:t>
            </a:r>
            <a:r>
              <a:rPr lang="en-US" sz="2000" b="1" i="1" dirty="0"/>
              <a:t>significantly</a:t>
            </a:r>
            <a:r>
              <a:rPr lang="en-US" sz="2000" dirty="0"/>
              <a:t> more important than the </a:t>
            </a:r>
            <a:r>
              <a:rPr lang="en-US" sz="2000" dirty="0" smtClean="0"/>
              <a:t>Past Performance Factor</a:t>
            </a:r>
            <a:r>
              <a:rPr lang="en-US" sz="2000" dirty="0"/>
              <a:t>, which is </a:t>
            </a:r>
            <a:r>
              <a:rPr lang="en-US" sz="2000" b="1" i="1" dirty="0" smtClean="0"/>
              <a:t>significantly </a:t>
            </a:r>
            <a:r>
              <a:rPr lang="en-US" sz="2000" dirty="0" smtClean="0"/>
              <a:t>more </a:t>
            </a:r>
            <a:r>
              <a:rPr lang="en-US" sz="2000" dirty="0"/>
              <a:t>important than the </a:t>
            </a:r>
            <a:r>
              <a:rPr lang="en-US" sz="2000" dirty="0" smtClean="0"/>
              <a:t>Price Factor</a:t>
            </a:r>
            <a:r>
              <a:rPr lang="en-US" sz="2000" dirty="0"/>
              <a:t>, which is </a:t>
            </a:r>
            <a:r>
              <a:rPr lang="en-US" sz="2000" b="1" i="1" dirty="0" smtClean="0"/>
              <a:t>significantly</a:t>
            </a:r>
            <a:r>
              <a:rPr lang="en-US" sz="2000" dirty="0" smtClean="0"/>
              <a:t> more important than the Small Business Participation Commitment Factor, which is </a:t>
            </a:r>
            <a:r>
              <a:rPr lang="en-US" sz="2000" b="1" i="1" dirty="0" smtClean="0"/>
              <a:t>slightly</a:t>
            </a:r>
            <a:r>
              <a:rPr lang="en-US" sz="2000" dirty="0" smtClean="0"/>
              <a:t> more important than the Veterans Involvement factor.  </a:t>
            </a:r>
            <a:r>
              <a:rPr lang="en-US" sz="2000" dirty="0"/>
              <a:t>The non-Price </a:t>
            </a:r>
            <a:r>
              <a:rPr lang="en-US" sz="2000" dirty="0" smtClean="0"/>
              <a:t>Factors, when combined, </a:t>
            </a:r>
            <a:r>
              <a:rPr lang="en-US" sz="2000" dirty="0"/>
              <a:t>are significantly more important than the Price Factor.  </a:t>
            </a:r>
          </a:p>
          <a:p>
            <a:pPr marL="0" indent="0" defTabSz="895350">
              <a:lnSpc>
                <a:spcPct val="120000"/>
              </a:lnSpc>
              <a:spcBef>
                <a:spcPct val="5000"/>
              </a:spcBef>
              <a:buClr>
                <a:schemeClr val="tx1"/>
              </a:buClr>
              <a:buNone/>
            </a:pPr>
            <a:endParaRPr lang="en-US" sz="2000" dirty="0" smtClean="0"/>
          </a:p>
          <a:p>
            <a:pPr marL="0" indent="0" defTabSz="895350">
              <a:lnSpc>
                <a:spcPct val="120000"/>
              </a:lnSpc>
              <a:spcBef>
                <a:spcPct val="5000"/>
              </a:spcBef>
              <a:buClr>
                <a:schemeClr val="tx1"/>
              </a:buClr>
              <a:buNone/>
            </a:pPr>
            <a:r>
              <a:rPr lang="en-US" sz="2000" dirty="0" smtClean="0"/>
              <a:t>* </a:t>
            </a:r>
            <a:r>
              <a:rPr lang="en-US" sz="2000" dirty="0"/>
              <a:t>The Technical Factor is comprised of three </a:t>
            </a:r>
            <a:r>
              <a:rPr lang="en-US" sz="2000" dirty="0" smtClean="0"/>
              <a:t>Sub-factors</a:t>
            </a:r>
            <a:r>
              <a:rPr lang="en-US" sz="2000" dirty="0"/>
              <a:t>: </a:t>
            </a:r>
            <a:r>
              <a:rPr lang="en-US" sz="2000" dirty="0" smtClean="0"/>
              <a:t>(A) Technical </a:t>
            </a:r>
            <a:r>
              <a:rPr lang="en-US" sz="2000" dirty="0"/>
              <a:t>Execution, </a:t>
            </a:r>
            <a:r>
              <a:rPr lang="en-US" sz="2000" dirty="0" smtClean="0"/>
              <a:t>(B) Project </a:t>
            </a:r>
            <a:r>
              <a:rPr lang="en-US" sz="2000" dirty="0"/>
              <a:t>Execution, and </a:t>
            </a:r>
            <a:r>
              <a:rPr lang="en-US" sz="2000" dirty="0" smtClean="0"/>
              <a:t>(C) Product </a:t>
            </a:r>
            <a:r>
              <a:rPr lang="en-US" sz="2000" dirty="0"/>
              <a:t>Demonstration. The Technical Sub-factors are equal in importance. </a:t>
            </a:r>
            <a:endParaRPr lang="en-US" sz="2000" dirty="0" smtClean="0"/>
          </a:p>
        </p:txBody>
      </p:sp>
      <p:sp>
        <p:nvSpPr>
          <p:cNvPr id="10" name="Rectangle 9"/>
          <p:cNvSpPr>
            <a:spLocks noChangeArrowheads="1"/>
          </p:cNvSpPr>
          <p:nvPr/>
        </p:nvSpPr>
        <p:spPr bwMode="gray">
          <a:xfrm>
            <a:off x="8204860" y="596369"/>
            <a:ext cx="2209800" cy="2479340"/>
          </a:xfrm>
          <a:prstGeom prst="rect">
            <a:avLst/>
          </a:prstGeom>
          <a:solidFill>
            <a:srgbClr val="FFFF99"/>
          </a:solidFill>
          <a:ln w="9525">
            <a:solidFill>
              <a:schemeClr val="tx1"/>
            </a:solidFill>
            <a:miter lim="800000"/>
            <a:headEnd/>
            <a:tailEnd/>
          </a:ln>
          <a:effectLst/>
        </p:spPr>
        <p:txBody>
          <a:bodyPr wrap="none" lIns="90488" tIns="44450" rIns="90488" bIns="44450" anchor="ctr"/>
          <a:lstStyle/>
          <a:p>
            <a:pPr algn="ctr" eaLnBrk="0" hangingPunct="0"/>
            <a:r>
              <a:rPr lang="en-US" b="1" dirty="0" smtClean="0">
                <a:solidFill>
                  <a:srgbClr val="000000"/>
                </a:solidFill>
                <a:cs typeface="Times New Roman" pitchFamily="18" charset="0"/>
              </a:rPr>
              <a:t>* TECHNICAL</a:t>
            </a:r>
            <a:endParaRPr lang="en-US" b="1" dirty="0">
              <a:solidFill>
                <a:srgbClr val="000000"/>
              </a:solidFill>
              <a:cs typeface="Times New Roman" pitchFamily="18" charset="0"/>
            </a:endParaRPr>
          </a:p>
        </p:txBody>
      </p:sp>
      <p:sp>
        <p:nvSpPr>
          <p:cNvPr id="12" name="Rectangle 11"/>
          <p:cNvSpPr>
            <a:spLocks noChangeArrowheads="1"/>
          </p:cNvSpPr>
          <p:nvPr/>
        </p:nvSpPr>
        <p:spPr bwMode="gray">
          <a:xfrm>
            <a:off x="8204860" y="4841460"/>
            <a:ext cx="2209800" cy="508152"/>
          </a:xfrm>
          <a:prstGeom prst="rect">
            <a:avLst/>
          </a:prstGeom>
          <a:solidFill>
            <a:srgbClr val="FFFF99"/>
          </a:solidFill>
          <a:ln w="9525">
            <a:solidFill>
              <a:schemeClr val="tx1"/>
            </a:solidFill>
            <a:miter lim="800000"/>
            <a:headEnd/>
            <a:tailEnd/>
          </a:ln>
          <a:effectLst/>
        </p:spPr>
        <p:txBody>
          <a:bodyPr wrap="none" lIns="90488" tIns="44450" rIns="90488" bIns="44450" anchor="ctr"/>
          <a:lstStyle/>
          <a:p>
            <a:pPr algn="ctr" eaLnBrk="0" hangingPunct="0"/>
            <a:r>
              <a:rPr lang="en-US" sz="1600" b="1" dirty="0" smtClean="0">
                <a:solidFill>
                  <a:srgbClr val="000000"/>
                </a:solidFill>
                <a:cs typeface="Times New Roman" pitchFamily="18" charset="0"/>
              </a:rPr>
              <a:t>Price</a:t>
            </a:r>
            <a:endParaRPr lang="en-US" sz="1600" b="1" dirty="0">
              <a:solidFill>
                <a:srgbClr val="000000"/>
              </a:solidFill>
              <a:cs typeface="Times New Roman" pitchFamily="18" charset="0"/>
            </a:endParaRPr>
          </a:p>
        </p:txBody>
      </p:sp>
      <p:sp>
        <p:nvSpPr>
          <p:cNvPr id="14" name="Rectangle 12"/>
          <p:cNvSpPr>
            <a:spLocks noChangeArrowheads="1"/>
          </p:cNvSpPr>
          <p:nvPr/>
        </p:nvSpPr>
        <p:spPr bwMode="gray">
          <a:xfrm rot="10800000" flipV="1">
            <a:off x="8204860" y="3291227"/>
            <a:ext cx="2209800" cy="1328274"/>
          </a:xfrm>
          <a:prstGeom prst="rect">
            <a:avLst/>
          </a:prstGeom>
          <a:solidFill>
            <a:srgbClr val="FFFF99"/>
          </a:solidFill>
          <a:ln w="9525">
            <a:solidFill>
              <a:schemeClr val="tx1"/>
            </a:solidFill>
            <a:miter lim="800000"/>
            <a:headEnd/>
            <a:tailEnd/>
          </a:ln>
          <a:effectLst/>
        </p:spPr>
        <p:txBody>
          <a:bodyPr wrap="none" lIns="90488" tIns="44450" rIns="90488" bIns="44450" anchor="ctr"/>
          <a:lstStyle/>
          <a:p>
            <a:pPr algn="ctr" eaLnBrk="0" hangingPunct="0"/>
            <a:r>
              <a:rPr lang="en-US" sz="1400" b="1" dirty="0" smtClean="0">
                <a:solidFill>
                  <a:srgbClr val="000000"/>
                </a:solidFill>
                <a:cs typeface="Times New Roman" pitchFamily="18" charset="0"/>
              </a:rPr>
              <a:t>Past Performance</a:t>
            </a:r>
            <a:endParaRPr lang="en-US" sz="1400" b="1" dirty="0">
              <a:solidFill>
                <a:srgbClr val="000000"/>
              </a:solidFill>
              <a:cs typeface="Times New Roman" pitchFamily="18" charset="0"/>
            </a:endParaRPr>
          </a:p>
        </p:txBody>
      </p:sp>
      <p:sp>
        <p:nvSpPr>
          <p:cNvPr id="15" name="Rectangle 12"/>
          <p:cNvSpPr>
            <a:spLocks noChangeArrowheads="1"/>
          </p:cNvSpPr>
          <p:nvPr/>
        </p:nvSpPr>
        <p:spPr bwMode="gray">
          <a:xfrm rot="10800000" flipV="1">
            <a:off x="8204860" y="5602053"/>
            <a:ext cx="2209800" cy="252731"/>
          </a:xfrm>
          <a:prstGeom prst="rect">
            <a:avLst/>
          </a:prstGeom>
          <a:solidFill>
            <a:srgbClr val="FFFF99"/>
          </a:solidFill>
          <a:ln w="9525">
            <a:solidFill>
              <a:schemeClr val="tx1"/>
            </a:solidFill>
            <a:miter lim="800000"/>
            <a:headEnd/>
            <a:tailEnd/>
          </a:ln>
          <a:effectLst/>
        </p:spPr>
        <p:txBody>
          <a:bodyPr wrap="none" lIns="90488" tIns="44450" rIns="90488" bIns="44450" anchor="ctr"/>
          <a:lstStyle/>
          <a:p>
            <a:pPr algn="ctr" eaLnBrk="0" hangingPunct="0"/>
            <a:r>
              <a:rPr lang="en-US" sz="1400" b="1" dirty="0" smtClean="0">
                <a:solidFill>
                  <a:srgbClr val="000000"/>
                </a:solidFill>
                <a:cs typeface="Times New Roman" pitchFamily="18" charset="0"/>
              </a:rPr>
              <a:t>SBPC</a:t>
            </a:r>
            <a:endParaRPr lang="en-US" sz="1400" b="1" dirty="0">
              <a:solidFill>
                <a:srgbClr val="000000"/>
              </a:solidFill>
              <a:cs typeface="Times New Roman" pitchFamily="18" charset="0"/>
            </a:endParaRPr>
          </a:p>
        </p:txBody>
      </p:sp>
      <p:sp>
        <p:nvSpPr>
          <p:cNvPr id="16" name="Rectangle 12"/>
          <p:cNvSpPr>
            <a:spLocks noChangeArrowheads="1"/>
          </p:cNvSpPr>
          <p:nvPr/>
        </p:nvSpPr>
        <p:spPr bwMode="gray">
          <a:xfrm rot="10800000" flipV="1">
            <a:off x="8204860" y="6019873"/>
            <a:ext cx="2209800" cy="192025"/>
          </a:xfrm>
          <a:prstGeom prst="rect">
            <a:avLst/>
          </a:prstGeom>
          <a:solidFill>
            <a:srgbClr val="FFFF99"/>
          </a:solidFill>
          <a:ln w="9525">
            <a:solidFill>
              <a:schemeClr val="tx1"/>
            </a:solidFill>
            <a:miter lim="800000"/>
            <a:headEnd/>
            <a:tailEnd/>
          </a:ln>
          <a:effectLst/>
        </p:spPr>
        <p:txBody>
          <a:bodyPr wrap="none" lIns="90488" tIns="44450" rIns="90488" bIns="44450" anchor="ctr"/>
          <a:lstStyle/>
          <a:p>
            <a:pPr algn="ctr" eaLnBrk="0" hangingPunct="0"/>
            <a:r>
              <a:rPr lang="en-US" sz="1400" b="1" dirty="0" smtClean="0">
                <a:solidFill>
                  <a:srgbClr val="000000"/>
                </a:solidFill>
                <a:cs typeface="Times New Roman" pitchFamily="18" charset="0"/>
              </a:rPr>
              <a:t>Vets Involvement</a:t>
            </a:r>
            <a:endParaRPr lang="en-US" sz="1400" b="1" dirty="0">
              <a:solidFill>
                <a:srgbClr val="000000"/>
              </a:solidFill>
              <a:cs typeface="Times New Roman" pitchFamily="18" charset="0"/>
            </a:endParaRPr>
          </a:p>
        </p:txBody>
      </p:sp>
    </p:spTree>
    <p:extLst>
      <p:ext uri="{BB962C8B-B14F-4D97-AF65-F5344CB8AC3E}">
        <p14:creationId xmlns:p14="http://schemas.microsoft.com/office/powerpoint/2010/main" val="105796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20</a:t>
            </a:fld>
            <a:endParaRPr lang="en-US" dirty="0"/>
          </a:p>
        </p:txBody>
      </p:sp>
      <p:sp>
        <p:nvSpPr>
          <p:cNvPr id="3" name="Title 2"/>
          <p:cNvSpPr>
            <a:spLocks noGrp="1"/>
          </p:cNvSpPr>
          <p:nvPr>
            <p:ph type="title"/>
          </p:nvPr>
        </p:nvSpPr>
        <p:spPr>
          <a:xfrm>
            <a:off x="285008" y="238643"/>
            <a:ext cx="10040112" cy="990210"/>
          </a:xfrm>
        </p:spPr>
        <p:txBody>
          <a:bodyPr/>
          <a:lstStyle/>
          <a:p>
            <a:r>
              <a:rPr lang="en-US" dirty="0" smtClean="0"/>
              <a:t>Basis for Award (continued)</a:t>
            </a:r>
            <a:endParaRPr lang="en-US" dirty="0"/>
          </a:p>
        </p:txBody>
      </p:sp>
      <p:sp>
        <p:nvSpPr>
          <p:cNvPr id="9" name="Content Placeholder 2"/>
          <p:cNvSpPr>
            <a:spLocks noGrp="1"/>
          </p:cNvSpPr>
          <p:nvPr>
            <p:ph idx="4294967295"/>
          </p:nvPr>
        </p:nvSpPr>
        <p:spPr>
          <a:xfrm>
            <a:off x="857330" y="1160337"/>
            <a:ext cx="9830461" cy="4910013"/>
          </a:xfrm>
        </p:spPr>
        <p:txBody>
          <a:bodyPr/>
          <a:lstStyle/>
          <a:p>
            <a:pPr marL="0" indent="0" defTabSz="895350">
              <a:lnSpc>
                <a:spcPct val="120000"/>
              </a:lnSpc>
              <a:spcBef>
                <a:spcPct val="5000"/>
              </a:spcBef>
              <a:buClr>
                <a:schemeClr val="tx1"/>
              </a:buClr>
              <a:buNone/>
            </a:pPr>
            <a:r>
              <a:rPr lang="en-US" sz="2000" dirty="0"/>
              <a:t>To receive consideration for award, a rating of no less than "Acceptable" must be achieved for the Technical Factor and each Technical sub-factor. </a:t>
            </a:r>
            <a:endParaRPr lang="en-US" sz="2000" dirty="0" smtClean="0"/>
          </a:p>
          <a:p>
            <a:pPr marL="0" indent="0" defTabSz="895350">
              <a:lnSpc>
                <a:spcPct val="120000"/>
              </a:lnSpc>
              <a:spcBef>
                <a:spcPct val="5000"/>
              </a:spcBef>
              <a:buClr>
                <a:schemeClr val="tx1"/>
              </a:buClr>
              <a:buNone/>
            </a:pPr>
            <a:endParaRPr lang="en-US" sz="2000" dirty="0"/>
          </a:p>
          <a:p>
            <a:pPr marL="0" indent="0" defTabSz="895350">
              <a:lnSpc>
                <a:spcPct val="120000"/>
              </a:lnSpc>
              <a:spcBef>
                <a:spcPct val="5000"/>
              </a:spcBef>
              <a:buClr>
                <a:schemeClr val="tx1"/>
              </a:buClr>
              <a:buNone/>
            </a:pPr>
            <a:r>
              <a:rPr lang="en-US" sz="2000" dirty="0"/>
              <a:t>Offerors are cautioned that the award may not necessarily be made to the lowest price offered or the most highly rated technical proposal</a:t>
            </a:r>
            <a:r>
              <a:rPr lang="en-US" sz="2000" dirty="0" smtClean="0"/>
              <a:t>.</a:t>
            </a:r>
          </a:p>
          <a:p>
            <a:pPr marL="0" indent="0" defTabSz="895350">
              <a:lnSpc>
                <a:spcPct val="120000"/>
              </a:lnSpc>
              <a:spcBef>
                <a:spcPct val="5000"/>
              </a:spcBef>
              <a:buClr>
                <a:schemeClr val="tx1"/>
              </a:buClr>
              <a:buNone/>
            </a:pPr>
            <a:endParaRPr lang="en-US" sz="2000" dirty="0"/>
          </a:p>
          <a:p>
            <a:pPr marL="0" indent="0" defTabSz="895350">
              <a:lnSpc>
                <a:spcPct val="120000"/>
              </a:lnSpc>
              <a:spcBef>
                <a:spcPct val="5000"/>
              </a:spcBef>
              <a:buClr>
                <a:schemeClr val="tx1"/>
              </a:buClr>
              <a:buNone/>
            </a:pPr>
            <a:r>
              <a:rPr lang="en-US" sz="2000" dirty="0"/>
              <a:t>In accordance with FAR 52.215-1, Offerors are reminded that if the Contracting Officer determines that the number of proposals that would otherwise be in the competitive range exceeds the number at which an efficient competition can be conducted, the Contracting officer may limit the number of proposals in the competitive range to the greatest number that will permit and efficient competition among the most highly rated proposals.  </a:t>
            </a:r>
          </a:p>
          <a:p>
            <a:pPr marL="0" indent="0" defTabSz="895350">
              <a:lnSpc>
                <a:spcPct val="120000"/>
              </a:lnSpc>
              <a:spcBef>
                <a:spcPct val="5000"/>
              </a:spcBef>
              <a:buClr>
                <a:schemeClr val="tx1"/>
              </a:buClr>
              <a:buNone/>
            </a:pPr>
            <a:endParaRPr lang="en-US" sz="2000" dirty="0"/>
          </a:p>
          <a:p>
            <a:pPr marL="0" indent="0" defTabSz="895350">
              <a:lnSpc>
                <a:spcPct val="120000"/>
              </a:lnSpc>
              <a:spcBef>
                <a:spcPct val="5000"/>
              </a:spcBef>
              <a:buClr>
                <a:schemeClr val="tx1"/>
              </a:buClr>
              <a:buNone/>
            </a:pPr>
            <a:endParaRPr lang="en-US" sz="2000" dirty="0" smtClean="0"/>
          </a:p>
        </p:txBody>
      </p:sp>
    </p:spTree>
    <p:extLst>
      <p:ext uri="{BB962C8B-B14F-4D97-AF65-F5344CB8AC3E}">
        <p14:creationId xmlns:p14="http://schemas.microsoft.com/office/powerpoint/2010/main" val="136959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21</a:t>
            </a:fld>
            <a:endParaRPr lang="en-US" dirty="0"/>
          </a:p>
        </p:txBody>
      </p:sp>
      <p:sp>
        <p:nvSpPr>
          <p:cNvPr id="3" name="Title 2"/>
          <p:cNvSpPr>
            <a:spLocks noGrp="1"/>
          </p:cNvSpPr>
          <p:nvPr>
            <p:ph type="title"/>
          </p:nvPr>
        </p:nvSpPr>
        <p:spPr>
          <a:xfrm>
            <a:off x="344385" y="226767"/>
            <a:ext cx="10040112" cy="990210"/>
          </a:xfrm>
        </p:spPr>
        <p:txBody>
          <a:bodyPr/>
          <a:lstStyle/>
          <a:p>
            <a:r>
              <a:rPr lang="en-US" dirty="0" smtClean="0"/>
              <a:t>Evaluation Approach</a:t>
            </a:r>
            <a:endParaRPr lang="en-US" dirty="0"/>
          </a:p>
        </p:txBody>
      </p:sp>
      <p:sp>
        <p:nvSpPr>
          <p:cNvPr id="9" name="Content Placeholder 2"/>
          <p:cNvSpPr>
            <a:spLocks noGrp="1"/>
          </p:cNvSpPr>
          <p:nvPr>
            <p:ph idx="4294967295"/>
          </p:nvPr>
        </p:nvSpPr>
        <p:spPr>
          <a:xfrm>
            <a:off x="857330" y="1160337"/>
            <a:ext cx="9830461" cy="4910013"/>
          </a:xfrm>
        </p:spPr>
        <p:txBody>
          <a:bodyPr/>
          <a:lstStyle/>
          <a:p>
            <a:pPr marL="0" indent="0" defTabSz="895350">
              <a:lnSpc>
                <a:spcPct val="120000"/>
              </a:lnSpc>
              <a:spcBef>
                <a:spcPct val="5000"/>
              </a:spcBef>
              <a:buClr>
                <a:schemeClr val="tx1"/>
              </a:buClr>
              <a:buNone/>
            </a:pPr>
            <a:r>
              <a:rPr lang="en-US" sz="2000" dirty="0"/>
              <a:t>All proposals shall be subject to evaluation by a team of Government personnel. The Government reserves the right to award without discussions based upon the initial evaluation of proposals. </a:t>
            </a:r>
            <a:endParaRPr lang="en-US" sz="2000" dirty="0" smtClean="0"/>
          </a:p>
          <a:p>
            <a:pPr marL="0" indent="0" defTabSz="895350">
              <a:lnSpc>
                <a:spcPct val="120000"/>
              </a:lnSpc>
              <a:spcBef>
                <a:spcPct val="5000"/>
              </a:spcBef>
              <a:buClr>
                <a:schemeClr val="tx1"/>
              </a:buClr>
              <a:buNone/>
            </a:pPr>
            <a:endParaRPr lang="en-US" sz="2000" dirty="0" smtClean="0"/>
          </a:p>
          <a:p>
            <a:pPr marL="0" indent="0" defTabSz="895350">
              <a:lnSpc>
                <a:spcPct val="120000"/>
              </a:lnSpc>
              <a:spcBef>
                <a:spcPct val="5000"/>
              </a:spcBef>
              <a:buClr>
                <a:schemeClr val="tx1"/>
              </a:buClr>
              <a:buNone/>
            </a:pPr>
            <a:r>
              <a:rPr lang="en-US" sz="2000" dirty="0" smtClean="0"/>
              <a:t>Proposals </a:t>
            </a:r>
            <a:r>
              <a:rPr lang="en-US" sz="2000" dirty="0"/>
              <a:t>which merely restate the requirement or state that the requirement will be met, without providing supporting rationale, are not sufficient. </a:t>
            </a:r>
            <a:r>
              <a:rPr lang="en-US" sz="2000" dirty="0" smtClean="0"/>
              <a:t>Offerors </a:t>
            </a:r>
            <a:r>
              <a:rPr lang="en-US" sz="2000" dirty="0"/>
              <a:t>who fail to meet the minimum requirements of the solicitation will be rated Unacceptable and thus, ineligible for award</a:t>
            </a:r>
            <a:r>
              <a:rPr lang="en-US" sz="2000" dirty="0" smtClean="0"/>
              <a:t>. </a:t>
            </a:r>
          </a:p>
          <a:p>
            <a:pPr marL="0" indent="0" defTabSz="895350">
              <a:lnSpc>
                <a:spcPct val="120000"/>
              </a:lnSpc>
              <a:spcBef>
                <a:spcPct val="5000"/>
              </a:spcBef>
              <a:buClr>
                <a:schemeClr val="tx1"/>
              </a:buClr>
              <a:buNone/>
            </a:pPr>
            <a:endParaRPr lang="en-US" sz="2000" dirty="0" smtClean="0"/>
          </a:p>
          <a:p>
            <a:pPr marL="0" indent="0">
              <a:buNone/>
            </a:pPr>
            <a:r>
              <a:rPr lang="en-US" sz="2000" dirty="0" smtClean="0"/>
              <a:t>All Offerors’ written proposals will be evaluated. However, only those Offerors considered to be in the competitive range after evaluation of the written proposals will </a:t>
            </a:r>
            <a:r>
              <a:rPr lang="en-US" sz="2000" dirty="0"/>
              <a:t>be invited to participate in the product demonstration. </a:t>
            </a:r>
            <a:endParaRPr lang="en-US" sz="2000" dirty="0" smtClean="0"/>
          </a:p>
        </p:txBody>
      </p:sp>
    </p:spTree>
    <p:extLst>
      <p:ext uri="{BB962C8B-B14F-4D97-AF65-F5344CB8AC3E}">
        <p14:creationId xmlns:p14="http://schemas.microsoft.com/office/powerpoint/2010/main" val="1385376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22</a:t>
            </a:fld>
            <a:endParaRPr lang="en-US" dirty="0"/>
          </a:p>
        </p:txBody>
      </p:sp>
      <p:sp>
        <p:nvSpPr>
          <p:cNvPr id="11" name="Content Placeholder 21"/>
          <p:cNvSpPr>
            <a:spLocks noGrp="1"/>
          </p:cNvSpPr>
          <p:nvPr>
            <p:ph idx="1"/>
          </p:nvPr>
        </p:nvSpPr>
        <p:spPr>
          <a:xfrm>
            <a:off x="8258435" y="775370"/>
            <a:ext cx="2619362" cy="2375073"/>
          </a:xfrm>
        </p:spPr>
        <p:txBody>
          <a:bodyPr>
            <a:normAutofit/>
          </a:bodyPr>
          <a:lstStyle/>
          <a:p>
            <a:pPr marL="0" indent="0">
              <a:buNone/>
            </a:pPr>
            <a:r>
              <a:rPr lang="en-US" sz="2000" dirty="0" smtClean="0"/>
              <a:t>All three subfactors are </a:t>
            </a:r>
            <a:r>
              <a:rPr lang="en-US" sz="2000" b="1" dirty="0" smtClean="0"/>
              <a:t>equal</a:t>
            </a:r>
            <a:r>
              <a:rPr lang="en-US" sz="2000" dirty="0" smtClean="0"/>
              <a:t> in weight. </a:t>
            </a:r>
          </a:p>
          <a:p>
            <a:pPr marL="0" indent="0">
              <a:buNone/>
            </a:pPr>
            <a:r>
              <a:rPr lang="en-US" sz="2000" dirty="0" smtClean="0"/>
              <a:t>The cumulative page limit for Sub-factors A &amp; B is 50 pages.</a:t>
            </a:r>
            <a:endParaRPr lang="en-US" sz="2000" dirty="0"/>
          </a:p>
        </p:txBody>
      </p:sp>
      <p:sp>
        <p:nvSpPr>
          <p:cNvPr id="13" name="Rectangle 12"/>
          <p:cNvSpPr/>
          <p:nvPr/>
        </p:nvSpPr>
        <p:spPr>
          <a:xfrm>
            <a:off x="325130" y="775370"/>
            <a:ext cx="2138901" cy="2041741"/>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a:t>
            </a:r>
            <a:endParaRPr lang="en-US" dirty="0">
              <a:solidFill>
                <a:schemeClr val="tx1"/>
              </a:solidFill>
            </a:endParaRPr>
          </a:p>
        </p:txBody>
      </p:sp>
      <p:sp>
        <p:nvSpPr>
          <p:cNvPr id="17" name="Right Brace 16"/>
          <p:cNvSpPr/>
          <p:nvPr/>
        </p:nvSpPr>
        <p:spPr>
          <a:xfrm>
            <a:off x="2706240" y="736965"/>
            <a:ext cx="620202" cy="204174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8" name="Group 24"/>
          <p:cNvGrpSpPr/>
          <p:nvPr/>
        </p:nvGrpSpPr>
        <p:grpSpPr>
          <a:xfrm>
            <a:off x="3475386" y="698561"/>
            <a:ext cx="2139445" cy="2056760"/>
            <a:chOff x="3960141" y="1422505"/>
            <a:chExt cx="2139445" cy="2056760"/>
          </a:xfrm>
          <a:solidFill>
            <a:srgbClr val="FFC000"/>
          </a:solidFill>
        </p:grpSpPr>
        <p:sp>
          <p:nvSpPr>
            <p:cNvPr id="19" name="Rectangle 18"/>
            <p:cNvSpPr/>
            <p:nvPr/>
          </p:nvSpPr>
          <p:spPr>
            <a:xfrm>
              <a:off x="3960685" y="1960174"/>
              <a:ext cx="2138901" cy="927912"/>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Project Execution</a:t>
              </a:r>
              <a:endParaRPr lang="en-US" dirty="0">
                <a:solidFill>
                  <a:schemeClr val="tx1"/>
                </a:solidFill>
              </a:endParaRPr>
            </a:p>
          </p:txBody>
        </p:sp>
        <p:sp>
          <p:nvSpPr>
            <p:cNvPr id="20" name="Rectangle 19"/>
            <p:cNvSpPr/>
            <p:nvPr/>
          </p:nvSpPr>
          <p:spPr>
            <a:xfrm>
              <a:off x="3960141" y="1422505"/>
              <a:ext cx="2138901" cy="653262"/>
            </a:xfrm>
            <a:prstGeom prst="rect">
              <a:avLst/>
            </a:prstGeom>
            <a:solidFill>
              <a:srgbClr val="FFFF66"/>
            </a:solidFill>
            <a:ln>
              <a:solidFill>
                <a:schemeClr val="tx1"/>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 Execution</a:t>
              </a:r>
              <a:endParaRPr lang="en-US" dirty="0">
                <a:solidFill>
                  <a:schemeClr val="tx1"/>
                </a:solidFill>
              </a:endParaRPr>
            </a:p>
          </p:txBody>
        </p:sp>
        <p:sp>
          <p:nvSpPr>
            <p:cNvPr id="21" name="Rectangle 20"/>
            <p:cNvSpPr/>
            <p:nvPr/>
          </p:nvSpPr>
          <p:spPr>
            <a:xfrm>
              <a:off x="3960668" y="2766679"/>
              <a:ext cx="2138901" cy="712586"/>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Product Demonstration</a:t>
              </a:r>
              <a:endParaRPr lang="en-US" dirty="0">
                <a:solidFill>
                  <a:schemeClr val="tx1"/>
                </a:solidFill>
              </a:endParaRPr>
            </a:p>
          </p:txBody>
        </p:sp>
      </p:grpSp>
      <p:sp>
        <p:nvSpPr>
          <p:cNvPr id="22" name="TextBox 21"/>
          <p:cNvSpPr txBox="1"/>
          <p:nvPr/>
        </p:nvSpPr>
        <p:spPr>
          <a:xfrm>
            <a:off x="6186455" y="852180"/>
            <a:ext cx="1341714" cy="369332"/>
          </a:xfrm>
          <a:prstGeom prst="rect">
            <a:avLst/>
          </a:prstGeom>
          <a:noFill/>
        </p:spPr>
        <p:txBody>
          <a:bodyPr wrap="none" rtlCol="0">
            <a:spAutoFit/>
          </a:bodyPr>
          <a:lstStyle/>
          <a:p>
            <a:r>
              <a:rPr lang="en-US" dirty="0" smtClean="0">
                <a:latin typeface="+mn-lt"/>
              </a:rPr>
              <a:t>Sub-factor A</a:t>
            </a:r>
            <a:endParaRPr lang="en-US" dirty="0">
              <a:latin typeface="+mn-lt"/>
            </a:endParaRPr>
          </a:p>
        </p:txBody>
      </p:sp>
      <p:sp>
        <p:nvSpPr>
          <p:cNvPr id="23" name="TextBox 22"/>
          <p:cNvSpPr txBox="1"/>
          <p:nvPr/>
        </p:nvSpPr>
        <p:spPr>
          <a:xfrm>
            <a:off x="6187480" y="2365388"/>
            <a:ext cx="1332096" cy="369332"/>
          </a:xfrm>
          <a:prstGeom prst="rect">
            <a:avLst/>
          </a:prstGeom>
          <a:noFill/>
        </p:spPr>
        <p:txBody>
          <a:bodyPr wrap="none" rtlCol="0">
            <a:spAutoFit/>
          </a:bodyPr>
          <a:lstStyle/>
          <a:p>
            <a:r>
              <a:rPr lang="en-US" dirty="0" smtClean="0">
                <a:latin typeface="+mn-lt"/>
              </a:rPr>
              <a:t>Sub-factor C</a:t>
            </a:r>
            <a:endParaRPr lang="en-US" dirty="0">
              <a:latin typeface="+mn-lt"/>
            </a:endParaRPr>
          </a:p>
        </p:txBody>
      </p:sp>
      <p:sp>
        <p:nvSpPr>
          <p:cNvPr id="24" name="Right Brace 23"/>
          <p:cNvSpPr/>
          <p:nvPr/>
        </p:nvSpPr>
        <p:spPr>
          <a:xfrm>
            <a:off x="5836247" y="698560"/>
            <a:ext cx="110661" cy="65326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Right Brace 24"/>
          <p:cNvSpPr/>
          <p:nvPr/>
        </p:nvSpPr>
        <p:spPr>
          <a:xfrm>
            <a:off x="5817045" y="2196355"/>
            <a:ext cx="134417"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Right Brace 25"/>
          <p:cNvSpPr/>
          <p:nvPr/>
        </p:nvSpPr>
        <p:spPr>
          <a:xfrm>
            <a:off x="5811262" y="1466660"/>
            <a:ext cx="135646"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TextBox 26"/>
          <p:cNvSpPr txBox="1"/>
          <p:nvPr/>
        </p:nvSpPr>
        <p:spPr>
          <a:xfrm>
            <a:off x="6201095" y="1634998"/>
            <a:ext cx="1333698" cy="369332"/>
          </a:xfrm>
          <a:prstGeom prst="rect">
            <a:avLst/>
          </a:prstGeom>
          <a:noFill/>
        </p:spPr>
        <p:txBody>
          <a:bodyPr wrap="none" rtlCol="0">
            <a:spAutoFit/>
          </a:bodyPr>
          <a:lstStyle/>
          <a:p>
            <a:r>
              <a:rPr lang="en-US" dirty="0" smtClean="0">
                <a:latin typeface="+mn-lt"/>
              </a:rPr>
              <a:t>Sub-factor B</a:t>
            </a:r>
            <a:endParaRPr lang="en-US" dirty="0">
              <a:latin typeface="+mn-lt"/>
            </a:endParaRPr>
          </a:p>
        </p:txBody>
      </p:sp>
      <p:sp>
        <p:nvSpPr>
          <p:cNvPr id="30" name="Title 2"/>
          <p:cNvSpPr>
            <a:spLocks noGrp="1"/>
          </p:cNvSpPr>
          <p:nvPr>
            <p:ph type="title"/>
          </p:nvPr>
        </p:nvSpPr>
        <p:spPr>
          <a:xfrm>
            <a:off x="225631" y="-214840"/>
            <a:ext cx="10040112" cy="990210"/>
          </a:xfrm>
        </p:spPr>
        <p:txBody>
          <a:bodyPr>
            <a:normAutofit/>
          </a:bodyPr>
          <a:lstStyle/>
          <a:p>
            <a:r>
              <a:rPr lang="en-US" dirty="0" smtClean="0"/>
              <a:t>Evaluation Approach – TECHNICAL </a:t>
            </a:r>
            <a:endParaRPr lang="en-US" dirty="0"/>
          </a:p>
        </p:txBody>
      </p:sp>
      <p:sp>
        <p:nvSpPr>
          <p:cNvPr id="3" name="Rectangle 2"/>
          <p:cNvSpPr/>
          <p:nvPr/>
        </p:nvSpPr>
        <p:spPr>
          <a:xfrm>
            <a:off x="498772" y="5625763"/>
            <a:ext cx="2827670" cy="1048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59490" y="3063833"/>
            <a:ext cx="10532063" cy="4524315"/>
          </a:xfrm>
          <a:prstGeom prst="rect">
            <a:avLst/>
          </a:prstGeom>
          <a:noFill/>
        </p:spPr>
        <p:txBody>
          <a:bodyPr wrap="square" rtlCol="0">
            <a:spAutoFit/>
          </a:bodyPr>
          <a:lstStyle/>
          <a:p>
            <a:r>
              <a:rPr lang="en-US" dirty="0" smtClean="0"/>
              <a:t>For the Technical </a:t>
            </a:r>
            <a:r>
              <a:rPr lang="en-US" dirty="0"/>
              <a:t>Execution </a:t>
            </a:r>
            <a:r>
              <a:rPr lang="en-US" dirty="0" smtClean="0"/>
              <a:t>Sub-factor, the </a:t>
            </a:r>
            <a:r>
              <a:rPr lang="en-US" dirty="0"/>
              <a:t>Offeror </a:t>
            </a:r>
            <a:r>
              <a:rPr lang="en-US" dirty="0" smtClean="0"/>
              <a:t>shall: </a:t>
            </a:r>
          </a:p>
          <a:p>
            <a:endParaRPr lang="en-US" dirty="0"/>
          </a:p>
          <a:p>
            <a:r>
              <a:rPr lang="en-US" dirty="0" smtClean="0"/>
              <a:t>1.  Demonstrate </a:t>
            </a:r>
            <a:r>
              <a:rPr lang="en-US" dirty="0"/>
              <a:t>how its proposed product will comply with Section 508 as described in Section A3.0 of Addendum A of the PWS. </a:t>
            </a:r>
          </a:p>
          <a:p>
            <a:endParaRPr lang="en-US" dirty="0" smtClean="0"/>
          </a:p>
          <a:p>
            <a:r>
              <a:rPr lang="en-US" dirty="0" smtClean="0"/>
              <a:t>2.  Demonstrate </a:t>
            </a:r>
            <a:r>
              <a:rPr lang="en-US" dirty="0"/>
              <a:t>how </a:t>
            </a:r>
            <a:r>
              <a:rPr lang="en-US" dirty="0" smtClean="0"/>
              <a:t>its proposed </a:t>
            </a:r>
            <a:r>
              <a:rPr lang="en-US" dirty="0"/>
              <a:t>product will comply with being deployed in a FISMA-HIGH </a:t>
            </a:r>
            <a:r>
              <a:rPr lang="en-US" dirty="0" smtClean="0"/>
              <a:t>environment. </a:t>
            </a:r>
          </a:p>
          <a:p>
            <a:endParaRPr lang="en-US" dirty="0" smtClean="0"/>
          </a:p>
          <a:p>
            <a:r>
              <a:rPr lang="en-US" dirty="0" smtClean="0"/>
              <a:t>3. Describe its approach to </a:t>
            </a:r>
            <a:r>
              <a:rPr lang="en-US" dirty="0"/>
              <a:t>converting </a:t>
            </a:r>
            <a:r>
              <a:rPr lang="en-US" dirty="0" smtClean="0"/>
              <a:t>the software </a:t>
            </a:r>
            <a:r>
              <a:rPr lang="en-US" dirty="0"/>
              <a:t>from its COTS state to one that will meet the requirements set forth in the PWS. Offerors shall identify which functional requirements in PWS para 5.3 are provided out-of-the-box or with minimal </a:t>
            </a:r>
            <a:r>
              <a:rPr lang="en-US" dirty="0" smtClean="0"/>
              <a:t>configuration, </a:t>
            </a:r>
            <a:r>
              <a:rPr lang="en-US" dirty="0"/>
              <a:t>which functionalities must be customized/developed over the 24-month Base Period, and the Offeror’s proposed schedule and approach to deliver those </a:t>
            </a:r>
            <a:r>
              <a:rPr lang="en-US" dirty="0" smtClean="0"/>
              <a:t>functionalities.</a:t>
            </a:r>
            <a:endParaRPr lang="en-US" dirty="0"/>
          </a:p>
          <a:p>
            <a:endParaRPr lang="en-US" dirty="0" smtClean="0"/>
          </a:p>
          <a:p>
            <a:endParaRPr lang="en-US" dirty="0"/>
          </a:p>
          <a:p>
            <a:endParaRPr lang="en-US" dirty="0" smtClean="0"/>
          </a:p>
          <a:p>
            <a:endParaRPr lang="en-US" dirty="0"/>
          </a:p>
          <a:p>
            <a:r>
              <a:rPr lang="en-US" dirty="0" smtClean="0"/>
              <a:t> </a:t>
            </a:r>
            <a:endParaRPr lang="en-US" dirty="0"/>
          </a:p>
        </p:txBody>
      </p:sp>
    </p:spTree>
    <p:extLst>
      <p:ext uri="{BB962C8B-B14F-4D97-AF65-F5344CB8AC3E}">
        <p14:creationId xmlns:p14="http://schemas.microsoft.com/office/powerpoint/2010/main" val="3546449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23</a:t>
            </a:fld>
            <a:endParaRPr lang="en-US" dirty="0"/>
          </a:p>
        </p:txBody>
      </p:sp>
      <p:sp>
        <p:nvSpPr>
          <p:cNvPr id="11" name="Content Placeholder 21"/>
          <p:cNvSpPr>
            <a:spLocks noGrp="1"/>
          </p:cNvSpPr>
          <p:nvPr>
            <p:ph idx="1"/>
          </p:nvPr>
        </p:nvSpPr>
        <p:spPr>
          <a:xfrm>
            <a:off x="8258434" y="773724"/>
            <a:ext cx="2619362" cy="2707582"/>
          </a:xfrm>
        </p:spPr>
        <p:txBody>
          <a:bodyPr/>
          <a:lstStyle/>
          <a:p>
            <a:pPr marL="0" indent="0">
              <a:buNone/>
            </a:pPr>
            <a:r>
              <a:rPr lang="en-US" sz="2000" dirty="0" smtClean="0"/>
              <a:t>All three subfactors are </a:t>
            </a:r>
            <a:r>
              <a:rPr lang="en-US" sz="2000" b="1" dirty="0" smtClean="0"/>
              <a:t>equal</a:t>
            </a:r>
            <a:r>
              <a:rPr lang="en-US" sz="2000" dirty="0" smtClean="0"/>
              <a:t> in </a:t>
            </a:r>
            <a:r>
              <a:rPr lang="en-US" sz="2000" dirty="0"/>
              <a:t>weight. </a:t>
            </a:r>
          </a:p>
          <a:p>
            <a:pPr marL="0" indent="0">
              <a:buNone/>
            </a:pPr>
            <a:r>
              <a:rPr lang="en-US" sz="2000" dirty="0"/>
              <a:t>The cumulative page limit for Sub-factors A &amp; B is 50 pages.</a:t>
            </a:r>
          </a:p>
          <a:p>
            <a:pPr marL="0" indent="0">
              <a:buNone/>
            </a:pPr>
            <a:endParaRPr lang="en-US" sz="2000" dirty="0" smtClean="0"/>
          </a:p>
          <a:p>
            <a:endParaRPr lang="en-US" sz="2000" dirty="0"/>
          </a:p>
          <a:p>
            <a:endParaRPr lang="en-US" sz="2000" b="1" dirty="0" smtClean="0"/>
          </a:p>
          <a:p>
            <a:endParaRPr lang="en-US" sz="2000" dirty="0"/>
          </a:p>
        </p:txBody>
      </p:sp>
      <p:sp>
        <p:nvSpPr>
          <p:cNvPr id="13" name="Rectangle 12"/>
          <p:cNvSpPr/>
          <p:nvPr/>
        </p:nvSpPr>
        <p:spPr>
          <a:xfrm>
            <a:off x="325130" y="775370"/>
            <a:ext cx="2138901" cy="2041741"/>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a:t>
            </a:r>
            <a:endParaRPr lang="en-US" dirty="0">
              <a:solidFill>
                <a:schemeClr val="tx1"/>
              </a:solidFill>
            </a:endParaRPr>
          </a:p>
        </p:txBody>
      </p:sp>
      <p:sp>
        <p:nvSpPr>
          <p:cNvPr id="17" name="Right Brace 16"/>
          <p:cNvSpPr/>
          <p:nvPr/>
        </p:nvSpPr>
        <p:spPr>
          <a:xfrm>
            <a:off x="2706240" y="736965"/>
            <a:ext cx="620202" cy="204174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8" name="Group 24"/>
          <p:cNvGrpSpPr/>
          <p:nvPr/>
        </p:nvGrpSpPr>
        <p:grpSpPr>
          <a:xfrm>
            <a:off x="3475386" y="698561"/>
            <a:ext cx="2139445" cy="2056760"/>
            <a:chOff x="3960141" y="1422505"/>
            <a:chExt cx="2139445" cy="2056760"/>
          </a:xfrm>
          <a:solidFill>
            <a:srgbClr val="FFC000"/>
          </a:solidFill>
        </p:grpSpPr>
        <p:sp>
          <p:nvSpPr>
            <p:cNvPr id="20" name="Rectangle 19"/>
            <p:cNvSpPr/>
            <p:nvPr/>
          </p:nvSpPr>
          <p:spPr>
            <a:xfrm>
              <a:off x="3960141" y="1422505"/>
              <a:ext cx="2138901" cy="653262"/>
            </a:xfrm>
            <a:prstGeom prst="rect">
              <a:avLst/>
            </a:prstGeom>
            <a:solidFill>
              <a:srgbClr val="FFFF66"/>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 Execution</a:t>
              </a:r>
              <a:endParaRPr lang="en-US" dirty="0">
                <a:solidFill>
                  <a:schemeClr val="tx1"/>
                </a:solidFill>
              </a:endParaRPr>
            </a:p>
          </p:txBody>
        </p:sp>
        <p:sp>
          <p:nvSpPr>
            <p:cNvPr id="21" name="Rectangle 20"/>
            <p:cNvSpPr/>
            <p:nvPr/>
          </p:nvSpPr>
          <p:spPr>
            <a:xfrm>
              <a:off x="3960668" y="2766679"/>
              <a:ext cx="2138901" cy="712586"/>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Product Demonstration</a:t>
              </a:r>
              <a:endParaRPr lang="en-US" dirty="0">
                <a:solidFill>
                  <a:schemeClr val="tx1"/>
                </a:solidFill>
              </a:endParaRPr>
            </a:p>
          </p:txBody>
        </p:sp>
        <p:sp>
          <p:nvSpPr>
            <p:cNvPr id="19" name="Rectangle 18"/>
            <p:cNvSpPr/>
            <p:nvPr/>
          </p:nvSpPr>
          <p:spPr>
            <a:xfrm>
              <a:off x="3960685" y="2075766"/>
              <a:ext cx="2138901" cy="690913"/>
            </a:xfrm>
            <a:prstGeom prst="rect">
              <a:avLst/>
            </a:prstGeom>
            <a:solidFill>
              <a:srgbClr val="FFFF66"/>
            </a:solidFill>
            <a:ln>
              <a:solidFill>
                <a:schemeClr val="tx1"/>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Project Execution</a:t>
              </a:r>
              <a:endParaRPr lang="en-US" dirty="0">
                <a:solidFill>
                  <a:schemeClr val="tx1"/>
                </a:solidFill>
              </a:endParaRPr>
            </a:p>
          </p:txBody>
        </p:sp>
      </p:grpSp>
      <p:sp>
        <p:nvSpPr>
          <p:cNvPr id="22" name="TextBox 21"/>
          <p:cNvSpPr txBox="1"/>
          <p:nvPr/>
        </p:nvSpPr>
        <p:spPr>
          <a:xfrm>
            <a:off x="6186455" y="852180"/>
            <a:ext cx="1341714" cy="369332"/>
          </a:xfrm>
          <a:prstGeom prst="rect">
            <a:avLst/>
          </a:prstGeom>
          <a:noFill/>
        </p:spPr>
        <p:txBody>
          <a:bodyPr wrap="none" rtlCol="0">
            <a:spAutoFit/>
          </a:bodyPr>
          <a:lstStyle/>
          <a:p>
            <a:r>
              <a:rPr lang="en-US" dirty="0" smtClean="0">
                <a:latin typeface="+mn-lt"/>
              </a:rPr>
              <a:t>Sub-factor A</a:t>
            </a:r>
            <a:endParaRPr lang="en-US" dirty="0">
              <a:latin typeface="+mn-lt"/>
            </a:endParaRPr>
          </a:p>
        </p:txBody>
      </p:sp>
      <p:sp>
        <p:nvSpPr>
          <p:cNvPr id="23" name="TextBox 22"/>
          <p:cNvSpPr txBox="1"/>
          <p:nvPr/>
        </p:nvSpPr>
        <p:spPr>
          <a:xfrm>
            <a:off x="6187480" y="2365388"/>
            <a:ext cx="1332096" cy="369332"/>
          </a:xfrm>
          <a:prstGeom prst="rect">
            <a:avLst/>
          </a:prstGeom>
          <a:noFill/>
        </p:spPr>
        <p:txBody>
          <a:bodyPr wrap="none" rtlCol="0">
            <a:spAutoFit/>
          </a:bodyPr>
          <a:lstStyle/>
          <a:p>
            <a:r>
              <a:rPr lang="en-US" dirty="0" smtClean="0">
                <a:latin typeface="+mn-lt"/>
              </a:rPr>
              <a:t>Sub-factor C</a:t>
            </a:r>
            <a:endParaRPr lang="en-US" dirty="0">
              <a:latin typeface="+mn-lt"/>
            </a:endParaRPr>
          </a:p>
        </p:txBody>
      </p:sp>
      <p:sp>
        <p:nvSpPr>
          <p:cNvPr id="24" name="Right Brace 23"/>
          <p:cNvSpPr/>
          <p:nvPr/>
        </p:nvSpPr>
        <p:spPr>
          <a:xfrm>
            <a:off x="5836247" y="698560"/>
            <a:ext cx="110661" cy="65326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Right Brace 24"/>
          <p:cNvSpPr/>
          <p:nvPr/>
        </p:nvSpPr>
        <p:spPr>
          <a:xfrm>
            <a:off x="5817045" y="2196355"/>
            <a:ext cx="134417"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Right Brace 25"/>
          <p:cNvSpPr/>
          <p:nvPr/>
        </p:nvSpPr>
        <p:spPr>
          <a:xfrm>
            <a:off x="5811262" y="1466660"/>
            <a:ext cx="135646"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TextBox 26"/>
          <p:cNvSpPr txBox="1"/>
          <p:nvPr/>
        </p:nvSpPr>
        <p:spPr>
          <a:xfrm>
            <a:off x="6201095" y="1634998"/>
            <a:ext cx="1333698" cy="369332"/>
          </a:xfrm>
          <a:prstGeom prst="rect">
            <a:avLst/>
          </a:prstGeom>
          <a:noFill/>
        </p:spPr>
        <p:txBody>
          <a:bodyPr wrap="none" rtlCol="0">
            <a:spAutoFit/>
          </a:bodyPr>
          <a:lstStyle/>
          <a:p>
            <a:r>
              <a:rPr lang="en-US" dirty="0" smtClean="0">
                <a:latin typeface="+mn-lt"/>
              </a:rPr>
              <a:t>Sub-factor B</a:t>
            </a:r>
            <a:endParaRPr lang="en-US" dirty="0">
              <a:latin typeface="+mn-lt"/>
            </a:endParaRPr>
          </a:p>
        </p:txBody>
      </p:sp>
      <p:sp>
        <p:nvSpPr>
          <p:cNvPr id="3" name="Rectangle 2"/>
          <p:cNvSpPr/>
          <p:nvPr/>
        </p:nvSpPr>
        <p:spPr>
          <a:xfrm>
            <a:off x="498772" y="5625763"/>
            <a:ext cx="2827670" cy="1048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59490" y="3063833"/>
            <a:ext cx="10532063" cy="3416320"/>
          </a:xfrm>
          <a:prstGeom prst="rect">
            <a:avLst/>
          </a:prstGeom>
          <a:noFill/>
        </p:spPr>
        <p:txBody>
          <a:bodyPr wrap="square" rtlCol="0">
            <a:spAutoFit/>
          </a:bodyPr>
          <a:lstStyle/>
          <a:p>
            <a:r>
              <a:rPr lang="en-US" dirty="0" smtClean="0"/>
              <a:t>For the Project Execution Sub-factor, the </a:t>
            </a:r>
            <a:r>
              <a:rPr lang="en-US" dirty="0"/>
              <a:t>Offeror </a:t>
            </a:r>
            <a:r>
              <a:rPr lang="en-US" dirty="0" smtClean="0"/>
              <a:t>shall: </a:t>
            </a:r>
          </a:p>
          <a:p>
            <a:endParaRPr lang="en-US" dirty="0"/>
          </a:p>
          <a:p>
            <a:r>
              <a:rPr lang="en-US" dirty="0" smtClean="0"/>
              <a:t>1.  </a:t>
            </a:r>
            <a:r>
              <a:rPr lang="en-US" dirty="0"/>
              <a:t>Discuss its project execution processes (i.e., CMMI, ISO 9001, etc.) and describe how those processes will be applied to the products and services required by the PWS.  The Offeror shall also discuss these processes with respect to managing the configuration and customization effort during the entire duration of the contract </a:t>
            </a:r>
            <a:r>
              <a:rPr lang="en-US" dirty="0" smtClean="0"/>
              <a:t>period. </a:t>
            </a:r>
          </a:p>
          <a:p>
            <a:endParaRPr lang="en-US" dirty="0"/>
          </a:p>
          <a:p>
            <a:r>
              <a:rPr lang="en-US" dirty="0" smtClean="0"/>
              <a:t>2.  Discuss its </a:t>
            </a:r>
            <a:r>
              <a:rPr lang="en-US" dirty="0"/>
              <a:t>process for providing the VA-FSC with technical support and maintenance up to and including patches for bugs and software.  Offerors shall also submit a sample Technical Service Log where all software maintenance and technical support will be </a:t>
            </a:r>
            <a:r>
              <a:rPr lang="en-US" dirty="0" smtClean="0"/>
              <a:t>recorded. </a:t>
            </a:r>
          </a:p>
          <a:p>
            <a:endParaRPr lang="en-US" dirty="0"/>
          </a:p>
          <a:p>
            <a:r>
              <a:rPr lang="en-US" dirty="0" smtClean="0"/>
              <a:t> </a:t>
            </a:r>
            <a:endParaRPr lang="en-US" dirty="0"/>
          </a:p>
        </p:txBody>
      </p:sp>
      <p:sp>
        <p:nvSpPr>
          <p:cNvPr id="29" name="Title 2"/>
          <p:cNvSpPr>
            <a:spLocks noGrp="1"/>
          </p:cNvSpPr>
          <p:nvPr>
            <p:ph type="title"/>
          </p:nvPr>
        </p:nvSpPr>
        <p:spPr>
          <a:xfrm>
            <a:off x="225631" y="-214840"/>
            <a:ext cx="10040112" cy="990210"/>
          </a:xfrm>
        </p:spPr>
        <p:txBody>
          <a:bodyPr>
            <a:normAutofit/>
          </a:bodyPr>
          <a:lstStyle/>
          <a:p>
            <a:r>
              <a:rPr lang="en-US" dirty="0" smtClean="0"/>
              <a:t>Evaluation Approach – TECHNICAL </a:t>
            </a:r>
            <a:endParaRPr lang="en-US" dirty="0"/>
          </a:p>
        </p:txBody>
      </p:sp>
    </p:spTree>
    <p:extLst>
      <p:ext uri="{BB962C8B-B14F-4D97-AF65-F5344CB8AC3E}">
        <p14:creationId xmlns:p14="http://schemas.microsoft.com/office/powerpoint/2010/main" val="223591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24</a:t>
            </a:fld>
            <a:endParaRPr lang="en-US" dirty="0"/>
          </a:p>
        </p:txBody>
      </p:sp>
      <p:sp>
        <p:nvSpPr>
          <p:cNvPr id="11" name="Content Placeholder 21"/>
          <p:cNvSpPr>
            <a:spLocks noGrp="1"/>
          </p:cNvSpPr>
          <p:nvPr>
            <p:ph idx="1"/>
          </p:nvPr>
        </p:nvSpPr>
        <p:spPr>
          <a:xfrm>
            <a:off x="8246559" y="631967"/>
            <a:ext cx="2619362" cy="3051966"/>
          </a:xfrm>
        </p:spPr>
        <p:txBody>
          <a:bodyPr>
            <a:normAutofit/>
          </a:bodyPr>
          <a:lstStyle/>
          <a:p>
            <a:pPr marL="0" indent="0">
              <a:buNone/>
            </a:pPr>
            <a:r>
              <a:rPr lang="en-US" sz="2000" dirty="0" smtClean="0"/>
              <a:t>All three subfactors are </a:t>
            </a:r>
            <a:r>
              <a:rPr lang="en-US" sz="2000" b="1" dirty="0" smtClean="0"/>
              <a:t>equal</a:t>
            </a:r>
            <a:r>
              <a:rPr lang="en-US" sz="2000" dirty="0" smtClean="0"/>
              <a:t> in weight. </a:t>
            </a:r>
            <a:endParaRPr lang="en-US" sz="2000" dirty="0"/>
          </a:p>
          <a:p>
            <a:pPr marL="0" indent="0">
              <a:buNone/>
            </a:pPr>
            <a:r>
              <a:rPr lang="en-US" sz="2000" dirty="0"/>
              <a:t>The cumulative page limit for Sub-factors A &amp; B is 50 pages.</a:t>
            </a:r>
          </a:p>
          <a:p>
            <a:pPr marL="0" indent="0">
              <a:buNone/>
            </a:pPr>
            <a:endParaRPr lang="en-US" sz="2000" dirty="0" smtClean="0"/>
          </a:p>
          <a:p>
            <a:endParaRPr lang="en-US" sz="2000" dirty="0"/>
          </a:p>
          <a:p>
            <a:endParaRPr lang="en-US" sz="2000" b="1" dirty="0" smtClean="0"/>
          </a:p>
          <a:p>
            <a:endParaRPr lang="en-US" sz="2000" dirty="0"/>
          </a:p>
        </p:txBody>
      </p:sp>
      <p:sp>
        <p:nvSpPr>
          <p:cNvPr id="13" name="Rectangle 12"/>
          <p:cNvSpPr/>
          <p:nvPr/>
        </p:nvSpPr>
        <p:spPr>
          <a:xfrm>
            <a:off x="325130" y="775370"/>
            <a:ext cx="2138901" cy="2041741"/>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a:t>
            </a:r>
            <a:endParaRPr lang="en-US" dirty="0">
              <a:solidFill>
                <a:schemeClr val="tx1"/>
              </a:solidFill>
            </a:endParaRPr>
          </a:p>
        </p:txBody>
      </p:sp>
      <p:sp>
        <p:nvSpPr>
          <p:cNvPr id="17" name="Right Brace 16"/>
          <p:cNvSpPr/>
          <p:nvPr/>
        </p:nvSpPr>
        <p:spPr>
          <a:xfrm>
            <a:off x="2706240" y="736965"/>
            <a:ext cx="620202" cy="204174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8" name="Group 24"/>
          <p:cNvGrpSpPr/>
          <p:nvPr/>
        </p:nvGrpSpPr>
        <p:grpSpPr>
          <a:xfrm>
            <a:off x="3475386" y="698561"/>
            <a:ext cx="2139445" cy="2056760"/>
            <a:chOff x="3960141" y="1422505"/>
            <a:chExt cx="2139445" cy="2056760"/>
          </a:xfrm>
          <a:solidFill>
            <a:srgbClr val="FFC000"/>
          </a:solidFill>
        </p:grpSpPr>
        <p:sp>
          <p:nvSpPr>
            <p:cNvPr id="20" name="Rectangle 19"/>
            <p:cNvSpPr/>
            <p:nvPr/>
          </p:nvSpPr>
          <p:spPr>
            <a:xfrm>
              <a:off x="3960141" y="1422505"/>
              <a:ext cx="2138901" cy="653262"/>
            </a:xfrm>
            <a:prstGeom prst="rect">
              <a:avLst/>
            </a:prstGeom>
            <a:solidFill>
              <a:srgbClr val="FFFF66"/>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 Execution</a:t>
              </a:r>
              <a:endParaRPr lang="en-US" dirty="0">
                <a:solidFill>
                  <a:schemeClr val="tx1"/>
                </a:solidFill>
              </a:endParaRPr>
            </a:p>
          </p:txBody>
        </p:sp>
        <p:sp>
          <p:nvSpPr>
            <p:cNvPr id="21" name="Rectangle 20"/>
            <p:cNvSpPr/>
            <p:nvPr/>
          </p:nvSpPr>
          <p:spPr>
            <a:xfrm>
              <a:off x="3960668" y="2766679"/>
              <a:ext cx="2138901" cy="712586"/>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Product Demonstration</a:t>
              </a:r>
              <a:endParaRPr lang="en-US" dirty="0">
                <a:solidFill>
                  <a:schemeClr val="tx1"/>
                </a:solidFill>
              </a:endParaRPr>
            </a:p>
          </p:txBody>
        </p:sp>
        <p:sp>
          <p:nvSpPr>
            <p:cNvPr id="19" name="Rectangle 18"/>
            <p:cNvSpPr/>
            <p:nvPr/>
          </p:nvSpPr>
          <p:spPr>
            <a:xfrm>
              <a:off x="3960685" y="2075766"/>
              <a:ext cx="2138901" cy="690913"/>
            </a:xfrm>
            <a:prstGeom prst="rect">
              <a:avLst/>
            </a:prstGeom>
            <a:solidFill>
              <a:srgbClr val="FFFF66"/>
            </a:solidFill>
            <a:ln>
              <a:solidFill>
                <a:schemeClr val="tx1"/>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Project Execution</a:t>
              </a:r>
              <a:endParaRPr lang="en-US" dirty="0">
                <a:solidFill>
                  <a:schemeClr val="tx1"/>
                </a:solidFill>
              </a:endParaRPr>
            </a:p>
          </p:txBody>
        </p:sp>
      </p:grpSp>
      <p:sp>
        <p:nvSpPr>
          <p:cNvPr id="22" name="TextBox 21"/>
          <p:cNvSpPr txBox="1"/>
          <p:nvPr/>
        </p:nvSpPr>
        <p:spPr>
          <a:xfrm>
            <a:off x="6186455" y="852180"/>
            <a:ext cx="1341714" cy="369332"/>
          </a:xfrm>
          <a:prstGeom prst="rect">
            <a:avLst/>
          </a:prstGeom>
          <a:noFill/>
        </p:spPr>
        <p:txBody>
          <a:bodyPr wrap="none" rtlCol="0">
            <a:spAutoFit/>
          </a:bodyPr>
          <a:lstStyle/>
          <a:p>
            <a:r>
              <a:rPr lang="en-US" dirty="0" smtClean="0">
                <a:latin typeface="+mn-lt"/>
              </a:rPr>
              <a:t>Sub-factor A</a:t>
            </a:r>
            <a:endParaRPr lang="en-US" dirty="0">
              <a:latin typeface="+mn-lt"/>
            </a:endParaRPr>
          </a:p>
        </p:txBody>
      </p:sp>
      <p:sp>
        <p:nvSpPr>
          <p:cNvPr id="23" name="TextBox 22"/>
          <p:cNvSpPr txBox="1"/>
          <p:nvPr/>
        </p:nvSpPr>
        <p:spPr>
          <a:xfrm>
            <a:off x="6187480" y="2365388"/>
            <a:ext cx="1332096" cy="369332"/>
          </a:xfrm>
          <a:prstGeom prst="rect">
            <a:avLst/>
          </a:prstGeom>
          <a:noFill/>
        </p:spPr>
        <p:txBody>
          <a:bodyPr wrap="none" rtlCol="0">
            <a:spAutoFit/>
          </a:bodyPr>
          <a:lstStyle/>
          <a:p>
            <a:r>
              <a:rPr lang="en-US" dirty="0" smtClean="0">
                <a:latin typeface="+mn-lt"/>
              </a:rPr>
              <a:t>Sub-factor C</a:t>
            </a:r>
            <a:endParaRPr lang="en-US" dirty="0">
              <a:latin typeface="+mn-lt"/>
            </a:endParaRPr>
          </a:p>
        </p:txBody>
      </p:sp>
      <p:sp>
        <p:nvSpPr>
          <p:cNvPr id="24" name="Right Brace 23"/>
          <p:cNvSpPr/>
          <p:nvPr/>
        </p:nvSpPr>
        <p:spPr>
          <a:xfrm>
            <a:off x="5836247" y="698560"/>
            <a:ext cx="110661" cy="65326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Right Brace 24"/>
          <p:cNvSpPr/>
          <p:nvPr/>
        </p:nvSpPr>
        <p:spPr>
          <a:xfrm>
            <a:off x="5817045" y="2196355"/>
            <a:ext cx="134417"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Right Brace 25"/>
          <p:cNvSpPr/>
          <p:nvPr/>
        </p:nvSpPr>
        <p:spPr>
          <a:xfrm>
            <a:off x="5811262" y="1466660"/>
            <a:ext cx="135646"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TextBox 26"/>
          <p:cNvSpPr txBox="1"/>
          <p:nvPr/>
        </p:nvSpPr>
        <p:spPr>
          <a:xfrm>
            <a:off x="6201095" y="1634998"/>
            <a:ext cx="1333698" cy="369332"/>
          </a:xfrm>
          <a:prstGeom prst="rect">
            <a:avLst/>
          </a:prstGeom>
          <a:noFill/>
        </p:spPr>
        <p:txBody>
          <a:bodyPr wrap="none" rtlCol="0">
            <a:spAutoFit/>
          </a:bodyPr>
          <a:lstStyle/>
          <a:p>
            <a:r>
              <a:rPr lang="en-US" dirty="0" smtClean="0">
                <a:latin typeface="+mn-lt"/>
              </a:rPr>
              <a:t>Sub-factor B</a:t>
            </a:r>
            <a:endParaRPr lang="en-US" dirty="0">
              <a:latin typeface="+mn-lt"/>
            </a:endParaRPr>
          </a:p>
        </p:txBody>
      </p:sp>
      <p:sp>
        <p:nvSpPr>
          <p:cNvPr id="3" name="Rectangle 2"/>
          <p:cNvSpPr/>
          <p:nvPr/>
        </p:nvSpPr>
        <p:spPr>
          <a:xfrm>
            <a:off x="498772" y="5625763"/>
            <a:ext cx="2827670" cy="1048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59490" y="3063833"/>
            <a:ext cx="10532063" cy="2862322"/>
          </a:xfrm>
          <a:prstGeom prst="rect">
            <a:avLst/>
          </a:prstGeom>
          <a:noFill/>
        </p:spPr>
        <p:txBody>
          <a:bodyPr wrap="square" rtlCol="0">
            <a:spAutoFit/>
          </a:bodyPr>
          <a:lstStyle/>
          <a:p>
            <a:r>
              <a:rPr lang="en-US" dirty="0" smtClean="0"/>
              <a:t>For the Project Execution Sub-factor, the </a:t>
            </a:r>
            <a:r>
              <a:rPr lang="en-US" dirty="0"/>
              <a:t>Offeror </a:t>
            </a:r>
            <a:r>
              <a:rPr lang="en-US" dirty="0" smtClean="0"/>
              <a:t>shall: </a:t>
            </a:r>
          </a:p>
          <a:p>
            <a:endParaRPr lang="en-US" dirty="0"/>
          </a:p>
          <a:p>
            <a:r>
              <a:rPr lang="en-US" dirty="0" smtClean="0"/>
              <a:t>3.  Submit </a:t>
            </a:r>
            <a:r>
              <a:rPr lang="en-US" dirty="0"/>
              <a:t>an integrated master schedule (IMS) and </a:t>
            </a:r>
            <a:r>
              <a:rPr lang="en-US" dirty="0" smtClean="0"/>
              <a:t>Work Breakdown </a:t>
            </a:r>
            <a:r>
              <a:rPr lang="en-US" dirty="0"/>
              <a:t>Structure (WBS) that addresses all events associated with implementation within the first two years. Offerors shall identify risks associated with the proposed schedule and the associated mitigation </a:t>
            </a:r>
            <a:r>
              <a:rPr lang="en-US" dirty="0" smtClean="0"/>
              <a:t>strategies.  </a:t>
            </a:r>
          </a:p>
          <a:p>
            <a:endParaRPr lang="en-US" dirty="0"/>
          </a:p>
          <a:p>
            <a:r>
              <a:rPr lang="en-US" dirty="0" smtClean="0"/>
              <a:t>4.  </a:t>
            </a:r>
            <a:r>
              <a:rPr lang="en-US" dirty="0"/>
              <a:t>Submit a summary of the Offeror’s and its subcontractors’ qualifications and expertise with respect to claims adjudication software. The Offeror is encouraged to address the expertise it has regarding the implementation of a COTS based claims processing solution in a Government or large commercial industry healthcare claims processing setting.  </a:t>
            </a:r>
            <a:endParaRPr lang="en-US" dirty="0" smtClean="0"/>
          </a:p>
        </p:txBody>
      </p:sp>
      <p:sp>
        <p:nvSpPr>
          <p:cNvPr id="28" name="Title 2"/>
          <p:cNvSpPr>
            <a:spLocks noGrp="1"/>
          </p:cNvSpPr>
          <p:nvPr>
            <p:ph type="title"/>
          </p:nvPr>
        </p:nvSpPr>
        <p:spPr>
          <a:xfrm>
            <a:off x="225631" y="-214840"/>
            <a:ext cx="10040112" cy="990210"/>
          </a:xfrm>
        </p:spPr>
        <p:txBody>
          <a:bodyPr>
            <a:normAutofit/>
          </a:bodyPr>
          <a:lstStyle/>
          <a:p>
            <a:r>
              <a:rPr lang="en-US" dirty="0" smtClean="0"/>
              <a:t>Evaluation Approach – TECHNICAL </a:t>
            </a:r>
            <a:endParaRPr lang="en-US" dirty="0"/>
          </a:p>
        </p:txBody>
      </p:sp>
    </p:spTree>
    <p:extLst>
      <p:ext uri="{BB962C8B-B14F-4D97-AF65-F5344CB8AC3E}">
        <p14:creationId xmlns:p14="http://schemas.microsoft.com/office/powerpoint/2010/main" val="255304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25</a:t>
            </a:fld>
            <a:endParaRPr lang="en-US" dirty="0"/>
          </a:p>
        </p:txBody>
      </p:sp>
      <p:sp>
        <p:nvSpPr>
          <p:cNvPr id="11" name="Content Placeholder 21"/>
          <p:cNvSpPr>
            <a:spLocks noGrp="1"/>
          </p:cNvSpPr>
          <p:nvPr>
            <p:ph idx="1"/>
          </p:nvPr>
        </p:nvSpPr>
        <p:spPr>
          <a:xfrm>
            <a:off x="8246560" y="736965"/>
            <a:ext cx="2619362" cy="1995062"/>
          </a:xfrm>
        </p:spPr>
        <p:txBody>
          <a:bodyPr>
            <a:normAutofit/>
          </a:bodyPr>
          <a:lstStyle/>
          <a:p>
            <a:pPr marL="0" indent="0">
              <a:buNone/>
            </a:pPr>
            <a:r>
              <a:rPr lang="en-US" sz="2000" dirty="0" smtClean="0"/>
              <a:t>All three subfactors are </a:t>
            </a:r>
            <a:r>
              <a:rPr lang="en-US" sz="2000" b="1" dirty="0" smtClean="0"/>
              <a:t>equal</a:t>
            </a:r>
            <a:r>
              <a:rPr lang="en-US" sz="2000" dirty="0" smtClean="0"/>
              <a:t> in weight. </a:t>
            </a:r>
            <a:endParaRPr lang="en-US" sz="2000" dirty="0"/>
          </a:p>
          <a:p>
            <a:pPr marL="0" indent="0">
              <a:buNone/>
            </a:pPr>
            <a:r>
              <a:rPr lang="en-US" sz="2000" dirty="0"/>
              <a:t>The cumulative page limit for Sub-factors A &amp; B is 50 pages.</a:t>
            </a:r>
          </a:p>
          <a:p>
            <a:pPr marL="0" indent="0">
              <a:buNone/>
            </a:pPr>
            <a:endParaRPr lang="en-US" sz="2000" dirty="0" smtClean="0"/>
          </a:p>
          <a:p>
            <a:endParaRPr lang="en-US" sz="2000" dirty="0"/>
          </a:p>
          <a:p>
            <a:endParaRPr lang="en-US" sz="2000" b="1" dirty="0" smtClean="0"/>
          </a:p>
          <a:p>
            <a:endParaRPr lang="en-US" sz="2000" dirty="0"/>
          </a:p>
        </p:txBody>
      </p:sp>
      <p:sp>
        <p:nvSpPr>
          <p:cNvPr id="13" name="Rectangle 12"/>
          <p:cNvSpPr/>
          <p:nvPr/>
        </p:nvSpPr>
        <p:spPr>
          <a:xfrm>
            <a:off x="325130" y="775370"/>
            <a:ext cx="2138901" cy="2041741"/>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a:t>
            </a:r>
            <a:endParaRPr lang="en-US" dirty="0">
              <a:solidFill>
                <a:schemeClr val="tx1"/>
              </a:solidFill>
            </a:endParaRPr>
          </a:p>
        </p:txBody>
      </p:sp>
      <p:sp>
        <p:nvSpPr>
          <p:cNvPr id="17" name="Right Brace 16"/>
          <p:cNvSpPr/>
          <p:nvPr/>
        </p:nvSpPr>
        <p:spPr>
          <a:xfrm>
            <a:off x="2706240" y="736965"/>
            <a:ext cx="620202" cy="204174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8" name="Group 24"/>
          <p:cNvGrpSpPr/>
          <p:nvPr/>
        </p:nvGrpSpPr>
        <p:grpSpPr>
          <a:xfrm>
            <a:off x="3475386" y="698561"/>
            <a:ext cx="2139445" cy="2056760"/>
            <a:chOff x="3960141" y="1422505"/>
            <a:chExt cx="2139445" cy="2056760"/>
          </a:xfrm>
          <a:solidFill>
            <a:srgbClr val="FFC000"/>
          </a:solidFill>
        </p:grpSpPr>
        <p:sp>
          <p:nvSpPr>
            <p:cNvPr id="20" name="Rectangle 19"/>
            <p:cNvSpPr/>
            <p:nvPr/>
          </p:nvSpPr>
          <p:spPr>
            <a:xfrm>
              <a:off x="3960141" y="1422505"/>
              <a:ext cx="2138901" cy="653262"/>
            </a:xfrm>
            <a:prstGeom prst="rect">
              <a:avLst/>
            </a:prstGeom>
            <a:solidFill>
              <a:srgbClr val="FFFF66"/>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 Execution</a:t>
              </a:r>
              <a:endParaRPr lang="en-US" dirty="0">
                <a:solidFill>
                  <a:schemeClr val="tx1"/>
                </a:solidFill>
              </a:endParaRPr>
            </a:p>
          </p:txBody>
        </p:sp>
        <p:sp>
          <p:nvSpPr>
            <p:cNvPr id="19" name="Rectangle 18"/>
            <p:cNvSpPr/>
            <p:nvPr/>
          </p:nvSpPr>
          <p:spPr>
            <a:xfrm>
              <a:off x="3960685" y="2075766"/>
              <a:ext cx="2138901" cy="690913"/>
            </a:xfrm>
            <a:prstGeom prst="rect">
              <a:avLst/>
            </a:prstGeom>
            <a:solidFill>
              <a:srgbClr val="FFFF66"/>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Project Execution</a:t>
              </a:r>
              <a:endParaRPr lang="en-US" dirty="0">
                <a:solidFill>
                  <a:schemeClr val="tx1"/>
                </a:solidFill>
              </a:endParaRPr>
            </a:p>
          </p:txBody>
        </p:sp>
        <p:sp>
          <p:nvSpPr>
            <p:cNvPr id="21" name="Rectangle 20"/>
            <p:cNvSpPr/>
            <p:nvPr/>
          </p:nvSpPr>
          <p:spPr>
            <a:xfrm>
              <a:off x="3960668" y="2766679"/>
              <a:ext cx="2138901" cy="712586"/>
            </a:xfrm>
            <a:prstGeom prst="rect">
              <a:avLst/>
            </a:prstGeom>
            <a:solidFill>
              <a:srgbClr val="FFFF66"/>
            </a:solidFill>
            <a:ln>
              <a:solidFill>
                <a:schemeClr val="tx1"/>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Product Demonstration</a:t>
              </a:r>
              <a:endParaRPr lang="en-US" dirty="0">
                <a:solidFill>
                  <a:schemeClr val="tx1"/>
                </a:solidFill>
              </a:endParaRPr>
            </a:p>
          </p:txBody>
        </p:sp>
      </p:grpSp>
      <p:sp>
        <p:nvSpPr>
          <p:cNvPr id="22" name="TextBox 21"/>
          <p:cNvSpPr txBox="1"/>
          <p:nvPr/>
        </p:nvSpPr>
        <p:spPr>
          <a:xfrm>
            <a:off x="6186455" y="852180"/>
            <a:ext cx="1341714" cy="369332"/>
          </a:xfrm>
          <a:prstGeom prst="rect">
            <a:avLst/>
          </a:prstGeom>
          <a:noFill/>
        </p:spPr>
        <p:txBody>
          <a:bodyPr wrap="none" rtlCol="0">
            <a:spAutoFit/>
          </a:bodyPr>
          <a:lstStyle/>
          <a:p>
            <a:r>
              <a:rPr lang="en-US" dirty="0" smtClean="0">
                <a:latin typeface="+mn-lt"/>
              </a:rPr>
              <a:t>Sub-factor A</a:t>
            </a:r>
            <a:endParaRPr lang="en-US" dirty="0">
              <a:latin typeface="+mn-lt"/>
            </a:endParaRPr>
          </a:p>
        </p:txBody>
      </p:sp>
      <p:sp>
        <p:nvSpPr>
          <p:cNvPr id="23" name="TextBox 22"/>
          <p:cNvSpPr txBox="1"/>
          <p:nvPr/>
        </p:nvSpPr>
        <p:spPr>
          <a:xfrm>
            <a:off x="6187480" y="2365388"/>
            <a:ext cx="1332096" cy="369332"/>
          </a:xfrm>
          <a:prstGeom prst="rect">
            <a:avLst/>
          </a:prstGeom>
          <a:noFill/>
        </p:spPr>
        <p:txBody>
          <a:bodyPr wrap="none" rtlCol="0">
            <a:spAutoFit/>
          </a:bodyPr>
          <a:lstStyle/>
          <a:p>
            <a:r>
              <a:rPr lang="en-US" dirty="0" smtClean="0">
                <a:latin typeface="+mn-lt"/>
              </a:rPr>
              <a:t>Sub-factor C</a:t>
            </a:r>
            <a:endParaRPr lang="en-US" dirty="0">
              <a:latin typeface="+mn-lt"/>
            </a:endParaRPr>
          </a:p>
        </p:txBody>
      </p:sp>
      <p:sp>
        <p:nvSpPr>
          <p:cNvPr id="24" name="Right Brace 23"/>
          <p:cNvSpPr/>
          <p:nvPr/>
        </p:nvSpPr>
        <p:spPr>
          <a:xfrm>
            <a:off x="5836247" y="698560"/>
            <a:ext cx="110661" cy="65326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Right Brace 24"/>
          <p:cNvSpPr/>
          <p:nvPr/>
        </p:nvSpPr>
        <p:spPr>
          <a:xfrm>
            <a:off x="5817045" y="2196355"/>
            <a:ext cx="134417"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Right Brace 25"/>
          <p:cNvSpPr/>
          <p:nvPr/>
        </p:nvSpPr>
        <p:spPr>
          <a:xfrm>
            <a:off x="5811262" y="1466660"/>
            <a:ext cx="135646"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TextBox 26"/>
          <p:cNvSpPr txBox="1"/>
          <p:nvPr/>
        </p:nvSpPr>
        <p:spPr>
          <a:xfrm>
            <a:off x="6201095" y="1634998"/>
            <a:ext cx="1333698" cy="369332"/>
          </a:xfrm>
          <a:prstGeom prst="rect">
            <a:avLst/>
          </a:prstGeom>
          <a:noFill/>
        </p:spPr>
        <p:txBody>
          <a:bodyPr wrap="none" rtlCol="0">
            <a:spAutoFit/>
          </a:bodyPr>
          <a:lstStyle/>
          <a:p>
            <a:r>
              <a:rPr lang="en-US" dirty="0" smtClean="0">
                <a:latin typeface="+mn-lt"/>
              </a:rPr>
              <a:t>Sub-factor B</a:t>
            </a:r>
            <a:endParaRPr lang="en-US" dirty="0">
              <a:latin typeface="+mn-lt"/>
            </a:endParaRPr>
          </a:p>
        </p:txBody>
      </p:sp>
      <p:sp>
        <p:nvSpPr>
          <p:cNvPr id="3" name="Rectangle 2"/>
          <p:cNvSpPr/>
          <p:nvPr/>
        </p:nvSpPr>
        <p:spPr>
          <a:xfrm>
            <a:off x="498772" y="5625763"/>
            <a:ext cx="2827670" cy="1048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59490" y="3063833"/>
            <a:ext cx="10532063" cy="3416320"/>
          </a:xfrm>
          <a:prstGeom prst="rect">
            <a:avLst/>
          </a:prstGeom>
          <a:noFill/>
        </p:spPr>
        <p:txBody>
          <a:bodyPr wrap="square" rtlCol="0">
            <a:spAutoFit/>
          </a:bodyPr>
          <a:lstStyle/>
          <a:p>
            <a:r>
              <a:rPr lang="en-US" dirty="0"/>
              <a:t>Each Offeror whose written proposal is determined to be among the most </a:t>
            </a:r>
            <a:r>
              <a:rPr lang="en-US" dirty="0" smtClean="0"/>
              <a:t>highly rated </a:t>
            </a:r>
            <a:r>
              <a:rPr lang="en-US" dirty="0"/>
              <a:t>shall provide a live, real-time, demonstration of the solution </a:t>
            </a:r>
            <a:r>
              <a:rPr lang="en-US" dirty="0" smtClean="0"/>
              <a:t>as described </a:t>
            </a:r>
            <a:r>
              <a:rPr lang="en-US" dirty="0"/>
              <a:t>in its </a:t>
            </a:r>
            <a:r>
              <a:rPr lang="en-US" dirty="0" smtClean="0"/>
              <a:t>proposal.  </a:t>
            </a:r>
          </a:p>
          <a:p>
            <a:endParaRPr lang="en-US" dirty="0"/>
          </a:p>
          <a:p>
            <a:r>
              <a:rPr lang="en-US" dirty="0"/>
              <a:t>Offerors will be notified a minimum of 2 days in advance of </a:t>
            </a:r>
            <a:r>
              <a:rPr lang="en-US" dirty="0" smtClean="0"/>
              <a:t>the specific </a:t>
            </a:r>
            <a:r>
              <a:rPr lang="en-US" dirty="0"/>
              <a:t>date/time of their </a:t>
            </a:r>
            <a:r>
              <a:rPr lang="en-US" dirty="0" smtClean="0"/>
              <a:t>demonstration and may bring no more than 5 personnel.  </a:t>
            </a:r>
          </a:p>
          <a:p>
            <a:endParaRPr lang="en-US" dirty="0"/>
          </a:p>
          <a:p>
            <a:r>
              <a:rPr lang="en-US" dirty="0"/>
              <a:t>The demonstration will be conducted at </a:t>
            </a:r>
            <a:r>
              <a:rPr lang="en-US" dirty="0" smtClean="0"/>
              <a:t>either the VA </a:t>
            </a:r>
            <a:r>
              <a:rPr lang="en-US" dirty="0"/>
              <a:t>Technology Acquisition Center in </a:t>
            </a:r>
            <a:r>
              <a:rPr lang="en-US" dirty="0" smtClean="0"/>
              <a:t>Eatontown, </a:t>
            </a:r>
            <a:r>
              <a:rPr lang="en-US" dirty="0"/>
              <a:t>New </a:t>
            </a:r>
            <a:r>
              <a:rPr lang="en-US" dirty="0" smtClean="0"/>
              <a:t>Jersey or VA-FSC.  </a:t>
            </a:r>
          </a:p>
          <a:p>
            <a:endParaRPr lang="en-US" dirty="0"/>
          </a:p>
          <a:p>
            <a:r>
              <a:rPr lang="en-US" dirty="0" smtClean="0"/>
              <a:t>The conference </a:t>
            </a:r>
            <a:r>
              <a:rPr lang="en-US" dirty="0"/>
              <a:t>room will contain several 120 VAC outlets. The Government </a:t>
            </a:r>
            <a:r>
              <a:rPr lang="en-US" dirty="0" smtClean="0"/>
              <a:t>will not provide internet </a:t>
            </a:r>
            <a:r>
              <a:rPr lang="en-US" dirty="0"/>
              <a:t>access. </a:t>
            </a:r>
            <a:r>
              <a:rPr lang="en-US" dirty="0" smtClean="0"/>
              <a:t> All resources </a:t>
            </a:r>
            <a:r>
              <a:rPr lang="en-US" dirty="0"/>
              <a:t>and equipment required for </a:t>
            </a:r>
            <a:r>
              <a:rPr lang="en-US" dirty="0" smtClean="0"/>
              <a:t>the demonstration</a:t>
            </a:r>
            <a:r>
              <a:rPr lang="en-US" dirty="0"/>
              <a:t>, including internet connectivity, shall be provided by the Offeror. </a:t>
            </a:r>
            <a:r>
              <a:rPr lang="en-US" dirty="0" smtClean="0"/>
              <a:t> </a:t>
            </a:r>
          </a:p>
        </p:txBody>
      </p:sp>
      <p:sp>
        <p:nvSpPr>
          <p:cNvPr id="28" name="Title 2"/>
          <p:cNvSpPr>
            <a:spLocks noGrp="1"/>
          </p:cNvSpPr>
          <p:nvPr>
            <p:ph type="title"/>
          </p:nvPr>
        </p:nvSpPr>
        <p:spPr>
          <a:xfrm>
            <a:off x="225631" y="-214840"/>
            <a:ext cx="10040112" cy="990210"/>
          </a:xfrm>
        </p:spPr>
        <p:txBody>
          <a:bodyPr>
            <a:normAutofit/>
          </a:bodyPr>
          <a:lstStyle/>
          <a:p>
            <a:r>
              <a:rPr lang="en-US" dirty="0" smtClean="0"/>
              <a:t>Evaluation Approach – TECHNICAL </a:t>
            </a:r>
            <a:endParaRPr lang="en-US" dirty="0"/>
          </a:p>
        </p:txBody>
      </p:sp>
    </p:spTree>
    <p:extLst>
      <p:ext uri="{BB962C8B-B14F-4D97-AF65-F5344CB8AC3E}">
        <p14:creationId xmlns:p14="http://schemas.microsoft.com/office/powerpoint/2010/main" val="3160629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26</a:t>
            </a:fld>
            <a:endParaRPr lang="en-US" dirty="0"/>
          </a:p>
        </p:txBody>
      </p:sp>
      <p:sp>
        <p:nvSpPr>
          <p:cNvPr id="11" name="Content Placeholder 21"/>
          <p:cNvSpPr>
            <a:spLocks noGrp="1"/>
          </p:cNvSpPr>
          <p:nvPr>
            <p:ph idx="1"/>
          </p:nvPr>
        </p:nvSpPr>
        <p:spPr>
          <a:xfrm>
            <a:off x="8317812" y="785599"/>
            <a:ext cx="2619362" cy="2244444"/>
          </a:xfrm>
        </p:spPr>
        <p:txBody>
          <a:bodyPr>
            <a:normAutofit/>
          </a:bodyPr>
          <a:lstStyle/>
          <a:p>
            <a:pPr marL="0" indent="0">
              <a:buNone/>
            </a:pPr>
            <a:r>
              <a:rPr lang="en-US" sz="2000" dirty="0" smtClean="0"/>
              <a:t>All three subfactors are </a:t>
            </a:r>
            <a:r>
              <a:rPr lang="en-US" sz="2000" b="1" dirty="0" smtClean="0"/>
              <a:t>equal</a:t>
            </a:r>
            <a:r>
              <a:rPr lang="en-US" sz="2000" dirty="0" smtClean="0"/>
              <a:t> in weight. </a:t>
            </a:r>
            <a:endParaRPr lang="en-US" sz="2000" dirty="0"/>
          </a:p>
          <a:p>
            <a:pPr marL="0" indent="0">
              <a:buNone/>
            </a:pPr>
            <a:r>
              <a:rPr lang="en-US" sz="2000" dirty="0"/>
              <a:t>The cumulative page limit for Sub-factors A &amp; B is 50 pages.</a:t>
            </a:r>
          </a:p>
          <a:p>
            <a:pPr marL="0" indent="0">
              <a:buNone/>
            </a:pPr>
            <a:endParaRPr lang="en-US" sz="2000" dirty="0" smtClean="0"/>
          </a:p>
          <a:p>
            <a:endParaRPr lang="en-US" sz="2000" dirty="0"/>
          </a:p>
          <a:p>
            <a:endParaRPr lang="en-US" sz="2000" b="1" dirty="0" smtClean="0"/>
          </a:p>
          <a:p>
            <a:endParaRPr lang="en-US" sz="2000" dirty="0"/>
          </a:p>
        </p:txBody>
      </p:sp>
      <p:sp>
        <p:nvSpPr>
          <p:cNvPr id="13" name="Rectangle 12"/>
          <p:cNvSpPr/>
          <p:nvPr/>
        </p:nvSpPr>
        <p:spPr>
          <a:xfrm>
            <a:off x="325130" y="775370"/>
            <a:ext cx="2138901" cy="2041741"/>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a:t>
            </a:r>
            <a:endParaRPr lang="en-US" dirty="0">
              <a:solidFill>
                <a:schemeClr val="tx1"/>
              </a:solidFill>
            </a:endParaRPr>
          </a:p>
        </p:txBody>
      </p:sp>
      <p:sp>
        <p:nvSpPr>
          <p:cNvPr id="17" name="Right Brace 16"/>
          <p:cNvSpPr/>
          <p:nvPr/>
        </p:nvSpPr>
        <p:spPr>
          <a:xfrm>
            <a:off x="2706240" y="736965"/>
            <a:ext cx="620202" cy="204174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8" name="Group 24"/>
          <p:cNvGrpSpPr/>
          <p:nvPr/>
        </p:nvGrpSpPr>
        <p:grpSpPr>
          <a:xfrm>
            <a:off x="3475386" y="698561"/>
            <a:ext cx="2139445" cy="2056760"/>
            <a:chOff x="3960141" y="1422505"/>
            <a:chExt cx="2139445" cy="2056760"/>
          </a:xfrm>
          <a:solidFill>
            <a:srgbClr val="FFC000"/>
          </a:solidFill>
        </p:grpSpPr>
        <p:sp>
          <p:nvSpPr>
            <p:cNvPr id="20" name="Rectangle 19"/>
            <p:cNvSpPr/>
            <p:nvPr/>
          </p:nvSpPr>
          <p:spPr>
            <a:xfrm>
              <a:off x="3960141" y="1422505"/>
              <a:ext cx="2138901" cy="653262"/>
            </a:xfrm>
            <a:prstGeom prst="rect">
              <a:avLst/>
            </a:prstGeom>
            <a:solidFill>
              <a:srgbClr val="FFFF66"/>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Technical Execution</a:t>
              </a:r>
              <a:endParaRPr lang="en-US" dirty="0">
                <a:solidFill>
                  <a:schemeClr val="tx1"/>
                </a:solidFill>
              </a:endParaRPr>
            </a:p>
          </p:txBody>
        </p:sp>
        <p:sp>
          <p:nvSpPr>
            <p:cNvPr id="19" name="Rectangle 18"/>
            <p:cNvSpPr/>
            <p:nvPr/>
          </p:nvSpPr>
          <p:spPr>
            <a:xfrm>
              <a:off x="3960685" y="2075766"/>
              <a:ext cx="2138901" cy="690913"/>
            </a:xfrm>
            <a:prstGeom prst="rect">
              <a:avLst/>
            </a:prstGeom>
            <a:solidFill>
              <a:srgbClr val="FFFF66"/>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Project Execution</a:t>
              </a:r>
              <a:endParaRPr lang="en-US" dirty="0">
                <a:solidFill>
                  <a:schemeClr val="tx1"/>
                </a:solidFill>
              </a:endParaRPr>
            </a:p>
          </p:txBody>
        </p:sp>
        <p:sp>
          <p:nvSpPr>
            <p:cNvPr id="21" name="Rectangle 20"/>
            <p:cNvSpPr/>
            <p:nvPr/>
          </p:nvSpPr>
          <p:spPr>
            <a:xfrm>
              <a:off x="3960668" y="2766679"/>
              <a:ext cx="2138901" cy="712586"/>
            </a:xfrm>
            <a:prstGeom prst="rect">
              <a:avLst/>
            </a:prstGeom>
            <a:solidFill>
              <a:srgbClr val="FFFF66"/>
            </a:solidFill>
            <a:ln>
              <a:solidFill>
                <a:schemeClr val="tx1"/>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Product Demonstration</a:t>
              </a:r>
              <a:endParaRPr lang="en-US" dirty="0">
                <a:solidFill>
                  <a:schemeClr val="tx1"/>
                </a:solidFill>
              </a:endParaRPr>
            </a:p>
          </p:txBody>
        </p:sp>
      </p:grpSp>
      <p:sp>
        <p:nvSpPr>
          <p:cNvPr id="22" name="TextBox 21"/>
          <p:cNvSpPr txBox="1"/>
          <p:nvPr/>
        </p:nvSpPr>
        <p:spPr>
          <a:xfrm>
            <a:off x="6186455" y="852180"/>
            <a:ext cx="1341714" cy="369332"/>
          </a:xfrm>
          <a:prstGeom prst="rect">
            <a:avLst/>
          </a:prstGeom>
          <a:noFill/>
        </p:spPr>
        <p:txBody>
          <a:bodyPr wrap="none" rtlCol="0">
            <a:spAutoFit/>
          </a:bodyPr>
          <a:lstStyle/>
          <a:p>
            <a:r>
              <a:rPr lang="en-US" dirty="0" smtClean="0">
                <a:latin typeface="+mn-lt"/>
              </a:rPr>
              <a:t>Sub-factor A</a:t>
            </a:r>
            <a:endParaRPr lang="en-US" dirty="0">
              <a:latin typeface="+mn-lt"/>
            </a:endParaRPr>
          </a:p>
        </p:txBody>
      </p:sp>
      <p:sp>
        <p:nvSpPr>
          <p:cNvPr id="23" name="TextBox 22"/>
          <p:cNvSpPr txBox="1"/>
          <p:nvPr/>
        </p:nvSpPr>
        <p:spPr>
          <a:xfrm>
            <a:off x="6187480" y="2365388"/>
            <a:ext cx="1332096" cy="369332"/>
          </a:xfrm>
          <a:prstGeom prst="rect">
            <a:avLst/>
          </a:prstGeom>
          <a:noFill/>
        </p:spPr>
        <p:txBody>
          <a:bodyPr wrap="none" rtlCol="0">
            <a:spAutoFit/>
          </a:bodyPr>
          <a:lstStyle/>
          <a:p>
            <a:r>
              <a:rPr lang="en-US" dirty="0" smtClean="0">
                <a:latin typeface="+mn-lt"/>
              </a:rPr>
              <a:t>Sub-factor C</a:t>
            </a:r>
            <a:endParaRPr lang="en-US" dirty="0">
              <a:latin typeface="+mn-lt"/>
            </a:endParaRPr>
          </a:p>
        </p:txBody>
      </p:sp>
      <p:sp>
        <p:nvSpPr>
          <p:cNvPr id="24" name="Right Brace 23"/>
          <p:cNvSpPr/>
          <p:nvPr/>
        </p:nvSpPr>
        <p:spPr>
          <a:xfrm>
            <a:off x="5836247" y="698560"/>
            <a:ext cx="110661" cy="65326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Right Brace 24"/>
          <p:cNvSpPr/>
          <p:nvPr/>
        </p:nvSpPr>
        <p:spPr>
          <a:xfrm>
            <a:off x="5817045" y="2196355"/>
            <a:ext cx="134417"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Right Brace 25"/>
          <p:cNvSpPr/>
          <p:nvPr/>
        </p:nvSpPr>
        <p:spPr>
          <a:xfrm>
            <a:off x="5811262" y="1466660"/>
            <a:ext cx="135646" cy="6912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TextBox 26"/>
          <p:cNvSpPr txBox="1"/>
          <p:nvPr/>
        </p:nvSpPr>
        <p:spPr>
          <a:xfrm>
            <a:off x="6201095" y="1634998"/>
            <a:ext cx="1333698" cy="369332"/>
          </a:xfrm>
          <a:prstGeom prst="rect">
            <a:avLst/>
          </a:prstGeom>
          <a:noFill/>
        </p:spPr>
        <p:txBody>
          <a:bodyPr wrap="none" rtlCol="0">
            <a:spAutoFit/>
          </a:bodyPr>
          <a:lstStyle/>
          <a:p>
            <a:r>
              <a:rPr lang="en-US" dirty="0" smtClean="0">
                <a:latin typeface="+mn-lt"/>
              </a:rPr>
              <a:t>Sub-factor B</a:t>
            </a:r>
            <a:endParaRPr lang="en-US" dirty="0">
              <a:latin typeface="+mn-lt"/>
            </a:endParaRPr>
          </a:p>
        </p:txBody>
      </p:sp>
      <p:sp>
        <p:nvSpPr>
          <p:cNvPr id="3" name="Rectangle 2"/>
          <p:cNvSpPr/>
          <p:nvPr/>
        </p:nvSpPr>
        <p:spPr>
          <a:xfrm>
            <a:off x="498772" y="5625763"/>
            <a:ext cx="2827670" cy="1048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2"/>
          <p:cNvSpPr>
            <a:spLocks noGrp="1"/>
          </p:cNvSpPr>
          <p:nvPr>
            <p:ph type="title"/>
          </p:nvPr>
        </p:nvSpPr>
        <p:spPr>
          <a:xfrm>
            <a:off x="225631" y="-214840"/>
            <a:ext cx="10040112" cy="990210"/>
          </a:xfrm>
        </p:spPr>
        <p:txBody>
          <a:bodyPr>
            <a:normAutofit/>
          </a:bodyPr>
          <a:lstStyle/>
          <a:p>
            <a:r>
              <a:rPr lang="en-US" dirty="0" smtClean="0"/>
              <a:t>Evaluation Approach – TECHNICAL </a:t>
            </a:r>
            <a:endParaRPr lang="en-US" dirty="0"/>
          </a:p>
        </p:txBody>
      </p:sp>
      <p:sp>
        <p:nvSpPr>
          <p:cNvPr id="29" name="TextBox 28"/>
          <p:cNvSpPr txBox="1"/>
          <p:nvPr/>
        </p:nvSpPr>
        <p:spPr>
          <a:xfrm>
            <a:off x="559490" y="3063833"/>
            <a:ext cx="10532063" cy="3139321"/>
          </a:xfrm>
          <a:prstGeom prst="rect">
            <a:avLst/>
          </a:prstGeom>
          <a:noFill/>
        </p:spPr>
        <p:txBody>
          <a:bodyPr wrap="square" rtlCol="0">
            <a:spAutoFit/>
          </a:bodyPr>
          <a:lstStyle/>
          <a:p>
            <a:r>
              <a:rPr lang="en-US" dirty="0"/>
              <a:t>All costs associated with the demonstration shall be borne by the Offeror and will not be reimbursed by the Government. </a:t>
            </a:r>
            <a:endParaRPr lang="en-US" dirty="0" smtClean="0"/>
          </a:p>
          <a:p>
            <a:endParaRPr lang="en-US" dirty="0"/>
          </a:p>
          <a:p>
            <a:r>
              <a:rPr lang="en-US" dirty="0"/>
              <a:t>The demonstration will occur over a period not to exceed six hours. Vendors do not have to use the entire six hour time period allotted, but cannot exceed the allotted time period. The Offeror will be allowed 30 minutes prior to the demonstration for any necessary set-up and 30 minutes following the demonstration for </a:t>
            </a:r>
            <a:r>
              <a:rPr lang="en-US" dirty="0" smtClean="0"/>
              <a:t>tear-down. </a:t>
            </a:r>
          </a:p>
          <a:p>
            <a:endParaRPr lang="en-US" dirty="0" smtClean="0"/>
          </a:p>
          <a:p>
            <a:r>
              <a:rPr lang="en-US" dirty="0"/>
              <a:t>The Offeror shall conduct its demonstration in accordance with the Demonstration Plan which will be attached to the </a:t>
            </a:r>
            <a:r>
              <a:rPr lang="en-US" dirty="0" smtClean="0"/>
              <a:t>solicitation.  </a:t>
            </a:r>
            <a:r>
              <a:rPr lang="en-US" b="1" dirty="0" smtClean="0"/>
              <a:t>* Interactions </a:t>
            </a:r>
            <a:r>
              <a:rPr lang="en-US" b="1" dirty="0"/>
              <a:t>between Offeror and Government personnel shall be limited during the demonstration. </a:t>
            </a:r>
            <a:r>
              <a:rPr lang="en-US" b="1" dirty="0" smtClean="0"/>
              <a:t>* </a:t>
            </a:r>
          </a:p>
        </p:txBody>
      </p:sp>
    </p:spTree>
    <p:extLst>
      <p:ext uri="{BB962C8B-B14F-4D97-AF65-F5344CB8AC3E}">
        <p14:creationId xmlns:p14="http://schemas.microsoft.com/office/powerpoint/2010/main" val="220655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27</a:t>
            </a:fld>
            <a:endParaRPr lang="en-US" dirty="0"/>
          </a:p>
        </p:txBody>
      </p:sp>
      <p:sp>
        <p:nvSpPr>
          <p:cNvPr id="3" name="Title 2"/>
          <p:cNvSpPr>
            <a:spLocks noGrp="1"/>
          </p:cNvSpPr>
          <p:nvPr>
            <p:ph type="title"/>
          </p:nvPr>
        </p:nvSpPr>
        <p:spPr>
          <a:xfrm>
            <a:off x="249382" y="203016"/>
            <a:ext cx="10040112" cy="990210"/>
          </a:xfrm>
        </p:spPr>
        <p:txBody>
          <a:bodyPr/>
          <a:lstStyle/>
          <a:p>
            <a:r>
              <a:rPr lang="en-US" dirty="0" smtClean="0"/>
              <a:t>Evaluation Approach – TECHNICAL </a:t>
            </a:r>
            <a:endParaRPr lang="en-US" dirty="0"/>
          </a:p>
        </p:txBody>
      </p:sp>
      <p:sp>
        <p:nvSpPr>
          <p:cNvPr id="9" name="Content Placeholder 2"/>
          <p:cNvSpPr>
            <a:spLocks noGrp="1"/>
          </p:cNvSpPr>
          <p:nvPr>
            <p:ph idx="4294967295"/>
          </p:nvPr>
        </p:nvSpPr>
        <p:spPr>
          <a:xfrm>
            <a:off x="857330" y="1160337"/>
            <a:ext cx="9830461" cy="4910013"/>
          </a:xfrm>
        </p:spPr>
        <p:txBody>
          <a:bodyPr/>
          <a:lstStyle/>
          <a:p>
            <a:pPr marL="0" indent="0">
              <a:buNone/>
            </a:pPr>
            <a:r>
              <a:rPr lang="en-US" sz="2000" dirty="0"/>
              <a:t>For the Technical Execution and Project Execution </a:t>
            </a:r>
            <a:r>
              <a:rPr lang="en-US" sz="2000" dirty="0" smtClean="0"/>
              <a:t>Sub-factors</a:t>
            </a:r>
            <a:r>
              <a:rPr lang="en-US" sz="2000" dirty="0"/>
              <a:t>, the </a:t>
            </a:r>
            <a:r>
              <a:rPr lang="en-US" sz="2000" dirty="0" smtClean="0"/>
              <a:t>evaluation process </a:t>
            </a:r>
            <a:r>
              <a:rPr lang="en-US" sz="2000" dirty="0"/>
              <a:t>will consider the following</a:t>
            </a:r>
            <a:r>
              <a:rPr lang="en-US" sz="2000" dirty="0" smtClean="0"/>
              <a:t>:</a:t>
            </a:r>
          </a:p>
          <a:p>
            <a:pPr marL="514350" indent="-514350">
              <a:buFont typeface="+mj-lt"/>
              <a:buAutoNum type="romanLcPeriod"/>
            </a:pPr>
            <a:r>
              <a:rPr lang="en-US" sz="2000" dirty="0" smtClean="0"/>
              <a:t>Understanding </a:t>
            </a:r>
            <a:r>
              <a:rPr lang="en-US" sz="2000" dirty="0"/>
              <a:t>of the Problem: The proposal will be evaluated to determine the extent to which it demonstrates a clear understanding of all features involved in solving the problems and meeting and/or exceeding the Healthcare Claims </a:t>
            </a:r>
            <a:r>
              <a:rPr lang="en-US" sz="2000" dirty="0" smtClean="0"/>
              <a:t>Adjudication Software requirements</a:t>
            </a:r>
            <a:r>
              <a:rPr lang="en-US" sz="2000" dirty="0"/>
              <a:t>; and the extent to which uncertainties are identified and resolutions </a:t>
            </a:r>
            <a:r>
              <a:rPr lang="en-US" sz="2000" dirty="0" smtClean="0"/>
              <a:t>proposed.</a:t>
            </a:r>
            <a:endParaRPr lang="en-US" sz="2000" dirty="0"/>
          </a:p>
          <a:p>
            <a:pPr marL="514350" indent="-514350">
              <a:buFont typeface="+mj-lt"/>
              <a:buAutoNum type="romanLcPeriod"/>
            </a:pPr>
            <a:r>
              <a:rPr lang="en-US" sz="2000" dirty="0" smtClean="0"/>
              <a:t>Feasibility </a:t>
            </a:r>
            <a:r>
              <a:rPr lang="en-US" sz="2000" dirty="0"/>
              <a:t>of Approach: The proposal will be evaluated to determine the extent to which the proposed approach is workable and the end results achievable. The proposal will be evaluated to determine the level of confidence provided to the Government with respect to the Offeror's methods and approach in successfully meeting and/or exceeding the requirements in a timely manner.</a:t>
            </a:r>
          </a:p>
          <a:p>
            <a:pPr marL="0" indent="0" defTabSz="895350">
              <a:lnSpc>
                <a:spcPct val="120000"/>
              </a:lnSpc>
              <a:spcBef>
                <a:spcPct val="5000"/>
              </a:spcBef>
              <a:buClr>
                <a:schemeClr val="tx1"/>
              </a:buClr>
              <a:buNone/>
            </a:pPr>
            <a:endParaRPr lang="en-US" sz="2000" dirty="0" smtClean="0"/>
          </a:p>
        </p:txBody>
      </p:sp>
    </p:spTree>
    <p:extLst>
      <p:ext uri="{BB962C8B-B14F-4D97-AF65-F5344CB8AC3E}">
        <p14:creationId xmlns:p14="http://schemas.microsoft.com/office/powerpoint/2010/main" val="3058061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28</a:t>
            </a:fld>
            <a:endParaRPr lang="en-US" dirty="0"/>
          </a:p>
        </p:txBody>
      </p:sp>
      <p:sp>
        <p:nvSpPr>
          <p:cNvPr id="3" name="Title 2"/>
          <p:cNvSpPr>
            <a:spLocks noGrp="1"/>
          </p:cNvSpPr>
          <p:nvPr>
            <p:ph type="title"/>
          </p:nvPr>
        </p:nvSpPr>
        <p:spPr>
          <a:xfrm>
            <a:off x="225632" y="203017"/>
            <a:ext cx="10040112" cy="990210"/>
          </a:xfrm>
        </p:spPr>
        <p:txBody>
          <a:bodyPr/>
          <a:lstStyle/>
          <a:p>
            <a:r>
              <a:rPr lang="en-US" dirty="0"/>
              <a:t>Evaluation Approach – TECHNICAL </a:t>
            </a:r>
          </a:p>
        </p:txBody>
      </p:sp>
      <p:sp>
        <p:nvSpPr>
          <p:cNvPr id="9" name="Content Placeholder 2"/>
          <p:cNvSpPr>
            <a:spLocks noGrp="1"/>
          </p:cNvSpPr>
          <p:nvPr>
            <p:ph idx="4294967295"/>
          </p:nvPr>
        </p:nvSpPr>
        <p:spPr>
          <a:xfrm>
            <a:off x="857330" y="1160337"/>
            <a:ext cx="9830461" cy="4910013"/>
          </a:xfrm>
        </p:spPr>
        <p:txBody>
          <a:bodyPr>
            <a:normAutofit/>
          </a:bodyPr>
          <a:lstStyle/>
          <a:p>
            <a:pPr marL="0" indent="0">
              <a:buNone/>
            </a:pPr>
            <a:r>
              <a:rPr lang="en-US" sz="2000" dirty="0"/>
              <a:t>For the Product Demonstration Sub-Factor, the evaluation process will consider the following</a:t>
            </a:r>
            <a:r>
              <a:rPr lang="en-US" sz="2000" dirty="0" smtClean="0"/>
              <a:t>:</a:t>
            </a:r>
          </a:p>
          <a:p>
            <a:pPr marL="514350" indent="-514350">
              <a:buFont typeface="+mj-lt"/>
              <a:buAutoNum type="romanLcPeriod"/>
            </a:pPr>
            <a:r>
              <a:rPr lang="en-US" sz="2000" dirty="0" smtClean="0"/>
              <a:t>Understanding </a:t>
            </a:r>
            <a:r>
              <a:rPr lang="en-US" sz="2000" dirty="0"/>
              <a:t>of Problems: The demonstration will be evaluated </a:t>
            </a:r>
            <a:r>
              <a:rPr lang="en-US" sz="2000" dirty="0" smtClean="0"/>
              <a:t>to determine </a:t>
            </a:r>
            <a:r>
              <a:rPr lang="en-US" sz="2000" dirty="0"/>
              <a:t>the extent to which the Offeror demonstrates a clear </a:t>
            </a:r>
            <a:r>
              <a:rPr lang="en-US" sz="2000" dirty="0" smtClean="0"/>
              <a:t>understanding of </a:t>
            </a:r>
            <a:r>
              <a:rPr lang="en-US" sz="2000" dirty="0"/>
              <a:t>all features involved in solving the problems and meeting the </a:t>
            </a:r>
            <a:r>
              <a:rPr lang="en-US" sz="2000" dirty="0" smtClean="0"/>
              <a:t>requirements presented </a:t>
            </a:r>
            <a:r>
              <a:rPr lang="en-US" sz="2000" dirty="0"/>
              <a:t>by the product demonstration; and the extent to which uncertainties </a:t>
            </a:r>
            <a:r>
              <a:rPr lang="en-US" sz="2000" dirty="0" smtClean="0"/>
              <a:t>are identified </a:t>
            </a:r>
            <a:r>
              <a:rPr lang="en-US" sz="2000" dirty="0"/>
              <a:t>and resolutions proposed.</a:t>
            </a:r>
          </a:p>
          <a:p>
            <a:pPr marL="514350" indent="-514350">
              <a:buFont typeface="+mj-lt"/>
              <a:buAutoNum type="romanLcPeriod"/>
            </a:pPr>
            <a:r>
              <a:rPr lang="en-US" sz="2000" dirty="0" smtClean="0"/>
              <a:t>Feasibility </a:t>
            </a:r>
            <a:r>
              <a:rPr lang="en-US" sz="2000" dirty="0"/>
              <a:t>of Approach: The demonstration will be evaluated to </a:t>
            </a:r>
            <a:r>
              <a:rPr lang="en-US" sz="2000" dirty="0" smtClean="0"/>
              <a:t>determine whether </a:t>
            </a:r>
            <a:r>
              <a:rPr lang="en-US" sz="2000" dirty="0"/>
              <a:t>the Offeror's methods and approach to meeting the product </a:t>
            </a:r>
            <a:r>
              <a:rPr lang="en-US" sz="2000" dirty="0" smtClean="0"/>
              <a:t>demonstration requirements </a:t>
            </a:r>
            <a:r>
              <a:rPr lang="en-US" sz="2000" dirty="0"/>
              <a:t>provides the Government with a high level of confidence </a:t>
            </a:r>
            <a:r>
              <a:rPr lang="en-US" sz="2000" dirty="0" smtClean="0"/>
              <a:t>that the </a:t>
            </a:r>
            <a:r>
              <a:rPr lang="en-US" sz="2000" dirty="0"/>
              <a:t>proposed solution offers the capabilities needed by VA-FSC to accomplish its purpose, and/or can be configured to deliver those capabilities and function in accordance with the requirements presented in the solicitation.</a:t>
            </a:r>
          </a:p>
          <a:p>
            <a:pPr marL="0" indent="0" defTabSz="895350">
              <a:lnSpc>
                <a:spcPct val="120000"/>
              </a:lnSpc>
              <a:spcBef>
                <a:spcPct val="5000"/>
              </a:spcBef>
              <a:buClr>
                <a:schemeClr val="tx1"/>
              </a:buClr>
              <a:buNone/>
            </a:pPr>
            <a:endParaRPr lang="en-US" sz="2000" dirty="0" smtClean="0"/>
          </a:p>
        </p:txBody>
      </p:sp>
    </p:spTree>
    <p:extLst>
      <p:ext uri="{BB962C8B-B14F-4D97-AF65-F5344CB8AC3E}">
        <p14:creationId xmlns:p14="http://schemas.microsoft.com/office/powerpoint/2010/main" val="203874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29</a:t>
            </a:fld>
            <a:endParaRPr lang="en-US" dirty="0"/>
          </a:p>
        </p:txBody>
      </p:sp>
      <p:sp>
        <p:nvSpPr>
          <p:cNvPr id="3" name="Title 2"/>
          <p:cNvSpPr>
            <a:spLocks noGrp="1"/>
          </p:cNvSpPr>
          <p:nvPr>
            <p:ph type="title"/>
          </p:nvPr>
        </p:nvSpPr>
        <p:spPr>
          <a:xfrm>
            <a:off x="190005" y="155515"/>
            <a:ext cx="10040112" cy="990210"/>
          </a:xfrm>
        </p:spPr>
        <p:txBody>
          <a:bodyPr/>
          <a:lstStyle/>
          <a:p>
            <a:r>
              <a:rPr lang="en-US" dirty="0"/>
              <a:t>Evaluation Approach – </a:t>
            </a:r>
            <a:r>
              <a:rPr lang="en-US" dirty="0" smtClean="0"/>
              <a:t>PAST PERFORMANCE</a:t>
            </a:r>
            <a:endParaRPr lang="en-US" dirty="0"/>
          </a:p>
        </p:txBody>
      </p:sp>
      <p:sp>
        <p:nvSpPr>
          <p:cNvPr id="9" name="Content Placeholder 2"/>
          <p:cNvSpPr>
            <a:spLocks noGrp="1"/>
          </p:cNvSpPr>
          <p:nvPr>
            <p:ph idx="4294967295"/>
          </p:nvPr>
        </p:nvSpPr>
        <p:spPr>
          <a:xfrm>
            <a:off x="857330" y="1160337"/>
            <a:ext cx="9830461" cy="4910013"/>
          </a:xfrm>
        </p:spPr>
        <p:txBody>
          <a:bodyPr>
            <a:normAutofit/>
          </a:bodyPr>
          <a:lstStyle/>
          <a:p>
            <a:pPr marL="0" indent="0">
              <a:buNone/>
            </a:pPr>
            <a:r>
              <a:rPr lang="en-US" sz="2000" dirty="0"/>
              <a:t>The Past </a:t>
            </a:r>
            <a:r>
              <a:rPr lang="en-US" sz="2000" dirty="0" smtClean="0"/>
              <a:t>Performance evaluation </a:t>
            </a:r>
            <a:r>
              <a:rPr lang="en-US" sz="2000" dirty="0"/>
              <a:t>will assess the relative risks associated with an Offeror's likelihood </a:t>
            </a:r>
            <a:r>
              <a:rPr lang="en-US" sz="2000" dirty="0" smtClean="0"/>
              <a:t>of success </a:t>
            </a:r>
            <a:r>
              <a:rPr lang="en-US" sz="2000" dirty="0"/>
              <a:t>in fulfilling the solicitation's requirements as indicated by that Offeror's record </a:t>
            </a:r>
            <a:r>
              <a:rPr lang="en-US" sz="2000" dirty="0" smtClean="0"/>
              <a:t>of past </a:t>
            </a:r>
            <a:r>
              <a:rPr lang="en-US" sz="2000" dirty="0"/>
              <a:t>performance. </a:t>
            </a:r>
            <a:endParaRPr lang="en-US" sz="2000" dirty="0" smtClean="0"/>
          </a:p>
          <a:p>
            <a:pPr marL="0" indent="0">
              <a:buNone/>
            </a:pPr>
            <a:r>
              <a:rPr lang="en-US" sz="2000" dirty="0"/>
              <a:t>The Government will conduct a performance risk assessment based on the quality</a:t>
            </a:r>
            <a:r>
              <a:rPr lang="en-US" sz="2000" dirty="0" smtClean="0"/>
              <a:t>, relevancy</a:t>
            </a:r>
            <a:r>
              <a:rPr lang="en-US" sz="2000" dirty="0"/>
              <a:t>, and </a:t>
            </a:r>
            <a:r>
              <a:rPr lang="en-US" sz="2000" dirty="0" err="1"/>
              <a:t>recency</a:t>
            </a:r>
            <a:r>
              <a:rPr lang="en-US" sz="2000" dirty="0"/>
              <a:t> of the Offeror's past performance, as well as that of its </a:t>
            </a:r>
            <a:r>
              <a:rPr lang="en-US" sz="2000" dirty="0" smtClean="0"/>
              <a:t>major subcontractors</a:t>
            </a:r>
            <a:r>
              <a:rPr lang="en-US" sz="2000" dirty="0"/>
              <a:t>, as it relates to the probability of successful accomplishment of </a:t>
            </a:r>
            <a:r>
              <a:rPr lang="en-US" sz="2000" dirty="0" smtClean="0"/>
              <a:t>the required </a:t>
            </a:r>
            <a:r>
              <a:rPr lang="en-US" sz="2000" dirty="0"/>
              <a:t>effort. </a:t>
            </a:r>
            <a:endParaRPr lang="en-US" sz="2000" dirty="0" smtClean="0"/>
          </a:p>
          <a:p>
            <a:pPr marL="0" indent="0">
              <a:buNone/>
            </a:pPr>
            <a:r>
              <a:rPr lang="en-US" sz="2000" dirty="0" smtClean="0"/>
              <a:t>A </a:t>
            </a:r>
            <a:r>
              <a:rPr lang="en-US" sz="2000" dirty="0"/>
              <a:t>project is considered relevant if it comprises both the software product and the services required to tailor the software product to meet the needs of the Customer, and if the volume of claims processed is comparable to that of FSC. </a:t>
            </a:r>
            <a:endParaRPr lang="en-US" sz="2000" dirty="0" smtClean="0"/>
          </a:p>
          <a:p>
            <a:pPr marL="0" indent="0">
              <a:buNone/>
            </a:pPr>
            <a:r>
              <a:rPr lang="en-US" sz="2000" dirty="0" smtClean="0"/>
              <a:t>The </a:t>
            </a:r>
            <a:r>
              <a:rPr lang="en-US" sz="2000" dirty="0"/>
              <a:t>Government considers </a:t>
            </a:r>
            <a:r>
              <a:rPr lang="en-US" sz="2000" dirty="0" err="1"/>
              <a:t>recency</a:t>
            </a:r>
            <a:r>
              <a:rPr lang="en-US" sz="2000" dirty="0"/>
              <a:t> to be within the past three (3) years from date of solicitation release. </a:t>
            </a:r>
            <a:endParaRPr lang="en-US" sz="2000" dirty="0" smtClean="0"/>
          </a:p>
        </p:txBody>
      </p:sp>
    </p:spTree>
    <p:extLst>
      <p:ext uri="{BB962C8B-B14F-4D97-AF65-F5344CB8AC3E}">
        <p14:creationId xmlns:p14="http://schemas.microsoft.com/office/powerpoint/2010/main" val="2452109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30</a:t>
            </a:fld>
            <a:endParaRPr lang="en-US" dirty="0"/>
          </a:p>
        </p:txBody>
      </p:sp>
      <p:sp>
        <p:nvSpPr>
          <p:cNvPr id="3" name="Title 2"/>
          <p:cNvSpPr>
            <a:spLocks noGrp="1"/>
          </p:cNvSpPr>
          <p:nvPr>
            <p:ph type="title"/>
          </p:nvPr>
        </p:nvSpPr>
        <p:spPr>
          <a:xfrm>
            <a:off x="190005" y="155515"/>
            <a:ext cx="10040112" cy="990210"/>
          </a:xfrm>
        </p:spPr>
        <p:txBody>
          <a:bodyPr/>
          <a:lstStyle/>
          <a:p>
            <a:r>
              <a:rPr lang="en-US" dirty="0"/>
              <a:t>Evaluation Approach – </a:t>
            </a:r>
            <a:r>
              <a:rPr lang="en-US" dirty="0" smtClean="0"/>
              <a:t>PAST PERFORMANCE</a:t>
            </a:r>
            <a:endParaRPr lang="en-US" dirty="0"/>
          </a:p>
        </p:txBody>
      </p:sp>
      <p:sp>
        <p:nvSpPr>
          <p:cNvPr id="9" name="Content Placeholder 2"/>
          <p:cNvSpPr>
            <a:spLocks noGrp="1"/>
          </p:cNvSpPr>
          <p:nvPr>
            <p:ph idx="4294967295"/>
          </p:nvPr>
        </p:nvSpPr>
        <p:spPr>
          <a:xfrm>
            <a:off x="857330" y="1160337"/>
            <a:ext cx="9830461" cy="4910013"/>
          </a:xfrm>
        </p:spPr>
        <p:txBody>
          <a:bodyPr>
            <a:normAutofit/>
          </a:bodyPr>
          <a:lstStyle/>
          <a:p>
            <a:pPr marL="0" indent="0">
              <a:buNone/>
            </a:pPr>
            <a:r>
              <a:rPr lang="en-US" sz="2000" dirty="0"/>
              <a:t>Offerors are cautioned that the Government will review available past performance data in the Past Performance Information Retrieval System (PPIRS</a:t>
            </a:r>
            <a:r>
              <a:rPr lang="en-US" sz="2000" dirty="0" smtClean="0"/>
              <a:t>) and reserves </a:t>
            </a:r>
            <a:r>
              <a:rPr lang="en-US" sz="2000" dirty="0"/>
              <a:t>the right to obtain past performance information from any available </a:t>
            </a:r>
            <a:r>
              <a:rPr lang="en-US" sz="2000" dirty="0" smtClean="0"/>
              <a:t>source. </a:t>
            </a:r>
          </a:p>
          <a:p>
            <a:pPr marL="0" indent="0">
              <a:buNone/>
            </a:pPr>
            <a:endParaRPr lang="en-US" sz="2000" dirty="0" smtClean="0"/>
          </a:p>
          <a:p>
            <a:pPr marL="0" indent="0">
              <a:buNone/>
            </a:pPr>
            <a:r>
              <a:rPr lang="en-US" sz="2000" dirty="0" smtClean="0"/>
              <a:t>It </a:t>
            </a:r>
            <a:r>
              <a:rPr lang="en-US" sz="2000" dirty="0"/>
              <a:t>is incumbent upon the Offerors to explain the relevance of the data </a:t>
            </a:r>
            <a:r>
              <a:rPr lang="en-US" sz="2000" dirty="0" smtClean="0"/>
              <a:t>provide and the </a:t>
            </a:r>
            <a:r>
              <a:rPr lang="en-US" sz="2000" dirty="0"/>
              <a:t>burden of proving low performance risk rests with the Offerors. </a:t>
            </a:r>
            <a:endParaRPr lang="en-US" sz="2000" dirty="0" smtClean="0"/>
          </a:p>
          <a:p>
            <a:pPr marL="0" indent="0">
              <a:buNone/>
            </a:pPr>
            <a:endParaRPr lang="en-US" sz="2000" dirty="0"/>
          </a:p>
          <a:p>
            <a:pPr marL="0" indent="0">
              <a:buNone/>
            </a:pPr>
            <a:r>
              <a:rPr lang="en-US" sz="2000" dirty="0"/>
              <a:t>In the case of an Offeror without a record of relevant past performance or for whom information on past performance is not available, the Offeror may not be evaluated favorably or unfavorably on past </a:t>
            </a:r>
            <a:r>
              <a:rPr lang="en-US" sz="2000" dirty="0" smtClean="0"/>
              <a:t>performance. </a:t>
            </a:r>
            <a:endParaRPr lang="en-US" sz="2000" dirty="0"/>
          </a:p>
        </p:txBody>
      </p:sp>
    </p:spTree>
    <p:extLst>
      <p:ext uri="{BB962C8B-B14F-4D97-AF65-F5344CB8AC3E}">
        <p14:creationId xmlns:p14="http://schemas.microsoft.com/office/powerpoint/2010/main" val="255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31</a:t>
            </a:fld>
            <a:endParaRPr lang="en-US" dirty="0"/>
          </a:p>
        </p:txBody>
      </p:sp>
      <p:sp>
        <p:nvSpPr>
          <p:cNvPr id="3" name="Title 2"/>
          <p:cNvSpPr>
            <a:spLocks noGrp="1"/>
          </p:cNvSpPr>
          <p:nvPr>
            <p:ph type="title"/>
          </p:nvPr>
        </p:nvSpPr>
        <p:spPr>
          <a:xfrm>
            <a:off x="190005" y="155515"/>
            <a:ext cx="10040112" cy="990210"/>
          </a:xfrm>
        </p:spPr>
        <p:txBody>
          <a:bodyPr/>
          <a:lstStyle/>
          <a:p>
            <a:r>
              <a:rPr lang="en-US" dirty="0"/>
              <a:t>Evaluation Approach – </a:t>
            </a:r>
            <a:r>
              <a:rPr lang="en-US" dirty="0" smtClean="0"/>
              <a:t>PRICE</a:t>
            </a:r>
            <a:endParaRPr lang="en-US" dirty="0"/>
          </a:p>
        </p:txBody>
      </p:sp>
      <p:sp>
        <p:nvSpPr>
          <p:cNvPr id="9" name="Content Placeholder 2"/>
          <p:cNvSpPr>
            <a:spLocks noGrp="1"/>
          </p:cNvSpPr>
          <p:nvPr>
            <p:ph idx="4294967295"/>
          </p:nvPr>
        </p:nvSpPr>
        <p:spPr>
          <a:xfrm>
            <a:off x="857330" y="1160337"/>
            <a:ext cx="9830461" cy="4910013"/>
          </a:xfrm>
        </p:spPr>
        <p:txBody>
          <a:bodyPr>
            <a:normAutofit/>
          </a:bodyPr>
          <a:lstStyle/>
          <a:p>
            <a:pPr marL="0" indent="0">
              <a:buNone/>
            </a:pPr>
            <a:r>
              <a:rPr lang="en-US" sz="2000" dirty="0" smtClean="0"/>
              <a:t>Firm-Fixed-Price</a:t>
            </a:r>
          </a:p>
          <a:p>
            <a:pPr marL="0" indent="0">
              <a:buNone/>
            </a:pPr>
            <a:r>
              <a:rPr lang="en-US" sz="2000" dirty="0"/>
              <a:t>The Government will evaluate price by adding the total of all line item prices, including all options.  The total evaluated price will be that </a:t>
            </a:r>
            <a:r>
              <a:rPr lang="en-US" sz="2000" dirty="0" smtClean="0"/>
              <a:t>sum. </a:t>
            </a:r>
            <a:endParaRPr lang="en-US" sz="2000" dirty="0"/>
          </a:p>
        </p:txBody>
      </p:sp>
    </p:spTree>
    <p:extLst>
      <p:ext uri="{BB962C8B-B14F-4D97-AF65-F5344CB8AC3E}">
        <p14:creationId xmlns:p14="http://schemas.microsoft.com/office/powerpoint/2010/main" val="4239192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32</a:t>
            </a:fld>
            <a:endParaRPr lang="en-US" dirty="0"/>
          </a:p>
        </p:txBody>
      </p:sp>
      <p:sp>
        <p:nvSpPr>
          <p:cNvPr id="3" name="Title 2"/>
          <p:cNvSpPr>
            <a:spLocks noGrp="1"/>
          </p:cNvSpPr>
          <p:nvPr>
            <p:ph type="title"/>
          </p:nvPr>
        </p:nvSpPr>
        <p:spPr>
          <a:xfrm>
            <a:off x="190005" y="155515"/>
            <a:ext cx="10040112" cy="990210"/>
          </a:xfrm>
        </p:spPr>
        <p:txBody>
          <a:bodyPr/>
          <a:lstStyle/>
          <a:p>
            <a:r>
              <a:rPr lang="en-US" dirty="0"/>
              <a:t>Evaluation Approach – </a:t>
            </a:r>
            <a:r>
              <a:rPr lang="en-US" dirty="0" smtClean="0"/>
              <a:t>SBPC</a:t>
            </a:r>
            <a:endParaRPr lang="en-US" dirty="0"/>
          </a:p>
        </p:txBody>
      </p:sp>
      <p:sp>
        <p:nvSpPr>
          <p:cNvPr id="9" name="Content Placeholder 2"/>
          <p:cNvSpPr>
            <a:spLocks noGrp="1"/>
          </p:cNvSpPr>
          <p:nvPr>
            <p:ph idx="4294967295"/>
          </p:nvPr>
        </p:nvSpPr>
        <p:spPr>
          <a:xfrm>
            <a:off x="857330" y="1160337"/>
            <a:ext cx="9830461" cy="4910013"/>
          </a:xfrm>
        </p:spPr>
        <p:txBody>
          <a:bodyPr>
            <a:normAutofit/>
          </a:bodyPr>
          <a:lstStyle/>
          <a:p>
            <a:pPr marL="0" indent="0">
              <a:buNone/>
            </a:pPr>
            <a:r>
              <a:rPr lang="en-US" sz="2000" dirty="0"/>
              <a:t>Commitment to Small Business Participation </a:t>
            </a:r>
            <a:endParaRPr lang="en-US" sz="2000" dirty="0" smtClean="0"/>
          </a:p>
          <a:p>
            <a:pPr marL="0" indent="0">
              <a:buNone/>
            </a:pPr>
            <a:r>
              <a:rPr lang="en-US" sz="2000" dirty="0"/>
              <a:t>The proposal will be evaluated </a:t>
            </a:r>
            <a:r>
              <a:rPr lang="en-US" sz="2000" dirty="0" smtClean="0"/>
              <a:t>to determine </a:t>
            </a:r>
            <a:r>
              <a:rPr lang="en-US" sz="2000" dirty="0"/>
              <a:t>the extent to which the Offeror demonstrates a commitment to meeting </a:t>
            </a:r>
            <a:r>
              <a:rPr lang="en-US" sz="2000" dirty="0" smtClean="0"/>
              <a:t>or exceeding </a:t>
            </a:r>
            <a:r>
              <a:rPr lang="en-US" sz="2000" dirty="0"/>
              <a:t>the following </a:t>
            </a:r>
            <a:r>
              <a:rPr lang="en-US" sz="2000" dirty="0" smtClean="0"/>
              <a:t>small business goals:  </a:t>
            </a:r>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Any inability </a:t>
            </a:r>
            <a:r>
              <a:rPr lang="en-US" sz="2000" dirty="0"/>
              <a:t>to meet the Government’s subcontracting goal(s) for this procurement must </a:t>
            </a:r>
            <a:r>
              <a:rPr lang="en-US" sz="2000" dirty="0" smtClean="0"/>
              <a:t>be supported </a:t>
            </a:r>
            <a:r>
              <a:rPr lang="en-US" sz="2000" dirty="0"/>
              <a:t>by an adequate explanation as to why that goal(s) cannot be met</a:t>
            </a:r>
            <a:r>
              <a:rPr lang="en-US" sz="2000" dirty="0" smtClean="0"/>
              <a:t>. </a:t>
            </a:r>
            <a:endParaRPr lang="en-US" sz="2000" dirty="0"/>
          </a:p>
          <a:p>
            <a:pPr marL="0" indent="0">
              <a:buNone/>
            </a:pPr>
            <a:endParaRPr lang="en-US" sz="2000" dirty="0"/>
          </a:p>
        </p:txBody>
      </p:sp>
      <p:graphicFrame>
        <p:nvGraphicFramePr>
          <p:cNvPr id="2" name="Table 1"/>
          <p:cNvGraphicFramePr>
            <a:graphicFrameLocks noGrp="1"/>
          </p:cNvGraphicFramePr>
          <p:nvPr>
            <p:extLst>
              <p:ext uri="{D42A27DB-BD31-4B8C-83A1-F6EECF244321}">
                <p14:modId xmlns:p14="http://schemas.microsoft.com/office/powerpoint/2010/main" val="878138237"/>
              </p:ext>
            </p:extLst>
          </p:nvPr>
        </p:nvGraphicFramePr>
        <p:xfrm>
          <a:off x="3409538" y="2667219"/>
          <a:ext cx="3522663" cy="1854200"/>
        </p:xfrm>
        <a:graphic>
          <a:graphicData uri="http://schemas.openxmlformats.org/drawingml/2006/table">
            <a:tbl>
              <a:tblPr firstRow="1" bandRow="1">
                <a:tableStyleId>{16D9F66E-5EB9-4882-86FB-DCBF35E3C3E4}</a:tableStyleId>
              </a:tblPr>
              <a:tblGrid>
                <a:gridCol w="3004820"/>
                <a:gridCol w="517843"/>
              </a:tblGrid>
              <a:tr h="370840">
                <a:tc>
                  <a:txBody>
                    <a:bodyPr/>
                    <a:lstStyle/>
                    <a:p>
                      <a:pPr algn="ctr"/>
                      <a:r>
                        <a:rPr lang="en-US" b="0" dirty="0" smtClean="0"/>
                        <a:t>SDVOSB</a:t>
                      </a:r>
                      <a:endParaRPr lang="en-US" b="0" dirty="0"/>
                    </a:p>
                  </a:txBody>
                  <a:tcPr/>
                </a:tc>
                <a:tc>
                  <a:txBody>
                    <a:bodyPr/>
                    <a:lstStyle/>
                    <a:p>
                      <a:pPr algn="ctr"/>
                      <a:r>
                        <a:rPr lang="en-US" b="0" dirty="0" smtClean="0"/>
                        <a:t>5%</a:t>
                      </a:r>
                      <a:endParaRPr lang="en-US" b="0" dirty="0"/>
                    </a:p>
                  </a:txBody>
                  <a:tcPr/>
                </a:tc>
              </a:tr>
              <a:tr h="370840">
                <a:tc>
                  <a:txBody>
                    <a:bodyPr/>
                    <a:lstStyle/>
                    <a:p>
                      <a:pPr algn="ctr"/>
                      <a:r>
                        <a:rPr lang="en-US" dirty="0" smtClean="0"/>
                        <a:t>VOSB</a:t>
                      </a:r>
                      <a:endParaRPr lang="en-US" dirty="0"/>
                    </a:p>
                  </a:txBody>
                  <a:tcPr/>
                </a:tc>
                <a:tc>
                  <a:txBody>
                    <a:bodyPr/>
                    <a:lstStyle/>
                    <a:p>
                      <a:pPr algn="ctr"/>
                      <a:r>
                        <a:rPr lang="en-US" dirty="0" smtClean="0"/>
                        <a:t>5%</a:t>
                      </a:r>
                      <a:endParaRPr lang="en-US" dirty="0"/>
                    </a:p>
                  </a:txBody>
                  <a:tcPr/>
                </a:tc>
              </a:tr>
              <a:tr h="370840">
                <a:tc>
                  <a:txBody>
                    <a:bodyPr/>
                    <a:lstStyle/>
                    <a:p>
                      <a:pPr algn="ctr"/>
                      <a:r>
                        <a:rPr lang="en-US" dirty="0" smtClean="0"/>
                        <a:t>Small Disadvantaged Business</a:t>
                      </a:r>
                      <a:endParaRPr lang="en-US" dirty="0"/>
                    </a:p>
                  </a:txBody>
                  <a:tcPr/>
                </a:tc>
                <a:tc>
                  <a:txBody>
                    <a:bodyPr/>
                    <a:lstStyle/>
                    <a:p>
                      <a:pPr algn="ctr"/>
                      <a:r>
                        <a:rPr lang="en-US" dirty="0" smtClean="0"/>
                        <a:t>5%</a:t>
                      </a:r>
                      <a:endParaRPr lang="en-US" dirty="0"/>
                    </a:p>
                  </a:txBody>
                  <a:tcPr/>
                </a:tc>
              </a:tr>
              <a:tr h="370840">
                <a:tc>
                  <a:txBody>
                    <a:bodyPr/>
                    <a:lstStyle/>
                    <a:p>
                      <a:pPr algn="ctr"/>
                      <a:r>
                        <a:rPr lang="en-US" dirty="0" smtClean="0"/>
                        <a:t>WOSB</a:t>
                      </a:r>
                      <a:endParaRPr lang="en-US" dirty="0"/>
                    </a:p>
                  </a:txBody>
                  <a:tcPr/>
                </a:tc>
                <a:tc>
                  <a:txBody>
                    <a:bodyPr/>
                    <a:lstStyle/>
                    <a:p>
                      <a:pPr algn="ctr"/>
                      <a:r>
                        <a:rPr lang="en-US" dirty="0" smtClean="0"/>
                        <a:t>5%</a:t>
                      </a:r>
                      <a:endParaRPr lang="en-US" dirty="0"/>
                    </a:p>
                  </a:txBody>
                  <a:tcPr/>
                </a:tc>
              </a:tr>
              <a:tr h="370840">
                <a:tc>
                  <a:txBody>
                    <a:bodyPr/>
                    <a:lstStyle/>
                    <a:p>
                      <a:pPr algn="ctr"/>
                      <a:r>
                        <a:rPr lang="en-US" dirty="0" err="1" smtClean="0"/>
                        <a:t>HUBzone</a:t>
                      </a:r>
                      <a:endParaRPr lang="en-US" dirty="0"/>
                    </a:p>
                  </a:txBody>
                  <a:tcPr/>
                </a:tc>
                <a:tc>
                  <a:txBody>
                    <a:bodyPr/>
                    <a:lstStyle/>
                    <a:p>
                      <a:pPr algn="ctr"/>
                      <a:r>
                        <a:rPr lang="en-US" dirty="0" smtClean="0"/>
                        <a:t>3%</a:t>
                      </a:r>
                      <a:endParaRPr lang="en-US" dirty="0"/>
                    </a:p>
                  </a:txBody>
                  <a:tcPr/>
                </a:tc>
              </a:tr>
            </a:tbl>
          </a:graphicData>
        </a:graphic>
      </p:graphicFrame>
    </p:spTree>
    <p:extLst>
      <p:ext uri="{BB962C8B-B14F-4D97-AF65-F5344CB8AC3E}">
        <p14:creationId xmlns:p14="http://schemas.microsoft.com/office/powerpoint/2010/main" val="85054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33</a:t>
            </a:fld>
            <a:endParaRPr lang="en-US" dirty="0"/>
          </a:p>
        </p:txBody>
      </p:sp>
      <p:sp>
        <p:nvSpPr>
          <p:cNvPr id="3" name="Title 2"/>
          <p:cNvSpPr>
            <a:spLocks noGrp="1"/>
          </p:cNvSpPr>
          <p:nvPr>
            <p:ph type="title"/>
          </p:nvPr>
        </p:nvSpPr>
        <p:spPr>
          <a:xfrm>
            <a:off x="190005" y="155515"/>
            <a:ext cx="10040112" cy="990210"/>
          </a:xfrm>
        </p:spPr>
        <p:txBody>
          <a:bodyPr/>
          <a:lstStyle/>
          <a:p>
            <a:r>
              <a:rPr lang="en-US" dirty="0"/>
              <a:t>Evaluation Approach – </a:t>
            </a:r>
            <a:r>
              <a:rPr lang="en-US" dirty="0" smtClean="0"/>
              <a:t>Vets Involvement</a:t>
            </a:r>
            <a:endParaRPr lang="en-US" dirty="0"/>
          </a:p>
        </p:txBody>
      </p:sp>
      <p:sp>
        <p:nvSpPr>
          <p:cNvPr id="9" name="Content Placeholder 2"/>
          <p:cNvSpPr>
            <a:spLocks noGrp="1"/>
          </p:cNvSpPr>
          <p:nvPr>
            <p:ph idx="4294967295"/>
          </p:nvPr>
        </p:nvSpPr>
        <p:spPr>
          <a:xfrm>
            <a:off x="857330" y="1160337"/>
            <a:ext cx="9830461" cy="4910013"/>
          </a:xfrm>
        </p:spPr>
        <p:txBody>
          <a:bodyPr>
            <a:normAutofit/>
          </a:bodyPr>
          <a:lstStyle/>
          <a:p>
            <a:pPr marL="0" indent="0">
              <a:buNone/>
            </a:pPr>
            <a:r>
              <a:rPr lang="en-US" sz="2000" dirty="0"/>
              <a:t>In accordance with VAAR 852.215-70, Service-Disabled Veteran-Owned and </a:t>
            </a:r>
            <a:r>
              <a:rPr lang="en-US" sz="2000" dirty="0" smtClean="0"/>
              <a:t>Veteran-Owned </a:t>
            </a:r>
            <a:r>
              <a:rPr lang="en-US" sz="2000" dirty="0"/>
              <a:t>Small Business Evaluation Factors, the Government will assign evaluation </a:t>
            </a:r>
            <a:r>
              <a:rPr lang="en-US" sz="2000" dirty="0" smtClean="0"/>
              <a:t>credit for </a:t>
            </a:r>
            <a:r>
              <a:rPr lang="en-US" sz="2000" dirty="0"/>
              <a:t>an Offeror (prime contractor) which is a SDVOSB or a VOSB. </a:t>
            </a:r>
            <a:endParaRPr lang="en-US" sz="2000" dirty="0" smtClean="0"/>
          </a:p>
          <a:p>
            <a:pPr marL="0" indent="0">
              <a:buNone/>
            </a:pPr>
            <a:endParaRPr lang="en-US" sz="2000" dirty="0"/>
          </a:p>
          <a:p>
            <a:pPr marL="0" indent="0">
              <a:buNone/>
            </a:pPr>
            <a:r>
              <a:rPr lang="en-US" sz="2000" dirty="0" smtClean="0"/>
              <a:t>Non-SDVOSB/VOSB Offerors </a:t>
            </a:r>
            <a:r>
              <a:rPr lang="en-US" sz="2000" dirty="0"/>
              <a:t>proposing to use SDVOSBs or VOSBs as subcontractors will receive </a:t>
            </a:r>
            <a:r>
              <a:rPr lang="en-US" sz="2000" dirty="0" smtClean="0"/>
              <a:t>some consideration </a:t>
            </a:r>
            <a:r>
              <a:rPr lang="en-US" sz="2000" dirty="0"/>
              <a:t>under this evaluation Factor. </a:t>
            </a:r>
            <a:endParaRPr lang="en-US" sz="2000" dirty="0" smtClean="0"/>
          </a:p>
          <a:p>
            <a:pPr marL="0" indent="0">
              <a:buNone/>
            </a:pPr>
            <a:endParaRPr lang="en-US" sz="2000" dirty="0"/>
          </a:p>
          <a:p>
            <a:pPr marL="0" indent="0">
              <a:buNone/>
            </a:pPr>
            <a:r>
              <a:rPr lang="en-US" sz="2000" dirty="0" smtClean="0"/>
              <a:t>In </a:t>
            </a:r>
            <a:r>
              <a:rPr lang="en-US" sz="2000" dirty="0"/>
              <a:t>accordance with VAAR 852.219-72</a:t>
            </a:r>
            <a:r>
              <a:rPr lang="en-US" sz="2000" dirty="0" smtClean="0"/>
              <a:t>, Evaluation </a:t>
            </a:r>
            <a:r>
              <a:rPr lang="en-US" sz="2000" dirty="0"/>
              <a:t>Factor for Participation in the VA Mentor-Protégé Program, the </a:t>
            </a:r>
            <a:r>
              <a:rPr lang="en-US" sz="2000" dirty="0" smtClean="0"/>
              <a:t>Government will </a:t>
            </a:r>
            <a:r>
              <a:rPr lang="en-US" sz="2000" dirty="0"/>
              <a:t>assign credit to non-SDVOSB/VOSBs with approved Mentor-Protégé </a:t>
            </a:r>
            <a:r>
              <a:rPr lang="en-US" sz="2000" dirty="0" smtClean="0"/>
              <a:t>Agreements.</a:t>
            </a:r>
            <a:endParaRPr lang="en-US" sz="2000" dirty="0"/>
          </a:p>
        </p:txBody>
      </p:sp>
    </p:spTree>
    <p:extLst>
      <p:ext uri="{BB962C8B-B14F-4D97-AF65-F5344CB8AC3E}">
        <p14:creationId xmlns:p14="http://schemas.microsoft.com/office/powerpoint/2010/main" val="4077221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0620" y="1356233"/>
            <a:ext cx="9418320" cy="2397855"/>
          </a:xfrm>
        </p:spPr>
        <p:txBody>
          <a:bodyPr/>
          <a:lstStyle/>
          <a:p>
            <a:r>
              <a:rPr lang="en-US" dirty="0" smtClean="0"/>
              <a:t>Written Q&amp;A Overview</a:t>
            </a:r>
            <a:endParaRPr lang="en-US" dirty="0"/>
          </a:p>
        </p:txBody>
      </p:sp>
      <p:sp>
        <p:nvSpPr>
          <p:cNvPr id="5" name="Text Placeholder 3"/>
          <p:cNvSpPr>
            <a:spLocks noGrp="1"/>
          </p:cNvSpPr>
          <p:nvPr>
            <p:ph type="body" idx="13"/>
          </p:nvPr>
        </p:nvSpPr>
        <p:spPr>
          <a:xfrm>
            <a:off x="1202495" y="4159333"/>
            <a:ext cx="9418320" cy="1691640"/>
          </a:xfrm>
        </p:spPr>
        <p:txBody>
          <a:bodyPr/>
          <a:lstStyle/>
          <a:p>
            <a:r>
              <a:rPr lang="en-US" dirty="0" smtClean="0"/>
              <a:t>Robert Kately, Contracting Officer, TAC</a:t>
            </a:r>
          </a:p>
          <a:p>
            <a:r>
              <a:rPr lang="en-US" dirty="0" smtClean="0"/>
              <a:t>Steve Spurlin, Contracting Officer’s Representative, FSC</a:t>
            </a:r>
            <a:endParaRPr lang="en-US" dirty="0"/>
          </a:p>
        </p:txBody>
      </p:sp>
    </p:spTree>
    <p:extLst>
      <p:ext uri="{BB962C8B-B14F-4D97-AF65-F5344CB8AC3E}">
        <p14:creationId xmlns:p14="http://schemas.microsoft.com/office/powerpoint/2010/main" val="1831486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35</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450008357"/>
              </p:ext>
            </p:extLst>
          </p:nvPr>
        </p:nvGraphicFramePr>
        <p:xfrm>
          <a:off x="857250" y="1160463"/>
          <a:ext cx="9676163" cy="4211320"/>
        </p:xfrm>
        <a:graphic>
          <a:graphicData uri="http://schemas.openxmlformats.org/drawingml/2006/table">
            <a:tbl>
              <a:tblPr firstRow="1" bandRow="1">
                <a:tableStyleId>{5C22544A-7EE6-4342-B048-85BDC9FD1C3A}</a:tableStyleId>
              </a:tblPr>
              <a:tblGrid>
                <a:gridCol w="349568"/>
                <a:gridCol w="4564590"/>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370840">
                <a:tc>
                  <a:txBody>
                    <a:bodyPr/>
                    <a:lstStyle/>
                    <a:p>
                      <a:r>
                        <a:rPr lang="en-US" dirty="0" smtClean="0"/>
                        <a:t>1</a:t>
                      </a:r>
                      <a:endParaRPr lang="en-US" dirty="0"/>
                    </a:p>
                  </a:txBody>
                  <a:tcPr/>
                </a:tc>
                <a:tc>
                  <a:txBody>
                    <a:bodyPr/>
                    <a:lstStyle/>
                    <a:p>
                      <a:r>
                        <a:rPr lang="en-US" sz="1800" kern="1200" dirty="0" smtClean="0">
                          <a:solidFill>
                            <a:schemeClr val="dk1"/>
                          </a:solidFill>
                          <a:effectLst/>
                          <a:latin typeface="+mn-lt"/>
                          <a:ea typeface="+mn-ea"/>
                          <a:cs typeface="+mn-cs"/>
                        </a:rPr>
                        <a:t>Recommend that the selected vendor demo its OOB capability absent of a scenario, and provide a plan and schedule to deliver, incrementally, the remaining requirements. </a:t>
                      </a:r>
                      <a:endParaRPr lang="en-US" dirty="0"/>
                    </a:p>
                  </a:txBody>
                  <a:tcPr/>
                </a:tc>
                <a:tc>
                  <a:txBody>
                    <a:bodyPr/>
                    <a:lstStyle/>
                    <a:p>
                      <a:r>
                        <a:rPr lang="en-US" sz="1800" kern="1200" dirty="0" smtClean="0">
                          <a:solidFill>
                            <a:schemeClr val="dk1"/>
                          </a:solidFill>
                          <a:effectLst/>
                          <a:latin typeface="+mn-lt"/>
                          <a:ea typeface="+mn-ea"/>
                          <a:cs typeface="+mn-cs"/>
                        </a:rPr>
                        <a:t>Scenarios are needed to evaluate “apple-to-apples” amongst the vendor demonstrations. </a:t>
                      </a:r>
                      <a:endParaRPr lang="en-US" dirty="0"/>
                    </a:p>
                  </a:txBody>
                  <a:tcPr/>
                </a:tc>
              </a:tr>
              <a:tr h="370840">
                <a:tc>
                  <a:txBody>
                    <a:bodyPr/>
                    <a:lstStyle/>
                    <a:p>
                      <a:r>
                        <a:rPr lang="en-US" dirty="0" smtClean="0"/>
                        <a:t>2</a:t>
                      </a:r>
                      <a:endParaRPr lang="en-US" dirty="0"/>
                    </a:p>
                  </a:txBody>
                  <a:tcPr/>
                </a:tc>
                <a:tc>
                  <a:txBody>
                    <a:bodyPr/>
                    <a:lstStyle/>
                    <a:p>
                      <a:r>
                        <a:rPr lang="en-US" sz="1800" kern="1200" dirty="0" smtClean="0">
                          <a:solidFill>
                            <a:schemeClr val="dk1"/>
                          </a:solidFill>
                          <a:effectLst/>
                          <a:latin typeface="+mn-lt"/>
                          <a:ea typeface="+mn-ea"/>
                          <a:cs typeface="+mn-cs"/>
                        </a:rPr>
                        <a:t>Recommend that the government consider a trade-off analysis during the demonstrations. </a:t>
                      </a:r>
                      <a:endParaRPr lang="en-US" dirty="0"/>
                    </a:p>
                  </a:txBody>
                  <a:tcPr/>
                </a:tc>
                <a:tc>
                  <a:txBody>
                    <a:bodyPr/>
                    <a:lstStyle/>
                    <a:p>
                      <a:r>
                        <a:rPr lang="en-US" dirty="0" smtClean="0"/>
                        <a:t>The</a:t>
                      </a:r>
                      <a:r>
                        <a:rPr lang="en-US" baseline="0" dirty="0" smtClean="0"/>
                        <a:t> Product Demonstration Sub-factor rating will roll up into the overall Technical Factor rating, which will be part of the overall best value determination. </a:t>
                      </a:r>
                      <a:endParaRPr lang="en-US" dirty="0"/>
                    </a:p>
                  </a:txBody>
                  <a:tcPr/>
                </a:tc>
              </a:tr>
              <a:tr h="370840">
                <a:tc>
                  <a:txBody>
                    <a:bodyPr/>
                    <a:lstStyle/>
                    <a:p>
                      <a:r>
                        <a:rPr lang="en-US" dirty="0" smtClean="0"/>
                        <a:t>3</a:t>
                      </a:r>
                      <a:endParaRPr lang="en-US" dirty="0"/>
                    </a:p>
                  </a:txBody>
                  <a:tcPr/>
                </a:tc>
                <a:tc>
                  <a:txBody>
                    <a:bodyPr/>
                    <a:lstStyle/>
                    <a:p>
                      <a:r>
                        <a:rPr lang="en-US" sz="1800" kern="1200" dirty="0" smtClean="0">
                          <a:solidFill>
                            <a:schemeClr val="dk1"/>
                          </a:solidFill>
                          <a:effectLst/>
                          <a:latin typeface="+mn-lt"/>
                          <a:ea typeface="+mn-ea"/>
                          <a:cs typeface="+mn-cs"/>
                        </a:rPr>
                        <a:t>Recommend the FSC enter into a traditional software licensing agreement.  A standard agreement provides the FSC with access to all future releases, patches and upgrades as well as traditional help desk and IT support.</a:t>
                      </a:r>
                      <a:endParaRPr lang="en-US" dirty="0"/>
                    </a:p>
                  </a:txBody>
                  <a:tcPr/>
                </a:tc>
                <a:tc>
                  <a:txBody>
                    <a:bodyPr/>
                    <a:lstStyle/>
                    <a:p>
                      <a:r>
                        <a:rPr lang="en-US" dirty="0" smtClean="0"/>
                        <a:t>FSC’s requirements include all</a:t>
                      </a:r>
                      <a:r>
                        <a:rPr lang="en-US" baseline="0" dirty="0" smtClean="0"/>
                        <a:t> of the referenced support. </a:t>
                      </a:r>
                      <a:r>
                        <a:rPr lang="en-US" baseline="0" dirty="0" smtClean="0">
                          <a:solidFill>
                            <a:schemeClr val="tx1"/>
                          </a:solidFill>
                        </a:rPr>
                        <a:t>Vendors are permitted to propose a perpetual license up front. </a:t>
                      </a:r>
                      <a:endParaRPr lang="en-US" dirty="0">
                        <a:solidFill>
                          <a:schemeClr val="tx1"/>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192062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36</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341258591"/>
              </p:ext>
            </p:extLst>
          </p:nvPr>
        </p:nvGraphicFramePr>
        <p:xfrm>
          <a:off x="857250" y="1160463"/>
          <a:ext cx="9676163" cy="4759960"/>
        </p:xfrm>
        <a:graphic>
          <a:graphicData uri="http://schemas.openxmlformats.org/drawingml/2006/table">
            <a:tbl>
              <a:tblPr firstRow="1" bandRow="1">
                <a:tableStyleId>{5C22544A-7EE6-4342-B048-85BDC9FD1C3A}</a:tableStyleId>
              </a:tblPr>
              <a:tblGrid>
                <a:gridCol w="349568"/>
                <a:gridCol w="4564590"/>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370840">
                <a:tc>
                  <a:txBody>
                    <a:bodyPr/>
                    <a:lstStyle/>
                    <a:p>
                      <a:r>
                        <a:rPr lang="en-US" dirty="0" smtClean="0"/>
                        <a:t>4</a:t>
                      </a:r>
                      <a:endParaRPr lang="en-US" dirty="0"/>
                    </a:p>
                  </a:txBody>
                  <a:tcPr/>
                </a:tc>
                <a:tc>
                  <a:txBody>
                    <a:bodyPr/>
                    <a:lstStyle/>
                    <a:p>
                      <a:r>
                        <a:rPr lang="en-US" dirty="0" smtClean="0"/>
                        <a:t>Regarding previous PWS:  There is a concern </a:t>
                      </a:r>
                      <a:r>
                        <a:rPr lang="en-US" baseline="0" dirty="0" smtClean="0"/>
                        <a:t>that VA </a:t>
                      </a:r>
                      <a:r>
                        <a:rPr lang="en-US" sz="1800" kern="1200" dirty="0" smtClean="0">
                          <a:solidFill>
                            <a:schemeClr val="dk1"/>
                          </a:solidFill>
                          <a:effectLst/>
                          <a:latin typeface="+mn-lt"/>
                          <a:ea typeface="+mn-ea"/>
                          <a:cs typeface="+mn-cs"/>
                        </a:rPr>
                        <a:t>may be severely limiting competition with its “out of the box” requirements.</a:t>
                      </a:r>
                      <a:r>
                        <a:rPr lang="en-US" sz="1800" kern="1200" baseline="0" dirty="0" smtClean="0">
                          <a:solidFill>
                            <a:schemeClr val="dk1"/>
                          </a:solidFill>
                          <a:effectLst/>
                          <a:latin typeface="+mn-lt"/>
                          <a:ea typeface="+mn-ea"/>
                          <a:cs typeface="+mn-cs"/>
                        </a:rPr>
                        <a:t> </a:t>
                      </a:r>
                      <a:endParaRPr lang="en-US" dirty="0"/>
                    </a:p>
                  </a:txBody>
                  <a:tcPr/>
                </a:tc>
                <a:tc>
                  <a:txBody>
                    <a:bodyPr/>
                    <a:lstStyle/>
                    <a:p>
                      <a:r>
                        <a:rPr lang="en-US" dirty="0" smtClean="0"/>
                        <a:t>Current PWS revised to include only the requirement to delivery the first program offering</a:t>
                      </a:r>
                      <a:r>
                        <a:rPr lang="en-US" baseline="0" dirty="0" smtClean="0"/>
                        <a:t> (VA Choice) NLT 12 months from date of award. </a:t>
                      </a:r>
                      <a:endParaRPr lang="en-US" dirty="0"/>
                    </a:p>
                  </a:txBody>
                  <a:tcPr/>
                </a:tc>
              </a:tr>
              <a:tr h="370840">
                <a:tc>
                  <a:txBody>
                    <a:bodyPr/>
                    <a:lstStyle/>
                    <a:p>
                      <a:r>
                        <a:rPr lang="en-US" dirty="0" smtClean="0"/>
                        <a:t>5</a:t>
                      </a:r>
                      <a:endParaRPr lang="en-US" dirty="0"/>
                    </a:p>
                  </a:txBody>
                  <a:tcPr/>
                </a:tc>
                <a:tc>
                  <a:txBody>
                    <a:bodyPr/>
                    <a:lstStyle/>
                    <a:p>
                      <a:r>
                        <a:rPr lang="en-US" dirty="0" smtClean="0"/>
                        <a:t>Recommend page limit of 50 pages vice 40 pages. </a:t>
                      </a:r>
                      <a:endParaRPr lang="en-US" dirty="0"/>
                    </a:p>
                  </a:txBody>
                  <a:tcPr/>
                </a:tc>
                <a:tc>
                  <a:txBody>
                    <a:bodyPr/>
                    <a:lstStyle/>
                    <a:p>
                      <a:r>
                        <a:rPr lang="en-US" dirty="0" smtClean="0"/>
                        <a:t>Page limit will be increased to 50 pages. </a:t>
                      </a:r>
                      <a:endParaRPr lang="en-US" dirty="0"/>
                    </a:p>
                  </a:txBody>
                  <a:tcPr/>
                </a:tc>
              </a:tr>
              <a:tr h="370840">
                <a:tc>
                  <a:txBody>
                    <a:bodyPr/>
                    <a:lstStyle/>
                    <a:p>
                      <a:r>
                        <a:rPr lang="en-US" dirty="0" smtClean="0"/>
                        <a:t>6</a:t>
                      </a:r>
                      <a:endParaRPr lang="en-US" dirty="0"/>
                    </a:p>
                  </a:txBody>
                  <a:tcPr/>
                </a:tc>
                <a:tc>
                  <a:txBody>
                    <a:bodyPr/>
                    <a:lstStyle/>
                    <a:p>
                      <a:r>
                        <a:rPr lang="en-US" sz="1800" kern="1200" dirty="0" smtClean="0">
                          <a:solidFill>
                            <a:schemeClr val="dk1"/>
                          </a:solidFill>
                          <a:effectLst/>
                          <a:latin typeface="+mn-lt"/>
                          <a:ea typeface="+mn-ea"/>
                          <a:cs typeface="+mn-cs"/>
                        </a:rPr>
                        <a:t>Having a well-defined list of mandatory out-of-the-box requirements, but then making an exception for customization for 508 compliance is contrary to the definition of COTS. There are viable COTS products that meet FSC requirements and are largely 508 compliant out of the box and may not require customizations for 508 ADA compliance. </a:t>
                      </a:r>
                      <a:endParaRPr lang="en-US" dirty="0"/>
                    </a:p>
                  </a:txBody>
                  <a:tcPr/>
                </a:tc>
                <a:tc>
                  <a:txBody>
                    <a:bodyPr/>
                    <a:lstStyle/>
                    <a:p>
                      <a:r>
                        <a:rPr lang="en-US" dirty="0" smtClean="0">
                          <a:solidFill>
                            <a:schemeClr val="tx1"/>
                          </a:solidFill>
                        </a:rPr>
                        <a:t>FSC’s primary concern is that the product is 508-compliant</a:t>
                      </a:r>
                      <a:r>
                        <a:rPr lang="en-US" baseline="0" dirty="0" smtClean="0">
                          <a:solidFill>
                            <a:schemeClr val="tx1"/>
                          </a:solidFill>
                        </a:rPr>
                        <a:t> by the time it is implemented (i.e., NLT 12 months for VA Choice). FSC does not want to limit competition if configuration related to 508-compliance is necessary out of the box, however FSC recognizes that a requirement for significant 508 compliance configuration would increase relative risk associated with an Offeror’s proposal.  </a:t>
                      </a:r>
                      <a:endParaRPr lang="en-US" dirty="0">
                        <a:solidFill>
                          <a:schemeClr val="tx1"/>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33280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37</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953702929"/>
              </p:ext>
            </p:extLst>
          </p:nvPr>
        </p:nvGraphicFramePr>
        <p:xfrm>
          <a:off x="857250" y="1160463"/>
          <a:ext cx="9676163" cy="3205480"/>
        </p:xfrm>
        <a:graphic>
          <a:graphicData uri="http://schemas.openxmlformats.org/drawingml/2006/table">
            <a:tbl>
              <a:tblPr firstRow="1" bandRow="1">
                <a:tableStyleId>{5C22544A-7EE6-4342-B048-85BDC9FD1C3A}</a:tableStyleId>
              </a:tblPr>
              <a:tblGrid>
                <a:gridCol w="349568"/>
                <a:gridCol w="4564590"/>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370840">
                <a:tc>
                  <a:txBody>
                    <a:bodyPr/>
                    <a:lstStyle/>
                    <a:p>
                      <a:r>
                        <a:rPr lang="en-US" dirty="0" smtClean="0"/>
                        <a:t>7</a:t>
                      </a:r>
                      <a:endParaRPr lang="en-US" dirty="0"/>
                    </a:p>
                  </a:txBody>
                  <a:tcPr/>
                </a:tc>
                <a:tc>
                  <a:txBody>
                    <a:bodyPr/>
                    <a:lstStyle/>
                    <a:p>
                      <a:r>
                        <a:rPr lang="en-US" sz="1800" kern="1200" dirty="0" smtClean="0">
                          <a:solidFill>
                            <a:schemeClr val="dk1"/>
                          </a:solidFill>
                          <a:effectLst/>
                          <a:latin typeface="+mn-lt"/>
                          <a:ea typeface="+mn-ea"/>
                          <a:cs typeface="+mn-cs"/>
                        </a:rPr>
                        <a:t>Reference applicable documents section, vendor requests that the government reconsider simplification of the contract terms by only including IT standards which are, to the maximum extent practicable, consistent with customary commercial practices and as necessary to implement Statutes or Executive Orders, and thereby eliminating all other standards that are redundant, conflicting or unnecessarily restrictive.</a:t>
                      </a:r>
                      <a:endParaRPr lang="en-US" dirty="0"/>
                    </a:p>
                  </a:txBody>
                  <a:tcPr/>
                </a:tc>
                <a:tc>
                  <a:txBody>
                    <a:bodyPr/>
                    <a:lstStyle/>
                    <a:p>
                      <a:pPr marL="0" marR="0">
                        <a:spcBef>
                          <a:spcPts val="600"/>
                        </a:spcBef>
                        <a:spcAft>
                          <a:spcPts val="600"/>
                        </a:spcAft>
                        <a:tabLst>
                          <a:tab pos="457200" algn="l"/>
                        </a:tabLst>
                      </a:pPr>
                      <a:r>
                        <a:rPr lang="en-US" sz="1800" kern="1200" dirty="0">
                          <a:solidFill>
                            <a:schemeClr val="dk1"/>
                          </a:solidFill>
                          <a:effectLst/>
                          <a:latin typeface="+mn-lt"/>
                          <a:ea typeface="+mn-ea"/>
                          <a:cs typeface="+mn-cs"/>
                        </a:rPr>
                        <a:t>FSC has to follow all of the standards listed.</a:t>
                      </a:r>
                    </a:p>
                  </a:txBody>
                  <a:tcPr marL="68580" marR="68580" marT="0" marB="0"/>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333615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38</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154372485"/>
              </p:ext>
            </p:extLst>
          </p:nvPr>
        </p:nvGraphicFramePr>
        <p:xfrm>
          <a:off x="857250" y="1160463"/>
          <a:ext cx="9676163" cy="4394200"/>
        </p:xfrm>
        <a:graphic>
          <a:graphicData uri="http://schemas.openxmlformats.org/drawingml/2006/table">
            <a:tbl>
              <a:tblPr firstRow="1" bandRow="1">
                <a:tableStyleId>{5C22544A-7EE6-4342-B048-85BDC9FD1C3A}</a:tableStyleId>
              </a:tblPr>
              <a:tblGrid>
                <a:gridCol w="349568"/>
                <a:gridCol w="4564590"/>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370840">
                <a:tc>
                  <a:txBody>
                    <a:bodyPr/>
                    <a:lstStyle/>
                    <a:p>
                      <a:r>
                        <a:rPr lang="en-US" dirty="0" smtClean="0"/>
                        <a:t>8</a:t>
                      </a:r>
                      <a:endParaRPr lang="en-US" dirty="0"/>
                    </a:p>
                  </a:txBody>
                  <a:tcPr/>
                </a:tc>
                <a:tc>
                  <a:txBody>
                    <a:bodyPr/>
                    <a:lstStyle/>
                    <a:p>
                      <a:r>
                        <a:rPr lang="en-US" sz="1800" kern="1200" dirty="0" smtClean="0">
                          <a:solidFill>
                            <a:schemeClr val="dk1"/>
                          </a:solidFill>
                          <a:effectLst/>
                          <a:latin typeface="+mn-lt"/>
                          <a:ea typeface="+mn-ea"/>
                          <a:cs typeface="+mn-cs"/>
                        </a:rPr>
                        <a:t>Reference Paragraph 3, Scope of Work:</a:t>
                      </a:r>
                    </a:p>
                    <a:p>
                      <a:r>
                        <a:rPr lang="en-US" sz="1800" kern="1200" dirty="0" smtClean="0">
                          <a:solidFill>
                            <a:schemeClr val="dk1"/>
                          </a:solidFill>
                          <a:effectLst/>
                          <a:latin typeface="+mn-lt"/>
                          <a:ea typeface="+mn-ea"/>
                          <a:cs typeface="+mn-cs"/>
                        </a:rPr>
                        <a:t>CLARIFICATION REQUESTED: Please provide a detailed definition of “unlimited use” in this context, since the Government’s licensing rights in COTS software are generally governed by the terms of the contractor’s End User License Agreement or other commercial licensing agreement. Can the VA please fully describe the requested scope of its licensing rights in the COTS software?</a:t>
                      </a:r>
                      <a:endParaRPr lang="en-US" dirty="0"/>
                    </a:p>
                  </a:txBody>
                  <a:tcPr/>
                </a:tc>
                <a:tc>
                  <a:txBody>
                    <a:bodyPr/>
                    <a:lstStyle/>
                    <a:p>
                      <a:r>
                        <a:rPr lang="en-US" sz="1800" kern="1200" dirty="0" smtClean="0">
                          <a:solidFill>
                            <a:schemeClr val="dk1"/>
                          </a:solidFill>
                          <a:effectLst/>
                          <a:latin typeface="+mn-lt"/>
                          <a:ea typeface="+mn-ea"/>
                          <a:cs typeface="+mn-cs"/>
                        </a:rPr>
                        <a:t>For a perpetual license, unlimited use is defined as unlimited number of concurrent users and an unlimited number of medical claims processed.  For a transactional license, the payment for the license is based on the number of claims processed with an unlimited number of concurrent users.</a:t>
                      </a:r>
                      <a:endParaRPr lang="en-US" dirty="0"/>
                    </a:p>
                  </a:txBody>
                  <a:tcPr/>
                </a:tc>
              </a:tr>
              <a:tr h="370840">
                <a:tc>
                  <a:txBody>
                    <a:bodyPr/>
                    <a:lstStyle/>
                    <a:p>
                      <a:r>
                        <a:rPr lang="en-US" dirty="0" smtClean="0"/>
                        <a:t>9</a:t>
                      </a:r>
                      <a:endParaRPr lang="en-US" dirty="0"/>
                    </a:p>
                  </a:txBody>
                  <a:tcPr/>
                </a:tc>
                <a:tc>
                  <a:txBody>
                    <a:bodyPr/>
                    <a:lstStyle/>
                    <a:p>
                      <a:r>
                        <a:rPr lang="en-US" sz="1800" kern="1200" dirty="0" smtClean="0">
                          <a:solidFill>
                            <a:schemeClr val="dk1"/>
                          </a:solidFill>
                          <a:effectLst/>
                          <a:latin typeface="+mn-lt"/>
                          <a:ea typeface="+mn-ea"/>
                          <a:cs typeface="+mn-cs"/>
                        </a:rPr>
                        <a:t>Due to the complexities of the agency’s requirements, it is requested that the deadline for RFP responses be at least 30 days from the RFP release date.</a:t>
                      </a:r>
                      <a:endParaRPr lang="en-US" dirty="0"/>
                    </a:p>
                  </a:txBody>
                  <a:tcPr/>
                </a:tc>
                <a:tc>
                  <a:txBody>
                    <a:bodyPr/>
                    <a:lstStyle/>
                    <a:p>
                      <a:r>
                        <a:rPr lang="en-US" dirty="0" smtClean="0">
                          <a:solidFill>
                            <a:schemeClr val="tx1"/>
                          </a:solidFill>
                        </a:rPr>
                        <a:t>30-45 days will be provided depending on date of release. </a:t>
                      </a:r>
                      <a:endParaRPr lang="en-US" dirty="0">
                        <a:solidFill>
                          <a:schemeClr val="tx1"/>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383592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39</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257919466"/>
              </p:ext>
            </p:extLst>
          </p:nvPr>
        </p:nvGraphicFramePr>
        <p:xfrm>
          <a:off x="676894" y="1160463"/>
          <a:ext cx="9836674" cy="1285240"/>
        </p:xfrm>
        <a:graphic>
          <a:graphicData uri="http://schemas.openxmlformats.org/drawingml/2006/table">
            <a:tbl>
              <a:tblPr firstRow="1" bandRow="1">
                <a:tableStyleId>{5C22544A-7EE6-4342-B048-85BDC9FD1C3A}</a:tableStyleId>
              </a:tblPr>
              <a:tblGrid>
                <a:gridCol w="467043"/>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370840">
                <a:tc>
                  <a:txBody>
                    <a:bodyPr/>
                    <a:lstStyle/>
                    <a:p>
                      <a:r>
                        <a:rPr lang="en-US" dirty="0" smtClean="0"/>
                        <a:t>10</a:t>
                      </a:r>
                      <a:endParaRPr lang="en-US" dirty="0"/>
                    </a:p>
                  </a:txBody>
                  <a:tcPr/>
                </a:tc>
                <a:tc>
                  <a:txBody>
                    <a:bodyPr/>
                    <a:lstStyle/>
                    <a:p>
                      <a:r>
                        <a:rPr lang="en-US" dirty="0" smtClean="0"/>
                        <a:t>Is VA willing to provide more than 24 months to complete the amount</a:t>
                      </a:r>
                      <a:r>
                        <a:rPr lang="en-US" baseline="0" dirty="0" smtClean="0"/>
                        <a:t> of work required by the Base Period?</a:t>
                      </a:r>
                      <a:endParaRPr lang="en-US" dirty="0"/>
                    </a:p>
                  </a:txBody>
                  <a:tcPr/>
                </a:tc>
                <a:tc>
                  <a:txBody>
                    <a:bodyPr/>
                    <a:lstStyle/>
                    <a:p>
                      <a:r>
                        <a:rPr lang="en-US" dirty="0" smtClean="0"/>
                        <a:t>FSC</a:t>
                      </a:r>
                      <a:r>
                        <a:rPr lang="en-US" baseline="0" dirty="0" smtClean="0"/>
                        <a:t> requires all four product lines (VA Choice, Dialysis, Camp Lejeune, OGA) to be implemented within 24 months of award. </a:t>
                      </a:r>
                      <a:endParaRPr lang="en-US" dirty="0"/>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258442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40</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174275588"/>
              </p:ext>
            </p:extLst>
          </p:nvPr>
        </p:nvGraphicFramePr>
        <p:xfrm>
          <a:off x="570016" y="1160463"/>
          <a:ext cx="9943552" cy="540004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370840">
                <a:tc>
                  <a:txBody>
                    <a:bodyPr/>
                    <a:lstStyle/>
                    <a:p>
                      <a:r>
                        <a:rPr lang="en-US" dirty="0" smtClean="0"/>
                        <a:t>11</a:t>
                      </a:r>
                      <a:endParaRPr lang="en-US" dirty="0"/>
                    </a:p>
                  </a:txBody>
                  <a:tcPr/>
                </a:tc>
                <a:tc>
                  <a:txBody>
                    <a:bodyPr/>
                    <a:lstStyle/>
                    <a:p>
                      <a:r>
                        <a:rPr lang="en-US" sz="1800" kern="1200" dirty="0" smtClean="0">
                          <a:solidFill>
                            <a:schemeClr val="dk1"/>
                          </a:solidFill>
                          <a:effectLst/>
                          <a:latin typeface="+mn-lt"/>
                          <a:ea typeface="+mn-ea"/>
                          <a:cs typeface="+mn-cs"/>
                        </a:rPr>
                        <a:t>Reference Section 5.2.2, Software Product/License: Since FAR 27.405-3, “Commercial Computer Software” expresses a preference that commercial computer software or commercial computer software documentation be acquired under licenses customarily provided to the public to the extent the license is consistent with federal law and otherwise satisfies the Government’s needs. Vendor proposes to offer to the Government a standard commercial license to its software products and associated documentation, etc., modified to exclude those aspects contrary to federal law. Vendor would retain ownership and grant to the Government a non-exclusive, perpetual license grant to the government for its use on commercially standard terms.</a:t>
                      </a:r>
                      <a:endParaRPr lang="en-US" dirty="0"/>
                    </a:p>
                  </a:txBody>
                  <a:tcPr/>
                </a:tc>
                <a:tc>
                  <a:txBody>
                    <a:bodyPr/>
                    <a:lstStyle/>
                    <a:p>
                      <a:r>
                        <a:rPr lang="en-US" dirty="0" smtClean="0">
                          <a:solidFill>
                            <a:srgbClr val="FF0000"/>
                          </a:solidFill>
                        </a:rPr>
                        <a:t>No</a:t>
                      </a:r>
                      <a:r>
                        <a:rPr lang="en-US" baseline="0" dirty="0" smtClean="0">
                          <a:solidFill>
                            <a:srgbClr val="FF0000"/>
                          </a:solidFill>
                        </a:rPr>
                        <a:t> answer at this time. </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161066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41</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4151730116"/>
              </p:ext>
            </p:extLst>
          </p:nvPr>
        </p:nvGraphicFramePr>
        <p:xfrm>
          <a:off x="570016" y="1160463"/>
          <a:ext cx="9943552" cy="320548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370840">
                <a:tc>
                  <a:txBody>
                    <a:bodyPr/>
                    <a:lstStyle/>
                    <a:p>
                      <a:r>
                        <a:rPr lang="en-US" dirty="0" smtClean="0"/>
                        <a:t>12</a:t>
                      </a:r>
                      <a:endParaRPr lang="en-US" dirty="0"/>
                    </a:p>
                  </a:txBody>
                  <a:tcPr/>
                </a:tc>
                <a:tc>
                  <a:txBody>
                    <a:bodyPr/>
                    <a:lstStyle/>
                    <a:p>
                      <a:r>
                        <a:rPr lang="en-US" sz="1800" kern="1200" dirty="0" smtClean="0">
                          <a:solidFill>
                            <a:schemeClr val="dk1"/>
                          </a:solidFill>
                          <a:effectLst/>
                          <a:latin typeface="+mn-lt"/>
                          <a:ea typeface="+mn-ea"/>
                          <a:cs typeface="+mn-cs"/>
                        </a:rPr>
                        <a:t>Vendor must take exception to the language in Section 5.2.2 (Perpetual Software Product/License) that states “The Government shall retain unlimited data rights for any software developed to meet the requirements of this contract.” Generally, vendor cannot agree to unlimited data rights, and may consider granting the Government limited and/or restricted data rights using vendor’s commercial standard license agreement.</a:t>
                      </a:r>
                      <a:endParaRPr lang="en-US" dirty="0"/>
                    </a:p>
                  </a:txBody>
                  <a:tcPr/>
                </a:tc>
                <a:tc>
                  <a:txBody>
                    <a:bodyPr/>
                    <a:lstStyle/>
                    <a:p>
                      <a:r>
                        <a:rPr lang="en-US" sz="1800" kern="1200" dirty="0" smtClean="0">
                          <a:solidFill>
                            <a:schemeClr val="dk1"/>
                          </a:solidFill>
                          <a:effectLst/>
                          <a:latin typeface="+mn-lt"/>
                          <a:ea typeface="+mn-ea"/>
                          <a:cs typeface="+mn-cs"/>
                        </a:rPr>
                        <a:t>FSC </a:t>
                      </a:r>
                      <a:r>
                        <a:rPr lang="en-US" sz="1800" kern="1200" dirty="0" smtClean="0">
                          <a:solidFill>
                            <a:schemeClr val="dk1"/>
                          </a:solidFill>
                          <a:effectLst/>
                          <a:latin typeface="+mn-lt"/>
                          <a:ea typeface="+mn-ea"/>
                          <a:cs typeface="+mn-cs"/>
                        </a:rPr>
                        <a:t>needs to retain ownership of VA data (claims and veteran data),</a:t>
                      </a:r>
                      <a:r>
                        <a:rPr lang="en-US" sz="1800" kern="1200" baseline="0" dirty="0" smtClean="0">
                          <a:solidFill>
                            <a:schemeClr val="dk1"/>
                          </a:solidFill>
                          <a:effectLst/>
                          <a:latin typeface="+mn-lt"/>
                          <a:ea typeface="+mn-ea"/>
                          <a:cs typeface="+mn-cs"/>
                        </a:rPr>
                        <a:t> </a:t>
                      </a:r>
                      <a:r>
                        <a:rPr lang="en-US" sz="1800" kern="1200" dirty="0" smtClean="0">
                          <a:solidFill>
                            <a:schemeClr val="dk1"/>
                          </a:solidFill>
                          <a:effectLst/>
                          <a:latin typeface="+mn-lt"/>
                          <a:ea typeface="+mn-ea"/>
                          <a:cs typeface="+mn-cs"/>
                        </a:rPr>
                        <a:t>business rules, and</a:t>
                      </a:r>
                      <a:r>
                        <a:rPr lang="en-US" sz="1800" kern="1200" baseline="0" dirty="0" smtClean="0">
                          <a:solidFill>
                            <a:schemeClr val="dk1"/>
                          </a:solidFill>
                          <a:effectLst/>
                          <a:latin typeface="+mn-lt"/>
                          <a:ea typeface="+mn-ea"/>
                          <a:cs typeface="+mn-cs"/>
                        </a:rPr>
                        <a:t> any code pertaining to custom development that it paid for</a:t>
                      </a:r>
                      <a:r>
                        <a:rPr lang="en-US" sz="1800" kern="1200" dirty="0" smtClean="0">
                          <a:solidFill>
                            <a:schemeClr val="dk1"/>
                          </a:solidFill>
                          <a:effectLst/>
                          <a:latin typeface="+mn-lt"/>
                          <a:ea typeface="+mn-ea"/>
                          <a:cs typeface="+mn-cs"/>
                        </a:rPr>
                        <a:t>.</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1917029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42</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629176155"/>
              </p:ext>
            </p:extLst>
          </p:nvPr>
        </p:nvGraphicFramePr>
        <p:xfrm>
          <a:off x="570016" y="1160463"/>
          <a:ext cx="9943552" cy="411988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370840">
                <a:tc>
                  <a:txBody>
                    <a:bodyPr/>
                    <a:lstStyle/>
                    <a:p>
                      <a:r>
                        <a:rPr lang="en-US" dirty="0" smtClean="0"/>
                        <a:t>13</a:t>
                      </a:r>
                      <a:endParaRPr lang="en-US" dirty="0"/>
                    </a:p>
                  </a:txBody>
                  <a:tcPr/>
                </a:tc>
                <a:tc>
                  <a:txBody>
                    <a:bodyPr/>
                    <a:lstStyle/>
                    <a:p>
                      <a:r>
                        <a:rPr lang="en-US" sz="1800" kern="1200" dirty="0" smtClean="0">
                          <a:solidFill>
                            <a:schemeClr val="dk1"/>
                          </a:solidFill>
                          <a:effectLst/>
                          <a:latin typeface="+mn-lt"/>
                          <a:ea typeface="+mn-ea"/>
                          <a:cs typeface="+mn-cs"/>
                        </a:rPr>
                        <a:t>Reference Section 5.3.1.a, ability to import member data from external data sources in real time, after performing validation rules that define a valid member:  Vendor needs to know if this is a real-time eligibility verification that is required for a claims payment, utilization review, in customer service.</a:t>
                      </a:r>
                      <a:endParaRPr lang="en-US" dirty="0"/>
                    </a:p>
                  </a:txBody>
                  <a:tcPr/>
                </a:tc>
                <a:tc>
                  <a:txBody>
                    <a:bodyPr/>
                    <a:lstStyle/>
                    <a:p>
                      <a:r>
                        <a:rPr lang="en-US" sz="1800" kern="1200" dirty="0" smtClean="0">
                          <a:solidFill>
                            <a:schemeClr val="dk1"/>
                          </a:solidFill>
                          <a:effectLst/>
                          <a:latin typeface="+mn-lt"/>
                          <a:ea typeface="+mn-ea"/>
                          <a:cs typeface="+mn-cs"/>
                        </a:rPr>
                        <a:t>Yes, real-time eligibility verification is required for a claims payment, utilization review and in customer service from an external source of truth when the member does not exist in the system. </a:t>
                      </a:r>
                      <a:endParaRPr lang="en-US" dirty="0">
                        <a:solidFill>
                          <a:srgbClr val="FF0000"/>
                        </a:solidFill>
                      </a:endParaRPr>
                    </a:p>
                  </a:txBody>
                  <a:tcPr/>
                </a:tc>
              </a:tr>
              <a:tr h="370840">
                <a:tc>
                  <a:txBody>
                    <a:bodyPr/>
                    <a:lstStyle/>
                    <a:p>
                      <a:r>
                        <a:rPr lang="en-US" dirty="0" smtClean="0"/>
                        <a:t>14</a:t>
                      </a:r>
                      <a:endParaRPr lang="en-US" dirty="0"/>
                    </a:p>
                  </a:txBody>
                  <a:tcPr/>
                </a:tc>
                <a:tc>
                  <a:txBody>
                    <a:bodyPr/>
                    <a:lstStyle/>
                    <a:p>
                      <a:r>
                        <a:rPr lang="en-US" sz="1800" kern="1200" dirty="0" smtClean="0">
                          <a:solidFill>
                            <a:schemeClr val="dk1"/>
                          </a:solidFill>
                          <a:effectLst/>
                          <a:latin typeface="+mn-lt"/>
                          <a:ea typeface="+mn-ea"/>
                          <a:cs typeface="+mn-cs"/>
                        </a:rPr>
                        <a:t>Reference Section 5.3.1.j, can track and store dental data, patient conditions, and clinical history; which can be added manually, imported from member data, or added from claim details:  Vendor needs to know the data elements that define dental clinical history.</a:t>
                      </a:r>
                      <a:endParaRPr lang="en-US" dirty="0"/>
                    </a:p>
                  </a:txBody>
                  <a:tcPr/>
                </a:tc>
                <a:tc>
                  <a:txBody>
                    <a:bodyPr/>
                    <a:lstStyle/>
                    <a:p>
                      <a:r>
                        <a:rPr lang="en-US" sz="1800" kern="1200" dirty="0" smtClean="0">
                          <a:solidFill>
                            <a:schemeClr val="dk1"/>
                          </a:solidFill>
                          <a:effectLst/>
                          <a:latin typeface="+mn-lt"/>
                          <a:ea typeface="+mn-ea"/>
                          <a:cs typeface="+mn-cs"/>
                        </a:rPr>
                        <a:t>Dental data will come from the claim and we need to track for future claims.  For example, tooth #4 was extracted and 2 years later, we receive another claim for services of the same tooth, the system should flag the claim.</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120390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43</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625910747"/>
              </p:ext>
            </p:extLst>
          </p:nvPr>
        </p:nvGraphicFramePr>
        <p:xfrm>
          <a:off x="570016" y="1160463"/>
          <a:ext cx="9943552" cy="475996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370840">
                <a:tc>
                  <a:txBody>
                    <a:bodyPr/>
                    <a:lstStyle/>
                    <a:p>
                      <a:r>
                        <a:rPr lang="en-US" dirty="0" smtClean="0"/>
                        <a:t>15</a:t>
                      </a:r>
                      <a:endParaRPr lang="en-US" dirty="0"/>
                    </a:p>
                  </a:txBody>
                  <a:tcPr/>
                </a:tc>
                <a:tc>
                  <a:txBody>
                    <a:bodyPr/>
                    <a:lstStyle/>
                    <a:p>
                      <a:r>
                        <a:rPr lang="en-US" sz="1800" kern="1200" dirty="0" smtClean="0">
                          <a:solidFill>
                            <a:schemeClr val="dk1"/>
                          </a:solidFill>
                          <a:effectLst/>
                          <a:latin typeface="+mn-lt"/>
                          <a:ea typeface="+mn-ea"/>
                          <a:cs typeface="+mn-cs"/>
                        </a:rPr>
                        <a:t>Reference Section 5.3.10c., capable of accepting at least 160 characters per accounting line.  Vendor requires definition as to what qualifies as an accounting line (i.e. provide an example)?</a:t>
                      </a:r>
                      <a:endParaRPr lang="en-US" dirty="0"/>
                    </a:p>
                  </a:txBody>
                  <a:tcPr/>
                </a:tc>
                <a:tc>
                  <a:txBody>
                    <a:bodyPr/>
                    <a:lstStyle/>
                    <a:p>
                      <a:r>
                        <a:rPr lang="en-US" sz="1800" kern="1200" dirty="0" smtClean="0">
                          <a:solidFill>
                            <a:schemeClr val="dk1"/>
                          </a:solidFill>
                          <a:effectLst/>
                          <a:latin typeface="+mn-lt"/>
                          <a:ea typeface="+mn-ea"/>
                          <a:cs typeface="+mn-cs"/>
                        </a:rPr>
                        <a:t>The requirement is for the system to accept an accounting string of up to 160 alpha-numeric characters.  When a claim is paid, the system should store the accounting line detail per claim line.  This could be an obligation number or some other string of accounting information.  (Will add to PWS)</a:t>
                      </a:r>
                      <a:endParaRPr lang="en-US" dirty="0">
                        <a:solidFill>
                          <a:srgbClr val="FF0000"/>
                        </a:solidFill>
                      </a:endParaRPr>
                    </a:p>
                  </a:txBody>
                  <a:tcPr/>
                </a:tc>
              </a:tr>
              <a:tr h="370840">
                <a:tc>
                  <a:txBody>
                    <a:bodyPr/>
                    <a:lstStyle/>
                    <a:p>
                      <a:r>
                        <a:rPr lang="en-US" dirty="0" smtClean="0"/>
                        <a:t>16</a:t>
                      </a:r>
                      <a:endParaRPr lang="en-US" dirty="0"/>
                    </a:p>
                  </a:txBody>
                  <a:tcPr/>
                </a:tc>
                <a:tc>
                  <a:txBody>
                    <a:bodyPr/>
                    <a:lstStyle/>
                    <a:p>
                      <a:r>
                        <a:rPr lang="en-US" sz="1800" kern="1200" dirty="0" smtClean="0">
                          <a:solidFill>
                            <a:schemeClr val="dk1"/>
                          </a:solidFill>
                          <a:effectLst/>
                          <a:latin typeface="+mn-lt"/>
                          <a:ea typeface="+mn-ea"/>
                          <a:cs typeface="+mn-cs"/>
                        </a:rPr>
                        <a:t>Reference Section 5.3.11.a. allows for the import of form letters from varying formats, Vendor requires elaboration on this requirement in order to review.</a:t>
                      </a:r>
                      <a:endParaRPr lang="en-US" dirty="0"/>
                    </a:p>
                  </a:txBody>
                  <a:tcPr/>
                </a:tc>
                <a:tc>
                  <a:txBody>
                    <a:bodyPr/>
                    <a:lstStyle/>
                    <a:p>
                      <a:r>
                        <a:rPr lang="en-US" sz="1800" kern="1200" dirty="0" smtClean="0">
                          <a:solidFill>
                            <a:schemeClr val="dk1"/>
                          </a:solidFill>
                          <a:effectLst/>
                          <a:latin typeface="+mn-lt"/>
                          <a:ea typeface="+mn-ea"/>
                          <a:cs typeface="+mn-cs"/>
                        </a:rPr>
                        <a:t>Requirement is to import from Microsoft Word, Adobe PDF files, etc.</a:t>
                      </a:r>
                      <a:endParaRPr lang="en-US" dirty="0">
                        <a:solidFill>
                          <a:srgbClr val="FF0000"/>
                        </a:solidFill>
                      </a:endParaRPr>
                    </a:p>
                  </a:txBody>
                  <a:tcPr/>
                </a:tc>
              </a:tr>
              <a:tr h="370840">
                <a:tc>
                  <a:txBody>
                    <a:bodyPr/>
                    <a:lstStyle/>
                    <a:p>
                      <a:r>
                        <a:rPr lang="en-US" dirty="0" smtClean="0"/>
                        <a:t>17</a:t>
                      </a:r>
                      <a:endParaRPr lang="en-US" dirty="0"/>
                    </a:p>
                  </a:txBody>
                  <a:tcPr/>
                </a:tc>
                <a:tc>
                  <a:txBody>
                    <a:bodyPr/>
                    <a:lstStyle/>
                    <a:p>
                      <a:r>
                        <a:rPr lang="en-US" sz="1800" kern="1200" dirty="0" smtClean="0">
                          <a:solidFill>
                            <a:schemeClr val="dk1"/>
                          </a:solidFill>
                          <a:effectLst/>
                          <a:latin typeface="+mn-lt"/>
                          <a:ea typeface="+mn-ea"/>
                          <a:cs typeface="+mn-cs"/>
                        </a:rPr>
                        <a:t>Reference Section 5.3.12. c., can identify and segregate data per FSC customer/lines of business, Vendor requires clarification on how FSC customers are distinguished to review.</a:t>
                      </a:r>
                      <a:endParaRPr lang="en-US" dirty="0"/>
                    </a:p>
                  </a:txBody>
                  <a:tcPr/>
                </a:tc>
                <a:tc>
                  <a:txBody>
                    <a:bodyPr/>
                    <a:lstStyle/>
                    <a:p>
                      <a:r>
                        <a:rPr lang="en-US" sz="1800" kern="1200" dirty="0" smtClean="0">
                          <a:solidFill>
                            <a:schemeClr val="dk1"/>
                          </a:solidFill>
                          <a:effectLst/>
                          <a:latin typeface="+mn-lt"/>
                          <a:ea typeface="+mn-ea"/>
                          <a:cs typeface="+mn-cs"/>
                        </a:rPr>
                        <a:t>The requirement is to segregate data according to the line of business; however, we do not want to prescribe how to separate the data. </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75200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44</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537918919"/>
              </p:ext>
            </p:extLst>
          </p:nvPr>
        </p:nvGraphicFramePr>
        <p:xfrm>
          <a:off x="570016" y="1160463"/>
          <a:ext cx="9943552" cy="5454093"/>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5083253">
                <a:tc>
                  <a:txBody>
                    <a:bodyPr/>
                    <a:lstStyle/>
                    <a:p>
                      <a:r>
                        <a:rPr lang="en-US" dirty="0" smtClean="0"/>
                        <a:t>18</a:t>
                      </a:r>
                      <a:endParaRPr lang="en-US" dirty="0"/>
                    </a:p>
                  </a:txBody>
                  <a:tcPr/>
                </a:tc>
                <a:tc>
                  <a:txBody>
                    <a:bodyPr/>
                    <a:lstStyle/>
                    <a:p>
                      <a:r>
                        <a:rPr lang="en-US" sz="1800" kern="1200" dirty="0" smtClean="0">
                          <a:solidFill>
                            <a:schemeClr val="dk1"/>
                          </a:solidFill>
                          <a:effectLst/>
                          <a:latin typeface="+mn-lt"/>
                          <a:ea typeface="+mn-ea"/>
                          <a:cs typeface="+mn-cs"/>
                        </a:rPr>
                        <a:t>Reference Section 5.3.15.d., remains current with on-going healthcare; electronic transactions; information exchange regulations; national format/standards; and versions of national standards including HIPAA; the Affordable Healthcare Act; and the CAQH CORE.  Vendor requires clarification regarding the data exchange services, electronic data interchange, and CAQH CORE and if they should remain current with the referenced ongoing standards solely during the period of performance for which vendor’s maintenance and support services are provided. Existing language can be misconstrued to indicate an ongoing obligation beyond the period of performance to maintain current with changing standards.</a:t>
                      </a:r>
                      <a:endParaRPr lang="en-US" dirty="0"/>
                    </a:p>
                  </a:txBody>
                  <a:tcPr/>
                </a:tc>
                <a:tc>
                  <a:txBody>
                    <a:bodyPr/>
                    <a:lstStyle/>
                    <a:p>
                      <a:r>
                        <a:rPr lang="en-US" sz="1800" kern="1200" dirty="0" smtClean="0">
                          <a:solidFill>
                            <a:schemeClr val="dk1"/>
                          </a:solidFill>
                          <a:effectLst/>
                          <a:latin typeface="+mn-lt"/>
                          <a:ea typeface="+mn-ea"/>
                          <a:cs typeface="+mn-cs"/>
                        </a:rPr>
                        <a:t>Vendor should remain current to ongoing standards during the period of performance for maintenance and support services.</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2561788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45</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4181888809"/>
              </p:ext>
            </p:extLst>
          </p:nvPr>
        </p:nvGraphicFramePr>
        <p:xfrm>
          <a:off x="570016" y="1160463"/>
          <a:ext cx="9943552" cy="4819376"/>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081268">
                <a:tc>
                  <a:txBody>
                    <a:bodyPr/>
                    <a:lstStyle/>
                    <a:p>
                      <a:r>
                        <a:rPr lang="en-US" dirty="0" smtClean="0"/>
                        <a:t>19</a:t>
                      </a:r>
                      <a:endParaRPr lang="en-US" dirty="0"/>
                    </a:p>
                  </a:txBody>
                  <a:tcPr/>
                </a:tc>
                <a:tc>
                  <a:txBody>
                    <a:bodyPr/>
                    <a:lstStyle/>
                    <a:p>
                      <a:r>
                        <a:rPr lang="en-US" sz="1800" kern="1200" dirty="0" smtClean="0">
                          <a:solidFill>
                            <a:schemeClr val="dk1"/>
                          </a:solidFill>
                          <a:effectLst/>
                          <a:latin typeface="+mn-lt"/>
                          <a:ea typeface="+mn-ea"/>
                          <a:cs typeface="+mn-cs"/>
                        </a:rPr>
                        <a:t>Reference Section 5.3.15.i, CAQH CORE Rules, Vendor requests that phase IV rules, 450, 452 and 470 be removed.</a:t>
                      </a:r>
                      <a:endParaRPr lang="en-US" dirty="0"/>
                    </a:p>
                  </a:txBody>
                  <a:tcPr/>
                </a:tc>
                <a:tc>
                  <a:txBody>
                    <a:bodyPr/>
                    <a:lstStyle/>
                    <a:p>
                      <a:r>
                        <a:rPr lang="en-US" sz="1800" kern="1200" dirty="0" smtClean="0">
                          <a:solidFill>
                            <a:schemeClr val="dk1"/>
                          </a:solidFill>
                          <a:effectLst/>
                          <a:latin typeface="+mn-lt"/>
                          <a:ea typeface="+mn-ea"/>
                          <a:cs typeface="+mn-cs"/>
                        </a:rPr>
                        <a:t>The Government is required to comply with these rules. </a:t>
                      </a:r>
                      <a:endParaRPr lang="en-US" dirty="0">
                        <a:solidFill>
                          <a:srgbClr val="FF0000"/>
                        </a:solidFill>
                      </a:endParaRPr>
                    </a:p>
                  </a:txBody>
                  <a:tcPr/>
                </a:tc>
              </a:tr>
              <a:tr h="1081268">
                <a:tc>
                  <a:txBody>
                    <a:bodyPr/>
                    <a:lstStyle/>
                    <a:p>
                      <a:r>
                        <a:rPr lang="en-US" dirty="0" smtClean="0"/>
                        <a:t>20</a:t>
                      </a:r>
                      <a:endParaRPr lang="en-US" dirty="0"/>
                    </a:p>
                  </a:txBody>
                  <a:tcPr/>
                </a:tc>
                <a:tc>
                  <a:txBody>
                    <a:bodyPr/>
                    <a:lstStyle/>
                    <a:p>
                      <a:r>
                        <a:rPr lang="en-US" sz="1800" kern="1200" dirty="0" smtClean="0">
                          <a:solidFill>
                            <a:schemeClr val="dk1"/>
                          </a:solidFill>
                          <a:effectLst/>
                          <a:latin typeface="+mn-lt"/>
                          <a:ea typeface="+mn-ea"/>
                          <a:cs typeface="+mn-cs"/>
                        </a:rPr>
                        <a:t>Reference Security and Audit Trails, Vendor will need Subject Matter Experience in The VA”s implementation of FIPS 200, FIPS 199 and NIST 800-53 in order to fully evaluate changes required to meet requirements.  The expertise necessary and the roadmap changes to support, can be added in for additional costs, once contract is awarded.</a:t>
                      </a:r>
                      <a:endParaRPr lang="en-US" dirty="0"/>
                    </a:p>
                  </a:txBody>
                  <a:tcPr/>
                </a:tc>
                <a:tc>
                  <a:txBody>
                    <a:bodyPr/>
                    <a:lstStyle/>
                    <a:p>
                      <a:r>
                        <a:rPr lang="en-US" sz="1800" kern="1200" dirty="0" smtClean="0">
                          <a:solidFill>
                            <a:schemeClr val="dk1"/>
                          </a:solidFill>
                          <a:effectLst/>
                          <a:latin typeface="+mn-lt"/>
                          <a:ea typeface="+mn-ea"/>
                          <a:cs typeface="+mn-cs"/>
                        </a:rPr>
                        <a:t>This needs to be included in the contract pricing and not an additional charge.</a:t>
                      </a:r>
                      <a:endParaRPr lang="en-US" dirty="0">
                        <a:solidFill>
                          <a:srgbClr val="FF0000"/>
                        </a:solidFill>
                      </a:endParaRPr>
                    </a:p>
                  </a:txBody>
                  <a:tcPr/>
                </a:tc>
              </a:tr>
              <a:tr h="1081268">
                <a:tc>
                  <a:txBody>
                    <a:bodyPr/>
                    <a:lstStyle/>
                    <a:p>
                      <a:r>
                        <a:rPr lang="en-US" dirty="0" smtClean="0"/>
                        <a:t>21</a:t>
                      </a:r>
                      <a:endParaRPr lang="en-US" dirty="0"/>
                    </a:p>
                  </a:txBody>
                  <a:tcPr/>
                </a:tc>
                <a:tc>
                  <a:txBody>
                    <a:bodyPr/>
                    <a:lstStyle/>
                    <a:p>
                      <a:r>
                        <a:rPr lang="en-US" sz="1800" kern="1200" dirty="0" smtClean="0">
                          <a:solidFill>
                            <a:schemeClr val="dk1"/>
                          </a:solidFill>
                          <a:effectLst/>
                          <a:latin typeface="+mn-lt"/>
                          <a:ea typeface="+mn-ea"/>
                          <a:cs typeface="+mn-cs"/>
                        </a:rPr>
                        <a:t>Vendor requests language supporting roadmap changes to support HL7 that can be added in for additional costs, once contract is awarded.</a:t>
                      </a:r>
                      <a:endParaRPr lang="en-US" dirty="0"/>
                    </a:p>
                  </a:txBody>
                  <a:tcPr/>
                </a:tc>
                <a:tc>
                  <a:txBody>
                    <a:bodyPr/>
                    <a:lstStyle/>
                    <a:p>
                      <a:r>
                        <a:rPr lang="en-US" sz="1800" kern="1200" dirty="0" smtClean="0">
                          <a:solidFill>
                            <a:schemeClr val="dk1"/>
                          </a:solidFill>
                          <a:effectLst/>
                          <a:latin typeface="+mn-lt"/>
                          <a:ea typeface="+mn-ea"/>
                          <a:cs typeface="+mn-cs"/>
                        </a:rPr>
                        <a:t>Supporting HL7 is a basic requirement because interfaces with other VA systems use HL7.</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361389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46</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178953822"/>
              </p:ext>
            </p:extLst>
          </p:nvPr>
        </p:nvGraphicFramePr>
        <p:xfrm>
          <a:off x="570016" y="1160463"/>
          <a:ext cx="9943552" cy="329692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081268">
                <a:tc>
                  <a:txBody>
                    <a:bodyPr/>
                    <a:lstStyle/>
                    <a:p>
                      <a:r>
                        <a:rPr lang="en-US" dirty="0" smtClean="0"/>
                        <a:t>22</a:t>
                      </a:r>
                      <a:endParaRPr lang="en-US" dirty="0"/>
                    </a:p>
                  </a:txBody>
                  <a:tcPr/>
                </a:tc>
                <a:tc>
                  <a:txBody>
                    <a:bodyPr/>
                    <a:lstStyle/>
                    <a:p>
                      <a:r>
                        <a:rPr lang="en-US" sz="1800" kern="1200" dirty="0" smtClean="0">
                          <a:solidFill>
                            <a:schemeClr val="dk1"/>
                          </a:solidFill>
                          <a:effectLst/>
                          <a:latin typeface="+mn-lt"/>
                          <a:ea typeface="+mn-ea"/>
                          <a:cs typeface="+mn-cs"/>
                        </a:rPr>
                        <a:t>Reference Section 5.3.17, Flexibility, Vendor requests language supporting roadmap changes to support changing VA needs that can be added in for additional costs, once contract is awarded.</a:t>
                      </a:r>
                      <a:endParaRPr lang="en-US" dirty="0"/>
                    </a:p>
                  </a:txBody>
                  <a:tcPr/>
                </a:tc>
                <a:tc>
                  <a:txBody>
                    <a:bodyPr/>
                    <a:lstStyle/>
                    <a:p>
                      <a:r>
                        <a:rPr lang="en-US" sz="1800" kern="1200" dirty="0" smtClean="0">
                          <a:solidFill>
                            <a:schemeClr val="dk1"/>
                          </a:solidFill>
                          <a:effectLst/>
                          <a:latin typeface="+mn-lt"/>
                          <a:ea typeface="+mn-ea"/>
                          <a:cs typeface="+mn-cs"/>
                        </a:rPr>
                        <a:t>Changes based on the requirements in this section should be covered in the maintenance and support CLINs.</a:t>
                      </a:r>
                      <a:endParaRPr lang="en-US" dirty="0">
                        <a:solidFill>
                          <a:srgbClr val="FF0000"/>
                        </a:solidFill>
                      </a:endParaRPr>
                    </a:p>
                  </a:txBody>
                  <a:tcPr/>
                </a:tc>
              </a:tr>
              <a:tr h="1081268">
                <a:tc>
                  <a:txBody>
                    <a:bodyPr/>
                    <a:lstStyle/>
                    <a:p>
                      <a:r>
                        <a:rPr lang="en-US" dirty="0" smtClean="0"/>
                        <a:t>23</a:t>
                      </a:r>
                      <a:endParaRPr lang="en-US" dirty="0"/>
                    </a:p>
                  </a:txBody>
                  <a:tcPr/>
                </a:tc>
                <a:tc>
                  <a:txBody>
                    <a:bodyPr/>
                    <a:lstStyle/>
                    <a:p>
                      <a:r>
                        <a:rPr lang="en-US" sz="1800" kern="1200" dirty="0" smtClean="0">
                          <a:solidFill>
                            <a:schemeClr val="dk1"/>
                          </a:solidFill>
                          <a:effectLst/>
                          <a:latin typeface="+mn-lt"/>
                          <a:ea typeface="+mn-ea"/>
                          <a:cs typeface="+mn-cs"/>
                        </a:rPr>
                        <a:t>Reference Section 5.3.19, Level of Automation, Vendor requests modification to strike 85% in favor of determining the minimum upon learning the Vas business rules and business complexity through an assessment.</a:t>
                      </a:r>
                      <a:endParaRPr lang="en-US" dirty="0"/>
                    </a:p>
                  </a:txBody>
                  <a:tcPr/>
                </a:tc>
                <a:tc>
                  <a:txBody>
                    <a:bodyPr/>
                    <a:lstStyle/>
                    <a:p>
                      <a:r>
                        <a:rPr lang="en-US" sz="1800" kern="1200" dirty="0" smtClean="0">
                          <a:solidFill>
                            <a:schemeClr val="dk1"/>
                          </a:solidFill>
                          <a:effectLst/>
                          <a:latin typeface="+mn-lt"/>
                          <a:ea typeface="+mn-ea"/>
                          <a:cs typeface="+mn-cs"/>
                        </a:rPr>
                        <a:t>VA goal is to achieve a minimum of 85% auto-adjudication.</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419831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47</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717731713"/>
              </p:ext>
            </p:extLst>
          </p:nvPr>
        </p:nvGraphicFramePr>
        <p:xfrm>
          <a:off x="570016" y="1160463"/>
          <a:ext cx="9943552" cy="466852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081268">
                <a:tc>
                  <a:txBody>
                    <a:bodyPr/>
                    <a:lstStyle/>
                    <a:p>
                      <a:r>
                        <a:rPr lang="en-US" dirty="0" smtClean="0"/>
                        <a:t>24</a:t>
                      </a:r>
                      <a:endParaRPr lang="en-US" dirty="0"/>
                    </a:p>
                  </a:txBody>
                  <a:tcPr/>
                </a:tc>
                <a:tc>
                  <a:txBody>
                    <a:bodyPr/>
                    <a:lstStyle/>
                    <a:p>
                      <a:r>
                        <a:rPr lang="en-US" sz="1800" kern="1200" dirty="0" smtClean="0">
                          <a:solidFill>
                            <a:schemeClr val="dk1"/>
                          </a:solidFill>
                          <a:effectLst/>
                          <a:latin typeface="+mn-lt"/>
                          <a:ea typeface="+mn-ea"/>
                          <a:cs typeface="+mn-cs"/>
                        </a:rPr>
                        <a:t>Any standards and approved software changes in the TRM that apply to Vendor solutions and require roadmap changes, can be added in for additional costs, once the change is understood and agreed by the VA and Vendor.</a:t>
                      </a:r>
                      <a:endParaRPr lang="en-US" dirty="0"/>
                    </a:p>
                  </a:txBody>
                  <a:tcPr/>
                </a:tc>
                <a:tc>
                  <a:txBody>
                    <a:bodyPr/>
                    <a:lstStyle/>
                    <a:p>
                      <a:r>
                        <a:rPr lang="en-US" sz="1800" kern="1200" dirty="0" smtClean="0">
                          <a:solidFill>
                            <a:schemeClr val="dk1"/>
                          </a:solidFill>
                          <a:effectLst/>
                          <a:latin typeface="+mn-lt"/>
                          <a:ea typeface="+mn-ea"/>
                          <a:cs typeface="+mn-cs"/>
                        </a:rPr>
                        <a:t>TRM approval is required before the system can go into production.  Vendor should price these requirements in their base period of performance.  If any subsequent changes are required after initial production capability, the price should be included in the maintenance and support services CLINs.</a:t>
                      </a:r>
                      <a:endParaRPr lang="en-US" dirty="0">
                        <a:solidFill>
                          <a:srgbClr val="FF0000"/>
                        </a:solidFill>
                      </a:endParaRPr>
                    </a:p>
                  </a:txBody>
                  <a:tcPr/>
                </a:tc>
              </a:tr>
              <a:tr h="1081268">
                <a:tc>
                  <a:txBody>
                    <a:bodyPr/>
                    <a:lstStyle/>
                    <a:p>
                      <a:r>
                        <a:rPr lang="en-US" dirty="0" smtClean="0"/>
                        <a:t>25</a:t>
                      </a:r>
                      <a:endParaRPr lang="en-US" dirty="0"/>
                    </a:p>
                  </a:txBody>
                  <a:tcPr/>
                </a:tc>
                <a:tc>
                  <a:txBody>
                    <a:bodyPr/>
                    <a:lstStyle/>
                    <a:p>
                      <a:r>
                        <a:rPr lang="en-US" sz="1800" kern="1200" dirty="0" smtClean="0">
                          <a:solidFill>
                            <a:schemeClr val="dk1"/>
                          </a:solidFill>
                          <a:effectLst/>
                          <a:latin typeface="+mn-lt"/>
                          <a:ea typeface="+mn-ea"/>
                          <a:cs typeface="+mn-cs"/>
                        </a:rPr>
                        <a:t>Reference Section 5.5, System Configuration, The Contractor shall conduct initial implementation assessments and periodic implementation assessments throughout the life of the contract, in order to properly scope the implementation services.  Vendor requests clarification as to if this means ongoing configuration services.</a:t>
                      </a:r>
                      <a:endParaRPr lang="en-US" dirty="0"/>
                    </a:p>
                  </a:txBody>
                  <a:tcPr/>
                </a:tc>
                <a:tc>
                  <a:txBody>
                    <a:bodyPr/>
                    <a:lstStyle/>
                    <a:p>
                      <a:r>
                        <a:rPr lang="en-US" sz="1800" kern="1200" dirty="0" smtClean="0">
                          <a:solidFill>
                            <a:schemeClr val="dk1"/>
                          </a:solidFill>
                          <a:effectLst/>
                          <a:latin typeface="+mn-lt"/>
                          <a:ea typeface="+mn-ea"/>
                          <a:cs typeface="+mn-cs"/>
                        </a:rPr>
                        <a:t>The Government intends for this to be through the base period of performance as well as subsequent option years (which will be for maintenance and service only).  The intent is for the Government to learn system configuration in order to lessen our reliance on the vendor in the option years.</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2972423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48</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90522297"/>
              </p:ext>
            </p:extLst>
          </p:nvPr>
        </p:nvGraphicFramePr>
        <p:xfrm>
          <a:off x="570016" y="1160463"/>
          <a:ext cx="9943552" cy="155956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081268">
                <a:tc>
                  <a:txBody>
                    <a:bodyPr/>
                    <a:lstStyle/>
                    <a:p>
                      <a:r>
                        <a:rPr lang="en-US" dirty="0" smtClean="0"/>
                        <a:t>26</a:t>
                      </a:r>
                      <a:endParaRPr lang="en-US" dirty="0"/>
                    </a:p>
                  </a:txBody>
                  <a:tcPr/>
                </a:tc>
                <a:tc>
                  <a:txBody>
                    <a:bodyPr/>
                    <a:lstStyle/>
                    <a:p>
                      <a:r>
                        <a:rPr lang="en-US" sz="1800" kern="1200" dirty="0" smtClean="0">
                          <a:solidFill>
                            <a:schemeClr val="dk1"/>
                          </a:solidFill>
                          <a:effectLst/>
                          <a:latin typeface="+mn-lt"/>
                          <a:ea typeface="+mn-ea"/>
                          <a:cs typeface="+mn-cs"/>
                        </a:rPr>
                        <a:t>Reference Section 5.6, Software Updates, Vendor requests that a separate maintenance agreement be signed for release support.</a:t>
                      </a:r>
                      <a:endParaRPr lang="en-US" dirty="0"/>
                    </a:p>
                  </a:txBody>
                  <a:tcPr/>
                </a:tc>
                <a:tc>
                  <a:txBody>
                    <a:bodyPr/>
                    <a:lstStyle/>
                    <a:p>
                      <a:r>
                        <a:rPr lang="en-US" sz="1800" kern="1200" dirty="0" smtClean="0">
                          <a:solidFill>
                            <a:schemeClr val="dk1"/>
                          </a:solidFill>
                          <a:effectLst/>
                          <a:latin typeface="+mn-lt"/>
                          <a:ea typeface="+mn-ea"/>
                          <a:cs typeface="+mn-cs"/>
                        </a:rPr>
                        <a:t>This will be included in the base period of performance and subsequent option years.  The Government intends for the option years to be for service and maintenance only.</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416448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49</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089370445"/>
              </p:ext>
            </p:extLst>
          </p:nvPr>
        </p:nvGraphicFramePr>
        <p:xfrm>
          <a:off x="570016" y="1160463"/>
          <a:ext cx="9943552" cy="5465968"/>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5095128">
                <a:tc>
                  <a:txBody>
                    <a:bodyPr/>
                    <a:lstStyle/>
                    <a:p>
                      <a:r>
                        <a:rPr lang="en-US" dirty="0" smtClean="0"/>
                        <a:t>27</a:t>
                      </a:r>
                      <a:endParaRPr lang="en-US" dirty="0"/>
                    </a:p>
                  </a:txBody>
                  <a:tcPr/>
                </a:tc>
                <a:tc>
                  <a:txBody>
                    <a:bodyPr/>
                    <a:lstStyle/>
                    <a:p>
                      <a:r>
                        <a:rPr lang="en-US" sz="1800" kern="1200" dirty="0" smtClean="0">
                          <a:solidFill>
                            <a:schemeClr val="dk1"/>
                          </a:solidFill>
                          <a:effectLst/>
                          <a:latin typeface="+mn-lt"/>
                          <a:ea typeface="+mn-ea"/>
                          <a:cs typeface="+mn-cs"/>
                        </a:rPr>
                        <a:t>Reference Section 5.6, Software Updates, Updates may involve such complex software customization, engineering and development that it may not always be possible to implement updates at least three months prior to the effective compliance date stated in the Federal Register. Also, new federal mandates incorporated into the contract after award should be handled as a change and priced as such, with the timeline for implementation of the change being mutually agreed between the parties in a contract modification. In any event, the timeline and pricing for implementation of updates/changes to the software solution to bring it into compliance with new or modified federal mandates should be mutually agreed upon by the parties.</a:t>
                      </a:r>
                      <a:endParaRPr lang="en-US" dirty="0"/>
                    </a:p>
                  </a:txBody>
                  <a:tcPr/>
                </a:tc>
                <a:tc>
                  <a:txBody>
                    <a:bodyPr/>
                    <a:lstStyle/>
                    <a:p>
                      <a:r>
                        <a:rPr lang="en-US" sz="1800" kern="1200" dirty="0" smtClean="0">
                          <a:solidFill>
                            <a:schemeClr val="dk1"/>
                          </a:solidFill>
                          <a:effectLst/>
                          <a:latin typeface="+mn-lt"/>
                          <a:ea typeface="+mn-ea"/>
                          <a:cs typeface="+mn-cs"/>
                        </a:rPr>
                        <a:t>If the contracting officer determines the federal mandate is outside the scope of the contract, then the Government will negotiate a contract modification.  Otherwise, any subsequent changes should be included in the maintenance and support services CLINs.</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1122108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50</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578418835"/>
              </p:ext>
            </p:extLst>
          </p:nvPr>
        </p:nvGraphicFramePr>
        <p:xfrm>
          <a:off x="570016" y="1160463"/>
          <a:ext cx="9943552" cy="549148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28</a:t>
                      </a:r>
                      <a:endParaRPr lang="en-US" dirty="0"/>
                    </a:p>
                  </a:txBody>
                  <a:tcPr/>
                </a:tc>
                <a:tc>
                  <a:txBody>
                    <a:bodyPr/>
                    <a:lstStyle/>
                    <a:p>
                      <a:r>
                        <a:rPr lang="en-US" sz="1800" kern="1200" dirty="0" smtClean="0">
                          <a:solidFill>
                            <a:schemeClr val="dk1"/>
                          </a:solidFill>
                          <a:effectLst/>
                          <a:latin typeface="+mn-lt"/>
                          <a:ea typeface="+mn-ea"/>
                          <a:cs typeface="+mn-cs"/>
                        </a:rPr>
                        <a:t>Reference Section 5.6, Software Updates, The Contractor shall have 20 calendar days to technically integrate the updated software and commence providing technical support for the updated software.  Vendor requests that a separate Upgrade Services Agreement be signed for integration of updated software with technical support.</a:t>
                      </a:r>
                      <a:endParaRPr lang="en-US" dirty="0"/>
                    </a:p>
                  </a:txBody>
                  <a:tcPr/>
                </a:tc>
                <a:tc>
                  <a:txBody>
                    <a:bodyPr/>
                    <a:lstStyle/>
                    <a:p>
                      <a:r>
                        <a:rPr lang="en-US" sz="1800" kern="1200" dirty="0" smtClean="0">
                          <a:solidFill>
                            <a:schemeClr val="dk1"/>
                          </a:solidFill>
                          <a:effectLst/>
                          <a:latin typeface="+mn-lt"/>
                          <a:ea typeface="+mn-ea"/>
                          <a:cs typeface="+mn-cs"/>
                        </a:rPr>
                        <a:t>The Government intends for the option years to be for service and maintenance only, which includes upgrade services.</a:t>
                      </a:r>
                      <a:endParaRPr lang="en-US" dirty="0">
                        <a:solidFill>
                          <a:srgbClr val="FF0000"/>
                        </a:solidFill>
                      </a:endParaRPr>
                    </a:p>
                  </a:txBody>
                  <a:tcPr/>
                </a:tc>
              </a:tr>
              <a:tr h="1211897">
                <a:tc>
                  <a:txBody>
                    <a:bodyPr/>
                    <a:lstStyle/>
                    <a:p>
                      <a:r>
                        <a:rPr lang="en-US" dirty="0" smtClean="0"/>
                        <a:t>29</a:t>
                      </a:r>
                      <a:endParaRPr lang="en-US" dirty="0"/>
                    </a:p>
                  </a:txBody>
                  <a:tcPr/>
                </a:tc>
                <a:tc>
                  <a:txBody>
                    <a:bodyPr/>
                    <a:lstStyle/>
                    <a:p>
                      <a:r>
                        <a:rPr lang="en-US" sz="1800" kern="1200" dirty="0" smtClean="0">
                          <a:solidFill>
                            <a:schemeClr val="dk1"/>
                          </a:solidFill>
                          <a:effectLst/>
                          <a:latin typeface="+mn-lt"/>
                          <a:ea typeface="+mn-ea"/>
                          <a:cs typeface="+mn-cs"/>
                        </a:rPr>
                        <a:t>Reference Section 5.6, Software Updates, The Contractor shall provide the VA-FSC Customer with a patch for a software bug or issue that negatively affects its performance; within 15 calendar days of being informed by the VA-FSC Customer of operability problems with the software, or of learning of a security vulnerability in the software.  Vendor requests language change to support mutually agreeable negotiated SLAS upon contracting.</a:t>
                      </a:r>
                      <a:endParaRPr lang="en-US" dirty="0"/>
                    </a:p>
                  </a:txBody>
                  <a:tcPr/>
                </a:tc>
                <a:tc>
                  <a:txBody>
                    <a:bodyPr/>
                    <a:lstStyle/>
                    <a:p>
                      <a:r>
                        <a:rPr lang="en-US" sz="1800" kern="1200" dirty="0" smtClean="0">
                          <a:solidFill>
                            <a:schemeClr val="dk1"/>
                          </a:solidFill>
                          <a:effectLst/>
                          <a:latin typeface="+mn-lt"/>
                          <a:ea typeface="+mn-ea"/>
                          <a:cs typeface="+mn-cs"/>
                        </a:rPr>
                        <a:t>If a vendor needs more than 15 days to remedy a software bug or issue, the vendor shall notify the COR and contracting officer with the appropriate rationale. (Added to PWS Section 5.7)</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3300453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51</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331464443"/>
              </p:ext>
            </p:extLst>
          </p:nvPr>
        </p:nvGraphicFramePr>
        <p:xfrm>
          <a:off x="570016" y="1160463"/>
          <a:ext cx="9943552" cy="5430342"/>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30</a:t>
                      </a:r>
                      <a:endParaRPr lang="en-US" dirty="0"/>
                    </a:p>
                  </a:txBody>
                  <a:tcPr/>
                </a:tc>
                <a:tc>
                  <a:txBody>
                    <a:bodyPr/>
                    <a:lstStyle/>
                    <a:p>
                      <a:r>
                        <a:rPr lang="en-US" sz="1800" kern="1200" dirty="0" smtClean="0">
                          <a:solidFill>
                            <a:schemeClr val="dk1"/>
                          </a:solidFill>
                          <a:effectLst/>
                          <a:latin typeface="+mn-lt"/>
                          <a:ea typeface="+mn-ea"/>
                          <a:cs typeface="+mn-cs"/>
                        </a:rPr>
                        <a:t>Vendor requests that 60 days replace the 3 business days stated to provide a roster of contractor and subcontractor employees to the COR.</a:t>
                      </a:r>
                      <a:endParaRPr lang="en-US" dirty="0"/>
                    </a:p>
                  </a:txBody>
                  <a:tcPr/>
                </a:tc>
                <a:tc>
                  <a:txBody>
                    <a:bodyPr/>
                    <a:lstStyle/>
                    <a:p>
                      <a:r>
                        <a:rPr lang="en-US" sz="1800" kern="1200" dirty="0" smtClean="0">
                          <a:solidFill>
                            <a:schemeClr val="tx1"/>
                          </a:solidFill>
                          <a:effectLst/>
                          <a:latin typeface="+mn-lt"/>
                          <a:ea typeface="+mn-ea"/>
                          <a:cs typeface="+mn-cs"/>
                        </a:rPr>
                        <a:t>Requirement can be updated to 7 days after award.</a:t>
                      </a:r>
                      <a:endParaRPr lang="en-US" dirty="0">
                        <a:solidFill>
                          <a:schemeClr val="tx1"/>
                        </a:solidFill>
                      </a:endParaRPr>
                    </a:p>
                  </a:txBody>
                  <a:tcPr/>
                </a:tc>
              </a:tr>
              <a:tr h="3847605">
                <a:tc>
                  <a:txBody>
                    <a:bodyPr/>
                    <a:lstStyle/>
                    <a:p>
                      <a:r>
                        <a:rPr lang="en-US" dirty="0" smtClean="0"/>
                        <a:t>31</a:t>
                      </a:r>
                      <a:endParaRPr lang="en-US" dirty="0"/>
                    </a:p>
                  </a:txBody>
                  <a:tcPr/>
                </a:tc>
                <a:tc>
                  <a:txBody>
                    <a:bodyPr/>
                    <a:lstStyle/>
                    <a:p>
                      <a:r>
                        <a:rPr lang="en-US" sz="1800" kern="1200" dirty="0" smtClean="0">
                          <a:solidFill>
                            <a:schemeClr val="dk1"/>
                          </a:solidFill>
                          <a:effectLst/>
                          <a:latin typeface="+mn-lt"/>
                          <a:ea typeface="+mn-ea"/>
                          <a:cs typeface="+mn-cs"/>
                        </a:rPr>
                        <a:t>In the previous RFP, it was requested an FFP contract type even though volume and scale are dynamic with no defined increased volume schedule. Additionally, there was too much risk for offerors to price as an FFP, and the Government stated in several answers, “Technical specifications will be provided to the awardee.” Offerors would have to increase their price to provide risk mitigation for the numerous unknowns in the requirements. We recommend the government to consider some of the tasks be FFP and some to be T&amp;M as a hybrid contract type.</a:t>
                      </a:r>
                      <a:endParaRPr lang="en-US" dirty="0"/>
                    </a:p>
                  </a:txBody>
                  <a:tcPr/>
                </a:tc>
                <a:tc>
                  <a:txBody>
                    <a:bodyPr/>
                    <a:lstStyle/>
                    <a:p>
                      <a:r>
                        <a:rPr lang="en-US" dirty="0" smtClean="0">
                          <a:solidFill>
                            <a:schemeClr val="tx1"/>
                          </a:solidFill>
                        </a:rPr>
                        <a:t>VA assumes that the vendor is referring to Q&amp;A’s from the prior solicitation which asked VA to release technical specifications regarding our document management system, OCR/Imaging System, Financial System (FMS), and CRM Systems.  VA felt an API would suffice. </a:t>
                      </a:r>
                    </a:p>
                    <a:p>
                      <a:endParaRPr lang="en-US" baseline="0" dirty="0" smtClean="0">
                        <a:solidFill>
                          <a:schemeClr val="tx1"/>
                        </a:solidFill>
                      </a:endParaRPr>
                    </a:p>
                    <a:p>
                      <a:r>
                        <a:rPr lang="en-US" sz="1800" kern="1200" dirty="0" smtClean="0">
                          <a:solidFill>
                            <a:schemeClr val="tx1"/>
                          </a:solidFill>
                          <a:effectLst/>
                          <a:latin typeface="+mn-lt"/>
                          <a:ea typeface="+mn-ea"/>
                          <a:cs typeface="+mn-cs"/>
                        </a:rPr>
                        <a:t>VA market research showed that most implementation costs were included in the price of a license and thus decided on a FFP contract type</a:t>
                      </a:r>
                      <a:endParaRPr lang="en-US" baseline="0" dirty="0" smtClean="0">
                        <a:solidFill>
                          <a:schemeClr val="tx1"/>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224836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52</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760305574"/>
              </p:ext>
            </p:extLst>
          </p:nvPr>
        </p:nvGraphicFramePr>
        <p:xfrm>
          <a:off x="570016" y="1160463"/>
          <a:ext cx="9943552" cy="485140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32</a:t>
                      </a:r>
                      <a:endParaRPr lang="en-US" dirty="0"/>
                    </a:p>
                  </a:txBody>
                  <a:tcPr/>
                </a:tc>
                <a:tc>
                  <a:txBody>
                    <a:bodyPr/>
                    <a:lstStyle/>
                    <a:p>
                      <a:r>
                        <a:rPr lang="en-US" sz="1800" kern="1200" dirty="0" smtClean="0">
                          <a:solidFill>
                            <a:schemeClr val="dk1"/>
                          </a:solidFill>
                          <a:effectLst/>
                          <a:latin typeface="+mn-lt"/>
                          <a:ea typeface="+mn-ea"/>
                          <a:cs typeface="+mn-cs"/>
                        </a:rPr>
                        <a:t>PWS Para 5.3.1 Requirement:  Ability to import member data from external data sources in real time, after performing validation rules that define a valid member.</a:t>
                      </a:r>
                    </a:p>
                    <a:p>
                      <a:r>
                        <a:rPr lang="en-US" sz="1800" kern="1200" dirty="0" smtClean="0">
                          <a:solidFill>
                            <a:schemeClr val="dk1"/>
                          </a:solidFill>
                          <a:effectLst/>
                          <a:latin typeface="+mn-lt"/>
                          <a:ea typeface="+mn-ea"/>
                          <a:cs typeface="+mn-cs"/>
                        </a:rPr>
                        <a:t>It is unclear from the requirement what method of creating member data is to be used with each of the lines of business processed by the new system at FSC. .</a:t>
                      </a:r>
                    </a:p>
                    <a:p>
                      <a:r>
                        <a:rPr lang="en-US" sz="1800" kern="1200" dirty="0" smtClean="0">
                          <a:solidFill>
                            <a:schemeClr val="dk1"/>
                          </a:solidFill>
                          <a:effectLst/>
                          <a:latin typeface="+mn-lt"/>
                          <a:ea typeface="+mn-ea"/>
                          <a:cs typeface="+mn-cs"/>
                        </a:rPr>
                        <a:t>Previous versions of the Draft PWS for this opportunity referenced X12N 834 transactions as a vector for adding eligibility information but also mentioned ETL loads for eligibility. The current version mentions import from 'external sources' but it is unclear if either or both methods previously mentioned in earlier Draft PWS versions are still required.</a:t>
                      </a:r>
                      <a:endParaRPr lang="en-US" dirty="0"/>
                    </a:p>
                  </a:txBody>
                  <a:tcPr/>
                </a:tc>
                <a:tc>
                  <a:txBody>
                    <a:bodyPr/>
                    <a:lstStyle/>
                    <a:p>
                      <a:r>
                        <a:rPr lang="en-US" sz="1800" kern="1200" dirty="0" smtClean="0">
                          <a:solidFill>
                            <a:schemeClr val="dk1"/>
                          </a:solidFill>
                          <a:effectLst/>
                          <a:latin typeface="+mn-lt"/>
                          <a:ea typeface="+mn-ea"/>
                          <a:cs typeface="+mn-cs"/>
                        </a:rPr>
                        <a:t>Member data will be created from an Application Program Interface (API) for exchange of data between the software, existing interfaces, and external web portals.</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3592139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53</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121158861"/>
              </p:ext>
            </p:extLst>
          </p:nvPr>
        </p:nvGraphicFramePr>
        <p:xfrm>
          <a:off x="570016" y="1160463"/>
          <a:ext cx="9943552" cy="5549095"/>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5178255">
                <a:tc>
                  <a:txBody>
                    <a:bodyPr/>
                    <a:lstStyle/>
                    <a:p>
                      <a:r>
                        <a:rPr lang="en-US" dirty="0" smtClean="0"/>
                        <a:t>33</a:t>
                      </a:r>
                      <a:endParaRPr lang="en-US" dirty="0"/>
                    </a:p>
                  </a:txBody>
                  <a:tcPr/>
                </a:tc>
                <a:tc>
                  <a:txBody>
                    <a:bodyPr/>
                    <a:lstStyle/>
                    <a:p>
                      <a:r>
                        <a:rPr lang="en-US" sz="1300" kern="1200" dirty="0" smtClean="0">
                          <a:solidFill>
                            <a:schemeClr val="dk1"/>
                          </a:solidFill>
                          <a:effectLst/>
                          <a:latin typeface="+mn-lt"/>
                          <a:ea typeface="+mn-ea"/>
                          <a:cs typeface="+mn-cs"/>
                        </a:rPr>
                        <a:t>PWS Para 5.3.10 Requirement:  Capable of integrating with a COTS financial accounting software.</a:t>
                      </a:r>
                    </a:p>
                    <a:p>
                      <a:r>
                        <a:rPr lang="en-US" sz="1300" kern="1200" dirty="0" smtClean="0">
                          <a:solidFill>
                            <a:schemeClr val="dk1"/>
                          </a:solidFill>
                          <a:effectLst/>
                          <a:latin typeface="+mn-lt"/>
                          <a:ea typeface="+mn-ea"/>
                          <a:cs typeface="+mn-cs"/>
                        </a:rPr>
                        <a:t>Calculation of an appropriate FFP bid is very problematic for this area of the Draft PWS requirements. Lack of integration details, such as workflows and interfaces involved, and how the required new fields mentioned would be used in the workflows required, combine to make only a rough estimate possible. Our understanding of the specifics of the FSC implementation, based on previous experience with FSC’s Financial Management System (FMS) and other payment related subsystems, leads us to believe there will be customization we have not been able to specifically identify based on the Draft PWS requirements.</a:t>
                      </a:r>
                    </a:p>
                    <a:p>
                      <a:r>
                        <a:rPr lang="en-US" sz="1300" kern="1200" dirty="0" smtClean="0">
                          <a:solidFill>
                            <a:schemeClr val="dk1"/>
                          </a:solidFill>
                          <a:effectLst/>
                          <a:latin typeface="+mn-lt"/>
                          <a:ea typeface="+mn-ea"/>
                          <a:cs typeface="+mn-cs"/>
                        </a:rPr>
                        <a:t>For instance we understand that VA/FSC have workflows in this area, possibly involving VA-specific or Federally mandated services and features, that would all need to be considered to have a complete understanding of the totality of the effort required to integrate the COTS claims system into FSC's accounting system(s). Identification of all of the workflows and subsystems, that will be involved in the validation of payments and transmission of 835/ACH data, need to be clarified for submitted bids to accurately reflect the appropriate LOE required to implement the functionality.</a:t>
                      </a:r>
                    </a:p>
                    <a:p>
                      <a:r>
                        <a:rPr lang="en-US" sz="1300" kern="1200" dirty="0" smtClean="0">
                          <a:solidFill>
                            <a:schemeClr val="dk1"/>
                          </a:solidFill>
                          <a:effectLst/>
                          <a:latin typeface="+mn-lt"/>
                          <a:ea typeface="+mn-ea"/>
                          <a:cs typeface="+mn-cs"/>
                        </a:rPr>
                        <a:t>The more detail the Government can provide to us, helps us bid FFP opportunities with less risk and therefore lower cost to the Government.</a:t>
                      </a:r>
                      <a:endParaRPr lang="en-US" sz="1300" dirty="0"/>
                    </a:p>
                  </a:txBody>
                  <a:tcPr/>
                </a:tc>
                <a:tc>
                  <a:txBody>
                    <a:bodyPr/>
                    <a:lstStyle/>
                    <a:p>
                      <a:r>
                        <a:rPr lang="en-US" sz="1800" kern="1200" dirty="0" smtClean="0">
                          <a:solidFill>
                            <a:schemeClr val="dk1"/>
                          </a:solidFill>
                          <a:effectLst/>
                          <a:latin typeface="+mn-lt"/>
                          <a:ea typeface="+mn-ea"/>
                          <a:cs typeface="+mn-cs"/>
                        </a:rPr>
                        <a:t>The software will need to integrate with the FSC’s Financial Management System (FMS)  using published interfaces available for applications to consume (SOAP) using an Enterprise Service Bus to orchestrate the services.   The VA is upgrading the current FMS to a COTS solution (Momentum) in 2019 and the system will have to integrate with it at that time.  At this time, we do not know the workflows and interfaces needed for Momentum; however we know Web Services Model (Preferred) is supported by Momentum</a:t>
                      </a:r>
                      <a:r>
                        <a:rPr lang="en-US" sz="1800" kern="1200" smtClean="0">
                          <a:solidFill>
                            <a:schemeClr val="dk1"/>
                          </a:solidFill>
                          <a:effectLst/>
                          <a:latin typeface="+mn-lt"/>
                          <a:ea typeface="+mn-ea"/>
                          <a:cs typeface="+mn-cs"/>
                        </a:rPr>
                        <a:t>. </a:t>
                      </a:r>
                      <a:endParaRPr lang="en-US" dirty="0" smtClean="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38364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54</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208292146"/>
              </p:ext>
            </p:extLst>
          </p:nvPr>
        </p:nvGraphicFramePr>
        <p:xfrm>
          <a:off x="570016" y="1160463"/>
          <a:ext cx="9943552" cy="5560971"/>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34</a:t>
                      </a:r>
                      <a:endParaRPr lang="en-US" dirty="0"/>
                    </a:p>
                  </a:txBody>
                  <a:tcPr/>
                </a:tc>
                <a:tc>
                  <a:txBody>
                    <a:bodyPr/>
                    <a:lstStyle/>
                    <a:p>
                      <a:r>
                        <a:rPr lang="en-US" sz="1800" kern="1200" dirty="0" smtClean="0">
                          <a:solidFill>
                            <a:schemeClr val="dk1"/>
                          </a:solidFill>
                          <a:effectLst/>
                          <a:latin typeface="+mn-lt"/>
                          <a:ea typeface="+mn-ea"/>
                          <a:cs typeface="+mn-cs"/>
                        </a:rPr>
                        <a:t>PWS Para 5.3.13 Requirement:  Can monitor and track processor productivity, performance, and audits; and provide resulting metrics in ad hoc reports or on a role-based dashboard.</a:t>
                      </a:r>
                    </a:p>
                    <a:p>
                      <a:r>
                        <a:rPr lang="en-US" sz="1800" kern="1200" dirty="0" smtClean="0">
                          <a:solidFill>
                            <a:schemeClr val="dk1"/>
                          </a:solidFill>
                          <a:effectLst/>
                          <a:latin typeface="+mn-lt"/>
                          <a:ea typeface="+mn-ea"/>
                          <a:cs typeface="+mn-cs"/>
                        </a:rPr>
                        <a:t>It would be helpful to have clarification on the features and workflows envisioned for the dashboard so that evaluation against a COTS products feature set can be evaluated accurately.</a:t>
                      </a:r>
                      <a:endParaRPr lang="en-US" dirty="0"/>
                    </a:p>
                  </a:txBody>
                  <a:tcPr/>
                </a:tc>
                <a:tc>
                  <a:txBody>
                    <a:bodyPr/>
                    <a:lstStyle/>
                    <a:p>
                      <a:r>
                        <a:rPr lang="en-US" sz="1800" kern="1200" dirty="0" smtClean="0">
                          <a:solidFill>
                            <a:schemeClr val="dk1"/>
                          </a:solidFill>
                          <a:effectLst/>
                          <a:latin typeface="+mn-lt"/>
                          <a:ea typeface="+mn-ea"/>
                          <a:cs typeface="+mn-cs"/>
                        </a:rPr>
                        <a:t>To provide the metrics, vendor has the option of providing configurable ad-hoc reports; a dashboard; or both.</a:t>
                      </a:r>
                      <a:endParaRPr lang="en-US" dirty="0">
                        <a:solidFill>
                          <a:srgbClr val="FF0000"/>
                        </a:solidFill>
                      </a:endParaRPr>
                    </a:p>
                  </a:txBody>
                  <a:tcPr/>
                </a:tc>
              </a:tr>
              <a:tr h="2629811">
                <a:tc>
                  <a:txBody>
                    <a:bodyPr/>
                    <a:lstStyle/>
                    <a:p>
                      <a:r>
                        <a:rPr lang="en-US" dirty="0" smtClean="0"/>
                        <a:t>35</a:t>
                      </a:r>
                      <a:endParaRPr lang="en-US" dirty="0"/>
                    </a:p>
                  </a:txBody>
                  <a:tcPr/>
                </a:tc>
                <a:tc>
                  <a:txBody>
                    <a:bodyPr/>
                    <a:lstStyle/>
                    <a:p>
                      <a:r>
                        <a:rPr lang="en-US" sz="1800" kern="1200" dirty="0" smtClean="0">
                          <a:solidFill>
                            <a:schemeClr val="dk1"/>
                          </a:solidFill>
                          <a:effectLst/>
                          <a:latin typeface="+mn-lt"/>
                          <a:ea typeface="+mn-ea"/>
                          <a:cs typeface="+mn-cs"/>
                        </a:rPr>
                        <a:t>Vendor takes exception to the express general prohibition against offshoring performance. Vendor determines it reasonable to have the ability to use offshore resources during contract performance, with the knowledge and consent of the agency. Vendor is open to discussing and negotiating this aspect of contract performance with the agency.</a:t>
                      </a:r>
                      <a:endParaRPr lang="en-US" dirty="0"/>
                    </a:p>
                  </a:txBody>
                  <a:tcPr/>
                </a:tc>
                <a:tc>
                  <a:txBody>
                    <a:bodyPr/>
                    <a:lstStyle/>
                    <a:p>
                      <a:r>
                        <a:rPr lang="en-US" dirty="0" smtClean="0">
                          <a:solidFill>
                            <a:srgbClr val="FF0000"/>
                          </a:solidFill>
                        </a:rPr>
                        <a:t>No answer at this time. </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147774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55</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38582507"/>
              </p:ext>
            </p:extLst>
          </p:nvPr>
        </p:nvGraphicFramePr>
        <p:xfrm>
          <a:off x="570016" y="1160463"/>
          <a:ext cx="9943552" cy="210820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36</a:t>
                      </a:r>
                      <a:endParaRPr lang="en-US" dirty="0"/>
                    </a:p>
                  </a:txBody>
                  <a:tcPr/>
                </a:tc>
                <a:tc>
                  <a:txBody>
                    <a:bodyPr/>
                    <a:lstStyle/>
                    <a:p>
                      <a:r>
                        <a:rPr lang="en-US" sz="1800" kern="1200" dirty="0" smtClean="0">
                          <a:solidFill>
                            <a:schemeClr val="dk1"/>
                          </a:solidFill>
                          <a:effectLst/>
                          <a:latin typeface="+mn-lt"/>
                          <a:ea typeface="+mn-ea"/>
                          <a:cs typeface="+mn-cs"/>
                        </a:rPr>
                        <a:t>Requirements in the areas of confidentiality and security should allow vendors to describe confidentiality, data access, and security configurations without including unnecessarily broad absolute requirements around specific data types.</a:t>
                      </a:r>
                      <a:endParaRPr lang="en-US" dirty="0"/>
                    </a:p>
                  </a:txBody>
                  <a:tcPr/>
                </a:tc>
                <a:tc>
                  <a:txBody>
                    <a:bodyPr/>
                    <a:lstStyle/>
                    <a:p>
                      <a:r>
                        <a:rPr lang="en-US" sz="1800" kern="1200" dirty="0" smtClean="0">
                          <a:solidFill>
                            <a:schemeClr val="dk1"/>
                          </a:solidFill>
                          <a:effectLst/>
                          <a:latin typeface="+mn-lt"/>
                          <a:ea typeface="+mn-ea"/>
                          <a:cs typeface="+mn-cs"/>
                        </a:rPr>
                        <a:t>These requirements are prescribed by the VA and the acquiring office has no authority to waive them.</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3771466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56</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676685020"/>
              </p:ext>
            </p:extLst>
          </p:nvPr>
        </p:nvGraphicFramePr>
        <p:xfrm>
          <a:off x="570016" y="1160463"/>
          <a:ext cx="9943552" cy="430276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37</a:t>
                      </a:r>
                      <a:endParaRPr lang="en-US" dirty="0"/>
                    </a:p>
                  </a:txBody>
                  <a:tcPr/>
                </a:tc>
                <a:tc>
                  <a:txBody>
                    <a:bodyPr/>
                    <a:lstStyle/>
                    <a:p>
                      <a:r>
                        <a:rPr lang="en-US" dirty="0" smtClean="0"/>
                        <a:t>Recommend </a:t>
                      </a:r>
                      <a:r>
                        <a:rPr lang="en-US" sz="1800" kern="1200" dirty="0" smtClean="0">
                          <a:solidFill>
                            <a:schemeClr val="dk1"/>
                          </a:solidFill>
                          <a:effectLst/>
                          <a:latin typeface="+mn-lt"/>
                          <a:ea typeface="+mn-ea"/>
                          <a:cs typeface="+mn-cs"/>
                        </a:rPr>
                        <a:t>the agency exclude the requirement to comply with EIT Accessibility Standards in 36 CFR Part 1194, based on the “undue burden” exception in FAR 39.204. FAR 39.204 requires an agency to consider the difficulty or expense of compliance and resources available to its program for which the service is being acquired. FAR 39.204 also sets forth that, when acquiring commercial items, an agency must comply with those accessibility standards that can be met with supplies and services available in the commercial marketplace in time to meet the agency’s delivery requirements. </a:t>
                      </a:r>
                      <a:endParaRPr lang="en-US" dirty="0"/>
                    </a:p>
                  </a:txBody>
                  <a:tcPr/>
                </a:tc>
                <a:tc>
                  <a:txBody>
                    <a:bodyPr/>
                    <a:lstStyle/>
                    <a:p>
                      <a:r>
                        <a:rPr lang="en-US" sz="1800" kern="1200" dirty="0" smtClean="0">
                          <a:solidFill>
                            <a:schemeClr val="dk1"/>
                          </a:solidFill>
                          <a:effectLst/>
                          <a:latin typeface="+mn-lt"/>
                          <a:ea typeface="+mn-ea"/>
                          <a:cs typeface="+mn-cs"/>
                        </a:rPr>
                        <a:t>These requirements are prescribed by the VA and the acquiring office has no authority to waive them.  User-facing screens need to be 508 compliant and market research has shown that there are capable products that are 508 compliant today. </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3834257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57</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535856083"/>
              </p:ext>
            </p:extLst>
          </p:nvPr>
        </p:nvGraphicFramePr>
        <p:xfrm>
          <a:off x="570016" y="1160463"/>
          <a:ext cx="9943552" cy="466852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38</a:t>
                      </a:r>
                      <a:endParaRPr lang="en-US" dirty="0"/>
                    </a:p>
                  </a:txBody>
                  <a:tcPr/>
                </a:tc>
                <a:tc>
                  <a:txBody>
                    <a:bodyPr/>
                    <a:lstStyle/>
                    <a:p>
                      <a:r>
                        <a:rPr lang="en-US" sz="1800" kern="1200" dirty="0" smtClean="0">
                          <a:solidFill>
                            <a:schemeClr val="dk1"/>
                          </a:solidFill>
                          <a:effectLst/>
                          <a:latin typeface="+mn-lt"/>
                          <a:ea typeface="+mn-ea"/>
                          <a:cs typeface="+mn-cs"/>
                        </a:rPr>
                        <a:t>How many contractor staff will VA-FSC accommodate from a workspace perspective? What is the expectation for daily on-site VA-FSC team presence?  Estimated number of trips is necessary to help minimize impact to contractor overall pricing strategy.</a:t>
                      </a:r>
                      <a:endParaRPr lang="en-US" dirty="0"/>
                    </a:p>
                  </a:txBody>
                  <a:tcPr/>
                </a:tc>
                <a:tc>
                  <a:txBody>
                    <a:bodyPr/>
                    <a:lstStyle/>
                    <a:p>
                      <a:r>
                        <a:rPr lang="en-US" sz="1800" kern="1200" dirty="0" smtClean="0">
                          <a:solidFill>
                            <a:schemeClr val="dk1"/>
                          </a:solidFill>
                          <a:effectLst/>
                          <a:latin typeface="+mn-lt"/>
                          <a:ea typeface="+mn-ea"/>
                          <a:cs typeface="+mn-cs"/>
                        </a:rPr>
                        <a:t>Contractor may propose on-site and/or remote/virtual workspaces for their employees.  The number of trips necessary depends on what the contractor proposes in their project schedule for a successful implementation.</a:t>
                      </a:r>
                      <a:endParaRPr lang="en-US" dirty="0">
                        <a:solidFill>
                          <a:srgbClr val="FF0000"/>
                        </a:solidFill>
                      </a:endParaRPr>
                    </a:p>
                  </a:txBody>
                  <a:tcPr/>
                </a:tc>
              </a:tr>
              <a:tr h="1211897">
                <a:tc>
                  <a:txBody>
                    <a:bodyPr/>
                    <a:lstStyle/>
                    <a:p>
                      <a:r>
                        <a:rPr lang="en-US" dirty="0" smtClean="0"/>
                        <a:t>39</a:t>
                      </a:r>
                      <a:endParaRPr lang="en-US" dirty="0"/>
                    </a:p>
                  </a:txBody>
                  <a:tcPr/>
                </a:tc>
                <a:tc>
                  <a:txBody>
                    <a:bodyPr/>
                    <a:lstStyle/>
                    <a:p>
                      <a:r>
                        <a:rPr lang="en-US" sz="1800" kern="1200" dirty="0" smtClean="0">
                          <a:solidFill>
                            <a:schemeClr val="dk1"/>
                          </a:solidFill>
                          <a:effectLst/>
                          <a:latin typeface="+mn-lt"/>
                          <a:ea typeface="+mn-ea"/>
                          <a:cs typeface="+mn-cs"/>
                        </a:rPr>
                        <a:t>References to real-time were removed in provider section (5.3.3), and in authorizations and referrals section (5.3.5).  Should real-time reference be removed from member section as well?</a:t>
                      </a:r>
                    </a:p>
                    <a:p>
                      <a:r>
                        <a:rPr lang="en-US" sz="1800" kern="1200" dirty="0" smtClean="0">
                          <a:solidFill>
                            <a:schemeClr val="dk1"/>
                          </a:solidFill>
                          <a:effectLst/>
                          <a:latin typeface="+mn-lt"/>
                          <a:ea typeface="+mn-ea"/>
                          <a:cs typeface="+mn-cs"/>
                        </a:rPr>
                        <a:t>Does the removal of direct reference to HIPAA 834 transaction indicate that proprietary formats will/may be used to communicate member details?</a:t>
                      </a:r>
                      <a:endParaRPr lang="en-US" dirty="0"/>
                    </a:p>
                  </a:txBody>
                  <a:tcPr/>
                </a:tc>
                <a:tc>
                  <a:txBody>
                    <a:bodyPr/>
                    <a:lstStyle/>
                    <a:p>
                      <a:r>
                        <a:rPr lang="en-US" sz="1800" kern="1200" dirty="0" smtClean="0">
                          <a:solidFill>
                            <a:schemeClr val="dk1"/>
                          </a:solidFill>
                          <a:effectLst/>
                          <a:latin typeface="+mn-lt"/>
                          <a:ea typeface="+mn-ea"/>
                          <a:cs typeface="+mn-cs"/>
                        </a:rPr>
                        <a:t>Real-time references for member section (5.3.1) are required.</a:t>
                      </a:r>
                    </a:p>
                    <a:p>
                      <a:r>
                        <a:rPr lang="en-US" sz="1800" kern="1200" dirty="0" smtClean="0">
                          <a:solidFill>
                            <a:schemeClr val="dk1"/>
                          </a:solidFill>
                          <a:effectLst/>
                          <a:latin typeface="+mn-lt"/>
                          <a:ea typeface="+mn-ea"/>
                          <a:cs typeface="+mn-cs"/>
                        </a:rPr>
                        <a:t>The software shall be able to import 834 transactions, per section 5.3.6.e.v.  In addition, the software shall support importing authorizations in various formats, such as HL7 and SOAP XML.</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2195593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58</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280645107"/>
              </p:ext>
            </p:extLst>
          </p:nvPr>
        </p:nvGraphicFramePr>
        <p:xfrm>
          <a:off x="570016" y="1160463"/>
          <a:ext cx="9943552" cy="3045777"/>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40</a:t>
                      </a:r>
                      <a:endParaRPr lang="en-US" dirty="0"/>
                    </a:p>
                  </a:txBody>
                  <a:tcPr/>
                </a:tc>
                <a:tc>
                  <a:txBody>
                    <a:bodyPr/>
                    <a:lstStyle/>
                    <a:p>
                      <a:r>
                        <a:rPr lang="en-US" sz="1800" kern="1200" dirty="0" smtClean="0">
                          <a:solidFill>
                            <a:schemeClr val="dk1"/>
                          </a:solidFill>
                          <a:effectLst/>
                          <a:latin typeface="+mn-lt"/>
                          <a:ea typeface="+mn-ea"/>
                          <a:cs typeface="+mn-cs"/>
                        </a:rPr>
                        <a:t>Does the removal of direct reference to HIPAA 278 transaction indicate that proprietary formats will/may be used to communicate authorization and referral details for the members?</a:t>
                      </a:r>
                      <a:endParaRPr lang="en-US" dirty="0"/>
                    </a:p>
                  </a:txBody>
                  <a:tcPr/>
                </a:tc>
                <a:tc>
                  <a:txBody>
                    <a:bodyPr/>
                    <a:lstStyle/>
                    <a:p>
                      <a:r>
                        <a:rPr lang="en-US" sz="1800" kern="1200" dirty="0" smtClean="0">
                          <a:solidFill>
                            <a:schemeClr val="dk1"/>
                          </a:solidFill>
                          <a:effectLst/>
                          <a:latin typeface="+mn-lt"/>
                          <a:ea typeface="+mn-ea"/>
                          <a:cs typeface="+mn-cs"/>
                        </a:rPr>
                        <a:t>The software shall be able to import 278 transactions, per section 5.3.6.e.iii.  In addition, the software shall support importing authorizations in various formats, such as HL7 and SOAP XML.</a:t>
                      </a:r>
                      <a:endParaRPr lang="en-US" dirty="0">
                        <a:solidFill>
                          <a:srgbClr val="FF0000"/>
                        </a:solidFill>
                      </a:endParaRPr>
                    </a:p>
                  </a:txBody>
                  <a:tcPr/>
                </a:tc>
              </a:tr>
              <a:tr h="1211897">
                <a:tc>
                  <a:txBody>
                    <a:bodyPr/>
                    <a:lstStyle/>
                    <a:p>
                      <a:r>
                        <a:rPr lang="en-US" dirty="0" smtClean="0"/>
                        <a:t>41</a:t>
                      </a:r>
                      <a:endParaRPr lang="en-US" dirty="0"/>
                    </a:p>
                  </a:txBody>
                  <a:tcPr/>
                </a:tc>
                <a:tc>
                  <a:txBody>
                    <a:bodyPr/>
                    <a:lstStyle/>
                    <a:p>
                      <a:r>
                        <a:rPr lang="en-US" sz="1800" kern="1200" dirty="0" smtClean="0">
                          <a:solidFill>
                            <a:schemeClr val="dk1"/>
                          </a:solidFill>
                          <a:effectLst/>
                          <a:latin typeface="+mn-lt"/>
                          <a:ea typeface="+mn-ea"/>
                          <a:cs typeface="+mn-cs"/>
                        </a:rPr>
                        <a:t>Does the removal of real-time reference indicate that batch files will be used to synchronize data between the external source and the claims system?</a:t>
                      </a:r>
                      <a:endParaRPr lang="en-US" dirty="0"/>
                    </a:p>
                  </a:txBody>
                  <a:tcPr/>
                </a:tc>
                <a:tc>
                  <a:txBody>
                    <a:bodyPr/>
                    <a:lstStyle/>
                    <a:p>
                      <a:r>
                        <a:rPr lang="en-US" sz="1800" kern="1200" dirty="0" smtClean="0">
                          <a:solidFill>
                            <a:schemeClr val="dk1"/>
                          </a:solidFill>
                          <a:effectLst/>
                          <a:latin typeface="+mn-lt"/>
                          <a:ea typeface="+mn-ea"/>
                          <a:cs typeface="+mn-cs"/>
                        </a:rPr>
                        <a:t>We will add the following verbiage to Paragraph 5.3.3a, “… importing </a:t>
                      </a:r>
                      <a:r>
                        <a:rPr lang="en-US" sz="1800" i="1" kern="1200" dirty="0" smtClean="0">
                          <a:solidFill>
                            <a:schemeClr val="dk1"/>
                          </a:solidFill>
                          <a:effectLst/>
                          <a:latin typeface="+mn-lt"/>
                          <a:ea typeface="+mn-ea"/>
                          <a:cs typeface="+mn-cs"/>
                        </a:rPr>
                        <a:t>and real-time integration </a:t>
                      </a:r>
                      <a:r>
                        <a:rPr lang="en-US" sz="1800" kern="1200" dirty="0" smtClean="0">
                          <a:solidFill>
                            <a:schemeClr val="dk1"/>
                          </a:solidFill>
                          <a:effectLst/>
                          <a:latin typeface="+mn-lt"/>
                          <a:ea typeface="+mn-ea"/>
                          <a:cs typeface="+mn-cs"/>
                        </a:rPr>
                        <a:t>of provider …”</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429887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59</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116450869"/>
              </p:ext>
            </p:extLst>
          </p:nvPr>
        </p:nvGraphicFramePr>
        <p:xfrm>
          <a:off x="570016" y="1160463"/>
          <a:ext cx="9943552" cy="4691697"/>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42</a:t>
                      </a:r>
                      <a:endParaRPr lang="en-US" dirty="0"/>
                    </a:p>
                  </a:txBody>
                  <a:tcPr/>
                </a:tc>
                <a:tc>
                  <a:txBody>
                    <a:bodyPr/>
                    <a:lstStyle/>
                    <a:p>
                      <a:r>
                        <a:rPr lang="en-US" sz="1800" kern="1200" dirty="0" smtClean="0">
                          <a:solidFill>
                            <a:schemeClr val="dk1"/>
                          </a:solidFill>
                          <a:effectLst/>
                          <a:latin typeface="+mn-lt"/>
                          <a:ea typeface="+mn-ea"/>
                          <a:cs typeface="+mn-cs"/>
                        </a:rPr>
                        <a:t>The software shall provide an Application Program Interface (API) for exchange of data between the software, existing interfaces, and external web portals.</a:t>
                      </a:r>
                    </a:p>
                    <a:p>
                      <a:r>
                        <a:rPr lang="en-US" sz="1800" kern="1200" dirty="0" smtClean="0">
                          <a:solidFill>
                            <a:schemeClr val="dk1"/>
                          </a:solidFill>
                          <a:effectLst/>
                          <a:latin typeface="+mn-lt"/>
                          <a:ea typeface="+mn-ea"/>
                          <a:cs typeface="+mn-cs"/>
                        </a:rPr>
                        <a:t>Would this be expected within the first six (6) months (for the first business line)? What type of information would need to be able to be exchanged via API? Would the data from the claim system be read only, or would the external software, interfaces and web portals be able to update the core system?</a:t>
                      </a:r>
                      <a:endParaRPr lang="en-US" dirty="0"/>
                    </a:p>
                  </a:txBody>
                  <a:tcPr/>
                </a:tc>
                <a:tc>
                  <a:txBody>
                    <a:bodyPr/>
                    <a:lstStyle/>
                    <a:p>
                      <a:r>
                        <a:rPr lang="en-US" sz="1800" kern="1200" dirty="0" smtClean="0">
                          <a:solidFill>
                            <a:schemeClr val="dk1"/>
                          </a:solidFill>
                          <a:effectLst/>
                          <a:latin typeface="+mn-lt"/>
                          <a:ea typeface="+mn-ea"/>
                          <a:cs typeface="+mn-cs"/>
                        </a:rPr>
                        <a:t>This would be expected in the 8-12 months after contract award when VA Choice goes into operational production.</a:t>
                      </a:r>
                    </a:p>
                    <a:p>
                      <a:r>
                        <a:rPr lang="en-US" sz="1800" kern="1200" dirty="0" smtClean="0">
                          <a:solidFill>
                            <a:schemeClr val="dk1"/>
                          </a:solidFill>
                          <a:effectLst/>
                          <a:latin typeface="+mn-lt"/>
                          <a:ea typeface="+mn-ea"/>
                          <a:cs typeface="+mn-cs"/>
                        </a:rPr>
                        <a:t>Please see paragraph 5.3.3. for data to be exchanged via API.</a:t>
                      </a:r>
                    </a:p>
                    <a:p>
                      <a:r>
                        <a:rPr lang="en-US" sz="1800" kern="1200" dirty="0" smtClean="0">
                          <a:solidFill>
                            <a:schemeClr val="dk1"/>
                          </a:solidFill>
                          <a:effectLst/>
                          <a:latin typeface="+mn-lt"/>
                          <a:ea typeface="+mn-ea"/>
                          <a:cs typeface="+mn-cs"/>
                        </a:rPr>
                        <a:t>The external software, interfaces and web portals should be able to update the core system.</a:t>
                      </a:r>
                      <a:endParaRPr lang="en-US" dirty="0">
                        <a:solidFill>
                          <a:srgbClr val="FF0000"/>
                        </a:solidFill>
                      </a:endParaRPr>
                    </a:p>
                  </a:txBody>
                  <a:tcPr/>
                </a:tc>
              </a:tr>
              <a:tr h="1211897">
                <a:tc>
                  <a:txBody>
                    <a:bodyPr/>
                    <a:lstStyle/>
                    <a:p>
                      <a:r>
                        <a:rPr lang="en-US" dirty="0" smtClean="0"/>
                        <a:t>43</a:t>
                      </a:r>
                      <a:endParaRPr lang="en-US" dirty="0"/>
                    </a:p>
                  </a:txBody>
                  <a:tcPr/>
                </a:tc>
                <a:tc>
                  <a:txBody>
                    <a:bodyPr/>
                    <a:lstStyle/>
                    <a:p>
                      <a:r>
                        <a:rPr lang="en-US" sz="1800" kern="1200" dirty="0" smtClean="0">
                          <a:solidFill>
                            <a:schemeClr val="dk1"/>
                          </a:solidFill>
                          <a:effectLst/>
                          <a:latin typeface="+mn-lt"/>
                          <a:ea typeface="+mn-ea"/>
                          <a:cs typeface="+mn-cs"/>
                        </a:rPr>
                        <a:t>Does the removal of real-time reference indicate that batch files will be used to create authorizations and referrals in the new claims admin system? (5.3.5.c)</a:t>
                      </a:r>
                      <a:endParaRPr lang="en-US" dirty="0"/>
                    </a:p>
                  </a:txBody>
                  <a:tcPr/>
                </a:tc>
                <a:tc>
                  <a:txBody>
                    <a:bodyPr/>
                    <a:lstStyle/>
                    <a:p>
                      <a:r>
                        <a:rPr lang="en-US" sz="1800" kern="1200" dirty="0" smtClean="0">
                          <a:solidFill>
                            <a:schemeClr val="dk1"/>
                          </a:solidFill>
                          <a:effectLst/>
                          <a:latin typeface="+mn-lt"/>
                          <a:ea typeface="+mn-ea"/>
                          <a:cs typeface="+mn-cs"/>
                        </a:rPr>
                        <a:t>We will add the following verbiage to Paragraph 5.3.3c, “… importing </a:t>
                      </a:r>
                      <a:r>
                        <a:rPr lang="en-US" sz="1800" i="1" kern="1200" dirty="0" smtClean="0">
                          <a:solidFill>
                            <a:schemeClr val="dk1"/>
                          </a:solidFill>
                          <a:effectLst/>
                          <a:latin typeface="+mn-lt"/>
                          <a:ea typeface="+mn-ea"/>
                          <a:cs typeface="+mn-cs"/>
                        </a:rPr>
                        <a:t>and real-time integration </a:t>
                      </a:r>
                      <a:r>
                        <a:rPr lang="en-US" sz="1800" kern="1200" dirty="0" smtClean="0">
                          <a:solidFill>
                            <a:schemeClr val="dk1"/>
                          </a:solidFill>
                          <a:effectLst/>
                          <a:latin typeface="+mn-lt"/>
                          <a:ea typeface="+mn-ea"/>
                          <a:cs typeface="+mn-cs"/>
                        </a:rPr>
                        <a:t>of authorization/referral …”</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1950569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60</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44095057"/>
              </p:ext>
            </p:extLst>
          </p:nvPr>
        </p:nvGraphicFramePr>
        <p:xfrm>
          <a:off x="570016" y="1160463"/>
          <a:ext cx="9943552" cy="4783137"/>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44</a:t>
                      </a:r>
                      <a:endParaRPr lang="en-US" dirty="0"/>
                    </a:p>
                  </a:txBody>
                  <a:tcPr/>
                </a:tc>
                <a:tc>
                  <a:txBody>
                    <a:bodyPr/>
                    <a:lstStyle/>
                    <a:p>
                      <a:r>
                        <a:rPr lang="en-US" sz="1800" kern="1200" dirty="0" smtClean="0">
                          <a:solidFill>
                            <a:schemeClr val="dk1"/>
                          </a:solidFill>
                          <a:effectLst/>
                          <a:latin typeface="+mn-lt"/>
                          <a:ea typeface="+mn-ea"/>
                          <a:cs typeface="+mn-cs"/>
                        </a:rPr>
                        <a:t>There is no reference to an outbound X12-278. Does that indicate that the 278 will be used as initial request only, and that there will be no acknowledgement? Or does this mean that the 278 will not be using the request/response pattern at all? (5.3.6.f)</a:t>
                      </a:r>
                      <a:endParaRPr lang="en-US" dirty="0"/>
                    </a:p>
                  </a:txBody>
                  <a:tcPr/>
                </a:tc>
                <a:tc>
                  <a:txBody>
                    <a:bodyPr/>
                    <a:lstStyle/>
                    <a:p>
                      <a:r>
                        <a:rPr lang="en-US" sz="1800" kern="1200" dirty="0" smtClean="0">
                          <a:solidFill>
                            <a:schemeClr val="dk1"/>
                          </a:solidFill>
                          <a:effectLst/>
                          <a:latin typeface="+mn-lt"/>
                          <a:ea typeface="+mn-ea"/>
                          <a:cs typeface="+mn-cs"/>
                        </a:rPr>
                        <a:t>Will include 278 in the export verbiage paragraph 5.3.6.f in the PWS.</a:t>
                      </a:r>
                      <a:endParaRPr lang="en-US" dirty="0">
                        <a:solidFill>
                          <a:srgbClr val="FF0000"/>
                        </a:solidFill>
                      </a:endParaRPr>
                    </a:p>
                  </a:txBody>
                  <a:tcPr/>
                </a:tc>
              </a:tr>
              <a:tr h="1211897">
                <a:tc>
                  <a:txBody>
                    <a:bodyPr/>
                    <a:lstStyle/>
                    <a:p>
                      <a:r>
                        <a:rPr lang="en-US" dirty="0" smtClean="0"/>
                        <a:t>45</a:t>
                      </a:r>
                      <a:endParaRPr lang="en-US" dirty="0"/>
                    </a:p>
                  </a:txBody>
                  <a:tcPr/>
                </a:tc>
                <a:tc>
                  <a:txBody>
                    <a:bodyPr/>
                    <a:lstStyle/>
                    <a:p>
                      <a:r>
                        <a:rPr lang="en-US" sz="1800" kern="1200" dirty="0" smtClean="0">
                          <a:solidFill>
                            <a:schemeClr val="dk1"/>
                          </a:solidFill>
                          <a:effectLst/>
                          <a:latin typeface="+mn-lt"/>
                          <a:ea typeface="+mn-ea"/>
                          <a:cs typeface="+mn-cs"/>
                        </a:rPr>
                        <a:t>Regarding pharmacy claims, will the VA-FSC receive and have to process/adjudicate individual claims from pharmacies, which would be outside of transactions included in a PBM encounter (NCPDP) file? </a:t>
                      </a:r>
                      <a:endParaRPr lang="en-US" dirty="0"/>
                    </a:p>
                  </a:txBody>
                  <a:tcPr/>
                </a:tc>
                <a:tc>
                  <a:txBody>
                    <a:bodyPr/>
                    <a:lstStyle/>
                    <a:p>
                      <a:r>
                        <a:rPr lang="en-US" sz="1800" kern="1200" dirty="0" smtClean="0">
                          <a:solidFill>
                            <a:schemeClr val="dk1"/>
                          </a:solidFill>
                          <a:effectLst/>
                          <a:latin typeface="+mn-lt"/>
                          <a:ea typeface="+mn-ea"/>
                          <a:cs typeface="+mn-cs"/>
                        </a:rPr>
                        <a:t>We will remove “pharmacy claims” from that paragraph. </a:t>
                      </a:r>
                      <a:endParaRPr lang="en-US" dirty="0">
                        <a:solidFill>
                          <a:srgbClr val="FF0000"/>
                        </a:solidFill>
                      </a:endParaRPr>
                    </a:p>
                  </a:txBody>
                  <a:tcPr/>
                </a:tc>
              </a:tr>
              <a:tr h="1211897">
                <a:tc>
                  <a:txBody>
                    <a:bodyPr/>
                    <a:lstStyle/>
                    <a:p>
                      <a:r>
                        <a:rPr lang="en-US" dirty="0" smtClean="0"/>
                        <a:t>46</a:t>
                      </a:r>
                      <a:endParaRPr lang="en-US" dirty="0"/>
                    </a:p>
                  </a:txBody>
                  <a:tcPr/>
                </a:tc>
                <a:tc>
                  <a:txBody>
                    <a:bodyPr/>
                    <a:lstStyle/>
                    <a:p>
                      <a:r>
                        <a:rPr lang="en-US" sz="1800" kern="1200" dirty="0" smtClean="0">
                          <a:solidFill>
                            <a:schemeClr val="dk1"/>
                          </a:solidFill>
                          <a:effectLst/>
                          <a:latin typeface="+mn-lt"/>
                          <a:ea typeface="+mn-ea"/>
                          <a:cs typeface="+mn-cs"/>
                        </a:rPr>
                        <a:t>Due to the removal of most real-time references in para 5.3.15, should support of real-time processing per CAQH/CORE Rules be considered optional?</a:t>
                      </a:r>
                      <a:endParaRPr lang="en-US" dirty="0"/>
                    </a:p>
                  </a:txBody>
                  <a:tcPr/>
                </a:tc>
                <a:tc>
                  <a:txBody>
                    <a:bodyPr/>
                    <a:lstStyle/>
                    <a:p>
                      <a:r>
                        <a:rPr lang="en-US" sz="1800" kern="1200" dirty="0" smtClean="0">
                          <a:solidFill>
                            <a:schemeClr val="dk1"/>
                          </a:solidFill>
                          <a:effectLst/>
                          <a:latin typeface="+mn-lt"/>
                          <a:ea typeface="+mn-ea"/>
                          <a:cs typeface="+mn-cs"/>
                        </a:rPr>
                        <a:t>No, we must follow the CAQH/CORE rules.</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42273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5/22/2017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61</a:t>
            </a:fld>
            <a:endParaRPr lang="en-US"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734103763"/>
              </p:ext>
            </p:extLst>
          </p:nvPr>
        </p:nvGraphicFramePr>
        <p:xfrm>
          <a:off x="570016" y="1160463"/>
          <a:ext cx="9943552" cy="4577080"/>
        </p:xfrm>
        <a:graphic>
          <a:graphicData uri="http://schemas.openxmlformats.org/drawingml/2006/table">
            <a:tbl>
              <a:tblPr firstRow="1" bandRow="1">
                <a:tableStyleId>{5C22544A-7EE6-4342-B048-85BDC9FD1C3A}</a:tableStyleId>
              </a:tblPr>
              <a:tblGrid>
                <a:gridCol w="573921"/>
                <a:gridCol w="4607626"/>
                <a:gridCol w="4762005"/>
              </a:tblGrid>
              <a:tr h="370840">
                <a:tc>
                  <a:txBody>
                    <a:bodyPr/>
                    <a:lstStyle/>
                    <a:p>
                      <a:pPr algn="ctr"/>
                      <a:r>
                        <a:rPr lang="en-US" dirty="0" smtClean="0"/>
                        <a:t>#</a:t>
                      </a:r>
                      <a:endParaRPr lang="en-US" dirty="0"/>
                    </a:p>
                  </a:txBody>
                  <a:tcPr/>
                </a:tc>
                <a:tc>
                  <a:txBody>
                    <a:bodyPr/>
                    <a:lstStyle/>
                    <a:p>
                      <a:pPr algn="ctr"/>
                      <a:r>
                        <a:rPr lang="en-US" dirty="0" smtClean="0"/>
                        <a:t>Industry Question/Comment</a:t>
                      </a:r>
                      <a:endParaRPr lang="en-US" dirty="0"/>
                    </a:p>
                  </a:txBody>
                  <a:tcPr/>
                </a:tc>
                <a:tc>
                  <a:txBody>
                    <a:bodyPr/>
                    <a:lstStyle/>
                    <a:p>
                      <a:pPr algn="ctr"/>
                      <a:r>
                        <a:rPr lang="en-US" dirty="0" smtClean="0"/>
                        <a:t>VA</a:t>
                      </a:r>
                      <a:r>
                        <a:rPr lang="en-US" baseline="0" dirty="0" smtClean="0"/>
                        <a:t> Response</a:t>
                      </a:r>
                      <a:endParaRPr lang="en-US" dirty="0"/>
                    </a:p>
                  </a:txBody>
                  <a:tcPr/>
                </a:tc>
              </a:tr>
              <a:tr h="1211897">
                <a:tc>
                  <a:txBody>
                    <a:bodyPr/>
                    <a:lstStyle/>
                    <a:p>
                      <a:r>
                        <a:rPr lang="en-US" dirty="0" smtClean="0"/>
                        <a:t>47</a:t>
                      </a:r>
                      <a:endParaRPr lang="en-US" dirty="0"/>
                    </a:p>
                  </a:txBody>
                  <a:tcPr/>
                </a:tc>
                <a:tc>
                  <a:txBody>
                    <a:bodyPr/>
                    <a:lstStyle/>
                    <a:p>
                      <a:r>
                        <a:rPr lang="en-US" sz="1800" kern="1200" dirty="0" smtClean="0">
                          <a:solidFill>
                            <a:schemeClr val="dk1"/>
                          </a:solidFill>
                          <a:effectLst/>
                          <a:latin typeface="+mn-lt"/>
                          <a:ea typeface="+mn-ea"/>
                          <a:cs typeface="+mn-cs"/>
                        </a:rPr>
                        <a:t>Reference para 5.3.27.2, is there an expectation that the bulk bill for NCPDP claims (priced and paid by the PBM) would be imported into the claim system for adjudication and pricing? Or would these bulk bills be imported into the ODS for reporting and analytic needs only?</a:t>
                      </a:r>
                    </a:p>
                    <a:p>
                      <a:r>
                        <a:rPr lang="en-US" sz="1800" kern="1200" dirty="0" smtClean="0">
                          <a:solidFill>
                            <a:schemeClr val="dk1"/>
                          </a:solidFill>
                          <a:effectLst/>
                          <a:latin typeface="+mn-lt"/>
                          <a:ea typeface="+mn-ea"/>
                          <a:cs typeface="+mn-cs"/>
                        </a:rPr>
                        <a:t>Excluding prescriptions from 837 P and I claims and prescription claims submitted from the member, would there be a situation where a pharmacy would be submitting Rx claims to the VA (to be processed in the proposed claim system)? Or would these pharmacy claims be submitted to a PBM for processing and payment?</a:t>
                      </a:r>
                      <a:endParaRPr lang="en-US" dirty="0"/>
                    </a:p>
                  </a:txBody>
                  <a:tcPr/>
                </a:tc>
                <a:tc>
                  <a:txBody>
                    <a:bodyPr/>
                    <a:lstStyle/>
                    <a:p>
                      <a:r>
                        <a:rPr lang="en-US" sz="1800" kern="1200" dirty="0" smtClean="0">
                          <a:solidFill>
                            <a:schemeClr val="dk1"/>
                          </a:solidFill>
                          <a:effectLst/>
                          <a:latin typeface="+mn-lt"/>
                          <a:ea typeface="+mn-ea"/>
                          <a:cs typeface="+mn-cs"/>
                        </a:rPr>
                        <a:t>Currently, pharmacy claims are submitted to PBM and the PBM vendor seeks reimbursement (bulk bill) from the VA.</a:t>
                      </a:r>
                      <a:endParaRPr lang="en-US" dirty="0">
                        <a:solidFill>
                          <a:srgbClr val="FF0000"/>
                        </a:solidFill>
                      </a:endParaRPr>
                    </a:p>
                  </a:txBody>
                  <a:tcPr/>
                </a:tc>
              </a:tr>
            </a:tbl>
          </a:graphicData>
        </a:graphic>
      </p:graphicFrame>
      <p:sp>
        <p:nvSpPr>
          <p:cNvPr id="8" name="Title 2"/>
          <p:cNvSpPr>
            <a:spLocks noGrp="1"/>
          </p:cNvSpPr>
          <p:nvPr>
            <p:ph type="title"/>
          </p:nvPr>
        </p:nvSpPr>
        <p:spPr>
          <a:xfrm>
            <a:off x="190005" y="155515"/>
            <a:ext cx="10040112" cy="990210"/>
          </a:xfrm>
        </p:spPr>
        <p:txBody>
          <a:bodyPr/>
          <a:lstStyle/>
          <a:p>
            <a:r>
              <a:rPr lang="en-US" dirty="0" smtClean="0"/>
              <a:t>Written Q&amp;A Overview</a:t>
            </a:r>
            <a:endParaRPr lang="en-US" dirty="0"/>
          </a:p>
        </p:txBody>
      </p:sp>
    </p:spTree>
    <p:extLst>
      <p:ext uri="{BB962C8B-B14F-4D97-AF65-F5344CB8AC3E}">
        <p14:creationId xmlns:p14="http://schemas.microsoft.com/office/powerpoint/2010/main" val="2934078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0620" y="1356233"/>
            <a:ext cx="9418320" cy="2397855"/>
          </a:xfrm>
        </p:spPr>
        <p:txBody>
          <a:bodyPr/>
          <a:lstStyle/>
          <a:p>
            <a:r>
              <a:rPr lang="en-US" dirty="0" smtClean="0"/>
              <a:t>Open Q&amp;A Period</a:t>
            </a:r>
            <a:endParaRPr lang="en-US" dirty="0"/>
          </a:p>
        </p:txBody>
      </p:sp>
      <p:sp>
        <p:nvSpPr>
          <p:cNvPr id="5" name="Text Placeholder 3"/>
          <p:cNvSpPr>
            <a:spLocks noGrp="1"/>
          </p:cNvSpPr>
          <p:nvPr>
            <p:ph type="body" idx="13"/>
          </p:nvPr>
        </p:nvSpPr>
        <p:spPr>
          <a:xfrm>
            <a:off x="1202495" y="4159333"/>
            <a:ext cx="9418320" cy="1691640"/>
          </a:xfrm>
        </p:spPr>
        <p:txBody>
          <a:bodyPr/>
          <a:lstStyle/>
          <a:p>
            <a:r>
              <a:rPr lang="en-US" dirty="0" smtClean="0"/>
              <a:t>Robert Kately, Contracting Officer, TAC</a:t>
            </a:r>
          </a:p>
          <a:p>
            <a:r>
              <a:rPr lang="en-US" dirty="0" smtClean="0"/>
              <a:t>Steve Spurlin, Contracting Officer’s Representative, FSC</a:t>
            </a:r>
            <a:endParaRPr lang="en-US" dirty="0"/>
          </a:p>
        </p:txBody>
      </p:sp>
    </p:spTree>
    <p:extLst>
      <p:ext uri="{BB962C8B-B14F-4D97-AF65-F5344CB8AC3E}">
        <p14:creationId xmlns:p14="http://schemas.microsoft.com/office/powerpoint/2010/main" val="222655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View">
  <a:themeElements>
    <a:clrScheme name="VA FSC Reds and Grays">
      <a:dk1>
        <a:srgbClr val="333333"/>
      </a:dk1>
      <a:lt1>
        <a:sysClr val="window" lastClr="FFFFFF"/>
      </a:lt1>
      <a:dk2>
        <a:srgbClr val="003F72"/>
      </a:dk2>
      <a:lt2>
        <a:srgbClr val="D8D8D8"/>
      </a:lt2>
      <a:accent1>
        <a:srgbClr val="C6262E"/>
      </a:accent1>
      <a:accent2>
        <a:srgbClr val="4D4D4D"/>
      </a:accent2>
      <a:accent3>
        <a:srgbClr val="5F5F5F"/>
      </a:accent3>
      <a:accent4>
        <a:srgbClr val="808080"/>
      </a:accent4>
      <a:accent5>
        <a:srgbClr val="969696"/>
      </a:accent5>
      <a:accent6>
        <a:srgbClr val="B2B2B2"/>
      </a:accent6>
      <a:hlink>
        <a:srgbClr val="C6262E"/>
      </a:hlink>
      <a:folHlink>
        <a:srgbClr val="77243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xmlns="" name="View" id="{BA0EB5A6-F2D4-4F82-977B-64ADEE4A2A69}" vid="{23C5FE65-18CC-4A65-9EBC-B05E331504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ThemeVAFSCDiagonalDark</Template>
  <TotalTime>11095</TotalTime>
  <Words>7672</Words>
  <Application>Microsoft Office PowerPoint</Application>
  <PresentationFormat>Custom</PresentationFormat>
  <Paragraphs>854</Paragraphs>
  <Slides>62</Slides>
  <Notes>6</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View</vt:lpstr>
      <vt:lpstr>Industry Day for Healthcare Claims Adjudication Software</vt:lpstr>
      <vt:lpstr>Purpose and Agenda</vt:lpstr>
      <vt:lpstr>Administrative Remarks</vt:lpstr>
      <vt:lpstr>Introductions</vt:lpstr>
      <vt:lpstr>Opening Remarks</vt:lpstr>
      <vt:lpstr>PWS Overview</vt:lpstr>
      <vt:lpstr>PWS Structure</vt:lpstr>
      <vt:lpstr>1.0 Background / 3.0 Scope of Requirement</vt:lpstr>
      <vt:lpstr>4.0 Period of Performance</vt:lpstr>
      <vt:lpstr>4.0 Period of Performance (continued)</vt:lpstr>
      <vt:lpstr>4.0 Period of Performance (continued)</vt:lpstr>
      <vt:lpstr>5.2 Licensing Structure</vt:lpstr>
      <vt:lpstr>5.3 System Features And Capabilities</vt:lpstr>
      <vt:lpstr>5.3 System Features And Capabilities</vt:lpstr>
      <vt:lpstr>5.4 System Documentation</vt:lpstr>
      <vt:lpstr>5.6 Software Updates and Quality Improvement</vt:lpstr>
      <vt:lpstr>5.8 Training and User Documentation</vt:lpstr>
      <vt:lpstr>Evaluation Plan Overview</vt:lpstr>
      <vt:lpstr>Basis for Award</vt:lpstr>
      <vt:lpstr>Basis for Award (continued)</vt:lpstr>
      <vt:lpstr>Evaluation Approach</vt:lpstr>
      <vt:lpstr>Evaluation Approach – TECHNICAL </vt:lpstr>
      <vt:lpstr>Evaluation Approach – TECHNICAL </vt:lpstr>
      <vt:lpstr>Evaluation Approach – TECHNICAL </vt:lpstr>
      <vt:lpstr>Evaluation Approach – TECHNICAL </vt:lpstr>
      <vt:lpstr>Evaluation Approach – TECHNICAL </vt:lpstr>
      <vt:lpstr>Evaluation Approach – TECHNICAL </vt:lpstr>
      <vt:lpstr>Evaluation Approach – TECHNICAL </vt:lpstr>
      <vt:lpstr>Evaluation Approach – PAST PERFORMANCE</vt:lpstr>
      <vt:lpstr>Evaluation Approach – PAST PERFORMANCE</vt:lpstr>
      <vt:lpstr>Evaluation Approach – PRICE</vt:lpstr>
      <vt:lpstr>Evaluation Approach – SBPC</vt:lpstr>
      <vt:lpstr>Evaluation Approach – Vets Involvement</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Written Q&amp;A Overview</vt:lpstr>
      <vt:lpstr>Open Q&amp;A Period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McCarthy, Jill (LongView)</dc:creator>
  <cp:lastModifiedBy>Robert C. Kately</cp:lastModifiedBy>
  <cp:revision>173</cp:revision>
  <dcterms:created xsi:type="dcterms:W3CDTF">2014-09-12T02:13:28Z</dcterms:created>
  <dcterms:modified xsi:type="dcterms:W3CDTF">2017-05-19T17:33:50Z</dcterms:modified>
</cp:coreProperties>
</file>