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1" r:id="rId3"/>
    <p:sldId id="271" r:id="rId4"/>
    <p:sldId id="283" r:id="rId5"/>
    <p:sldId id="284" r:id="rId6"/>
    <p:sldId id="285" r:id="rId7"/>
    <p:sldId id="287" r:id="rId8"/>
    <p:sldId id="291" r:id="rId9"/>
    <p:sldId id="289" r:id="rId10"/>
    <p:sldId id="288" r:id="rId11"/>
    <p:sldId id="292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732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251AE8-B9D2-4033-A133-9ED7C0824605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FAC77E-FAD3-4FE3-BD8B-79672597F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05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0BF0C18-E00F-4F45-99CC-1B8F9F286CBD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403AA4E-110A-4BC0-A92C-EF796195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45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7C73D3-0DA9-48EE-B52B-429171D87759}" type="slidenum">
              <a:rPr lang="en-US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E23832-76DD-4262-876F-F4DE85FF05B8}" type="slidenum">
              <a:rPr lang="en-US" smtClean="0">
                <a:latin typeface="Arial" pitchFamily="34" charset="0"/>
                <a:cs typeface="Arial" pitchFamily="34" charset="0"/>
              </a:rPr>
              <a:pPr/>
              <a:t>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AEA605-FDF8-433B-8EB4-B6B33BBED7D2}" type="slidenum">
              <a:rPr lang="en-US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E7A5CA-79DE-487A-8272-D0F2C7CA5F80}" type="slidenum">
              <a:rPr lang="en-US" smtClean="0">
                <a:latin typeface="Arial" pitchFamily="34" charset="0"/>
                <a:cs typeface="Arial" pitchFamily="34" charset="0"/>
              </a:rPr>
              <a:pPr/>
              <a:t>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10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971619" y="8833147"/>
            <a:ext cx="3038782" cy="463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57" tIns="46578" rIns="93157" bIns="46578" anchor="b"/>
          <a:lstStyle/>
          <a:p>
            <a:pPr algn="r" defTabSz="932471"/>
            <a:fld id="{8EFC252A-6059-408A-8A80-A57F12D6643C}" type="slidenum">
              <a:rPr lang="en-US" sz="1200">
                <a:latin typeface="Tahoma" pitchFamily="34" charset="0"/>
              </a:rPr>
              <a:pPr algn="r" defTabSz="932471"/>
              <a:t>11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3440" tIns="46721" rIns="93440" bIns="46721"/>
          <a:lstStyle/>
          <a:p>
            <a:pPr latinLnBrk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1F0E5-ADDE-46F8-A218-E410B9B40E26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enard.fobbs@v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robert.parke2@va.gov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cs typeface="Times New Roman" pitchFamily="18" charset="0"/>
              </a:rPr>
              <a:t>Department of Veterans Affairs </a:t>
            </a:r>
            <a:r>
              <a:rPr lang="en-US" sz="3200" dirty="0">
                <a:latin typeface="+mn-lt"/>
                <a:cs typeface="Times New Roman" pitchFamily="18" charset="0"/>
              </a:rPr>
              <a:t/>
            </a:r>
            <a:br>
              <a:rPr lang="en-US" sz="3200" dirty="0">
                <a:latin typeface="+mn-lt"/>
                <a:cs typeface="Times New Roman" pitchFamily="18" charset="0"/>
              </a:rPr>
            </a:br>
            <a:r>
              <a:rPr lang="en-US" sz="3200" b="1" dirty="0">
                <a:latin typeface="+mn-lt"/>
                <a:cs typeface="Times New Roman" pitchFamily="18" charset="0"/>
              </a:rPr>
              <a:t>Network Contracting Office (NCO) 21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pic>
        <p:nvPicPr>
          <p:cNvPr id="12" name="Content Placeholder 11" descr="Department_of_Veterans_Affairs-logo-98F1390759-seeklogo_com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1800" y="1676400"/>
            <a:ext cx="27432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TextBox 12"/>
          <p:cNvSpPr txBox="1"/>
          <p:nvPr/>
        </p:nvSpPr>
        <p:spPr>
          <a:xfrm>
            <a:off x="457200" y="48006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Building 90 Motor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Control Center Replacement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Pre-Proposal Conference and Site Walk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Construction Request For Proposal: </a:t>
            </a:r>
            <a:r>
              <a:rPr lang="en-US" sz="2400" dirty="0" smtClean="0">
                <a:cs typeface="Times New Roman" pitchFamily="18" charset="0"/>
              </a:rPr>
              <a:t>VA261-15-R-0887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Livermore, </a:t>
            </a:r>
            <a:r>
              <a:rPr lang="en-US" sz="2400" dirty="0" smtClean="0">
                <a:cs typeface="Times New Roman" pitchFamily="18" charset="0"/>
              </a:rPr>
              <a:t>CA </a:t>
            </a:r>
            <a:r>
              <a:rPr lang="en-US" sz="2400" dirty="0" smtClean="0">
                <a:cs typeface="Times New Roman" pitchFamily="18" charset="0"/>
              </a:rPr>
              <a:t>94550</a:t>
            </a:r>
            <a:endParaRPr lang="en-US" sz="2400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VA REPRESENTATIVES: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Contracting Officer: </a:t>
            </a:r>
            <a:r>
              <a:rPr lang="en-US" sz="3000" dirty="0" smtClean="0"/>
              <a:t>Andrea Fair</a:t>
            </a:r>
            <a:endParaRPr lang="en-US" sz="3000" dirty="0" smtClean="0"/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Contracting Specialist: </a:t>
            </a:r>
            <a:r>
              <a:rPr lang="en-US" sz="3000" dirty="0" smtClean="0"/>
              <a:t>Chuck Parke</a:t>
            </a:r>
            <a:endParaRPr lang="en-US" sz="3000" dirty="0" smtClean="0"/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COR: </a:t>
            </a:r>
            <a:r>
              <a:rPr lang="en-US" sz="3000" dirty="0" smtClean="0"/>
              <a:t>Timothy McCoy</a:t>
            </a:r>
            <a:endParaRPr lang="en-US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	</a:t>
            </a:r>
            <a:r>
              <a:rPr lang="en-US" b="1" dirty="0" smtClean="0"/>
              <a:t>Your point of contact for all correspondence:  </a:t>
            </a:r>
            <a:r>
              <a:rPr lang="en-US" sz="3500" b="1" dirty="0" smtClean="0">
                <a:solidFill>
                  <a:srgbClr val="FF0000"/>
                </a:solidFill>
                <a:hlinkClick r:id="rId3"/>
              </a:rPr>
              <a:t>robert.parke2@va.gov</a:t>
            </a:r>
            <a:r>
              <a:rPr lang="en-US" sz="3500" b="1" dirty="0" smtClean="0">
                <a:solidFill>
                  <a:srgbClr val="FF0000"/>
                </a:solidFill>
              </a:rPr>
              <a:t> </a:t>
            </a:r>
            <a:endParaRPr lang="en-US" sz="35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en-US" b="1" dirty="0" smtClean="0"/>
              <a:t>Solicitation </a:t>
            </a:r>
            <a:r>
              <a:rPr lang="en-US" b="1" dirty="0" smtClean="0"/>
              <a:t>Requirements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By Chuck Parke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b="1" dirty="0" smtClean="0"/>
              <a:t>Scope </a:t>
            </a:r>
            <a:r>
              <a:rPr lang="en-US" b="1" dirty="0" smtClean="0"/>
              <a:t>Overview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By Timothy McCoy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b="1" dirty="0" smtClean="0"/>
              <a:t>Project Site </a:t>
            </a:r>
            <a:r>
              <a:rPr lang="en-US" b="1" dirty="0" smtClean="0"/>
              <a:t>Walk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Timothy McCoy</a:t>
            </a: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QUESTIONS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Proposal questions </a:t>
            </a:r>
            <a:r>
              <a:rPr lang="en-US" dirty="0" smtClean="0"/>
              <a:t>– Submit all questions in writing using RFI form.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Words of Caution- </a:t>
            </a:r>
            <a:r>
              <a:rPr lang="en-US" dirty="0" smtClean="0"/>
              <a:t>Base your offers on the solicitation and amendments to the solicitation as issued.  Nothing said at this conference can be interpreted as an amendment to this solicitation unless issued as a formal amendment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TECHNICAL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105400"/>
          </a:xfrm>
        </p:spPr>
        <p:txBody>
          <a:bodyPr rtlCol="0">
            <a:normAutofit fontScale="9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100" dirty="0" smtClean="0"/>
              <a:t>Submit all solicitation questions in writing – Send questions related to the solicitation documents to my email address </a:t>
            </a:r>
            <a:r>
              <a:rPr lang="en-US" sz="3100" dirty="0" smtClean="0">
                <a:solidFill>
                  <a:srgbClr val="FF0000"/>
                </a:solidFill>
                <a:hlinkClick r:id="rId3"/>
              </a:rPr>
              <a:t>robert.parke2@va.gov</a:t>
            </a:r>
            <a:r>
              <a:rPr lang="en-US" sz="3100" dirty="0" smtClean="0">
                <a:solidFill>
                  <a:srgbClr val="FF0000"/>
                </a:solidFill>
              </a:rPr>
              <a:t> </a:t>
            </a:r>
            <a:r>
              <a:rPr lang="en-US" sz="3100" dirty="0" smtClean="0"/>
              <a:t>via an RFI. </a:t>
            </a:r>
            <a:br>
              <a:rPr lang="en-US" sz="3100" dirty="0" smtClean="0"/>
            </a:br>
            <a:endParaRPr lang="en-US" sz="31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100" dirty="0" smtClean="0"/>
              <a:t>Responses will be obtained and issued via amendment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1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100" dirty="0" smtClean="0"/>
              <a:t>Cutoff date for questions will be </a:t>
            </a:r>
            <a:r>
              <a:rPr lang="en-US" sz="3100" b="1" dirty="0" smtClean="0">
                <a:solidFill>
                  <a:srgbClr val="FF0000"/>
                </a:solidFill>
              </a:rPr>
              <a:t>August 13</a:t>
            </a:r>
            <a:r>
              <a:rPr lang="en-US" sz="3100" b="1" dirty="0" smtClean="0">
                <a:solidFill>
                  <a:srgbClr val="FF0000"/>
                </a:solidFill>
              </a:rPr>
              <a:t>, </a:t>
            </a:r>
            <a:r>
              <a:rPr lang="en-US" sz="3100" b="1" dirty="0" smtClean="0">
                <a:solidFill>
                  <a:srgbClr val="FF0000"/>
                </a:solidFill>
              </a:rPr>
              <a:t>2015 </a:t>
            </a:r>
            <a:r>
              <a:rPr lang="en-US" sz="3100" b="1" dirty="0" smtClean="0">
                <a:solidFill>
                  <a:srgbClr val="FF0000"/>
                </a:solidFill>
              </a:rPr>
              <a:t>2PM </a:t>
            </a:r>
            <a:r>
              <a:rPr lang="en-US" sz="3100" dirty="0" smtClean="0"/>
              <a:t>PST</a:t>
            </a:r>
            <a:r>
              <a:rPr lang="en-US" sz="3100" dirty="0" smtClean="0"/>
              <a:t>.</a:t>
            </a:r>
            <a:br>
              <a:rPr lang="en-US" sz="3100" dirty="0" smtClean="0"/>
            </a:br>
            <a:r>
              <a:rPr lang="en-US" sz="3100" dirty="0" smtClean="0"/>
              <a:t> 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100" dirty="0" smtClean="0"/>
              <a:t>Attempts will be made to respond to questions after the cutoff date, but due to time constraints, responses may not be provided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SOLICITATION OVERVIEW – 1442</a:t>
            </a:r>
            <a:endParaRPr 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Set aside for </a:t>
            </a:r>
            <a:r>
              <a:rPr lang="en-US" dirty="0" smtClean="0"/>
              <a:t>qualified MATOC holders under NAICS: 238210</a:t>
            </a:r>
          </a:p>
          <a:p>
            <a:pPr eaLnBrk="1" hangingPunct="1">
              <a:buFont typeface="Arial" pitchFamily="34" charset="0"/>
              <a:buChar char="•"/>
            </a:pP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SDVOSB </a:t>
            </a:r>
            <a:r>
              <a:rPr lang="en-US" dirty="0" smtClean="0"/>
              <a:t>– applies to prime contractor only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FBO is the only authorized website for proposal</a:t>
            </a:r>
            <a:r>
              <a:rPr lang="en-US" dirty="0"/>
              <a:t> </a:t>
            </a:r>
            <a:r>
              <a:rPr lang="en-US" dirty="0" smtClean="0"/>
              <a:t>info</a:t>
            </a:r>
            <a:br>
              <a:rPr lang="en-US" dirty="0" smtClean="0"/>
            </a:br>
            <a:endParaRPr lang="en-US" dirty="0" smtClean="0"/>
          </a:p>
          <a:p>
            <a:pPr marL="0" indent="0" eaLnBrk="1" hangingPunct="1">
              <a:buNone/>
            </a:pPr>
            <a:endParaRPr lang="en-US" b="1" dirty="0" smtClean="0"/>
          </a:p>
          <a:p>
            <a:pPr eaLnBrk="1" hangingPunct="1">
              <a:buFont typeface="Arial" pitchFamily="34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Solicitation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Basis for award will be lowest price in response to the solicitation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Discussions may be conducted at the discretion of the Contracting Officer</a:t>
            </a:r>
            <a:endParaRPr lang="en-US" sz="3200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Solicitation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 lvl="1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500" dirty="0" smtClean="0"/>
              <a:t>Solicitation has several attachments:</a:t>
            </a:r>
            <a:br>
              <a:rPr lang="en-US" sz="3500" dirty="0" smtClean="0"/>
            </a:br>
            <a:endParaRPr lang="en-US" sz="3500" dirty="0" smtClean="0"/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600" dirty="0" smtClean="0"/>
              <a:t>Specifications and drawings</a:t>
            </a:r>
            <a:br>
              <a:rPr lang="en-US" sz="2600" dirty="0" smtClean="0"/>
            </a:br>
            <a:endParaRPr lang="en-US" sz="2600" dirty="0" smtClean="0"/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600" dirty="0" smtClean="0"/>
              <a:t>Pricing sheet</a:t>
            </a:r>
          </a:p>
          <a:p>
            <a:pPr lvl="1" eaLnBrk="1" hangingPunct="1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sz="2600" dirty="0" smtClean="0"/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600" dirty="0" smtClean="0"/>
              <a:t>Request  for information submission form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n-US" sz="3100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1900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Solicitation Due Date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Proposal due </a:t>
            </a:r>
            <a:r>
              <a:rPr lang="en-US" sz="3200" dirty="0" smtClean="0"/>
              <a:t>date is currently scheduled for </a:t>
            </a:r>
            <a:r>
              <a:rPr lang="en-US" sz="3200" dirty="0" smtClean="0">
                <a:solidFill>
                  <a:srgbClr val="FF0000"/>
                </a:solidFill>
              </a:rPr>
              <a:t>1:00PM </a:t>
            </a:r>
            <a:r>
              <a:rPr lang="en-US" sz="3200" dirty="0" smtClean="0">
                <a:solidFill>
                  <a:srgbClr val="FF0000"/>
                </a:solidFill>
              </a:rPr>
              <a:t>PST on August </a:t>
            </a:r>
            <a:r>
              <a:rPr lang="en-US" sz="3200" dirty="0" smtClean="0">
                <a:solidFill>
                  <a:srgbClr val="FF0000"/>
                </a:solidFill>
              </a:rPr>
              <a:t>19, </a:t>
            </a:r>
            <a:r>
              <a:rPr lang="en-US" sz="3200" dirty="0" smtClean="0">
                <a:solidFill>
                  <a:srgbClr val="FF0000"/>
                </a:solidFill>
              </a:rPr>
              <a:t>2015</a:t>
            </a:r>
            <a:r>
              <a:rPr lang="en-US" sz="3200" dirty="0" smtClean="0"/>
              <a:t>, unless changed by amendment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Anticipate an </a:t>
            </a:r>
            <a:r>
              <a:rPr lang="en-US" sz="3200" dirty="0" smtClean="0"/>
              <a:t>award in September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Project completion date is </a:t>
            </a:r>
            <a:r>
              <a:rPr lang="en-US" sz="3200" dirty="0" smtClean="0"/>
              <a:t>120 </a:t>
            </a:r>
            <a:r>
              <a:rPr lang="en-US" sz="3200" dirty="0" smtClean="0"/>
              <a:t>calendar days after issuance of the notice to proceed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BONDS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Solicitations </a:t>
            </a:r>
            <a:r>
              <a:rPr lang="en-US" sz="3200" dirty="0" smtClean="0"/>
              <a:t>require Payment Bond </a:t>
            </a:r>
            <a:r>
              <a:rPr lang="en-US" sz="3200" dirty="0" smtClean="0"/>
              <a:t>and </a:t>
            </a:r>
            <a:r>
              <a:rPr lang="en-US" sz="3200" dirty="0"/>
              <a:t>o</a:t>
            </a:r>
            <a:r>
              <a:rPr lang="en-US" sz="3200" dirty="0" smtClean="0"/>
              <a:t>ne </a:t>
            </a:r>
            <a:r>
              <a:rPr lang="en-US" sz="3200" dirty="0" smtClean="0"/>
              <a:t>other form of </a:t>
            </a:r>
            <a:r>
              <a:rPr lang="en-US" sz="3200" dirty="0" smtClean="0"/>
              <a:t>Alternative Payment Protections 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Bond forms can be found at </a:t>
            </a:r>
            <a:r>
              <a:rPr lang="en-US" sz="3200" u="sng" dirty="0" smtClean="0">
                <a:solidFill>
                  <a:srgbClr val="FF0000"/>
                </a:solidFill>
              </a:rPr>
              <a:t>www.gsa.gov</a:t>
            </a:r>
            <a:r>
              <a:rPr lang="en-US" sz="3200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92827"/>
            <a:ext cx="8229600" cy="1143000"/>
          </a:xfrm>
        </p:spPr>
        <p:txBody>
          <a:bodyPr lIns="92075" tIns="46038" rIns="92075" bIns="46038" anchor="b">
            <a:normAutofit/>
          </a:bodyPr>
          <a:lstStyle/>
          <a:p>
            <a:r>
              <a:rPr lang="en-US" dirty="0" smtClean="0"/>
              <a:t>Questions??</a:t>
            </a:r>
            <a:endParaRPr lang="en-US" dirty="0"/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</a:pP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595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2470</TotalTime>
  <Words>186</Words>
  <Application>Microsoft Office PowerPoint</Application>
  <PresentationFormat>On-screen Show (4:3)</PresentationFormat>
  <Paragraphs>59</Paragraphs>
  <Slides>11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Department of Veterans Affairs  Network Contracting Office (NCO) 21</vt:lpstr>
      <vt:lpstr>INTRODUCTIONS</vt:lpstr>
      <vt:lpstr>Agenda</vt:lpstr>
      <vt:lpstr>QUESTIONS</vt:lpstr>
      <vt:lpstr>TECHNICAL QUESTIONS</vt:lpstr>
      <vt:lpstr>SOLICITATION OVERVIEW – 1442</vt:lpstr>
      <vt:lpstr>Solicitation</vt:lpstr>
      <vt:lpstr>Solicitation</vt:lpstr>
      <vt:lpstr>Solicitation Due Date</vt:lpstr>
      <vt:lpstr>BONDS</vt:lpstr>
      <vt:lpstr>Questions??</vt:lpstr>
    </vt:vector>
  </TitlesOfParts>
  <Company>Department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Veterans Affairs  Network Contracting Office (NCO) 21</dc:title>
  <dc:creator>VHAMACCASTRJA</dc:creator>
  <cp:lastModifiedBy>Department of Veterans Affairs</cp:lastModifiedBy>
  <cp:revision>56</cp:revision>
  <cp:lastPrinted>2015-07-21T22:31:39Z</cp:lastPrinted>
  <dcterms:created xsi:type="dcterms:W3CDTF">2012-05-15T23:51:20Z</dcterms:created>
  <dcterms:modified xsi:type="dcterms:W3CDTF">2015-08-05T15:34:42Z</dcterms:modified>
</cp:coreProperties>
</file>