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bookmarkIdSeed="3">
  <p:sldMasterIdLst>
    <p:sldMasterId id="2147483648" r:id="rId1"/>
  </p:sldMasterIdLst>
  <p:notesMasterIdLst>
    <p:notesMasterId r:id="rId15"/>
  </p:notesMasterIdLst>
  <p:handoutMasterIdLst>
    <p:handoutMasterId r:id="rId16"/>
  </p:handoutMasterIdLst>
  <p:sldIdLst>
    <p:sldId id="258" r:id="rId2"/>
    <p:sldId id="257" r:id="rId3"/>
    <p:sldId id="260" r:id="rId4"/>
    <p:sldId id="261" r:id="rId5"/>
    <p:sldId id="262" r:id="rId6"/>
    <p:sldId id="263" r:id="rId7"/>
    <p:sldId id="264" r:id="rId8"/>
    <p:sldId id="266" r:id="rId9"/>
    <p:sldId id="272" r:id="rId10"/>
    <p:sldId id="268" r:id="rId11"/>
    <p:sldId id="269" r:id="rId12"/>
    <p:sldId id="273" r:id="rId13"/>
    <p:sldId id="265" r:id="rId14"/>
  </p:sldIdLst>
  <p:sldSz cx="9144000" cy="6858000" type="screen4x3"/>
  <p:notesSz cx="7010400" cy="9236075"/>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FF0000"/>
    <a:srgbClr val="0000FF"/>
    <a:srgbClr val="FF6600"/>
    <a:srgbClr val="6600FF"/>
    <a:srgbClr val="009900"/>
    <a:srgbClr val="CC00CC"/>
    <a:srgbClr val="FFFF66"/>
    <a:srgbClr val="0070C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8" autoAdjust="0"/>
    <p:restoredTop sz="85897" autoAdjust="0"/>
  </p:normalViewPr>
  <p:slideViewPr>
    <p:cSldViewPr>
      <p:cViewPr>
        <p:scale>
          <a:sx n="80" d="100"/>
          <a:sy n="80" d="100"/>
        </p:scale>
        <p:origin x="-840" y="-8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9" d="100"/>
          <a:sy n="79" d="100"/>
        </p:scale>
        <p:origin x="-1962" y="-84"/>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1804"/>
          </a:xfrm>
          <a:prstGeom prst="rect">
            <a:avLst/>
          </a:prstGeom>
        </p:spPr>
        <p:txBody>
          <a:bodyPr vert="horz" lIns="92296" tIns="46149" rIns="92296" bIns="46149"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1804"/>
          </a:xfrm>
          <a:prstGeom prst="rect">
            <a:avLst/>
          </a:prstGeom>
        </p:spPr>
        <p:txBody>
          <a:bodyPr vert="horz" lIns="92296" tIns="46149" rIns="92296" bIns="46149" rtlCol="0"/>
          <a:lstStyle>
            <a:lvl1pPr algn="r">
              <a:defRPr sz="1200"/>
            </a:lvl1pPr>
          </a:lstStyle>
          <a:p>
            <a:fld id="{4C2FE8D6-1D09-4B70-A41B-A3F0387564CB}" type="datetimeFigureOut">
              <a:rPr lang="en-US" smtClean="0"/>
              <a:t>8/29/2014</a:t>
            </a:fld>
            <a:endParaRPr lang="en-US" dirty="0"/>
          </a:p>
        </p:txBody>
      </p:sp>
      <p:sp>
        <p:nvSpPr>
          <p:cNvPr id="4" name="Footer Placeholder 3"/>
          <p:cNvSpPr>
            <a:spLocks noGrp="1"/>
          </p:cNvSpPr>
          <p:nvPr>
            <p:ph type="ftr" sz="quarter" idx="2"/>
          </p:nvPr>
        </p:nvSpPr>
        <p:spPr>
          <a:xfrm>
            <a:off x="1" y="8772669"/>
            <a:ext cx="3037840" cy="461804"/>
          </a:xfrm>
          <a:prstGeom prst="rect">
            <a:avLst/>
          </a:prstGeom>
        </p:spPr>
        <p:txBody>
          <a:bodyPr vert="horz" lIns="92296" tIns="46149" rIns="92296" bIns="4614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772669"/>
            <a:ext cx="3037840" cy="461804"/>
          </a:xfrm>
          <a:prstGeom prst="rect">
            <a:avLst/>
          </a:prstGeom>
        </p:spPr>
        <p:txBody>
          <a:bodyPr vert="horz" lIns="92296" tIns="46149" rIns="92296" bIns="46149" rtlCol="0" anchor="b"/>
          <a:lstStyle>
            <a:lvl1pPr algn="r">
              <a:defRPr sz="1200"/>
            </a:lvl1pPr>
          </a:lstStyle>
          <a:p>
            <a:fld id="{E755D330-F646-4E5E-A57D-CC45E25E241C}" type="slidenum">
              <a:rPr lang="en-US" smtClean="0"/>
              <a:t>‹#›</a:t>
            </a:fld>
            <a:endParaRPr lang="en-US" dirty="0"/>
          </a:p>
        </p:txBody>
      </p:sp>
    </p:spTree>
    <p:extLst>
      <p:ext uri="{BB962C8B-B14F-4D97-AF65-F5344CB8AC3E}">
        <p14:creationId xmlns:p14="http://schemas.microsoft.com/office/powerpoint/2010/main" val="15686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6" cy="462120"/>
          </a:xfrm>
          <a:prstGeom prst="rect">
            <a:avLst/>
          </a:prstGeom>
        </p:spPr>
        <p:txBody>
          <a:bodyPr vert="horz" lIns="90576" tIns="45288" rIns="90576" bIns="45288" rtlCol="0"/>
          <a:lstStyle>
            <a:lvl1pPr algn="l">
              <a:defRPr sz="1200"/>
            </a:lvl1pPr>
          </a:lstStyle>
          <a:p>
            <a:endParaRPr lang="en-US" dirty="0"/>
          </a:p>
        </p:txBody>
      </p:sp>
      <p:sp>
        <p:nvSpPr>
          <p:cNvPr id="3" name="Date Placeholder 2"/>
          <p:cNvSpPr>
            <a:spLocks noGrp="1"/>
          </p:cNvSpPr>
          <p:nvPr>
            <p:ph type="dt" idx="1"/>
          </p:nvPr>
        </p:nvSpPr>
        <p:spPr>
          <a:xfrm>
            <a:off x="3970339" y="0"/>
            <a:ext cx="3038476" cy="462120"/>
          </a:xfrm>
          <a:prstGeom prst="rect">
            <a:avLst/>
          </a:prstGeom>
        </p:spPr>
        <p:txBody>
          <a:bodyPr vert="horz" lIns="90576" tIns="45288" rIns="90576" bIns="45288" rtlCol="0"/>
          <a:lstStyle>
            <a:lvl1pPr algn="r">
              <a:defRPr sz="1200"/>
            </a:lvl1pPr>
          </a:lstStyle>
          <a:p>
            <a:fld id="{8C865473-0696-432C-A68A-822BF18682F5}" type="datetimeFigureOut">
              <a:rPr lang="en-US" smtClean="0"/>
              <a:t>8/29/2014</a:t>
            </a:fld>
            <a:endParaRPr lang="en-US" dirty="0"/>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0576" tIns="45288" rIns="90576" bIns="45288" rtlCol="0" anchor="ctr"/>
          <a:lstStyle/>
          <a:p>
            <a:endParaRPr lang="en-US" dirty="0"/>
          </a:p>
        </p:txBody>
      </p:sp>
      <p:sp>
        <p:nvSpPr>
          <p:cNvPr id="5" name="Notes Placeholder 4"/>
          <p:cNvSpPr>
            <a:spLocks noGrp="1"/>
          </p:cNvSpPr>
          <p:nvPr>
            <p:ph type="body" sz="quarter" idx="3"/>
          </p:nvPr>
        </p:nvSpPr>
        <p:spPr>
          <a:xfrm>
            <a:off x="701675" y="4387767"/>
            <a:ext cx="5607050" cy="4155919"/>
          </a:xfrm>
          <a:prstGeom prst="rect">
            <a:avLst/>
          </a:prstGeom>
        </p:spPr>
        <p:txBody>
          <a:bodyPr vert="horz" lIns="90576" tIns="45288" rIns="90576" bIns="4528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378"/>
            <a:ext cx="3038476" cy="462120"/>
          </a:xfrm>
          <a:prstGeom prst="rect">
            <a:avLst/>
          </a:prstGeom>
        </p:spPr>
        <p:txBody>
          <a:bodyPr vert="horz" lIns="90576" tIns="45288" rIns="90576" bIns="4528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9" y="8772378"/>
            <a:ext cx="3038476" cy="462120"/>
          </a:xfrm>
          <a:prstGeom prst="rect">
            <a:avLst/>
          </a:prstGeom>
        </p:spPr>
        <p:txBody>
          <a:bodyPr vert="horz" lIns="90576" tIns="45288" rIns="90576" bIns="45288" rtlCol="0" anchor="b"/>
          <a:lstStyle>
            <a:lvl1pPr algn="r">
              <a:defRPr sz="1200"/>
            </a:lvl1pPr>
          </a:lstStyle>
          <a:p>
            <a:fld id="{93432D07-E2F4-43DE-827B-A727CAF16120}" type="slidenum">
              <a:rPr lang="en-US" smtClean="0"/>
              <a:t>‹#›</a:t>
            </a:fld>
            <a:endParaRPr lang="en-US" dirty="0"/>
          </a:p>
        </p:txBody>
      </p:sp>
    </p:spTree>
    <p:extLst>
      <p:ext uri="{BB962C8B-B14F-4D97-AF65-F5344CB8AC3E}">
        <p14:creationId xmlns:p14="http://schemas.microsoft.com/office/powerpoint/2010/main" val="55866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p:txBody>
      </p:sp>
      <p:sp>
        <p:nvSpPr>
          <p:cNvPr id="4" name="Slide Number Placeholder 3"/>
          <p:cNvSpPr>
            <a:spLocks noGrp="1"/>
          </p:cNvSpPr>
          <p:nvPr>
            <p:ph type="sldNum" sz="quarter" idx="10"/>
          </p:nvPr>
        </p:nvSpPr>
        <p:spPr/>
        <p:txBody>
          <a:bodyPr/>
          <a:lstStyle/>
          <a:p>
            <a:fld id="{93432D07-E2F4-43DE-827B-A727CAF16120}" type="slidenum">
              <a:rPr lang="en-US" smtClean="0"/>
              <a:t>2</a:t>
            </a:fld>
            <a:endParaRPr lang="en-US" dirty="0"/>
          </a:p>
        </p:txBody>
      </p:sp>
    </p:spTree>
    <p:extLst>
      <p:ext uri="{BB962C8B-B14F-4D97-AF65-F5344CB8AC3E}">
        <p14:creationId xmlns:p14="http://schemas.microsoft.com/office/powerpoint/2010/main" val="17280846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docid=m94xGensj7fNnM&amp;tbnid=6dectWhcpyu7FM:&amp;ved=0CAUQjRw&amp;url=http://wheelchairgames.org/u-s-department-of-veterans-affairs/&amp;ei=A1n-U63zK42xyASM_ICwCQ&amp;bvm=bv.74035653,d.aWw&amp;psig=AFQjCNHErE4apKEKxOyms_zvDx4BrauGsw&amp;ust=1409264163443879"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11087C-AEDD-4736-823F-DFB49DE7E223}" type="datetime1">
              <a:rPr lang="en-US" smtClean="0"/>
              <a:t>8/29/2014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6A2832-DD52-46FC-ABC0-0728F4742DC0}" type="slidenum">
              <a:rPr lang="en-US" smtClean="0"/>
              <a:t>‹#›</a:t>
            </a:fld>
            <a:endParaRPr lang="en-US" dirty="0"/>
          </a:p>
        </p:txBody>
      </p:sp>
      <p:sp>
        <p:nvSpPr>
          <p:cNvPr id="13" name="Rectangle 12"/>
          <p:cNvSpPr/>
          <p:nvPr userDrawn="1"/>
        </p:nvSpPr>
        <p:spPr>
          <a:xfrm>
            <a:off x="0" y="0"/>
            <a:ext cx="9144000" cy="6858000"/>
          </a:xfrm>
          <a:prstGeom prst="rect">
            <a:avLst/>
          </a:prstGeom>
          <a:gradFill flip="none" rotWithShape="1">
            <a:gsLst>
              <a:gs pos="0">
                <a:srgbClr val="0083BE">
                  <a:shade val="30000"/>
                  <a:satMod val="115000"/>
                </a:srgbClr>
              </a:gs>
              <a:gs pos="50000">
                <a:srgbClr val="0083BE">
                  <a:shade val="67500"/>
                  <a:satMod val="115000"/>
                </a:srgbClr>
              </a:gs>
              <a:gs pos="100000">
                <a:srgbClr val="0083BE">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p:cNvSpPr txBox="1">
            <a:spLocks/>
          </p:cNvSpPr>
          <p:nvPr userDrawn="1"/>
        </p:nvSpPr>
        <p:spPr>
          <a:xfrm>
            <a:off x="685800" y="2130425"/>
            <a:ext cx="28956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baseline="0">
                <a:solidFill>
                  <a:schemeClr val="bg1"/>
                </a:solidFill>
                <a:latin typeface="Georgia"/>
                <a:ea typeface="+mj-ea"/>
                <a:cs typeface="+mj-cs"/>
              </a:defRPr>
            </a:lvl1pPr>
          </a:lstStyle>
          <a:p>
            <a:endParaRPr lang="en-US" dirty="0"/>
          </a:p>
        </p:txBody>
      </p:sp>
      <p:sp>
        <p:nvSpPr>
          <p:cNvPr id="16" name="Rectangle 15"/>
          <p:cNvSpPr/>
          <p:nvPr userDrawn="1"/>
        </p:nvSpPr>
        <p:spPr>
          <a:xfrm>
            <a:off x="0" y="0"/>
            <a:ext cx="228600" cy="6858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 y="3810000"/>
            <a:ext cx="9144000" cy="2468895"/>
          </a:xfrm>
          <a:prstGeom prst="rect">
            <a:avLst/>
          </a:prstGeom>
        </p:spPr>
      </p:pic>
      <p:pic>
        <p:nvPicPr>
          <p:cNvPr id="1028" name="Picture 4" descr="https://encrypted-tbn0.gstatic.com/images?q=tbn:ANd9GcSsBQrQj3Wk4jWaLK-1JWxel5lQipMzo0mUb_ZkfSyKF3qXw9zIvQ">
            <a:hlinkClick r:id="rId3"/>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3400" y="762000"/>
            <a:ext cx="342900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081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Myriad Pro" pitchFamily="34" charset="0"/>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2384178E-7F82-44D1-84BC-B1EE29ECE688}" type="datetime1">
              <a:rPr lang="en-US" smtClean="0"/>
              <a:t>8/29/2014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6A2832-DD52-46FC-ABC0-0728F4742DC0}" type="slidenum">
              <a:rPr lang="en-US" smtClean="0"/>
              <a:t>‹#›</a:t>
            </a:fld>
            <a:endParaRPr lang="en-US" dirty="0"/>
          </a:p>
        </p:txBody>
      </p:sp>
      <p:pic>
        <p:nvPicPr>
          <p:cNvPr id="7"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Content Placeholder 3"/>
          <p:cNvPicPr>
            <a:picLocks noChangeAspect="1"/>
          </p:cNvPicPr>
          <p:nvPr userDrawn="1"/>
        </p:nvPicPr>
        <p:blipFill rotWithShape="1">
          <a:blip r:embed="rId4">
            <a:extLst>
              <a:ext uri="{28A0092B-C50C-407E-A947-70E740481C1C}">
                <a14:useLocalDpi xmlns:a14="http://schemas.microsoft.com/office/drawing/2010/main" val="0"/>
              </a:ext>
            </a:extLst>
          </a:blip>
          <a:srcRect l="15625" t="12042" r="9375"/>
          <a:stretch/>
        </p:blipFill>
        <p:spPr>
          <a:xfrm>
            <a:off x="-1" y="0"/>
            <a:ext cx="9144002" cy="1295400"/>
          </a:xfrm>
          <a:prstGeom prst="rect">
            <a:avLst/>
          </a:prstGeom>
        </p:spPr>
      </p:pic>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48426"/>
            <a:ext cx="9144000" cy="1496226"/>
          </a:xfrm>
          <a:prstGeom prst="rect">
            <a:avLst/>
          </a:prstGeom>
        </p:spPr>
      </p:pic>
      <p:sp>
        <p:nvSpPr>
          <p:cNvPr id="11" name="5-Point Star 10"/>
          <p:cNvSpPr/>
          <p:nvPr userDrawn="1"/>
        </p:nvSpPr>
        <p:spPr>
          <a:xfrm>
            <a:off x="6672072" y="1252728"/>
            <a:ext cx="109728" cy="109728"/>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5-Point Star 11"/>
          <p:cNvSpPr/>
          <p:nvPr userDrawn="1"/>
        </p:nvSpPr>
        <p:spPr>
          <a:xfrm>
            <a:off x="7178040" y="1225296"/>
            <a:ext cx="137160" cy="13716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5-Point Star 12"/>
          <p:cNvSpPr/>
          <p:nvPr userDrawn="1"/>
        </p:nvSpPr>
        <p:spPr>
          <a:xfrm>
            <a:off x="7684008" y="1197864"/>
            <a:ext cx="164592" cy="16459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5-Point Star 13"/>
          <p:cNvSpPr/>
          <p:nvPr userDrawn="1"/>
        </p:nvSpPr>
        <p:spPr>
          <a:xfrm>
            <a:off x="8189976" y="1170432"/>
            <a:ext cx="192024" cy="19202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5-Point Star 14"/>
          <p:cNvSpPr/>
          <p:nvPr userDrawn="1"/>
        </p:nvSpPr>
        <p:spPr>
          <a:xfrm>
            <a:off x="8686800" y="1143000"/>
            <a:ext cx="219456" cy="219456"/>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94227" y="251029"/>
            <a:ext cx="891972" cy="891972"/>
          </a:xfrm>
          <a:prstGeom prst="rect">
            <a:avLst/>
          </a:prstGeom>
        </p:spPr>
      </p:pic>
    </p:spTree>
    <p:extLst>
      <p:ext uri="{BB962C8B-B14F-4D97-AF65-F5344CB8AC3E}">
        <p14:creationId xmlns:p14="http://schemas.microsoft.com/office/powerpoint/2010/main" val="299710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4E9E4F-DEF7-4A05-B219-C3D8C248DD67}" type="datetime1">
              <a:rPr lang="en-US" smtClean="0"/>
              <a:t>8/29/2014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6A2832-DD52-46FC-ABC0-0728F4742DC0}" type="slidenum">
              <a:rPr lang="en-US" smtClean="0"/>
              <a:t>‹#›</a:t>
            </a:fld>
            <a:endParaRPr lang="en-US" dirty="0"/>
          </a:p>
        </p:txBody>
      </p:sp>
      <p:pic>
        <p:nvPicPr>
          <p:cNvPr id="7"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Content Placeholder 3"/>
          <p:cNvPicPr>
            <a:picLocks noChangeAspect="1"/>
          </p:cNvPicPr>
          <p:nvPr userDrawn="1"/>
        </p:nvPicPr>
        <p:blipFill rotWithShape="1">
          <a:blip r:embed="rId4">
            <a:extLst>
              <a:ext uri="{28A0092B-C50C-407E-A947-70E740481C1C}">
                <a14:useLocalDpi xmlns:a14="http://schemas.microsoft.com/office/drawing/2010/main" val="0"/>
              </a:ext>
            </a:extLst>
          </a:blip>
          <a:srcRect l="15625" t="12042" r="9375"/>
          <a:stretch/>
        </p:blipFill>
        <p:spPr>
          <a:xfrm>
            <a:off x="-1" y="0"/>
            <a:ext cx="9144002" cy="1295400"/>
          </a:xfrm>
          <a:prstGeom prst="rect">
            <a:avLst/>
          </a:prstGeom>
        </p:spPr>
      </p:pic>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48426"/>
            <a:ext cx="9144000" cy="1496226"/>
          </a:xfrm>
          <a:prstGeom prst="rect">
            <a:avLst/>
          </a:prstGeom>
        </p:spPr>
      </p:pic>
      <p:sp>
        <p:nvSpPr>
          <p:cNvPr id="11" name="5-Point Star 10"/>
          <p:cNvSpPr/>
          <p:nvPr userDrawn="1"/>
        </p:nvSpPr>
        <p:spPr>
          <a:xfrm>
            <a:off x="6672072" y="1252728"/>
            <a:ext cx="109728" cy="109728"/>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5-Point Star 11"/>
          <p:cNvSpPr/>
          <p:nvPr userDrawn="1"/>
        </p:nvSpPr>
        <p:spPr>
          <a:xfrm>
            <a:off x="7178040" y="1225296"/>
            <a:ext cx="137160" cy="13716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5-Point Star 12"/>
          <p:cNvSpPr/>
          <p:nvPr userDrawn="1"/>
        </p:nvSpPr>
        <p:spPr>
          <a:xfrm>
            <a:off x="7684008" y="1197864"/>
            <a:ext cx="164592" cy="16459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5-Point Star 13"/>
          <p:cNvSpPr/>
          <p:nvPr userDrawn="1"/>
        </p:nvSpPr>
        <p:spPr>
          <a:xfrm>
            <a:off x="8189976" y="1170432"/>
            <a:ext cx="192024" cy="19202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5-Point Star 14"/>
          <p:cNvSpPr/>
          <p:nvPr userDrawn="1"/>
        </p:nvSpPr>
        <p:spPr>
          <a:xfrm>
            <a:off x="8686800" y="1143000"/>
            <a:ext cx="219456" cy="219456"/>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94227" y="251029"/>
            <a:ext cx="891972" cy="891972"/>
          </a:xfrm>
          <a:prstGeom prst="rect">
            <a:avLst/>
          </a:prstGeom>
        </p:spPr>
      </p:pic>
      <p:sp>
        <p:nvSpPr>
          <p:cNvPr id="18" name="TextBox 17"/>
          <p:cNvSpPr txBox="1"/>
          <p:nvPr userDrawn="1"/>
        </p:nvSpPr>
        <p:spPr>
          <a:xfrm>
            <a:off x="1676400" y="152400"/>
            <a:ext cx="6007608" cy="553998"/>
          </a:xfrm>
          <a:prstGeom prst="rect">
            <a:avLst/>
          </a:prstGeom>
          <a:noFill/>
        </p:spPr>
        <p:txBody>
          <a:bodyPr wrap="square" rtlCol="0">
            <a:spAutoFit/>
          </a:bodyPr>
          <a:lstStyle/>
          <a:p>
            <a:endParaRPr lang="en-US" sz="3000" dirty="0">
              <a:latin typeface="Georgia" panose="02040502050405020303" pitchFamily="18" charset="0"/>
            </a:endParaRPr>
          </a:p>
        </p:txBody>
      </p:sp>
    </p:spTree>
    <p:extLst>
      <p:ext uri="{BB962C8B-B14F-4D97-AF65-F5344CB8AC3E}">
        <p14:creationId xmlns:p14="http://schemas.microsoft.com/office/powerpoint/2010/main" val="2849664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baseline="0">
                <a:latin typeface="Myriad Pro" pitchFamily="34" charset="0"/>
              </a:defRPr>
            </a:lvl1pPr>
            <a:lvl2pPr>
              <a:defRPr sz="2400" baseline="0">
                <a:latin typeface="Myriad Pro" pitchFamily="34" charset="0"/>
              </a:defRPr>
            </a:lvl2pPr>
            <a:lvl3pPr>
              <a:defRPr sz="2000" baseline="0">
                <a:latin typeface="Myriad Pro" pitchFamily="34" charset="0"/>
              </a:defRPr>
            </a:lvl3pPr>
            <a:lvl4pPr>
              <a:defRPr sz="1800" baseline="0">
                <a:latin typeface="Myriad Pro" pitchFamily="34" charset="0"/>
              </a:defRPr>
            </a:lvl4pPr>
            <a:lvl5pPr>
              <a:defRPr sz="1800" baseline="0">
                <a:latin typeface="Myriad Pro"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baseline="0">
                <a:latin typeface="Myriad Pro" pitchFamily="34" charset="0"/>
              </a:defRPr>
            </a:lvl1pPr>
            <a:lvl2pPr>
              <a:defRPr sz="2400" baseline="0">
                <a:latin typeface="Myriad Pro" pitchFamily="34" charset="0"/>
              </a:defRPr>
            </a:lvl2pPr>
            <a:lvl3pPr>
              <a:defRPr sz="2000" baseline="0">
                <a:latin typeface="Myriad Pro" pitchFamily="34" charset="0"/>
              </a:defRPr>
            </a:lvl3pPr>
            <a:lvl4pPr>
              <a:defRPr sz="1800" baseline="0">
                <a:latin typeface="Myriad Pro" pitchFamily="34" charset="0"/>
              </a:defRPr>
            </a:lvl4pPr>
            <a:lvl5pPr>
              <a:defRPr sz="1800" baseline="0">
                <a:latin typeface="Myriad Pro"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0AB6ADA8-CDB0-4CE7-BCA0-35ABC30D86FC}" type="datetime1">
              <a:rPr lang="en-US" smtClean="0"/>
              <a:t>8/29/2014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6A2832-DD52-46FC-ABC0-0728F4742DC0}" type="slidenum">
              <a:rPr lang="en-US" smtClean="0"/>
              <a:t>‹#›</a:t>
            </a:fld>
            <a:endParaRPr lang="en-US" dirty="0"/>
          </a:p>
        </p:txBody>
      </p:sp>
      <p:pic>
        <p:nvPicPr>
          <p:cNvPr id="8"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ntent Placeholder 3"/>
          <p:cNvPicPr>
            <a:picLocks noChangeAspect="1"/>
          </p:cNvPicPr>
          <p:nvPr userDrawn="1"/>
        </p:nvPicPr>
        <p:blipFill rotWithShape="1">
          <a:blip r:embed="rId4">
            <a:extLst>
              <a:ext uri="{28A0092B-C50C-407E-A947-70E740481C1C}">
                <a14:useLocalDpi xmlns:a14="http://schemas.microsoft.com/office/drawing/2010/main" val="0"/>
              </a:ext>
            </a:extLst>
          </a:blip>
          <a:srcRect l="15625" t="12042" r="9375"/>
          <a:stretch/>
        </p:blipFill>
        <p:spPr>
          <a:xfrm>
            <a:off x="-1" y="0"/>
            <a:ext cx="9144002" cy="1295400"/>
          </a:xfrm>
          <a:prstGeom prst="rect">
            <a:avLst/>
          </a:prstGeom>
        </p:spPr>
      </p:pic>
      <p:pic>
        <p:nvPicPr>
          <p:cNvPr id="11" name="Picture 10"/>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48426"/>
            <a:ext cx="9144000" cy="1496226"/>
          </a:xfrm>
          <a:prstGeom prst="rect">
            <a:avLst/>
          </a:prstGeom>
        </p:spPr>
      </p:pic>
      <p:sp>
        <p:nvSpPr>
          <p:cNvPr id="12" name="5-Point Star 11"/>
          <p:cNvSpPr/>
          <p:nvPr userDrawn="1"/>
        </p:nvSpPr>
        <p:spPr>
          <a:xfrm>
            <a:off x="6672072" y="1252728"/>
            <a:ext cx="109728" cy="109728"/>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5-Point Star 12"/>
          <p:cNvSpPr/>
          <p:nvPr userDrawn="1"/>
        </p:nvSpPr>
        <p:spPr>
          <a:xfrm>
            <a:off x="7178040" y="1225296"/>
            <a:ext cx="137160" cy="13716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5-Point Star 13"/>
          <p:cNvSpPr/>
          <p:nvPr userDrawn="1"/>
        </p:nvSpPr>
        <p:spPr>
          <a:xfrm>
            <a:off x="7684008" y="1197864"/>
            <a:ext cx="164592" cy="16459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5-Point Star 14"/>
          <p:cNvSpPr/>
          <p:nvPr userDrawn="1"/>
        </p:nvSpPr>
        <p:spPr>
          <a:xfrm>
            <a:off x="8189976" y="1170432"/>
            <a:ext cx="192024" cy="19202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5-Point Star 15"/>
          <p:cNvSpPr/>
          <p:nvPr userDrawn="1"/>
        </p:nvSpPr>
        <p:spPr>
          <a:xfrm>
            <a:off x="8686800" y="1143000"/>
            <a:ext cx="219456" cy="219456"/>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94227" y="251029"/>
            <a:ext cx="891972" cy="891972"/>
          </a:xfrm>
          <a:prstGeom prst="rect">
            <a:avLst/>
          </a:prstGeom>
        </p:spPr>
      </p:pic>
      <p:sp>
        <p:nvSpPr>
          <p:cNvPr id="19" name="TextBox 18"/>
          <p:cNvSpPr txBox="1"/>
          <p:nvPr userDrawn="1"/>
        </p:nvSpPr>
        <p:spPr>
          <a:xfrm>
            <a:off x="1676400" y="152400"/>
            <a:ext cx="6007608" cy="553998"/>
          </a:xfrm>
          <a:prstGeom prst="rect">
            <a:avLst/>
          </a:prstGeom>
          <a:noFill/>
        </p:spPr>
        <p:txBody>
          <a:bodyPr wrap="square" rtlCol="0">
            <a:spAutoFit/>
          </a:bodyPr>
          <a:lstStyle/>
          <a:p>
            <a:endParaRPr lang="en-US" sz="3000" dirty="0">
              <a:latin typeface="Georgia" panose="02040502050405020303" pitchFamily="18" charset="0"/>
            </a:endParaRPr>
          </a:p>
        </p:txBody>
      </p:sp>
    </p:spTree>
    <p:extLst>
      <p:ext uri="{BB962C8B-B14F-4D97-AF65-F5344CB8AC3E}">
        <p14:creationId xmlns:p14="http://schemas.microsoft.com/office/powerpoint/2010/main" val="4140091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1800" b="1">
                <a:latin typeface="Myriad Pro"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Myriad Pro" pitchFamily="34" charset="0"/>
              </a:defRPr>
            </a:lvl1pPr>
            <a:lvl2pPr>
              <a:defRPr sz="2000">
                <a:latin typeface="Myriad Pro" pitchFamily="34" charset="0"/>
              </a:defRPr>
            </a:lvl2pPr>
            <a:lvl3pPr>
              <a:defRPr sz="1800">
                <a:latin typeface="Myriad Pro" pitchFamily="34" charset="0"/>
              </a:defRPr>
            </a:lvl3pPr>
            <a:lvl4pPr>
              <a:defRPr sz="1600">
                <a:latin typeface="Myriad Pro" pitchFamily="34" charset="0"/>
              </a:defRPr>
            </a:lvl4pPr>
            <a:lvl5pPr>
              <a:defRPr sz="1600">
                <a:latin typeface="Myriad Pro"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1800" b="1">
                <a:latin typeface="Myriad Pro"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aseline="0">
                <a:latin typeface="Myriad Pro" pitchFamily="34" charset="0"/>
              </a:defRPr>
            </a:lvl1pPr>
            <a:lvl2pPr>
              <a:defRPr sz="2000" baseline="0">
                <a:latin typeface="Myriad Pro" pitchFamily="34" charset="0"/>
              </a:defRPr>
            </a:lvl2pPr>
            <a:lvl3pPr>
              <a:defRPr sz="1800" baseline="0">
                <a:latin typeface="Myriad Pro" pitchFamily="34" charset="0"/>
              </a:defRPr>
            </a:lvl3pPr>
            <a:lvl4pPr>
              <a:defRPr sz="1600" baseline="0">
                <a:latin typeface="Myriad Pro" pitchFamily="34" charset="0"/>
              </a:defRPr>
            </a:lvl4pPr>
            <a:lvl5pPr>
              <a:defRPr sz="1600" baseline="0">
                <a:latin typeface="Myriad Pro"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A4515D65-0F3B-40C8-9FB8-DA50D77C663A}" type="datetime1">
              <a:rPr lang="en-US" smtClean="0"/>
              <a:t>8/29/2014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A6A2832-DD52-46FC-ABC0-0728F4742DC0}" type="slidenum">
              <a:rPr lang="en-US" smtClean="0"/>
              <a:t>‹#›</a:t>
            </a:fld>
            <a:endParaRPr lang="en-US" dirty="0"/>
          </a:p>
        </p:txBody>
      </p:sp>
      <p:pic>
        <p:nvPicPr>
          <p:cNvPr id="10"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Content Placeholder 3"/>
          <p:cNvPicPr>
            <a:picLocks noChangeAspect="1"/>
          </p:cNvPicPr>
          <p:nvPr userDrawn="1"/>
        </p:nvPicPr>
        <p:blipFill rotWithShape="1">
          <a:blip r:embed="rId4">
            <a:extLst>
              <a:ext uri="{28A0092B-C50C-407E-A947-70E740481C1C}">
                <a14:useLocalDpi xmlns:a14="http://schemas.microsoft.com/office/drawing/2010/main" val="0"/>
              </a:ext>
            </a:extLst>
          </a:blip>
          <a:srcRect l="15625" t="12042" r="9375"/>
          <a:stretch/>
        </p:blipFill>
        <p:spPr>
          <a:xfrm>
            <a:off x="-1" y="0"/>
            <a:ext cx="9144002" cy="1295400"/>
          </a:xfrm>
          <a:prstGeom prst="rect">
            <a:avLst/>
          </a:prstGeom>
        </p:spPr>
      </p:pic>
      <p:pic>
        <p:nvPicPr>
          <p:cNvPr id="13" name="Picture 12"/>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48426"/>
            <a:ext cx="9144000" cy="1496226"/>
          </a:xfrm>
          <a:prstGeom prst="rect">
            <a:avLst/>
          </a:prstGeom>
        </p:spPr>
      </p:pic>
      <p:sp>
        <p:nvSpPr>
          <p:cNvPr id="14" name="5-Point Star 13"/>
          <p:cNvSpPr/>
          <p:nvPr userDrawn="1"/>
        </p:nvSpPr>
        <p:spPr>
          <a:xfrm>
            <a:off x="6672072" y="1252728"/>
            <a:ext cx="109728" cy="109728"/>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5-Point Star 14"/>
          <p:cNvSpPr/>
          <p:nvPr userDrawn="1"/>
        </p:nvSpPr>
        <p:spPr>
          <a:xfrm>
            <a:off x="7178040" y="1225296"/>
            <a:ext cx="137160" cy="13716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5-Point Star 15"/>
          <p:cNvSpPr/>
          <p:nvPr userDrawn="1"/>
        </p:nvSpPr>
        <p:spPr>
          <a:xfrm>
            <a:off x="7684008" y="1197864"/>
            <a:ext cx="164592" cy="16459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5-Point Star 16"/>
          <p:cNvSpPr/>
          <p:nvPr userDrawn="1"/>
        </p:nvSpPr>
        <p:spPr>
          <a:xfrm>
            <a:off x="8189976" y="1170432"/>
            <a:ext cx="192024" cy="19202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5-Point Star 17"/>
          <p:cNvSpPr/>
          <p:nvPr userDrawn="1"/>
        </p:nvSpPr>
        <p:spPr>
          <a:xfrm>
            <a:off x="8686800" y="1143000"/>
            <a:ext cx="219456" cy="219456"/>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94227" y="251029"/>
            <a:ext cx="891972" cy="891972"/>
          </a:xfrm>
          <a:prstGeom prst="rect">
            <a:avLst/>
          </a:prstGeom>
        </p:spPr>
      </p:pic>
      <p:sp>
        <p:nvSpPr>
          <p:cNvPr id="21" name="TextBox 20"/>
          <p:cNvSpPr txBox="1"/>
          <p:nvPr userDrawn="1"/>
        </p:nvSpPr>
        <p:spPr>
          <a:xfrm>
            <a:off x="1676400" y="152400"/>
            <a:ext cx="6007608" cy="553998"/>
          </a:xfrm>
          <a:prstGeom prst="rect">
            <a:avLst/>
          </a:prstGeom>
          <a:noFill/>
        </p:spPr>
        <p:txBody>
          <a:bodyPr wrap="square" rtlCol="0">
            <a:spAutoFit/>
          </a:bodyPr>
          <a:lstStyle/>
          <a:p>
            <a:endParaRPr lang="en-US" sz="3000" dirty="0">
              <a:latin typeface="Georgia" panose="02040502050405020303" pitchFamily="18" charset="0"/>
            </a:endParaRPr>
          </a:p>
        </p:txBody>
      </p:sp>
    </p:spTree>
    <p:extLst>
      <p:ext uri="{BB962C8B-B14F-4D97-AF65-F5344CB8AC3E}">
        <p14:creationId xmlns:p14="http://schemas.microsoft.com/office/powerpoint/2010/main" val="1674579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06A4E3-FEBB-489D-AC7F-B22998F5AF1A}" type="datetime1">
              <a:rPr lang="en-US" smtClean="0"/>
              <a:t>8/29/2014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A6A2832-DD52-46FC-ABC0-0728F4742DC0}" type="slidenum">
              <a:rPr lang="en-US" smtClean="0"/>
              <a:t>‹#›</a:t>
            </a:fld>
            <a:endParaRPr lang="en-US" dirty="0"/>
          </a:p>
        </p:txBody>
      </p:sp>
      <p:pic>
        <p:nvPicPr>
          <p:cNvPr id="6"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Content Placeholder 3"/>
          <p:cNvPicPr>
            <a:picLocks noChangeAspect="1"/>
          </p:cNvPicPr>
          <p:nvPr userDrawn="1"/>
        </p:nvPicPr>
        <p:blipFill rotWithShape="1">
          <a:blip r:embed="rId4">
            <a:extLst>
              <a:ext uri="{28A0092B-C50C-407E-A947-70E740481C1C}">
                <a14:useLocalDpi xmlns:a14="http://schemas.microsoft.com/office/drawing/2010/main" val="0"/>
              </a:ext>
            </a:extLst>
          </a:blip>
          <a:srcRect l="15625" t="12042" r="9375"/>
          <a:stretch/>
        </p:blipFill>
        <p:spPr>
          <a:xfrm>
            <a:off x="-1" y="0"/>
            <a:ext cx="9144002" cy="1295400"/>
          </a:xfrm>
          <a:prstGeom prst="rect">
            <a:avLst/>
          </a:prstGeom>
        </p:spPr>
      </p:pic>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48426"/>
            <a:ext cx="9144000" cy="1496226"/>
          </a:xfrm>
          <a:prstGeom prst="rect">
            <a:avLst/>
          </a:prstGeom>
        </p:spPr>
      </p:pic>
      <p:sp>
        <p:nvSpPr>
          <p:cNvPr id="10" name="5-Point Star 9"/>
          <p:cNvSpPr/>
          <p:nvPr userDrawn="1"/>
        </p:nvSpPr>
        <p:spPr>
          <a:xfrm>
            <a:off x="6672072" y="1252728"/>
            <a:ext cx="109728" cy="109728"/>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5-Point Star 10"/>
          <p:cNvSpPr/>
          <p:nvPr userDrawn="1"/>
        </p:nvSpPr>
        <p:spPr>
          <a:xfrm>
            <a:off x="7178040" y="1225296"/>
            <a:ext cx="137160" cy="13716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5-Point Star 11"/>
          <p:cNvSpPr/>
          <p:nvPr userDrawn="1"/>
        </p:nvSpPr>
        <p:spPr>
          <a:xfrm>
            <a:off x="7684008" y="1197864"/>
            <a:ext cx="164592" cy="16459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5-Point Star 12"/>
          <p:cNvSpPr/>
          <p:nvPr userDrawn="1"/>
        </p:nvSpPr>
        <p:spPr>
          <a:xfrm>
            <a:off x="8189976" y="1170432"/>
            <a:ext cx="192024" cy="19202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5-Point Star 13"/>
          <p:cNvSpPr/>
          <p:nvPr userDrawn="1"/>
        </p:nvSpPr>
        <p:spPr>
          <a:xfrm>
            <a:off x="8686800" y="1143000"/>
            <a:ext cx="219456" cy="219456"/>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94227" y="251029"/>
            <a:ext cx="891972" cy="891972"/>
          </a:xfrm>
          <a:prstGeom prst="rect">
            <a:avLst/>
          </a:prstGeom>
        </p:spPr>
      </p:pic>
      <p:sp>
        <p:nvSpPr>
          <p:cNvPr id="17" name="TextBox 16"/>
          <p:cNvSpPr txBox="1"/>
          <p:nvPr userDrawn="1"/>
        </p:nvSpPr>
        <p:spPr>
          <a:xfrm>
            <a:off x="1676400" y="152400"/>
            <a:ext cx="6007608" cy="553998"/>
          </a:xfrm>
          <a:prstGeom prst="rect">
            <a:avLst/>
          </a:prstGeom>
          <a:noFill/>
        </p:spPr>
        <p:txBody>
          <a:bodyPr wrap="square" rtlCol="0">
            <a:spAutoFit/>
          </a:bodyPr>
          <a:lstStyle/>
          <a:p>
            <a:endParaRPr lang="en-US" sz="3000" dirty="0">
              <a:latin typeface="Georgia" panose="02040502050405020303" pitchFamily="18" charset="0"/>
            </a:endParaRPr>
          </a:p>
        </p:txBody>
      </p:sp>
    </p:spTree>
    <p:extLst>
      <p:ext uri="{BB962C8B-B14F-4D97-AF65-F5344CB8AC3E}">
        <p14:creationId xmlns:p14="http://schemas.microsoft.com/office/powerpoint/2010/main" val="3044412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63556F-1DF2-4774-A1C8-FBCF01248099}" type="datetime1">
              <a:rPr lang="en-US" smtClean="0"/>
              <a:t>8/29/2014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A6A2832-DD52-46FC-ABC0-0728F4742DC0}" type="slidenum">
              <a:rPr lang="en-US" smtClean="0"/>
              <a:t>‹#›</a:t>
            </a:fld>
            <a:endParaRPr lang="en-US" dirty="0"/>
          </a:p>
        </p:txBody>
      </p:sp>
      <p:sp>
        <p:nvSpPr>
          <p:cNvPr id="5" name="Title 1"/>
          <p:cNvSpPr>
            <a:spLocks noGrp="1"/>
          </p:cNvSpPr>
          <p:nvPr>
            <p:ph type="title"/>
          </p:nvPr>
        </p:nvSpPr>
        <p:spPr>
          <a:xfrm>
            <a:off x="457200" y="274638"/>
            <a:ext cx="8229600" cy="1143000"/>
          </a:xfrm>
        </p:spPr>
        <p:txBody>
          <a:bodyPr/>
          <a:lstStyle/>
          <a:p>
            <a:endParaRPr lang="en-US"/>
          </a:p>
        </p:txBody>
      </p:sp>
      <p:pic>
        <p:nvPicPr>
          <p:cNvPr id="6"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Content Placeholder 3"/>
          <p:cNvPicPr>
            <a:picLocks noChangeAspect="1"/>
          </p:cNvPicPr>
          <p:nvPr userDrawn="1"/>
        </p:nvPicPr>
        <p:blipFill rotWithShape="1">
          <a:blip r:embed="rId4">
            <a:extLst>
              <a:ext uri="{28A0092B-C50C-407E-A947-70E740481C1C}">
                <a14:useLocalDpi xmlns:a14="http://schemas.microsoft.com/office/drawing/2010/main" val="0"/>
              </a:ext>
            </a:extLst>
          </a:blip>
          <a:srcRect l="15625" t="12042" r="9375"/>
          <a:stretch/>
        </p:blipFill>
        <p:spPr>
          <a:xfrm>
            <a:off x="-1" y="0"/>
            <a:ext cx="9144002" cy="1295400"/>
          </a:xfrm>
          <a:prstGeom prst="rect">
            <a:avLst/>
          </a:prstGeom>
        </p:spPr>
      </p:pic>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48426"/>
            <a:ext cx="9144000" cy="1496226"/>
          </a:xfrm>
          <a:prstGeom prst="rect">
            <a:avLst/>
          </a:prstGeom>
        </p:spPr>
      </p:pic>
      <p:sp>
        <p:nvSpPr>
          <p:cNvPr id="10" name="5-Point Star 9"/>
          <p:cNvSpPr/>
          <p:nvPr userDrawn="1"/>
        </p:nvSpPr>
        <p:spPr>
          <a:xfrm>
            <a:off x="6672072" y="1252728"/>
            <a:ext cx="109728" cy="109728"/>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5-Point Star 10"/>
          <p:cNvSpPr/>
          <p:nvPr userDrawn="1"/>
        </p:nvSpPr>
        <p:spPr>
          <a:xfrm>
            <a:off x="7178040" y="1225296"/>
            <a:ext cx="137160" cy="13716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5-Point Star 11"/>
          <p:cNvSpPr/>
          <p:nvPr userDrawn="1"/>
        </p:nvSpPr>
        <p:spPr>
          <a:xfrm>
            <a:off x="7684008" y="1197864"/>
            <a:ext cx="164592" cy="16459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5-Point Star 12"/>
          <p:cNvSpPr/>
          <p:nvPr userDrawn="1"/>
        </p:nvSpPr>
        <p:spPr>
          <a:xfrm>
            <a:off x="8189976" y="1170432"/>
            <a:ext cx="192024" cy="19202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5-Point Star 13"/>
          <p:cNvSpPr/>
          <p:nvPr userDrawn="1"/>
        </p:nvSpPr>
        <p:spPr>
          <a:xfrm>
            <a:off x="8686800" y="1143000"/>
            <a:ext cx="219456" cy="219456"/>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94227" y="251029"/>
            <a:ext cx="891972" cy="891972"/>
          </a:xfrm>
          <a:prstGeom prst="rect">
            <a:avLst/>
          </a:prstGeom>
        </p:spPr>
      </p:pic>
      <p:sp>
        <p:nvSpPr>
          <p:cNvPr id="17" name="TextBox 16"/>
          <p:cNvSpPr txBox="1"/>
          <p:nvPr userDrawn="1"/>
        </p:nvSpPr>
        <p:spPr>
          <a:xfrm>
            <a:off x="1676400" y="152400"/>
            <a:ext cx="6007608" cy="553998"/>
          </a:xfrm>
          <a:prstGeom prst="rect">
            <a:avLst/>
          </a:prstGeom>
          <a:noFill/>
        </p:spPr>
        <p:txBody>
          <a:bodyPr wrap="square" rtlCol="0">
            <a:spAutoFit/>
          </a:bodyPr>
          <a:lstStyle/>
          <a:p>
            <a:endParaRPr lang="en-US" sz="3000" dirty="0">
              <a:latin typeface="Georgia" panose="02040502050405020303" pitchFamily="18" charset="0"/>
            </a:endParaRPr>
          </a:p>
        </p:txBody>
      </p:sp>
    </p:spTree>
    <p:extLst>
      <p:ext uri="{BB962C8B-B14F-4D97-AF65-F5344CB8AC3E}">
        <p14:creationId xmlns:p14="http://schemas.microsoft.com/office/powerpoint/2010/main" val="2265089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1600200"/>
            <a:ext cx="5111750" cy="4525963"/>
          </a:xfrm>
        </p:spPr>
        <p:txBody>
          <a:bodyPr/>
          <a:lstStyle>
            <a:lvl1pPr>
              <a:defRPr sz="3200">
                <a:latin typeface="Myriad Pro" pitchFamily="34" charset="0"/>
              </a:defRPr>
            </a:lvl1pPr>
            <a:lvl2pPr>
              <a:defRPr sz="2800">
                <a:latin typeface="Myriad Pro" pitchFamily="34" charset="0"/>
              </a:defRPr>
            </a:lvl2pPr>
            <a:lvl3pPr>
              <a:defRPr sz="2400">
                <a:latin typeface="Myriad Pro" pitchFamily="34" charset="0"/>
              </a:defRPr>
            </a:lvl3pPr>
            <a:lvl4pPr>
              <a:defRPr sz="2000">
                <a:latin typeface="Myriad Pro" pitchFamily="34" charset="0"/>
              </a:defRPr>
            </a:lvl4pPr>
            <a:lvl5pPr>
              <a:defRPr sz="2000">
                <a:latin typeface="Myriad Pro"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600200"/>
            <a:ext cx="3008313" cy="4525963"/>
          </a:xfrm>
        </p:spPr>
        <p:txBody>
          <a:bodyPr/>
          <a:lstStyle>
            <a:lvl1pPr marL="0" indent="0">
              <a:buNone/>
              <a:defRPr sz="1400">
                <a:latin typeface="Myriad Pro"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621B9E46-6A42-46E2-885D-3761A27AF3BA}" type="datetime1">
              <a:rPr lang="en-US" smtClean="0"/>
              <a:t>8/29/2014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6A2832-DD52-46FC-ABC0-0728F4742DC0}" type="slidenum">
              <a:rPr lang="en-US" smtClean="0"/>
              <a:t>‹#›</a:t>
            </a:fld>
            <a:endParaRPr lang="en-US" dirty="0"/>
          </a:p>
        </p:txBody>
      </p:sp>
      <p:pic>
        <p:nvPicPr>
          <p:cNvPr id="8"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ntent Placeholder 3"/>
          <p:cNvPicPr>
            <a:picLocks noChangeAspect="1"/>
          </p:cNvPicPr>
          <p:nvPr userDrawn="1"/>
        </p:nvPicPr>
        <p:blipFill rotWithShape="1">
          <a:blip r:embed="rId4">
            <a:extLst>
              <a:ext uri="{28A0092B-C50C-407E-A947-70E740481C1C}">
                <a14:useLocalDpi xmlns:a14="http://schemas.microsoft.com/office/drawing/2010/main" val="0"/>
              </a:ext>
            </a:extLst>
          </a:blip>
          <a:srcRect l="15625" t="12042" r="9375"/>
          <a:stretch/>
        </p:blipFill>
        <p:spPr>
          <a:xfrm>
            <a:off x="-1" y="0"/>
            <a:ext cx="9144002" cy="1295400"/>
          </a:xfrm>
          <a:prstGeom prst="rect">
            <a:avLst/>
          </a:prstGeom>
        </p:spPr>
      </p:pic>
      <p:pic>
        <p:nvPicPr>
          <p:cNvPr id="11" name="Picture 10"/>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48426"/>
            <a:ext cx="9144000" cy="1496226"/>
          </a:xfrm>
          <a:prstGeom prst="rect">
            <a:avLst/>
          </a:prstGeom>
        </p:spPr>
      </p:pic>
      <p:sp>
        <p:nvSpPr>
          <p:cNvPr id="12" name="5-Point Star 11"/>
          <p:cNvSpPr/>
          <p:nvPr userDrawn="1"/>
        </p:nvSpPr>
        <p:spPr>
          <a:xfrm>
            <a:off x="6672072" y="1252728"/>
            <a:ext cx="109728" cy="109728"/>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5-Point Star 12"/>
          <p:cNvSpPr/>
          <p:nvPr userDrawn="1"/>
        </p:nvSpPr>
        <p:spPr>
          <a:xfrm>
            <a:off x="7178040" y="1225296"/>
            <a:ext cx="137160" cy="13716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5-Point Star 13"/>
          <p:cNvSpPr/>
          <p:nvPr userDrawn="1"/>
        </p:nvSpPr>
        <p:spPr>
          <a:xfrm>
            <a:off x="7684008" y="1197864"/>
            <a:ext cx="164592" cy="16459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5-Point Star 14"/>
          <p:cNvSpPr/>
          <p:nvPr userDrawn="1"/>
        </p:nvSpPr>
        <p:spPr>
          <a:xfrm>
            <a:off x="8189976" y="1170432"/>
            <a:ext cx="192024" cy="19202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5-Point Star 15"/>
          <p:cNvSpPr/>
          <p:nvPr userDrawn="1"/>
        </p:nvSpPr>
        <p:spPr>
          <a:xfrm>
            <a:off x="8686800" y="1143000"/>
            <a:ext cx="219456" cy="219456"/>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94227" y="251029"/>
            <a:ext cx="891972" cy="891972"/>
          </a:xfrm>
          <a:prstGeom prst="rect">
            <a:avLst/>
          </a:prstGeom>
        </p:spPr>
      </p:pic>
      <p:sp>
        <p:nvSpPr>
          <p:cNvPr id="19" name="TextBox 18"/>
          <p:cNvSpPr txBox="1"/>
          <p:nvPr userDrawn="1"/>
        </p:nvSpPr>
        <p:spPr>
          <a:xfrm>
            <a:off x="1676400" y="152400"/>
            <a:ext cx="6007608" cy="553998"/>
          </a:xfrm>
          <a:prstGeom prst="rect">
            <a:avLst/>
          </a:prstGeom>
          <a:noFill/>
        </p:spPr>
        <p:txBody>
          <a:bodyPr wrap="square" rtlCol="0">
            <a:spAutoFit/>
          </a:bodyPr>
          <a:lstStyle/>
          <a:p>
            <a:endParaRPr lang="en-US" sz="3000" dirty="0">
              <a:latin typeface="Georgia" panose="02040502050405020303" pitchFamily="18" charset="0"/>
            </a:endParaRPr>
          </a:p>
        </p:txBody>
      </p:sp>
    </p:spTree>
    <p:extLst>
      <p:ext uri="{BB962C8B-B14F-4D97-AF65-F5344CB8AC3E}">
        <p14:creationId xmlns:p14="http://schemas.microsoft.com/office/powerpoint/2010/main" val="94321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latin typeface="Myriad Pro" pitchFamily="34"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06BCB9-923C-429A-B999-AA591FF607BB}" type="datetime1">
              <a:rPr lang="en-US" smtClean="0"/>
              <a:t>8/29/2014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6A2832-DD52-46FC-ABC0-0728F4742DC0}" type="slidenum">
              <a:rPr lang="en-US" smtClean="0"/>
              <a:t>‹#›</a:t>
            </a:fld>
            <a:endParaRPr lang="en-US" dirty="0"/>
          </a:p>
        </p:txBody>
      </p:sp>
      <p:pic>
        <p:nvPicPr>
          <p:cNvPr id="8"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ntent Placeholder 3"/>
          <p:cNvPicPr>
            <a:picLocks noChangeAspect="1"/>
          </p:cNvPicPr>
          <p:nvPr userDrawn="1"/>
        </p:nvPicPr>
        <p:blipFill rotWithShape="1">
          <a:blip r:embed="rId4">
            <a:extLst>
              <a:ext uri="{28A0092B-C50C-407E-A947-70E740481C1C}">
                <a14:useLocalDpi xmlns:a14="http://schemas.microsoft.com/office/drawing/2010/main" val="0"/>
              </a:ext>
            </a:extLst>
          </a:blip>
          <a:srcRect l="15625" t="12042" r="9375"/>
          <a:stretch/>
        </p:blipFill>
        <p:spPr>
          <a:xfrm>
            <a:off x="-1" y="0"/>
            <a:ext cx="9144002" cy="1295400"/>
          </a:xfrm>
          <a:prstGeom prst="rect">
            <a:avLst/>
          </a:prstGeom>
        </p:spPr>
      </p:pic>
      <p:pic>
        <p:nvPicPr>
          <p:cNvPr id="11" name="Picture 10"/>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48426"/>
            <a:ext cx="9144000" cy="1496226"/>
          </a:xfrm>
          <a:prstGeom prst="rect">
            <a:avLst/>
          </a:prstGeom>
        </p:spPr>
      </p:pic>
      <p:sp>
        <p:nvSpPr>
          <p:cNvPr id="12" name="5-Point Star 11"/>
          <p:cNvSpPr/>
          <p:nvPr userDrawn="1"/>
        </p:nvSpPr>
        <p:spPr>
          <a:xfrm>
            <a:off x="6672072" y="1252728"/>
            <a:ext cx="109728" cy="109728"/>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5-Point Star 12"/>
          <p:cNvSpPr/>
          <p:nvPr userDrawn="1"/>
        </p:nvSpPr>
        <p:spPr>
          <a:xfrm>
            <a:off x="7178040" y="1225296"/>
            <a:ext cx="137160" cy="13716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5-Point Star 13"/>
          <p:cNvSpPr/>
          <p:nvPr userDrawn="1"/>
        </p:nvSpPr>
        <p:spPr>
          <a:xfrm>
            <a:off x="7684008" y="1197864"/>
            <a:ext cx="164592" cy="16459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5-Point Star 14"/>
          <p:cNvSpPr/>
          <p:nvPr userDrawn="1"/>
        </p:nvSpPr>
        <p:spPr>
          <a:xfrm>
            <a:off x="8189976" y="1170432"/>
            <a:ext cx="192024" cy="19202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5-Point Star 15"/>
          <p:cNvSpPr/>
          <p:nvPr userDrawn="1"/>
        </p:nvSpPr>
        <p:spPr>
          <a:xfrm>
            <a:off x="8686800" y="1143000"/>
            <a:ext cx="219456" cy="219456"/>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94227" y="251029"/>
            <a:ext cx="891972" cy="891972"/>
          </a:xfrm>
          <a:prstGeom prst="rect">
            <a:avLst/>
          </a:prstGeom>
        </p:spPr>
      </p:pic>
      <p:sp>
        <p:nvSpPr>
          <p:cNvPr id="19" name="TextBox 18"/>
          <p:cNvSpPr txBox="1"/>
          <p:nvPr userDrawn="1"/>
        </p:nvSpPr>
        <p:spPr>
          <a:xfrm>
            <a:off x="1676400" y="152400"/>
            <a:ext cx="6007608" cy="553998"/>
          </a:xfrm>
          <a:prstGeom prst="rect">
            <a:avLst/>
          </a:prstGeom>
          <a:noFill/>
        </p:spPr>
        <p:txBody>
          <a:bodyPr wrap="square" rtlCol="0">
            <a:spAutoFit/>
          </a:bodyPr>
          <a:lstStyle/>
          <a:p>
            <a:endParaRPr lang="en-US" sz="3000" dirty="0">
              <a:latin typeface="Georgia" panose="02040502050405020303" pitchFamily="18" charset="0"/>
            </a:endParaRPr>
          </a:p>
        </p:txBody>
      </p:sp>
    </p:spTree>
    <p:extLst>
      <p:ext uri="{BB962C8B-B14F-4D97-AF65-F5344CB8AC3E}">
        <p14:creationId xmlns:p14="http://schemas.microsoft.com/office/powerpoint/2010/main" val="1054345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FA8BD5-D6E5-4FCF-A45C-8CCA449106B3}" type="datetime1">
              <a:rPr lang="en-US" smtClean="0"/>
              <a:t>8/29/2014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6A2832-DD52-46FC-ABC0-0728F4742DC0}" type="slidenum">
              <a:rPr lang="en-US" smtClean="0"/>
              <a:t>‹#›</a:t>
            </a:fld>
            <a:endParaRPr lang="en-US" dirty="0"/>
          </a:p>
        </p:txBody>
      </p:sp>
      <p:pic>
        <p:nvPicPr>
          <p:cNvPr id="7"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Content Placeholder 3"/>
          <p:cNvPicPr>
            <a:picLocks noChangeAspect="1"/>
          </p:cNvPicPr>
          <p:nvPr userDrawn="1"/>
        </p:nvPicPr>
        <p:blipFill rotWithShape="1">
          <a:blip r:embed="rId4">
            <a:extLst>
              <a:ext uri="{28A0092B-C50C-407E-A947-70E740481C1C}">
                <a14:useLocalDpi xmlns:a14="http://schemas.microsoft.com/office/drawing/2010/main" val="0"/>
              </a:ext>
            </a:extLst>
          </a:blip>
          <a:srcRect l="15625" t="12042" r="9375"/>
          <a:stretch/>
        </p:blipFill>
        <p:spPr>
          <a:xfrm>
            <a:off x="-1" y="0"/>
            <a:ext cx="9144002" cy="1295400"/>
          </a:xfrm>
          <a:prstGeom prst="rect">
            <a:avLst/>
          </a:prstGeom>
        </p:spPr>
      </p:pic>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48426"/>
            <a:ext cx="9144000" cy="1496226"/>
          </a:xfrm>
          <a:prstGeom prst="rect">
            <a:avLst/>
          </a:prstGeom>
        </p:spPr>
      </p:pic>
      <p:sp>
        <p:nvSpPr>
          <p:cNvPr id="11" name="5-Point Star 10"/>
          <p:cNvSpPr/>
          <p:nvPr userDrawn="1"/>
        </p:nvSpPr>
        <p:spPr>
          <a:xfrm>
            <a:off x="6672072" y="1252728"/>
            <a:ext cx="109728" cy="109728"/>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5-Point Star 11"/>
          <p:cNvSpPr/>
          <p:nvPr userDrawn="1"/>
        </p:nvSpPr>
        <p:spPr>
          <a:xfrm>
            <a:off x="7178040" y="1225296"/>
            <a:ext cx="137160" cy="13716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5-Point Star 12"/>
          <p:cNvSpPr/>
          <p:nvPr userDrawn="1"/>
        </p:nvSpPr>
        <p:spPr>
          <a:xfrm>
            <a:off x="7684008" y="1197864"/>
            <a:ext cx="164592" cy="16459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5-Point Star 13"/>
          <p:cNvSpPr/>
          <p:nvPr userDrawn="1"/>
        </p:nvSpPr>
        <p:spPr>
          <a:xfrm>
            <a:off x="8189976" y="1170432"/>
            <a:ext cx="192024" cy="19202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5-Point Star 14"/>
          <p:cNvSpPr/>
          <p:nvPr userDrawn="1"/>
        </p:nvSpPr>
        <p:spPr>
          <a:xfrm>
            <a:off x="8686800" y="1143000"/>
            <a:ext cx="219456" cy="219456"/>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94227" y="251029"/>
            <a:ext cx="891972" cy="891972"/>
          </a:xfrm>
          <a:prstGeom prst="rect">
            <a:avLst/>
          </a:prstGeom>
        </p:spPr>
      </p:pic>
      <p:sp>
        <p:nvSpPr>
          <p:cNvPr id="18" name="TextBox 17"/>
          <p:cNvSpPr txBox="1"/>
          <p:nvPr userDrawn="1"/>
        </p:nvSpPr>
        <p:spPr>
          <a:xfrm>
            <a:off x="1676400" y="152400"/>
            <a:ext cx="6007608" cy="553998"/>
          </a:xfrm>
          <a:prstGeom prst="rect">
            <a:avLst/>
          </a:prstGeom>
          <a:noFill/>
        </p:spPr>
        <p:txBody>
          <a:bodyPr wrap="square" rtlCol="0">
            <a:spAutoFit/>
          </a:bodyPr>
          <a:lstStyle/>
          <a:p>
            <a:endParaRPr lang="en-US" sz="3000" dirty="0">
              <a:latin typeface="Georgia" panose="02040502050405020303" pitchFamily="18" charset="0"/>
            </a:endParaRPr>
          </a:p>
        </p:txBody>
      </p:sp>
    </p:spTree>
    <p:extLst>
      <p:ext uri="{BB962C8B-B14F-4D97-AF65-F5344CB8AC3E}">
        <p14:creationId xmlns:p14="http://schemas.microsoft.com/office/powerpoint/2010/main" val="1298372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525963"/>
          </a:xfrm>
        </p:spPr>
        <p:txBody>
          <a:bodyPr vert="eaVert">
            <a:normAutofit/>
          </a:bodyPr>
          <a:lstStyle>
            <a:lvl1pPr>
              <a:defRPr sz="4000">
                <a:latin typeface="Myriad Pro"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1600200"/>
            <a:ext cx="6019800" cy="4525963"/>
          </a:xfrm>
        </p:spPr>
        <p:txBody>
          <a:bodyPr vert="eaVert"/>
          <a:lstStyle>
            <a:lvl1pPr>
              <a:defRPr>
                <a:latin typeface="Myriad Pro" pitchFamily="34" charset="0"/>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5742872-4760-4039-9BAC-7136E0937B21}" type="datetime1">
              <a:rPr lang="en-US" smtClean="0"/>
              <a:t>8/29/2014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6A2832-DD52-46FC-ABC0-0728F4742DC0}" type="slidenum">
              <a:rPr lang="en-US" smtClean="0"/>
              <a:t>‹#›</a:t>
            </a:fld>
            <a:endParaRPr lang="en-US" dirty="0"/>
          </a:p>
        </p:txBody>
      </p:sp>
      <p:pic>
        <p:nvPicPr>
          <p:cNvPr id="7"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 y="1"/>
            <a:ext cx="9144001"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Content Placeholder 3"/>
          <p:cNvPicPr>
            <a:picLocks noChangeAspect="1"/>
          </p:cNvPicPr>
          <p:nvPr userDrawn="1"/>
        </p:nvPicPr>
        <p:blipFill rotWithShape="1">
          <a:blip r:embed="rId4">
            <a:extLst>
              <a:ext uri="{28A0092B-C50C-407E-A947-70E740481C1C}">
                <a14:useLocalDpi xmlns:a14="http://schemas.microsoft.com/office/drawing/2010/main" val="0"/>
              </a:ext>
            </a:extLst>
          </a:blip>
          <a:srcRect l="15625" t="12042" r="9375"/>
          <a:stretch/>
        </p:blipFill>
        <p:spPr>
          <a:xfrm>
            <a:off x="-1" y="0"/>
            <a:ext cx="9144002" cy="1295400"/>
          </a:xfrm>
          <a:prstGeom prst="rect">
            <a:avLst/>
          </a:prstGeom>
        </p:spPr>
      </p:pic>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48426"/>
            <a:ext cx="9144000" cy="1496226"/>
          </a:xfrm>
          <a:prstGeom prst="rect">
            <a:avLst/>
          </a:prstGeom>
        </p:spPr>
      </p:pic>
      <p:sp>
        <p:nvSpPr>
          <p:cNvPr id="11" name="5-Point Star 10"/>
          <p:cNvSpPr/>
          <p:nvPr userDrawn="1"/>
        </p:nvSpPr>
        <p:spPr>
          <a:xfrm>
            <a:off x="6672072" y="1252728"/>
            <a:ext cx="109728" cy="109728"/>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5-Point Star 11"/>
          <p:cNvSpPr/>
          <p:nvPr userDrawn="1"/>
        </p:nvSpPr>
        <p:spPr>
          <a:xfrm>
            <a:off x="7178040" y="1225296"/>
            <a:ext cx="137160" cy="13716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5-Point Star 12"/>
          <p:cNvSpPr/>
          <p:nvPr userDrawn="1"/>
        </p:nvSpPr>
        <p:spPr>
          <a:xfrm>
            <a:off x="7684008" y="1197864"/>
            <a:ext cx="164592" cy="16459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5-Point Star 13"/>
          <p:cNvSpPr/>
          <p:nvPr userDrawn="1"/>
        </p:nvSpPr>
        <p:spPr>
          <a:xfrm>
            <a:off x="8189976" y="1170432"/>
            <a:ext cx="192024" cy="19202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5-Point Star 14"/>
          <p:cNvSpPr/>
          <p:nvPr userDrawn="1"/>
        </p:nvSpPr>
        <p:spPr>
          <a:xfrm>
            <a:off x="8686800" y="1143000"/>
            <a:ext cx="219456" cy="219456"/>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94227" y="251029"/>
            <a:ext cx="891972" cy="891972"/>
          </a:xfrm>
          <a:prstGeom prst="rect">
            <a:avLst/>
          </a:prstGeom>
        </p:spPr>
      </p:pic>
      <p:sp>
        <p:nvSpPr>
          <p:cNvPr id="18" name="TextBox 17"/>
          <p:cNvSpPr txBox="1"/>
          <p:nvPr userDrawn="1"/>
        </p:nvSpPr>
        <p:spPr>
          <a:xfrm>
            <a:off x="1676400" y="152400"/>
            <a:ext cx="6007608" cy="553998"/>
          </a:xfrm>
          <a:prstGeom prst="rect">
            <a:avLst/>
          </a:prstGeom>
          <a:noFill/>
        </p:spPr>
        <p:txBody>
          <a:bodyPr wrap="square" rtlCol="0">
            <a:spAutoFit/>
          </a:bodyPr>
          <a:lstStyle/>
          <a:p>
            <a:endParaRPr lang="en-US" sz="3000" dirty="0">
              <a:latin typeface="Georgia" panose="02040502050405020303" pitchFamily="18" charset="0"/>
            </a:endParaRPr>
          </a:p>
        </p:txBody>
      </p:sp>
    </p:spTree>
    <p:extLst>
      <p:ext uri="{BB962C8B-B14F-4D97-AF65-F5344CB8AC3E}">
        <p14:creationId xmlns:p14="http://schemas.microsoft.com/office/powerpoint/2010/main" val="69569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0AF642-9F8C-48B6-86BB-4A657077C986}" type="datetime1">
              <a:rPr lang="en-US" smtClean="0"/>
              <a:t>8/29/2014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6A2832-DD52-46FC-ABC0-0728F4742DC0}" type="slidenum">
              <a:rPr lang="en-US" smtClean="0"/>
              <a:t>‹#›</a:t>
            </a:fld>
            <a:endParaRPr lang="en-US" dirty="0"/>
          </a:p>
        </p:txBody>
      </p:sp>
    </p:spTree>
    <p:extLst>
      <p:ext uri="{BB962C8B-B14F-4D97-AF65-F5344CB8AC3E}">
        <p14:creationId xmlns:p14="http://schemas.microsoft.com/office/powerpoint/2010/main" val="4068500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jaime.kelley@va.gov"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fbo.gov/"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vetbiz.gov/" TargetMode="External"/><Relationship Id="rId2" Type="http://schemas.openxmlformats.org/officeDocument/2006/relationships/hyperlink" Target="http://www.sam.gov/"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A6A2832-DD52-46FC-ABC0-0728F4742DC0}" type="slidenum">
              <a:rPr lang="en-US" smtClean="0"/>
              <a:t>1</a:t>
            </a:fld>
            <a:endParaRPr lang="en-US" dirty="0"/>
          </a:p>
        </p:txBody>
      </p:sp>
      <p:sp>
        <p:nvSpPr>
          <p:cNvPr id="9" name="Title 8"/>
          <p:cNvSpPr txBox="1">
            <a:spLocks noGrp="1"/>
          </p:cNvSpPr>
          <p:nvPr>
            <p:ph type="title"/>
          </p:nvPr>
        </p:nvSpPr>
        <p:spPr>
          <a:xfrm>
            <a:off x="457200" y="338306"/>
            <a:ext cx="8229600" cy="1015663"/>
          </a:xfrm>
          <a:prstGeom prst="rect">
            <a:avLst/>
          </a:prstGeom>
          <a:noFill/>
        </p:spPr>
        <p:txBody>
          <a:bodyPr wrap="square" rtlCol="0">
            <a:spAutoFit/>
          </a:bodyPr>
          <a:lstStyle/>
          <a:p>
            <a:pPr algn="r"/>
            <a:r>
              <a:rPr lang="en-US" sz="2000" b="1" dirty="0">
                <a:latin typeface="Arial Black" panose="020B0A04020102020204" pitchFamily="34" charset="0"/>
              </a:rPr>
              <a:t>Department of Veterans Affairs </a:t>
            </a:r>
            <a:br>
              <a:rPr lang="en-US" sz="2000" b="1" dirty="0">
                <a:latin typeface="Arial Black" panose="020B0A04020102020204" pitchFamily="34" charset="0"/>
              </a:rPr>
            </a:br>
            <a:r>
              <a:rPr lang="en-US" sz="2000" b="1" dirty="0">
                <a:latin typeface="Arial Black" panose="020B0A04020102020204" pitchFamily="34" charset="0"/>
              </a:rPr>
              <a:t> Northern California Health Care System</a:t>
            </a:r>
          </a:p>
          <a:p>
            <a:pPr algn="r"/>
            <a:r>
              <a:rPr lang="en-US" sz="2000" b="1" dirty="0">
                <a:latin typeface="Arial Black" panose="020B0A04020102020204" pitchFamily="34" charset="0"/>
              </a:rPr>
              <a:t>Network Contracting Office (NCO) 21</a:t>
            </a:r>
          </a:p>
        </p:txBody>
      </p:sp>
      <p:sp>
        <p:nvSpPr>
          <p:cNvPr id="5" name="TextBox 4"/>
          <p:cNvSpPr txBox="1"/>
          <p:nvPr/>
        </p:nvSpPr>
        <p:spPr>
          <a:xfrm>
            <a:off x="852637" y="5934670"/>
            <a:ext cx="7620000" cy="923330"/>
          </a:xfrm>
          <a:prstGeom prst="rect">
            <a:avLst/>
          </a:prstGeom>
          <a:noFill/>
        </p:spPr>
        <p:txBody>
          <a:bodyPr wrap="square" rtlCol="0">
            <a:spAutoFit/>
          </a:bodyPr>
          <a:lstStyle/>
          <a:p>
            <a:pPr algn="ctr"/>
            <a:r>
              <a:rPr lang="en-US" dirty="0" smtClean="0">
                <a:solidFill>
                  <a:srgbClr val="6600FF"/>
                </a:solidFill>
                <a:latin typeface="Arial Black" panose="020B0A04020102020204" pitchFamily="34" charset="0"/>
              </a:rPr>
              <a:t>Medical Specialties Building 648</a:t>
            </a:r>
            <a:endParaRPr lang="en-US" dirty="0">
              <a:solidFill>
                <a:srgbClr val="6600FF"/>
              </a:solidFill>
              <a:latin typeface="Arial Black" panose="020B0A04020102020204" pitchFamily="34" charset="0"/>
            </a:endParaRPr>
          </a:p>
          <a:p>
            <a:pPr algn="ctr"/>
            <a:r>
              <a:rPr lang="en-US" dirty="0" smtClean="0">
                <a:solidFill>
                  <a:srgbClr val="6600FF"/>
                </a:solidFill>
                <a:latin typeface="Arial Black" panose="020B0A04020102020204" pitchFamily="34" charset="0"/>
              </a:rPr>
              <a:t>Pre-Bid </a:t>
            </a:r>
            <a:r>
              <a:rPr lang="en-US" dirty="0">
                <a:solidFill>
                  <a:srgbClr val="6600FF"/>
                </a:solidFill>
                <a:latin typeface="Arial Black" panose="020B0A04020102020204" pitchFamily="34" charset="0"/>
              </a:rPr>
              <a:t>Conference /Site Visit August </a:t>
            </a:r>
            <a:r>
              <a:rPr lang="en-US" dirty="0" smtClean="0">
                <a:solidFill>
                  <a:srgbClr val="6600FF"/>
                </a:solidFill>
                <a:latin typeface="Arial Black" panose="020B0A04020102020204" pitchFamily="34" charset="0"/>
              </a:rPr>
              <a:t>29, </a:t>
            </a:r>
            <a:r>
              <a:rPr lang="en-US" dirty="0">
                <a:solidFill>
                  <a:srgbClr val="6600FF"/>
                </a:solidFill>
                <a:latin typeface="Arial Black" panose="020B0A04020102020204" pitchFamily="34" charset="0"/>
              </a:rPr>
              <a:t>2014</a:t>
            </a:r>
          </a:p>
          <a:p>
            <a:pPr algn="ctr"/>
            <a:r>
              <a:rPr lang="en-US" dirty="0">
                <a:solidFill>
                  <a:srgbClr val="6600FF"/>
                </a:solidFill>
                <a:latin typeface="Arial Black" panose="020B0A04020102020204" pitchFamily="34" charset="0"/>
              </a:rPr>
              <a:t>10535 Hospital Way  Mather, CA 95655</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2471" y="1622046"/>
            <a:ext cx="7244124" cy="4304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99021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73152"/>
            <a:ext cx="8229600" cy="1143000"/>
          </a:xfrm>
        </p:spPr>
        <p:txBody>
          <a:bodyPr vert="horz" lIns="91440" tIns="45720" rIns="91440" bIns="45720" rtlCol="0" anchor="ctr">
            <a:normAutofit/>
          </a:bodyPr>
          <a:lstStyle/>
          <a:p>
            <a:pPr algn="r"/>
            <a:r>
              <a:rPr lang="en-US" sz="3600" i="1" dirty="0" smtClean="0">
                <a:latin typeface="Georgia" panose="02040502050405020303" pitchFamily="18" charset="0"/>
              </a:rPr>
              <a:t>Medical Specialties Building 648</a:t>
            </a:r>
            <a:endParaRPr lang="en-US" sz="3600" i="1" dirty="0">
              <a:latin typeface="Georgia" panose="02040502050405020303" pitchFamily="18" charset="0"/>
            </a:endParaRPr>
          </a:p>
        </p:txBody>
      </p:sp>
      <p:sp>
        <p:nvSpPr>
          <p:cNvPr id="5" name="Rectangle 1"/>
          <p:cNvSpPr>
            <a:spLocks noChangeArrowheads="1"/>
          </p:cNvSpPr>
          <p:nvPr/>
        </p:nvSpPr>
        <p:spPr bwMode="auto">
          <a:xfrm>
            <a:off x="457200" y="21097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alt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A6A2832-DD52-46FC-ABC0-0728F4742DC0}" type="slidenum">
              <a:rPr lang="en-US" smtClean="0"/>
              <a:t>2</a:t>
            </a:fld>
            <a:endParaRPr lang="en-US" dirty="0"/>
          </a:p>
        </p:txBody>
      </p:sp>
      <p:sp>
        <p:nvSpPr>
          <p:cNvPr id="6" name="Rectangle 5"/>
          <p:cNvSpPr/>
          <p:nvPr/>
        </p:nvSpPr>
        <p:spPr>
          <a:xfrm>
            <a:off x="457200" y="1727200"/>
            <a:ext cx="8153400" cy="4521200"/>
          </a:xfrm>
          <a:prstGeom prst="rect">
            <a:avLst/>
          </a:prstGeom>
        </p:spPr>
        <p:txBody>
          <a:bodyPr/>
          <a:lstStyle/>
          <a:p>
            <a:pPr marL="285750" lvl="0" indent="-285750">
              <a:buFont typeface="Wingdings" panose="05000000000000000000" pitchFamily="2" charset="2"/>
              <a:buChar char="Ø"/>
            </a:pPr>
            <a:endParaRPr lang="en-US" dirty="0"/>
          </a:p>
        </p:txBody>
      </p:sp>
      <p:sp>
        <p:nvSpPr>
          <p:cNvPr id="11" name="TextBox 10"/>
          <p:cNvSpPr txBox="1"/>
          <p:nvPr/>
        </p:nvSpPr>
        <p:spPr>
          <a:xfrm>
            <a:off x="457200" y="2119146"/>
            <a:ext cx="6858000" cy="4154984"/>
          </a:xfrm>
          <a:prstGeom prst="rect">
            <a:avLst/>
          </a:prstGeom>
          <a:noFill/>
        </p:spPr>
        <p:txBody>
          <a:bodyPr wrap="square" rtlCol="0">
            <a:spAutoFit/>
          </a:bodyPr>
          <a:lstStyle/>
          <a:p>
            <a:r>
              <a:rPr lang="en-US" sz="2400" dirty="0" smtClean="0">
                <a:latin typeface="Arial" panose="020B0604020202020204" pitchFamily="34" charset="0"/>
                <a:cs typeface="Arial" panose="020B0604020202020204" pitchFamily="34" charset="0"/>
              </a:rPr>
              <a:t>VA </a:t>
            </a:r>
            <a:r>
              <a:rPr lang="en-US" sz="2400" dirty="0">
                <a:latin typeface="Arial" panose="020B0604020202020204" pitchFamily="34" charset="0"/>
                <a:cs typeface="Arial" panose="020B0604020202020204" pitchFamily="34" charset="0"/>
              </a:rPr>
              <a:t>Representatives:</a:t>
            </a:r>
          </a:p>
          <a:p>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Contracting </a:t>
            </a:r>
            <a:r>
              <a:rPr lang="en-US" sz="2400" dirty="0">
                <a:latin typeface="Arial" panose="020B0604020202020204" pitchFamily="34" charset="0"/>
                <a:cs typeface="Arial" panose="020B0604020202020204" pitchFamily="34" charset="0"/>
              </a:rPr>
              <a:t>Officer:  </a:t>
            </a:r>
            <a:r>
              <a:rPr lang="en-US" sz="2400" dirty="0" smtClean="0">
                <a:latin typeface="Arial" panose="020B0604020202020204" pitchFamily="34" charset="0"/>
                <a:cs typeface="Arial" panose="020B0604020202020204" pitchFamily="34" charset="0"/>
              </a:rPr>
              <a:t>Paul Griffin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Contract Specialist:  </a:t>
            </a:r>
            <a:r>
              <a:rPr lang="en-US" sz="2400" dirty="0" smtClean="0">
                <a:latin typeface="Arial" panose="020B0604020202020204" pitchFamily="34" charset="0"/>
                <a:cs typeface="Arial" panose="020B0604020202020204" pitchFamily="34" charset="0"/>
              </a:rPr>
              <a:t>Jaime Kelley</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Engineering: </a:t>
            </a:r>
            <a:r>
              <a:rPr lang="en-US" sz="2400" dirty="0" smtClean="0">
                <a:latin typeface="Arial" panose="020B0604020202020204" pitchFamily="34" charset="0"/>
                <a:cs typeface="Arial" panose="020B0604020202020204" pitchFamily="34" charset="0"/>
              </a:rPr>
              <a:t>Tony Castaneda</a:t>
            </a:r>
          </a:p>
          <a:p>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Your </a:t>
            </a:r>
            <a:r>
              <a:rPr lang="en-US" sz="2400" dirty="0">
                <a:latin typeface="Arial" panose="020B0604020202020204" pitchFamily="34" charset="0"/>
                <a:cs typeface="Arial" panose="020B0604020202020204" pitchFamily="34" charset="0"/>
              </a:rPr>
              <a:t>point of contact for all correspondence:  </a:t>
            </a:r>
            <a:r>
              <a:rPr lang="en-US" sz="2400" dirty="0" smtClean="0">
                <a:latin typeface="Arial" panose="020B0604020202020204" pitchFamily="34" charset="0"/>
                <a:cs typeface="Arial" panose="020B0604020202020204" pitchFamily="34" charset="0"/>
                <a:hlinkClick r:id="rId3"/>
              </a:rPr>
              <a:t>jaime.kelley@va.gov</a:t>
            </a:r>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916-923-4922 / 916-879-9940 (cell)</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9453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cap="all" spc="600" dirty="0" smtClean="0"/>
              <a:t>Acquisition</a:t>
            </a:r>
            <a:endParaRPr lang="en-US" b="1" cap="all" spc="600" dirty="0"/>
          </a:p>
        </p:txBody>
      </p:sp>
      <p:sp>
        <p:nvSpPr>
          <p:cNvPr id="3" name="Content Placeholder 2"/>
          <p:cNvSpPr>
            <a:spLocks noGrp="1"/>
          </p:cNvSpPr>
          <p:nvPr>
            <p:ph idx="1"/>
          </p:nvPr>
        </p:nvSpPr>
        <p:spPr/>
        <p:txBody>
          <a:bodyPr>
            <a:normAutofit fontScale="92500"/>
          </a:bodyPr>
          <a:lstStyle/>
          <a:p>
            <a:r>
              <a:rPr lang="en-US" b="1" dirty="0">
                <a:latin typeface="Arial" panose="020B0604020202020204" pitchFamily="34" charset="0"/>
                <a:cs typeface="Arial" panose="020B0604020202020204" pitchFamily="34" charset="0"/>
              </a:rPr>
              <a:t>SOLICITATION NUMBER: VA261-14-B-0687</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100</a:t>
            </a:r>
            <a:r>
              <a:rPr lang="en-US" dirty="0">
                <a:latin typeface="Arial" panose="020B0604020202020204" pitchFamily="34" charset="0"/>
                <a:cs typeface="Arial" panose="020B0604020202020204" pitchFamily="34" charset="0"/>
              </a:rPr>
              <a:t>% Total Service Disabled Veteran Owned Small Business (SDVOSB) set aside in accordance with Public Law </a:t>
            </a:r>
            <a:r>
              <a:rPr lang="en-US" dirty="0" smtClean="0">
                <a:latin typeface="Arial" panose="020B0604020202020204" pitchFamily="34" charset="0"/>
                <a:cs typeface="Arial" panose="020B0604020202020204" pitchFamily="34" charset="0"/>
              </a:rPr>
              <a:t>109-461</a:t>
            </a:r>
            <a:r>
              <a:rPr lang="en-US" dirty="0">
                <a:latin typeface="Arial" panose="020B0604020202020204" pitchFamily="34" charset="0"/>
                <a:cs typeface="Arial" panose="020B0604020202020204" pitchFamily="34" charset="0"/>
              </a:rPr>
              <a:t>. </a:t>
            </a:r>
          </a:p>
          <a:p>
            <a:pPr marL="0" indent="0">
              <a:buNone/>
            </a:pPr>
            <a:r>
              <a:rPr lang="en-US" dirty="0">
                <a:latin typeface="Arial" panose="020B0604020202020204" pitchFamily="34" charset="0"/>
                <a:cs typeface="Arial" panose="020B0604020202020204" pitchFamily="34" charset="0"/>
              </a:rPr>
              <a:t> </a:t>
            </a:r>
          </a:p>
          <a:p>
            <a:r>
              <a:rPr lang="en-US" dirty="0" smtClean="0">
                <a:latin typeface="Arial" panose="020B0604020202020204" pitchFamily="34" charset="0"/>
                <a:cs typeface="Arial" panose="020B0604020202020204" pitchFamily="34" charset="0"/>
              </a:rPr>
              <a:t>Acquisition </a:t>
            </a:r>
            <a:r>
              <a:rPr lang="en-US" dirty="0">
                <a:latin typeface="Arial" panose="020B0604020202020204" pitchFamily="34" charset="0"/>
                <a:cs typeface="Arial" panose="020B0604020202020204" pitchFamily="34" charset="0"/>
              </a:rPr>
              <a:t>method is Using FAR Part 14 Sealed Bidding  </a:t>
            </a:r>
          </a:p>
          <a:p>
            <a:endParaRPr lang="en-US" dirty="0"/>
          </a:p>
        </p:txBody>
      </p:sp>
      <p:sp>
        <p:nvSpPr>
          <p:cNvPr id="4" name="Slide Number Placeholder 3"/>
          <p:cNvSpPr>
            <a:spLocks noGrp="1"/>
          </p:cNvSpPr>
          <p:nvPr>
            <p:ph type="sldNum" sz="quarter" idx="12"/>
          </p:nvPr>
        </p:nvSpPr>
        <p:spPr/>
        <p:txBody>
          <a:bodyPr/>
          <a:lstStyle/>
          <a:p>
            <a:fld id="{BA6A2832-DD52-46FC-ABC0-0728F4742DC0}" type="slidenum">
              <a:rPr lang="en-US" smtClean="0"/>
              <a:t>3</a:t>
            </a:fld>
            <a:endParaRPr lang="en-US" dirty="0"/>
          </a:p>
        </p:txBody>
      </p:sp>
    </p:spTree>
    <p:extLst>
      <p:ext uri="{BB962C8B-B14F-4D97-AF65-F5344CB8AC3E}">
        <p14:creationId xmlns:p14="http://schemas.microsoft.com/office/powerpoint/2010/main" val="21542560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A6A2832-DD52-46FC-ABC0-0728F4742DC0}" type="slidenum">
              <a:rPr lang="en-US" smtClean="0"/>
              <a:t>4</a:t>
            </a:fld>
            <a:endParaRPr lang="en-US" dirty="0"/>
          </a:p>
        </p:txBody>
      </p:sp>
      <p:sp>
        <p:nvSpPr>
          <p:cNvPr id="5" name="Title 1"/>
          <p:cNvSpPr>
            <a:spLocks noGrp="1"/>
          </p:cNvSpPr>
          <p:nvPr>
            <p:ph type="title"/>
          </p:nvPr>
        </p:nvSpPr>
        <p:spPr/>
        <p:txBody>
          <a:bodyPr/>
          <a:lstStyle/>
          <a:p>
            <a:pPr eaLnBrk="1" hangingPunct="1"/>
            <a:r>
              <a:rPr lang="en-US" altLang="en-US" cap="all" spc="600" dirty="0" smtClean="0"/>
              <a:t>Contact Info</a:t>
            </a:r>
          </a:p>
        </p:txBody>
      </p:sp>
      <p:sp>
        <p:nvSpPr>
          <p:cNvPr id="7" name="Content Placeholder 2"/>
          <p:cNvSpPr>
            <a:spLocks noGrp="1"/>
          </p:cNvSpPr>
          <p:nvPr>
            <p:ph idx="1"/>
          </p:nvPr>
        </p:nvSpPr>
        <p:spPr>
          <a:xfrm>
            <a:off x="457200" y="1981200"/>
            <a:ext cx="8229600" cy="4191000"/>
          </a:xfrm>
        </p:spPr>
        <p:txBody>
          <a:bodyPr>
            <a:normAutofit fontScale="32500" lnSpcReduction="20000"/>
          </a:bodyPr>
          <a:lstStyle/>
          <a:p>
            <a:pPr eaLnBrk="1" hangingPunct="1"/>
            <a:r>
              <a:rPr lang="en-US" altLang="en-US" sz="8000" dirty="0" smtClean="0">
                <a:latin typeface="Arial" panose="020B0604020202020204" pitchFamily="34" charset="0"/>
                <a:cs typeface="Arial" panose="020B0604020202020204" pitchFamily="34" charset="0"/>
              </a:rPr>
              <a:t>Email: </a:t>
            </a:r>
            <a:r>
              <a:rPr lang="en-US" altLang="en-US" sz="8000" u="sng" dirty="0" smtClean="0">
                <a:latin typeface="Arial" panose="020B0604020202020204" pitchFamily="34" charset="0"/>
                <a:cs typeface="Arial" panose="020B0604020202020204" pitchFamily="34" charset="0"/>
              </a:rPr>
              <a:t>jaime.kelley@va.gov</a:t>
            </a:r>
            <a:endParaRPr lang="en-US" altLang="en-US" sz="8000" u="sng" dirty="0">
              <a:latin typeface="Arial" panose="020B0604020202020204" pitchFamily="34" charset="0"/>
              <a:cs typeface="Arial" panose="020B0604020202020204" pitchFamily="34" charset="0"/>
            </a:endParaRPr>
          </a:p>
          <a:p>
            <a:pPr eaLnBrk="1" hangingPunct="1">
              <a:buFont typeface="Arial" charset="0"/>
              <a:buNone/>
            </a:pPr>
            <a:r>
              <a:rPr lang="en-US" altLang="en-US" sz="8000" dirty="0" smtClean="0">
                <a:latin typeface="Arial" panose="020B0604020202020204" pitchFamily="34" charset="0"/>
                <a:cs typeface="Arial" panose="020B0604020202020204" pitchFamily="34" charset="0"/>
              </a:rPr>
              <a:t> 	Phone: (916) 923-4922</a:t>
            </a:r>
          </a:p>
          <a:p>
            <a:pPr eaLnBrk="1" hangingPunct="1">
              <a:buFont typeface="Arial" charset="0"/>
              <a:buNone/>
            </a:pPr>
            <a:endParaRPr lang="en-US" altLang="en-US" sz="8000" dirty="0" smtClean="0">
              <a:latin typeface="Arial" panose="020B0604020202020204" pitchFamily="34" charset="0"/>
              <a:cs typeface="Arial" panose="020B0604020202020204" pitchFamily="34" charset="0"/>
            </a:endParaRPr>
          </a:p>
          <a:p>
            <a:pPr eaLnBrk="1" hangingPunct="1"/>
            <a:r>
              <a:rPr lang="en-US" altLang="en-US" sz="8000" dirty="0" smtClean="0">
                <a:latin typeface="Arial" panose="020B0604020202020204" pitchFamily="34" charset="0"/>
                <a:cs typeface="Arial" panose="020B0604020202020204" pitchFamily="34" charset="0"/>
              </a:rPr>
              <a:t>My Official / USPS mailing address is as follows:</a:t>
            </a:r>
          </a:p>
          <a:p>
            <a:pPr eaLnBrk="1" hangingPunct="1">
              <a:buFont typeface="Arial" charset="0"/>
              <a:buNone/>
            </a:pPr>
            <a:endParaRPr lang="en-US" altLang="en-US" sz="8000" dirty="0" smtClean="0">
              <a:latin typeface="Arial" panose="020B0604020202020204" pitchFamily="34" charset="0"/>
              <a:cs typeface="Arial" panose="020B0604020202020204" pitchFamily="34" charset="0"/>
            </a:endParaRPr>
          </a:p>
          <a:p>
            <a:pPr eaLnBrk="1" hangingPunct="1"/>
            <a:r>
              <a:rPr lang="en-US" altLang="en-US" sz="8000" dirty="0" smtClean="0">
                <a:latin typeface="Arial" panose="020B0604020202020204" pitchFamily="34" charset="0"/>
                <a:cs typeface="Arial" panose="020B0604020202020204" pitchFamily="34" charset="0"/>
              </a:rPr>
              <a:t>Department of Veterans Affairs </a:t>
            </a:r>
          </a:p>
          <a:p>
            <a:pPr eaLnBrk="1" hangingPunct="1">
              <a:buFont typeface="Arial" charset="0"/>
              <a:buNone/>
            </a:pPr>
            <a:r>
              <a:rPr lang="en-US" altLang="en-US" sz="8000" dirty="0" smtClean="0">
                <a:latin typeface="Arial" panose="020B0604020202020204" pitchFamily="34" charset="0"/>
                <a:cs typeface="Arial" panose="020B0604020202020204" pitchFamily="34" charset="0"/>
              </a:rPr>
              <a:t>	VA Sierra Pacific Network (VISN 21) </a:t>
            </a:r>
          </a:p>
          <a:p>
            <a:pPr eaLnBrk="1" hangingPunct="1">
              <a:buFont typeface="Arial" charset="0"/>
              <a:buNone/>
            </a:pPr>
            <a:r>
              <a:rPr lang="en-US" altLang="en-US" sz="8000" dirty="0" smtClean="0">
                <a:latin typeface="Arial" panose="020B0604020202020204" pitchFamily="34" charset="0"/>
                <a:cs typeface="Arial" panose="020B0604020202020204" pitchFamily="34" charset="0"/>
              </a:rPr>
              <a:t>	 NCO 21 – Bldg. 209 </a:t>
            </a:r>
          </a:p>
          <a:p>
            <a:pPr eaLnBrk="1" hangingPunct="1">
              <a:buFont typeface="Arial" charset="0"/>
              <a:buNone/>
            </a:pPr>
            <a:r>
              <a:rPr lang="en-US" altLang="en-US" sz="8000" dirty="0" smtClean="0">
                <a:latin typeface="Arial" panose="020B0604020202020204" pitchFamily="34" charset="0"/>
                <a:cs typeface="Arial" panose="020B0604020202020204" pitchFamily="34" charset="0"/>
              </a:rPr>
              <a:t>	3230 Peacekeeper Way, Bldg. 209, Room 114</a:t>
            </a:r>
          </a:p>
          <a:p>
            <a:pPr eaLnBrk="1" hangingPunct="1">
              <a:buFont typeface="Arial" charset="0"/>
              <a:buNone/>
            </a:pPr>
            <a:r>
              <a:rPr lang="en-US" altLang="en-US" sz="8000" dirty="0" smtClean="0">
                <a:latin typeface="Arial" panose="020B0604020202020204" pitchFamily="34" charset="0"/>
                <a:cs typeface="Arial" panose="020B0604020202020204" pitchFamily="34" charset="0"/>
              </a:rPr>
              <a:t>	McClellan Park, CA 95652-1012</a:t>
            </a:r>
          </a:p>
          <a:p>
            <a:pPr eaLnBrk="1" hangingPunct="1"/>
            <a:endParaRPr lang="en-US" altLang="en-US" sz="2000" dirty="0" smtClean="0"/>
          </a:p>
        </p:txBody>
      </p:sp>
    </p:spTree>
    <p:extLst>
      <p:ext uri="{BB962C8B-B14F-4D97-AF65-F5344CB8AC3E}">
        <p14:creationId xmlns:p14="http://schemas.microsoft.com/office/powerpoint/2010/main" val="3075204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600" dirty="0"/>
              <a:t>RFI’s</a:t>
            </a:r>
          </a:p>
        </p:txBody>
      </p:sp>
      <p:sp>
        <p:nvSpPr>
          <p:cNvPr id="3" name="Content Placeholder 2"/>
          <p:cNvSpPr>
            <a:spLocks noGrp="1"/>
          </p:cNvSpPr>
          <p:nvPr>
            <p:ph idx="1"/>
          </p:nvPr>
        </p:nvSpPr>
        <p:spPr/>
        <p:txBody>
          <a:bodyPr>
            <a:normAutofit fontScale="92500" lnSpcReduction="10000"/>
          </a:bodyPr>
          <a:lstStyle/>
          <a:p>
            <a:pPr lvl="0" fontAlgn="base">
              <a:spcAft>
                <a:spcPct val="0"/>
              </a:spcAft>
              <a:buFont typeface="Arial" charset="0"/>
              <a:buChar char="•"/>
            </a:pPr>
            <a:r>
              <a:rPr lang="en-US" altLang="en-US" sz="2400" dirty="0">
                <a:solidFill>
                  <a:prstClr val="black"/>
                </a:solidFill>
                <a:latin typeface="Arial" panose="020B0604020202020204" pitchFamily="34" charset="0"/>
                <a:cs typeface="Arial" panose="020B0604020202020204" pitchFamily="34" charset="0"/>
              </a:rPr>
              <a:t>Any issues, concerns, questions, or Requests for Information (RFIs), even if they are answered here today, should be forwarded to the Contracting Officer (CS), in writing, preferably by email.  This process confirms an official written record of RFI.  </a:t>
            </a:r>
            <a:endParaRPr lang="en-US" altLang="en-US" sz="2400" b="1" dirty="0">
              <a:solidFill>
                <a:prstClr val="black"/>
              </a:solidFill>
              <a:latin typeface="Arial" panose="020B0604020202020204" pitchFamily="34" charset="0"/>
              <a:cs typeface="Arial" panose="020B0604020202020204" pitchFamily="34" charset="0"/>
            </a:endParaRPr>
          </a:p>
          <a:p>
            <a:pPr lvl="0" fontAlgn="base">
              <a:spcAft>
                <a:spcPct val="0"/>
              </a:spcAft>
              <a:buNone/>
            </a:pPr>
            <a:r>
              <a:rPr lang="en-US" altLang="en-US" sz="2400" dirty="0">
                <a:solidFill>
                  <a:prstClr val="black"/>
                </a:solidFill>
                <a:latin typeface="Arial" panose="020B0604020202020204" pitchFamily="34" charset="0"/>
                <a:cs typeface="Arial" panose="020B0604020202020204" pitchFamily="34" charset="0"/>
              </a:rPr>
              <a:t> </a:t>
            </a:r>
            <a:endParaRPr lang="en-US" altLang="en-US" sz="2400" b="1" dirty="0">
              <a:solidFill>
                <a:prstClr val="black"/>
              </a:solidFill>
              <a:latin typeface="Arial" panose="020B0604020202020204" pitchFamily="34" charset="0"/>
              <a:cs typeface="Arial" panose="020B0604020202020204" pitchFamily="34" charset="0"/>
            </a:endParaRPr>
          </a:p>
          <a:p>
            <a:pPr lvl="0" fontAlgn="base">
              <a:spcAft>
                <a:spcPct val="0"/>
              </a:spcAft>
              <a:buFont typeface="Arial" charset="0"/>
              <a:buChar char="•"/>
            </a:pPr>
            <a:r>
              <a:rPr lang="en-US" altLang="en-US" sz="2400" dirty="0">
                <a:solidFill>
                  <a:prstClr val="black"/>
                </a:solidFill>
                <a:latin typeface="Arial" panose="020B0604020202020204" pitchFamily="34" charset="0"/>
                <a:cs typeface="Arial" panose="020B0604020202020204" pitchFamily="34" charset="0"/>
              </a:rPr>
              <a:t>However, please note that the last day to submit RFIs is NLT COB </a:t>
            </a:r>
            <a:endParaRPr lang="en-US" altLang="en-US" sz="2400" b="1" dirty="0">
              <a:solidFill>
                <a:prstClr val="black"/>
              </a:solidFill>
              <a:latin typeface="Arial" panose="020B0604020202020204" pitchFamily="34" charset="0"/>
              <a:cs typeface="Arial" panose="020B0604020202020204" pitchFamily="34" charset="0"/>
            </a:endParaRPr>
          </a:p>
          <a:p>
            <a:pPr lvl="0" fontAlgn="base">
              <a:spcAft>
                <a:spcPct val="0"/>
              </a:spcAft>
              <a:buNone/>
            </a:pPr>
            <a:r>
              <a:rPr lang="en-US" altLang="en-US" sz="2400" dirty="0">
                <a:solidFill>
                  <a:prstClr val="black"/>
                </a:solidFill>
                <a:latin typeface="Arial" panose="020B0604020202020204" pitchFamily="34" charset="0"/>
                <a:cs typeface="Arial" panose="020B0604020202020204" pitchFamily="34" charset="0"/>
              </a:rPr>
              <a:t>	</a:t>
            </a:r>
            <a:r>
              <a:rPr lang="en-US" altLang="en-US" sz="2400" dirty="0" smtClean="0">
                <a:solidFill>
                  <a:prstClr val="black"/>
                </a:solidFill>
                <a:latin typeface="Arial" panose="020B0604020202020204" pitchFamily="34" charset="0"/>
                <a:cs typeface="Arial" panose="020B0604020202020204" pitchFamily="34" charset="0"/>
              </a:rPr>
              <a:t>September 3, 2014.  </a:t>
            </a:r>
            <a:endParaRPr lang="en-US" altLang="en-US" sz="2400" b="1" dirty="0">
              <a:solidFill>
                <a:prstClr val="black"/>
              </a:solidFill>
              <a:latin typeface="Arial" panose="020B0604020202020204" pitchFamily="34" charset="0"/>
              <a:cs typeface="Arial" panose="020B0604020202020204" pitchFamily="34" charset="0"/>
            </a:endParaRPr>
          </a:p>
          <a:p>
            <a:pPr lvl="0" fontAlgn="base">
              <a:spcAft>
                <a:spcPct val="0"/>
              </a:spcAft>
              <a:buNone/>
            </a:pPr>
            <a:r>
              <a:rPr lang="en-US" altLang="en-US" sz="2400" dirty="0">
                <a:solidFill>
                  <a:prstClr val="black"/>
                </a:solidFill>
                <a:latin typeface="Arial" panose="020B0604020202020204" pitchFamily="34" charset="0"/>
                <a:cs typeface="Arial" panose="020B0604020202020204" pitchFamily="34" charset="0"/>
              </a:rPr>
              <a:t> </a:t>
            </a:r>
            <a:endParaRPr lang="en-US" altLang="en-US" sz="2400" b="1" dirty="0">
              <a:solidFill>
                <a:prstClr val="black"/>
              </a:solidFill>
              <a:latin typeface="Arial" panose="020B0604020202020204" pitchFamily="34" charset="0"/>
              <a:cs typeface="Arial" panose="020B0604020202020204" pitchFamily="34" charset="0"/>
            </a:endParaRPr>
          </a:p>
          <a:p>
            <a:pPr lvl="0" fontAlgn="base">
              <a:spcAft>
                <a:spcPct val="0"/>
              </a:spcAft>
              <a:buFont typeface="Arial" charset="0"/>
              <a:buChar char="•"/>
            </a:pPr>
            <a:r>
              <a:rPr lang="en-US" altLang="en-US" sz="2400" dirty="0">
                <a:solidFill>
                  <a:prstClr val="black"/>
                </a:solidFill>
                <a:latin typeface="Arial" panose="020B0604020202020204" pitchFamily="34" charset="0"/>
                <a:cs typeface="Arial" panose="020B0604020202020204" pitchFamily="34" charset="0"/>
              </a:rPr>
              <a:t>The Solicitation shall be accessed </a:t>
            </a:r>
            <a:r>
              <a:rPr lang="en-US" altLang="en-US" sz="2400" b="1" u="sng" dirty="0" smtClean="0">
                <a:solidFill>
                  <a:prstClr val="black"/>
                </a:solidFill>
                <a:latin typeface="Arial" panose="020B0604020202020204" pitchFamily="34" charset="0"/>
                <a:cs typeface="Arial" panose="020B0604020202020204" pitchFamily="34" charset="0"/>
              </a:rPr>
              <a:t>FREE</a:t>
            </a:r>
            <a:r>
              <a:rPr lang="en-US" altLang="en-US" sz="2400" dirty="0" smtClean="0">
                <a:solidFill>
                  <a:prstClr val="black"/>
                </a:solidFill>
                <a:latin typeface="Arial" panose="020B0604020202020204" pitchFamily="34" charset="0"/>
                <a:cs typeface="Arial" panose="020B0604020202020204" pitchFamily="34" charset="0"/>
              </a:rPr>
              <a:t> </a:t>
            </a:r>
            <a:r>
              <a:rPr lang="en-US" altLang="en-US" sz="2400" dirty="0">
                <a:solidFill>
                  <a:prstClr val="black"/>
                </a:solidFill>
                <a:latin typeface="Arial" panose="020B0604020202020204" pitchFamily="34" charset="0"/>
                <a:cs typeface="Arial" panose="020B0604020202020204" pitchFamily="34" charset="0"/>
              </a:rPr>
              <a:t>at the FBO website: </a:t>
            </a:r>
            <a:endParaRPr lang="en-US" altLang="en-US" sz="2400" b="1" dirty="0">
              <a:solidFill>
                <a:prstClr val="black"/>
              </a:solidFill>
              <a:latin typeface="Arial" panose="020B0604020202020204" pitchFamily="34" charset="0"/>
              <a:cs typeface="Arial" panose="020B0604020202020204" pitchFamily="34" charset="0"/>
            </a:endParaRPr>
          </a:p>
          <a:p>
            <a:pPr lvl="0" fontAlgn="base">
              <a:spcAft>
                <a:spcPct val="0"/>
              </a:spcAft>
              <a:buNone/>
            </a:pPr>
            <a:r>
              <a:rPr lang="en-US" altLang="en-US" sz="2400" dirty="0">
                <a:solidFill>
                  <a:prstClr val="black"/>
                </a:solidFill>
                <a:latin typeface="Arial" panose="020B0604020202020204" pitchFamily="34" charset="0"/>
                <a:cs typeface="Arial" panose="020B0604020202020204" pitchFamily="34" charset="0"/>
              </a:rPr>
              <a:t> 		</a:t>
            </a:r>
            <a:r>
              <a:rPr lang="en-US" altLang="en-US" sz="2800" b="1" u="sng" dirty="0">
                <a:solidFill>
                  <a:prstClr val="black"/>
                </a:solidFill>
                <a:latin typeface="Arial" panose="020B0604020202020204" pitchFamily="34" charset="0"/>
                <a:cs typeface="Arial" panose="020B0604020202020204" pitchFamily="34" charset="0"/>
                <a:hlinkClick r:id="rId2"/>
              </a:rPr>
              <a:t>WWW.FBO.GOV</a:t>
            </a:r>
            <a:endParaRPr lang="en-US" altLang="en-US" sz="2400" b="1" dirty="0">
              <a:solidFill>
                <a:prstClr val="black"/>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2"/>
          </p:nvPr>
        </p:nvSpPr>
        <p:spPr/>
        <p:txBody>
          <a:bodyPr/>
          <a:lstStyle/>
          <a:p>
            <a:fld id="{BA6A2832-DD52-46FC-ABC0-0728F4742DC0}" type="slidenum">
              <a:rPr lang="en-US" smtClean="0"/>
              <a:t>5</a:t>
            </a:fld>
            <a:endParaRPr lang="en-US" dirty="0"/>
          </a:p>
        </p:txBody>
      </p:sp>
    </p:spTree>
    <p:extLst>
      <p:ext uri="{BB962C8B-B14F-4D97-AF65-F5344CB8AC3E}">
        <p14:creationId xmlns:p14="http://schemas.microsoft.com/office/powerpoint/2010/main" val="417188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0"/>
            <a:ext cx="8229600" cy="5029200"/>
          </a:xfrm>
        </p:spPr>
        <p:txBody>
          <a:bodyPr>
            <a:normAutofit/>
          </a:bodyPr>
          <a:lstStyle/>
          <a:p>
            <a:pPr lvl="0" fontAlgn="base">
              <a:spcAft>
                <a:spcPct val="0"/>
              </a:spcAft>
              <a:buFont typeface="Arial" charset="0"/>
              <a:buChar char="•"/>
            </a:pPr>
            <a:r>
              <a:rPr lang="en-US" altLang="en-US" sz="2400" dirty="0">
                <a:solidFill>
                  <a:prstClr val="black"/>
                </a:solidFill>
                <a:latin typeface="Arial" panose="020B0604020202020204" pitchFamily="34" charset="0"/>
                <a:cs typeface="Arial" panose="020B0604020202020204" pitchFamily="34" charset="0"/>
              </a:rPr>
              <a:t>All Bidders are to fully complete blocks 14 through 20 of SF 1442 and unsigned bids will be rejected</a:t>
            </a:r>
            <a:r>
              <a:rPr lang="en-US" altLang="en-US" sz="2400" dirty="0" smtClean="0">
                <a:solidFill>
                  <a:prstClr val="black"/>
                </a:solidFill>
                <a:latin typeface="Arial" panose="020B0604020202020204" pitchFamily="34" charset="0"/>
                <a:cs typeface="Arial" panose="020B0604020202020204" pitchFamily="34" charset="0"/>
              </a:rPr>
              <a:t>.</a:t>
            </a:r>
          </a:p>
          <a:p>
            <a:pPr marL="0" lvl="0" indent="0" fontAlgn="base">
              <a:spcAft>
                <a:spcPct val="0"/>
              </a:spcAft>
              <a:buNone/>
            </a:pPr>
            <a:endParaRPr lang="en-US" altLang="en-US" sz="2400" dirty="0">
              <a:solidFill>
                <a:prstClr val="black"/>
              </a:solidFill>
              <a:latin typeface="Arial" panose="020B0604020202020204" pitchFamily="34" charset="0"/>
              <a:cs typeface="Arial" panose="020B0604020202020204" pitchFamily="34" charset="0"/>
            </a:endParaRPr>
          </a:p>
          <a:p>
            <a:pPr lvl="0" fontAlgn="base">
              <a:spcAft>
                <a:spcPct val="0"/>
              </a:spcAft>
              <a:buFont typeface="Arial" charset="0"/>
              <a:buChar char="•"/>
            </a:pPr>
            <a:r>
              <a:rPr lang="en-US" altLang="en-US" sz="2400" i="1" u="sng" dirty="0" smtClean="0">
                <a:solidFill>
                  <a:prstClr val="black"/>
                </a:solidFill>
                <a:latin typeface="Arial" panose="020B0604020202020204" pitchFamily="34" charset="0"/>
                <a:cs typeface="Arial" panose="020B0604020202020204" pitchFamily="34" charset="0"/>
              </a:rPr>
              <a:t>The </a:t>
            </a:r>
            <a:r>
              <a:rPr lang="en-US" altLang="en-US" sz="2400" i="1" u="sng" dirty="0">
                <a:solidFill>
                  <a:prstClr val="black"/>
                </a:solidFill>
                <a:latin typeface="Arial" panose="020B0604020202020204" pitchFamily="34" charset="0"/>
                <a:cs typeface="Arial" panose="020B0604020202020204" pitchFamily="34" charset="0"/>
              </a:rPr>
              <a:t>back of the Standard Form 1442 is critical.  You must acknowledge ALL Amendments, type or print both the name and the title of the person authorized to sign the offer, and, then, that same person must date and sign the offer.  </a:t>
            </a:r>
            <a:endParaRPr lang="en-US" altLang="en-US" sz="2400" i="1" u="sng" dirty="0" smtClean="0">
              <a:solidFill>
                <a:prstClr val="black"/>
              </a:solidFill>
              <a:latin typeface="Arial" panose="020B0604020202020204" pitchFamily="34" charset="0"/>
              <a:cs typeface="Arial" panose="020B0604020202020204" pitchFamily="34" charset="0"/>
            </a:endParaRPr>
          </a:p>
          <a:p>
            <a:pPr lvl="0" fontAlgn="base">
              <a:spcAft>
                <a:spcPct val="0"/>
              </a:spcAft>
              <a:buFont typeface="Arial" charset="0"/>
              <a:buChar char="•"/>
            </a:pPr>
            <a:endParaRPr lang="en-US" altLang="en-US" sz="2400" i="1" u="sng" dirty="0">
              <a:solidFill>
                <a:prstClr val="black"/>
              </a:solidFill>
              <a:latin typeface="Arial" panose="020B0604020202020204" pitchFamily="34" charset="0"/>
              <a:cs typeface="Arial" panose="020B0604020202020204" pitchFamily="34" charset="0"/>
            </a:endParaRPr>
          </a:p>
          <a:p>
            <a:pPr lvl="0" fontAlgn="base">
              <a:spcAft>
                <a:spcPct val="0"/>
              </a:spcAft>
              <a:buFont typeface="Arial" charset="0"/>
              <a:buChar char="•"/>
            </a:pPr>
            <a:r>
              <a:rPr lang="en-US" altLang="en-US" sz="2400" i="1" u="sng" dirty="0" smtClean="0">
                <a:solidFill>
                  <a:prstClr val="black"/>
                </a:solidFill>
                <a:latin typeface="Arial" panose="020B0604020202020204" pitchFamily="34" charset="0"/>
                <a:cs typeface="Arial" panose="020B0604020202020204" pitchFamily="34" charset="0"/>
              </a:rPr>
              <a:t>6 Amendments have been posted to date</a:t>
            </a:r>
          </a:p>
          <a:p>
            <a:pPr marL="0" lvl="0" indent="0" fontAlgn="base">
              <a:spcAft>
                <a:spcPct val="0"/>
              </a:spcAft>
              <a:buNone/>
            </a:pPr>
            <a:r>
              <a:rPr lang="en-US" altLang="en-US" sz="2400" i="1" u="sng" dirty="0" smtClean="0">
                <a:solidFill>
                  <a:prstClr val="black"/>
                </a:solidFill>
                <a:latin typeface="Arial" panose="020B0604020202020204" pitchFamily="34" charset="0"/>
                <a:cs typeface="Arial" panose="020B0604020202020204" pitchFamily="34" charset="0"/>
              </a:rPr>
              <a:t> </a:t>
            </a:r>
          </a:p>
          <a:p>
            <a:pPr algn="ctr" fontAlgn="base">
              <a:spcAft>
                <a:spcPct val="0"/>
              </a:spcAft>
              <a:buFont typeface="Arial" charset="0"/>
              <a:buChar char="•"/>
            </a:pPr>
            <a:r>
              <a:rPr lang="en-US" altLang="en-US" sz="2400" u="sng" dirty="0" smtClean="0">
                <a:latin typeface="Arial" panose="020B0604020202020204" pitchFamily="34" charset="0"/>
                <a:cs typeface="Arial" panose="020B0604020202020204" pitchFamily="34" charset="0"/>
              </a:rPr>
              <a:t>NO </a:t>
            </a:r>
            <a:r>
              <a:rPr lang="en-US" altLang="en-US" sz="2400" u="sng" dirty="0">
                <a:latin typeface="Arial" panose="020B0604020202020204" pitchFamily="34" charset="0"/>
                <a:cs typeface="Arial" panose="020B0604020202020204" pitchFamily="34" charset="0"/>
              </a:rPr>
              <a:t>ELECTRONIC BIDS</a:t>
            </a:r>
          </a:p>
          <a:p>
            <a:pPr lvl="0" fontAlgn="base">
              <a:spcAft>
                <a:spcPct val="0"/>
              </a:spcAft>
              <a:buFont typeface="Arial" charset="0"/>
              <a:buChar char="•"/>
            </a:pPr>
            <a:endParaRPr lang="en-US" altLang="en-US" sz="2400" b="1" i="1" u="sng" dirty="0" smtClean="0">
              <a:solidFill>
                <a:prstClr val="black"/>
              </a:solidFill>
              <a:latin typeface="+mj-lt"/>
            </a:endParaRPr>
          </a:p>
          <a:p>
            <a:pPr lvl="0" fontAlgn="base">
              <a:spcAft>
                <a:spcPct val="0"/>
              </a:spcAft>
              <a:buFont typeface="Arial" charset="0"/>
              <a:buChar char="•"/>
            </a:pPr>
            <a:endParaRPr lang="en-US" altLang="en-US" sz="2400" dirty="0">
              <a:solidFill>
                <a:prstClr val="black"/>
              </a:solidFill>
              <a:latin typeface="+mj-lt"/>
            </a:endParaRPr>
          </a:p>
          <a:p>
            <a:pPr marL="0" indent="0">
              <a:buNone/>
            </a:pPr>
            <a:endParaRPr lang="en-US" dirty="0"/>
          </a:p>
        </p:txBody>
      </p:sp>
      <p:sp>
        <p:nvSpPr>
          <p:cNvPr id="4" name="Slide Number Placeholder 3"/>
          <p:cNvSpPr>
            <a:spLocks noGrp="1"/>
          </p:cNvSpPr>
          <p:nvPr>
            <p:ph type="sldNum" sz="quarter" idx="12"/>
          </p:nvPr>
        </p:nvSpPr>
        <p:spPr/>
        <p:txBody>
          <a:bodyPr/>
          <a:lstStyle/>
          <a:p>
            <a:fld id="{BA6A2832-DD52-46FC-ABC0-0728F4742DC0}" type="slidenum">
              <a:rPr lang="en-US" smtClean="0"/>
              <a:t>6</a:t>
            </a:fld>
            <a:endParaRPr lang="en-US" dirty="0"/>
          </a:p>
        </p:txBody>
      </p:sp>
      <p:sp>
        <p:nvSpPr>
          <p:cNvPr id="5" name="Title 1"/>
          <p:cNvSpPr>
            <a:spLocks noGrp="1"/>
          </p:cNvSpPr>
          <p:nvPr>
            <p:ph type="title"/>
          </p:nvPr>
        </p:nvSpPr>
        <p:spPr>
          <a:xfrm>
            <a:off x="914400" y="228600"/>
            <a:ext cx="8229600" cy="1143000"/>
          </a:xfrm>
        </p:spPr>
        <p:txBody>
          <a:bodyPr/>
          <a:lstStyle/>
          <a:p>
            <a:pPr eaLnBrk="1" hangingPunct="1"/>
            <a:r>
              <a:rPr lang="en-US" altLang="en-US" spc="600" dirty="0" smtClean="0"/>
              <a:t>STANDARD FORM 1442</a:t>
            </a:r>
          </a:p>
        </p:txBody>
      </p:sp>
    </p:spTree>
    <p:extLst>
      <p:ext uri="{BB962C8B-B14F-4D97-AF65-F5344CB8AC3E}">
        <p14:creationId xmlns:p14="http://schemas.microsoft.com/office/powerpoint/2010/main" val="4201738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900" lvl="0" indent="-342900" fontAlgn="base">
              <a:spcBef>
                <a:spcPct val="20000"/>
              </a:spcBef>
              <a:spcAft>
                <a:spcPct val="0"/>
              </a:spcAft>
              <a:defRPr/>
            </a:pPr>
            <a:r>
              <a:rPr lang="en-US" sz="3200" b="1" u="sng" cap="all" dirty="0" smtClean="0">
                <a:solidFill>
                  <a:srgbClr val="FF0000"/>
                </a:solidFill>
                <a:latin typeface="Arial Black" pitchFamily="34" charset="0"/>
                <a:ea typeface="+mn-ea"/>
                <a:cs typeface="+mn-cs"/>
              </a:rPr>
              <a:t>      </a:t>
            </a:r>
            <a:r>
              <a:rPr lang="en-US" sz="3200" b="1" u="sng" cap="all" dirty="0" smtClean="0">
                <a:latin typeface="Arial Black" pitchFamily="34" charset="0"/>
                <a:ea typeface="+mn-ea"/>
                <a:cs typeface="+mn-cs"/>
              </a:rPr>
              <a:t>Instructions </a:t>
            </a:r>
            <a:r>
              <a:rPr lang="en-US" sz="3200" b="1" u="sng" cap="all" dirty="0">
                <a:latin typeface="Arial Black" pitchFamily="34" charset="0"/>
                <a:ea typeface="+mn-ea"/>
                <a:cs typeface="+mn-cs"/>
              </a:rPr>
              <a:t>to </a:t>
            </a:r>
            <a:r>
              <a:rPr lang="en-US" sz="3200" b="1" u="sng" cap="all" dirty="0" smtClean="0">
                <a:latin typeface="Arial Black" pitchFamily="34" charset="0"/>
                <a:ea typeface="+mn-ea"/>
                <a:cs typeface="+mn-cs"/>
              </a:rPr>
              <a:t>Bidders</a:t>
            </a:r>
            <a:endParaRPr lang="en-US" sz="5400" dirty="0"/>
          </a:p>
        </p:txBody>
      </p:sp>
      <p:sp>
        <p:nvSpPr>
          <p:cNvPr id="3" name="Content Placeholder 2"/>
          <p:cNvSpPr>
            <a:spLocks noGrp="1"/>
          </p:cNvSpPr>
          <p:nvPr>
            <p:ph idx="1"/>
          </p:nvPr>
        </p:nvSpPr>
        <p:spPr/>
        <p:txBody>
          <a:bodyPr>
            <a:normAutofit fontScale="92500"/>
          </a:bodyPr>
          <a:lstStyle/>
          <a:p>
            <a:pPr lvl="0" fontAlgn="base">
              <a:spcAft>
                <a:spcPct val="0"/>
              </a:spcAft>
              <a:defRPr/>
            </a:pPr>
            <a:r>
              <a:rPr lang="en-US" sz="1800" dirty="0">
                <a:solidFill>
                  <a:prstClr val="black"/>
                </a:solidFill>
                <a:latin typeface="Arial" panose="020B0604020202020204" pitchFamily="34" charset="0"/>
                <a:cs typeface="Arial" panose="020B0604020202020204" pitchFamily="34" charset="0"/>
              </a:rPr>
              <a:t>Bidders are required to be registered with</a:t>
            </a:r>
            <a:r>
              <a:rPr lang="en-US" sz="1800" u="sng" dirty="0">
                <a:solidFill>
                  <a:prstClr val="black"/>
                </a:solidFill>
                <a:latin typeface="Arial" panose="020B0604020202020204" pitchFamily="34" charset="0"/>
                <a:cs typeface="Arial" panose="020B0604020202020204" pitchFamily="34" charset="0"/>
              </a:rPr>
              <a:t> </a:t>
            </a:r>
            <a:r>
              <a:rPr lang="en-US" sz="1800" dirty="0" smtClean="0">
                <a:solidFill>
                  <a:prstClr val="black"/>
                </a:solidFill>
                <a:latin typeface="Arial" panose="020B0604020202020204" pitchFamily="34" charset="0"/>
                <a:cs typeface="Arial" panose="020B0604020202020204" pitchFamily="34" charset="0"/>
                <a:hlinkClick r:id="rId2"/>
              </a:rPr>
              <a:t>WWW.SAM.GOV</a:t>
            </a:r>
            <a:r>
              <a:rPr lang="en-US" sz="1800" dirty="0" smtClean="0">
                <a:solidFill>
                  <a:prstClr val="black"/>
                </a:solidFill>
                <a:latin typeface="Arial" panose="020B0604020202020204" pitchFamily="34" charset="0"/>
                <a:cs typeface="Arial" panose="020B0604020202020204" pitchFamily="34" charset="0"/>
              </a:rPr>
              <a:t>, and  </a:t>
            </a:r>
            <a:r>
              <a:rPr lang="en-US" sz="1800" dirty="0">
                <a:solidFill>
                  <a:prstClr val="black"/>
                </a:solidFill>
                <a:latin typeface="Arial" panose="020B0604020202020204" pitchFamily="34" charset="0"/>
                <a:cs typeface="Arial" panose="020B0604020202020204" pitchFamily="34" charset="0"/>
                <a:hlinkClick r:id="rId3"/>
              </a:rPr>
              <a:t>WWW.VETBIZ.GOV</a:t>
            </a:r>
            <a:r>
              <a:rPr lang="en-US" sz="1800" dirty="0">
                <a:solidFill>
                  <a:prstClr val="black"/>
                </a:solidFill>
                <a:latin typeface="Arial" panose="020B0604020202020204" pitchFamily="34" charset="0"/>
                <a:cs typeface="Arial" panose="020B0604020202020204" pitchFamily="34" charset="0"/>
              </a:rPr>
              <a:t>     </a:t>
            </a:r>
            <a:endParaRPr lang="en-US" sz="1800" u="sng" dirty="0">
              <a:solidFill>
                <a:prstClr val="black"/>
              </a:solidFill>
              <a:latin typeface="Arial" panose="020B0604020202020204" pitchFamily="34" charset="0"/>
              <a:cs typeface="Arial" panose="020B0604020202020204" pitchFamily="34" charset="0"/>
            </a:endParaRPr>
          </a:p>
          <a:p>
            <a:pPr lvl="0" fontAlgn="base">
              <a:spcAft>
                <a:spcPct val="0"/>
              </a:spcAft>
              <a:buNone/>
              <a:defRPr/>
            </a:pPr>
            <a:endParaRPr lang="en-US" sz="1800" dirty="0">
              <a:solidFill>
                <a:prstClr val="black"/>
              </a:solidFill>
              <a:latin typeface="Arial" panose="020B0604020202020204" pitchFamily="34" charset="0"/>
              <a:cs typeface="Arial" panose="020B0604020202020204" pitchFamily="34" charset="0"/>
            </a:endParaRPr>
          </a:p>
          <a:p>
            <a:pPr lvl="0" fontAlgn="base">
              <a:spcAft>
                <a:spcPct val="0"/>
              </a:spcAft>
              <a:defRPr/>
            </a:pPr>
            <a:r>
              <a:rPr lang="en-US" sz="1800" u="sng" dirty="0">
                <a:solidFill>
                  <a:prstClr val="black"/>
                </a:solidFill>
                <a:latin typeface="Arial" panose="020B0604020202020204" pitchFamily="34" charset="0"/>
                <a:cs typeface="Arial" panose="020B0604020202020204" pitchFamily="34" charset="0"/>
              </a:rPr>
              <a:t>Public bid opening is scheduled for </a:t>
            </a:r>
            <a:r>
              <a:rPr lang="en-US" sz="1800" u="sng" dirty="0" smtClean="0">
                <a:solidFill>
                  <a:prstClr val="black"/>
                </a:solidFill>
                <a:latin typeface="Arial" panose="020B0604020202020204" pitchFamily="34" charset="0"/>
                <a:cs typeface="Arial" panose="020B0604020202020204" pitchFamily="34" charset="0"/>
              </a:rPr>
              <a:t>2:00 PM </a:t>
            </a:r>
            <a:r>
              <a:rPr lang="en-US" sz="1800" u="sng" dirty="0">
                <a:solidFill>
                  <a:prstClr val="black"/>
                </a:solidFill>
                <a:latin typeface="Arial" panose="020B0604020202020204" pitchFamily="34" charset="0"/>
                <a:cs typeface="Arial" panose="020B0604020202020204" pitchFamily="34" charset="0"/>
              </a:rPr>
              <a:t>Local Time, </a:t>
            </a:r>
            <a:r>
              <a:rPr lang="en-US" sz="1800" u="sng" dirty="0" smtClean="0">
                <a:solidFill>
                  <a:prstClr val="black"/>
                </a:solidFill>
                <a:latin typeface="Arial" panose="020B0604020202020204" pitchFamily="34" charset="0"/>
                <a:cs typeface="Arial" panose="020B0604020202020204" pitchFamily="34" charset="0"/>
              </a:rPr>
              <a:t>September 22, 2014. </a:t>
            </a:r>
            <a:r>
              <a:rPr lang="en-US" sz="1800" u="sng" dirty="0">
                <a:solidFill>
                  <a:prstClr val="black"/>
                </a:solidFill>
                <a:latin typeface="Arial" panose="020B0604020202020204" pitchFamily="34" charset="0"/>
                <a:cs typeface="Arial" panose="020B0604020202020204" pitchFamily="34" charset="0"/>
              </a:rPr>
              <a:t>3230 Peacekeeper Way, </a:t>
            </a:r>
            <a:r>
              <a:rPr lang="en-US" sz="1800" u="sng" dirty="0" smtClean="0">
                <a:solidFill>
                  <a:prstClr val="black"/>
                </a:solidFill>
                <a:latin typeface="Arial" panose="020B0604020202020204" pitchFamily="34" charset="0"/>
                <a:cs typeface="Arial" panose="020B0604020202020204" pitchFamily="34" charset="0"/>
              </a:rPr>
              <a:t>Bldg. </a:t>
            </a:r>
            <a:r>
              <a:rPr lang="en-US" sz="1800" u="sng" dirty="0">
                <a:solidFill>
                  <a:prstClr val="black"/>
                </a:solidFill>
                <a:latin typeface="Arial" panose="020B0604020202020204" pitchFamily="34" charset="0"/>
                <a:cs typeface="Arial" panose="020B0604020202020204" pitchFamily="34" charset="0"/>
              </a:rPr>
              <a:t>209, Room 130, Sacramento CA 95652.</a:t>
            </a:r>
            <a:r>
              <a:rPr lang="en-US" sz="1800" dirty="0">
                <a:solidFill>
                  <a:prstClr val="black"/>
                </a:solidFill>
                <a:latin typeface="Arial" panose="020B0604020202020204" pitchFamily="34" charset="0"/>
                <a:cs typeface="Arial" panose="020B0604020202020204" pitchFamily="34" charset="0"/>
              </a:rPr>
              <a:t> </a:t>
            </a:r>
          </a:p>
          <a:p>
            <a:pPr lvl="0" fontAlgn="base">
              <a:spcAft>
                <a:spcPct val="0"/>
              </a:spcAft>
              <a:buNone/>
              <a:defRPr/>
            </a:pPr>
            <a:endParaRPr lang="en-US" sz="1800" dirty="0">
              <a:solidFill>
                <a:prstClr val="black"/>
              </a:solidFill>
              <a:latin typeface="Arial" panose="020B0604020202020204" pitchFamily="34" charset="0"/>
              <a:cs typeface="Arial" panose="020B0604020202020204" pitchFamily="34" charset="0"/>
            </a:endParaRPr>
          </a:p>
          <a:p>
            <a:pPr lvl="0" fontAlgn="base">
              <a:spcAft>
                <a:spcPct val="0"/>
              </a:spcAft>
              <a:defRPr/>
            </a:pPr>
            <a:r>
              <a:rPr lang="en-US" sz="1800" dirty="0">
                <a:solidFill>
                  <a:prstClr val="black"/>
                </a:solidFill>
                <a:latin typeface="Arial" panose="020B0604020202020204" pitchFamily="34" charset="0"/>
                <a:cs typeface="Arial" panose="020B0604020202020204" pitchFamily="34" charset="0"/>
              </a:rPr>
              <a:t>All bidders must provide </a:t>
            </a:r>
            <a:r>
              <a:rPr lang="en-US" sz="1800" u="sng" cap="all" dirty="0">
                <a:solidFill>
                  <a:prstClr val="black"/>
                </a:solidFill>
                <a:latin typeface="Arial" panose="020B0604020202020204" pitchFamily="34" charset="0"/>
                <a:cs typeface="Arial" panose="020B0604020202020204" pitchFamily="34" charset="0"/>
              </a:rPr>
              <a:t>evidence of Service disabled veteran owned small business </a:t>
            </a:r>
            <a:r>
              <a:rPr lang="en-US" sz="1800" u="sng" cap="all" dirty="0" smtClean="0">
                <a:solidFill>
                  <a:prstClr val="black"/>
                </a:solidFill>
                <a:latin typeface="Arial" panose="020B0604020202020204" pitchFamily="34" charset="0"/>
                <a:cs typeface="Arial" panose="020B0604020202020204" pitchFamily="34" charset="0"/>
              </a:rPr>
              <a:t>(SDVOSB) from vetbiz.GOV (</a:t>
            </a:r>
            <a:r>
              <a:rPr lang="en-US" sz="1800" u="sng" cap="all" dirty="0" err="1" smtClean="0">
                <a:solidFill>
                  <a:prstClr val="black"/>
                </a:solidFill>
                <a:latin typeface="Arial" panose="020B0604020202020204" pitchFamily="34" charset="0"/>
                <a:cs typeface="Arial" panose="020B0604020202020204" pitchFamily="34" charset="0"/>
              </a:rPr>
              <a:t>CVe</a:t>
            </a:r>
            <a:r>
              <a:rPr lang="en-US" sz="1800" u="sng" cap="all" dirty="0">
                <a:solidFill>
                  <a:prstClr val="black"/>
                </a:solidFill>
                <a:latin typeface="Arial" panose="020B0604020202020204" pitchFamily="34" charset="0"/>
                <a:cs typeface="Arial" panose="020B0604020202020204" pitchFamily="34" charset="0"/>
              </a:rPr>
              <a:t>) with bid</a:t>
            </a:r>
            <a:r>
              <a:rPr lang="en-US" sz="1800" dirty="0">
                <a:solidFill>
                  <a:prstClr val="black"/>
                </a:solidFill>
                <a:latin typeface="Arial" panose="020B0604020202020204" pitchFamily="34" charset="0"/>
                <a:cs typeface="Arial" panose="020B0604020202020204" pitchFamily="34" charset="0"/>
              </a:rPr>
              <a:t>.</a:t>
            </a:r>
          </a:p>
          <a:p>
            <a:pPr lvl="0" fontAlgn="base">
              <a:spcAft>
                <a:spcPct val="0"/>
              </a:spcAft>
              <a:buNone/>
              <a:defRPr/>
            </a:pPr>
            <a:endParaRPr lang="en-US" sz="1800" dirty="0">
              <a:solidFill>
                <a:prstClr val="black"/>
              </a:solidFill>
              <a:latin typeface="Arial" panose="020B0604020202020204" pitchFamily="34" charset="0"/>
              <a:cs typeface="Arial" panose="020B0604020202020204" pitchFamily="34" charset="0"/>
            </a:endParaRPr>
          </a:p>
          <a:p>
            <a:pPr lvl="0" fontAlgn="base">
              <a:spcAft>
                <a:spcPct val="0"/>
              </a:spcAft>
              <a:defRPr/>
            </a:pPr>
            <a:r>
              <a:rPr lang="en-US" sz="1800" dirty="0">
                <a:solidFill>
                  <a:prstClr val="black"/>
                </a:solidFill>
                <a:latin typeface="Arial" panose="020B0604020202020204" pitchFamily="34" charset="0"/>
                <a:cs typeface="Arial" panose="020B0604020202020204" pitchFamily="34" charset="0"/>
              </a:rPr>
              <a:t>All prime contractors must provide </a:t>
            </a:r>
            <a:r>
              <a:rPr lang="en-US" sz="1800" u="sng" cap="all" dirty="0">
                <a:solidFill>
                  <a:prstClr val="black"/>
                </a:solidFill>
                <a:latin typeface="Arial" panose="020B0604020202020204" pitchFamily="34" charset="0"/>
                <a:cs typeface="Arial" panose="020B0604020202020204" pitchFamily="34" charset="0"/>
              </a:rPr>
              <a:t>evidence of a contractor's license with bid</a:t>
            </a:r>
            <a:r>
              <a:rPr lang="en-US" sz="1800" dirty="0">
                <a:solidFill>
                  <a:prstClr val="black"/>
                </a:solidFill>
                <a:latin typeface="Arial" panose="020B0604020202020204" pitchFamily="34" charset="0"/>
                <a:cs typeface="Arial" panose="020B0604020202020204" pitchFamily="34" charset="0"/>
              </a:rPr>
              <a:t>.</a:t>
            </a:r>
          </a:p>
          <a:p>
            <a:pPr lvl="0" fontAlgn="base">
              <a:spcAft>
                <a:spcPct val="0"/>
              </a:spcAft>
              <a:buNone/>
              <a:defRPr/>
            </a:pPr>
            <a:endParaRPr lang="en-US" sz="1800" dirty="0">
              <a:solidFill>
                <a:prstClr val="black"/>
              </a:solidFill>
              <a:latin typeface="Arial" panose="020B0604020202020204" pitchFamily="34" charset="0"/>
              <a:cs typeface="Arial" panose="020B0604020202020204" pitchFamily="34" charset="0"/>
            </a:endParaRPr>
          </a:p>
          <a:p>
            <a:pPr lvl="0" fontAlgn="base">
              <a:spcAft>
                <a:spcPct val="0"/>
              </a:spcAft>
              <a:defRPr/>
            </a:pPr>
            <a:r>
              <a:rPr lang="en-US" sz="1800" dirty="0">
                <a:solidFill>
                  <a:prstClr val="black"/>
                </a:solidFill>
                <a:latin typeface="Arial" panose="020B0604020202020204" pitchFamily="34" charset="0"/>
                <a:cs typeface="Arial" panose="020B0604020202020204" pitchFamily="34" charset="0"/>
              </a:rPr>
              <a:t>The winning bidder must be determined as "responsible" by the Contracting Officer in accordance with FAR Part 9 and the resultant contract will be awarded as Firm Fixed Price (FFP). </a:t>
            </a:r>
          </a:p>
          <a:p>
            <a:endParaRPr lang="en-US" dirty="0"/>
          </a:p>
        </p:txBody>
      </p:sp>
      <p:sp>
        <p:nvSpPr>
          <p:cNvPr id="4" name="Slide Number Placeholder 3"/>
          <p:cNvSpPr>
            <a:spLocks noGrp="1"/>
          </p:cNvSpPr>
          <p:nvPr>
            <p:ph type="sldNum" sz="quarter" idx="12"/>
          </p:nvPr>
        </p:nvSpPr>
        <p:spPr/>
        <p:txBody>
          <a:bodyPr/>
          <a:lstStyle/>
          <a:p>
            <a:fld id="{BA6A2832-DD52-46FC-ABC0-0728F4742DC0}" type="slidenum">
              <a:rPr lang="en-US" smtClean="0"/>
              <a:t>7</a:t>
            </a:fld>
            <a:endParaRPr lang="en-US" dirty="0"/>
          </a:p>
        </p:txBody>
      </p:sp>
    </p:spTree>
    <p:extLst>
      <p:ext uri="{BB962C8B-B14F-4D97-AF65-F5344CB8AC3E}">
        <p14:creationId xmlns:p14="http://schemas.microsoft.com/office/powerpoint/2010/main" val="3420352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839200" cy="4876800"/>
          </a:xfrm>
        </p:spPr>
        <p:txBody>
          <a:bodyPr>
            <a:normAutofit/>
          </a:bodyPr>
          <a:lstStyle/>
          <a:p>
            <a:r>
              <a:rPr lang="en-US" altLang="en-US" sz="2600" dirty="0">
                <a:latin typeface="Arial" panose="020B0604020202020204" pitchFamily="34" charset="0"/>
                <a:cs typeface="Arial" panose="020B0604020202020204" pitchFamily="34" charset="0"/>
              </a:rPr>
              <a:t>The Government will award a contract resulting from this solicitation to the responsive, responsible lowest bidder whose bid conforms to the IFB solicitation (FAR Part 14). </a:t>
            </a:r>
          </a:p>
          <a:p>
            <a:endParaRPr lang="en-US" altLang="en-US" sz="2600" dirty="0">
              <a:latin typeface="Arial" panose="020B0604020202020204" pitchFamily="34" charset="0"/>
              <a:cs typeface="Arial" panose="020B0604020202020204" pitchFamily="34" charset="0"/>
            </a:endParaRPr>
          </a:p>
          <a:p>
            <a:r>
              <a:rPr lang="en-US" altLang="en-US" sz="2600" dirty="0" smtClean="0">
                <a:latin typeface="Arial" panose="020B0604020202020204" pitchFamily="34" charset="0"/>
                <a:cs typeface="Arial" panose="020B0604020202020204" pitchFamily="34" charset="0"/>
              </a:rPr>
              <a:t>It </a:t>
            </a:r>
            <a:r>
              <a:rPr lang="en-US" altLang="en-US" sz="2600" dirty="0">
                <a:latin typeface="Arial" panose="020B0604020202020204" pitchFamily="34" charset="0"/>
                <a:cs typeface="Arial" panose="020B0604020202020204" pitchFamily="34" charset="0"/>
              </a:rPr>
              <a:t>is intended that award will be made on the Main Bid Item.  However, should all bids exceed the funds available, award will be made on Bid Alternate </a:t>
            </a:r>
            <a:r>
              <a:rPr lang="en-US" altLang="en-US" sz="2600" dirty="0" smtClean="0">
                <a:latin typeface="Arial" panose="020B0604020202020204" pitchFamily="34" charset="0"/>
                <a:cs typeface="Arial" panose="020B0604020202020204" pitchFamily="34" charset="0"/>
              </a:rPr>
              <a:t>Deduct.</a:t>
            </a:r>
            <a:endParaRPr lang="en-US" altLang="en-US" sz="2600" dirty="0">
              <a:latin typeface="Arial" panose="020B0604020202020204" pitchFamily="34" charset="0"/>
              <a:cs typeface="Arial" panose="020B0604020202020204" pitchFamily="34" charset="0"/>
            </a:endParaRPr>
          </a:p>
          <a:p>
            <a:endParaRPr lang="en-US" altLang="en-US" sz="2600" dirty="0" smtClean="0">
              <a:latin typeface="Arial" panose="020B0604020202020204" pitchFamily="34" charset="0"/>
              <a:cs typeface="Arial" panose="020B0604020202020204" pitchFamily="34" charset="0"/>
            </a:endParaRPr>
          </a:p>
          <a:p>
            <a:r>
              <a:rPr lang="en-US" altLang="en-US" sz="2600" dirty="0" smtClean="0">
                <a:latin typeface="Arial" panose="020B0604020202020204" pitchFamily="34" charset="0"/>
                <a:cs typeface="Arial" panose="020B0604020202020204" pitchFamily="34" charset="0"/>
              </a:rPr>
              <a:t>Project </a:t>
            </a:r>
            <a:r>
              <a:rPr lang="en-US" altLang="en-US" sz="2600" dirty="0">
                <a:latin typeface="Arial" panose="020B0604020202020204" pitchFamily="34" charset="0"/>
                <a:cs typeface="Arial" panose="020B0604020202020204" pitchFamily="34" charset="0"/>
              </a:rPr>
              <a:t>magnitude is between </a:t>
            </a:r>
            <a:r>
              <a:rPr lang="en-US" altLang="en-US" sz="2600" dirty="0" smtClean="0">
                <a:latin typeface="Arial" panose="020B0604020202020204" pitchFamily="34" charset="0"/>
                <a:cs typeface="Arial" panose="020B0604020202020204" pitchFamily="34" charset="0"/>
              </a:rPr>
              <a:t>$5 </a:t>
            </a:r>
            <a:r>
              <a:rPr lang="en-US" altLang="en-US" sz="2600" dirty="0">
                <a:latin typeface="Arial" panose="020B0604020202020204" pitchFamily="34" charset="0"/>
                <a:cs typeface="Arial" panose="020B0604020202020204" pitchFamily="34" charset="0"/>
              </a:rPr>
              <a:t>Million and </a:t>
            </a:r>
            <a:endParaRPr lang="en-US" altLang="en-US" sz="2600" dirty="0" smtClean="0">
              <a:latin typeface="Arial" panose="020B0604020202020204" pitchFamily="34" charset="0"/>
              <a:cs typeface="Arial" panose="020B0604020202020204" pitchFamily="34" charset="0"/>
            </a:endParaRPr>
          </a:p>
          <a:p>
            <a:pPr marL="0" indent="0">
              <a:buNone/>
            </a:pPr>
            <a:r>
              <a:rPr lang="en-US" altLang="en-US" sz="2600" dirty="0">
                <a:latin typeface="Arial" panose="020B0604020202020204" pitchFamily="34" charset="0"/>
                <a:cs typeface="Arial" panose="020B0604020202020204" pitchFamily="34" charset="0"/>
              </a:rPr>
              <a:t> </a:t>
            </a:r>
            <a:r>
              <a:rPr lang="en-US" altLang="en-US" sz="2600" dirty="0" smtClean="0">
                <a:latin typeface="Arial" panose="020B0604020202020204" pitchFamily="34" charset="0"/>
                <a:cs typeface="Arial" panose="020B0604020202020204" pitchFamily="34" charset="0"/>
              </a:rPr>
              <a:t>   $10 Million </a:t>
            </a:r>
            <a:r>
              <a:rPr lang="en-US" altLang="en-US" sz="2600" dirty="0">
                <a:latin typeface="Arial" panose="020B0604020202020204" pitchFamily="34" charset="0"/>
                <a:cs typeface="Arial" panose="020B0604020202020204" pitchFamily="34" charset="0"/>
              </a:rPr>
              <a:t>(See SF 1442, Block 10)</a:t>
            </a:r>
          </a:p>
          <a:p>
            <a:endParaRPr lang="en-US" dirty="0"/>
          </a:p>
        </p:txBody>
      </p:sp>
      <p:sp>
        <p:nvSpPr>
          <p:cNvPr id="4" name="Slide Number Placeholder 3"/>
          <p:cNvSpPr>
            <a:spLocks noGrp="1"/>
          </p:cNvSpPr>
          <p:nvPr>
            <p:ph type="sldNum" sz="quarter" idx="12"/>
          </p:nvPr>
        </p:nvSpPr>
        <p:spPr/>
        <p:txBody>
          <a:bodyPr/>
          <a:lstStyle/>
          <a:p>
            <a:fld id="{BA6A2832-DD52-46FC-ABC0-0728F4742DC0}" type="slidenum">
              <a:rPr lang="en-US" smtClean="0"/>
              <a:t>8</a:t>
            </a:fld>
            <a:endParaRPr lang="en-US" dirty="0"/>
          </a:p>
        </p:txBody>
      </p:sp>
      <p:sp>
        <p:nvSpPr>
          <p:cNvPr id="5" name="Title 1"/>
          <p:cNvSpPr>
            <a:spLocks noGrp="1"/>
          </p:cNvSpPr>
          <p:nvPr>
            <p:ph type="title"/>
          </p:nvPr>
        </p:nvSpPr>
        <p:spPr/>
        <p:txBody>
          <a:bodyPr/>
          <a:lstStyle/>
          <a:p>
            <a:pPr eaLnBrk="1" hangingPunct="1"/>
            <a:r>
              <a:rPr lang="en-US" altLang="en-US" dirty="0" smtClean="0">
                <a:solidFill>
                  <a:srgbClr val="FF0000"/>
                </a:solidFill>
              </a:rPr>
              <a:t>       </a:t>
            </a:r>
            <a:r>
              <a:rPr lang="en-US" altLang="en-US" dirty="0" smtClean="0"/>
              <a:t>BASIS FOR CONTRACT AWARD</a:t>
            </a:r>
          </a:p>
        </p:txBody>
      </p:sp>
    </p:spTree>
    <p:extLst>
      <p:ext uri="{BB962C8B-B14F-4D97-AF65-F5344CB8AC3E}">
        <p14:creationId xmlns:p14="http://schemas.microsoft.com/office/powerpoint/2010/main" val="27438728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Pricing Schedule </a:t>
            </a:r>
            <a:endParaRPr lang="en-US" dirty="0"/>
          </a:p>
        </p:txBody>
      </p:sp>
      <p:sp>
        <p:nvSpPr>
          <p:cNvPr id="4" name="Slide Number Placeholder 3"/>
          <p:cNvSpPr>
            <a:spLocks noGrp="1"/>
          </p:cNvSpPr>
          <p:nvPr>
            <p:ph type="sldNum" sz="quarter" idx="12"/>
          </p:nvPr>
        </p:nvSpPr>
        <p:spPr/>
        <p:txBody>
          <a:bodyPr/>
          <a:lstStyle/>
          <a:p>
            <a:fld id="{BA6A2832-DD52-46FC-ABC0-0728F4742DC0}" type="slidenum">
              <a:rPr lang="en-US" smtClean="0"/>
              <a:t>9</a:t>
            </a:fld>
            <a:endParaRPr lang="en-US" dirty="0"/>
          </a:p>
        </p:txBody>
      </p:sp>
      <p:sp>
        <p:nvSpPr>
          <p:cNvPr id="6" name="Content Placeholder 5"/>
          <p:cNvSpPr>
            <a:spLocks noGrp="1"/>
          </p:cNvSpPr>
          <p:nvPr>
            <p:ph idx="1"/>
          </p:nvPr>
        </p:nvSpPr>
        <p:spPr/>
        <p:txBody>
          <a:bodyPr>
            <a:normAutofit fontScale="92500" lnSpcReduction="10000"/>
          </a:bodyPr>
          <a:lstStyle/>
          <a:p>
            <a:r>
              <a:rPr lang="en-US" sz="3000" dirty="0" smtClean="0">
                <a:latin typeface="Arial" panose="020B0604020202020204" pitchFamily="34" charset="0"/>
                <a:cs typeface="Arial" panose="020B0604020202020204" pitchFamily="34" charset="0"/>
              </a:rPr>
              <a:t>Main Bid Item </a:t>
            </a:r>
          </a:p>
          <a:p>
            <a:endParaRPr lang="en-US" sz="3000" dirty="0" smtClean="0">
              <a:latin typeface="Arial" panose="020B0604020202020204" pitchFamily="34" charset="0"/>
              <a:cs typeface="Arial" panose="020B0604020202020204" pitchFamily="34" charset="0"/>
            </a:endParaRPr>
          </a:p>
          <a:p>
            <a:r>
              <a:rPr lang="en-US" sz="3000" dirty="0" smtClean="0">
                <a:latin typeface="Arial" panose="020B0604020202020204" pitchFamily="34" charset="0"/>
                <a:cs typeface="Arial" panose="020B0604020202020204" pitchFamily="34" charset="0"/>
              </a:rPr>
              <a:t>There are 7 Deducts</a:t>
            </a:r>
          </a:p>
          <a:p>
            <a:endParaRPr lang="en-US" sz="3000" dirty="0" smtClean="0">
              <a:latin typeface="Arial" panose="020B0604020202020204" pitchFamily="34" charset="0"/>
              <a:cs typeface="Arial" panose="020B0604020202020204" pitchFamily="34" charset="0"/>
            </a:endParaRPr>
          </a:p>
          <a:p>
            <a:r>
              <a:rPr lang="en-US" sz="3000" dirty="0" smtClean="0">
                <a:latin typeface="Arial" panose="020B0604020202020204" pitchFamily="34" charset="0"/>
                <a:cs typeface="Arial" panose="020B0604020202020204" pitchFamily="34" charset="0"/>
              </a:rPr>
              <a:t>Amendment 6 has revised pricing schedule</a:t>
            </a:r>
          </a:p>
          <a:p>
            <a:endParaRPr lang="en-US" sz="3000" dirty="0" smtClean="0">
              <a:latin typeface="Arial" panose="020B0604020202020204" pitchFamily="34" charset="0"/>
              <a:cs typeface="Arial" panose="020B0604020202020204" pitchFamily="34" charset="0"/>
            </a:endParaRPr>
          </a:p>
          <a:p>
            <a:r>
              <a:rPr lang="en-US" sz="3000" dirty="0" smtClean="0">
                <a:latin typeface="Arial" panose="020B0604020202020204" pitchFamily="34" charset="0"/>
                <a:cs typeface="Arial" panose="020B0604020202020204" pitchFamily="34" charset="0"/>
              </a:rPr>
              <a:t>Deducts should have price for that deduct plus the revised total ex for deduct #4 (the adjusted price is base bid minus the alternates for 1, 2, 3, and 4. </a:t>
            </a:r>
            <a:endParaRPr lang="en-US"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932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900" lvl="0" indent="-342900" fontAlgn="base">
              <a:spcBef>
                <a:spcPct val="20000"/>
              </a:spcBef>
              <a:spcAft>
                <a:spcPct val="0"/>
              </a:spcAft>
            </a:pPr>
            <a:r>
              <a:rPr lang="en-US" altLang="en-US" sz="2400" b="1" u="sng" dirty="0">
                <a:latin typeface="Arial Black" panose="020B0A04020102020204" pitchFamily="34" charset="0"/>
                <a:ea typeface="+mn-ea"/>
                <a:cs typeface="+mn-cs"/>
              </a:rPr>
              <a:t>INFORMATION REGARDING BONDS, </a:t>
            </a:r>
            <a:r>
              <a:rPr lang="en-US" altLang="en-US" sz="2400" b="1" dirty="0">
                <a:latin typeface="Arial Black" panose="020B0A04020102020204" pitchFamily="34" charset="0"/>
                <a:ea typeface="+mn-ea"/>
                <a:cs typeface="+mn-cs"/>
              </a:rPr>
              <a:t/>
            </a:r>
            <a:br>
              <a:rPr lang="en-US" altLang="en-US" sz="2400" b="1" dirty="0">
                <a:latin typeface="Arial Black" panose="020B0A04020102020204" pitchFamily="34" charset="0"/>
                <a:ea typeface="+mn-ea"/>
                <a:cs typeface="+mn-cs"/>
              </a:rPr>
            </a:br>
            <a:r>
              <a:rPr lang="en-US" altLang="en-US" sz="2400" b="1" u="sng" dirty="0">
                <a:latin typeface="Arial Black" panose="020B0A04020102020204" pitchFamily="34" charset="0"/>
                <a:ea typeface="+mn-ea"/>
                <a:cs typeface="+mn-cs"/>
              </a:rPr>
              <a:t>BID GUARANTEE, AND BIDDING MATERIAL   </a:t>
            </a:r>
            <a:endParaRPr lang="en-US" dirty="0">
              <a:latin typeface="Arial Black" panose="020B0A04020102020204" pitchFamily="34" charset="0"/>
            </a:endParaRPr>
          </a:p>
        </p:txBody>
      </p:sp>
      <p:sp>
        <p:nvSpPr>
          <p:cNvPr id="3" name="Content Placeholder 2"/>
          <p:cNvSpPr>
            <a:spLocks noGrp="1"/>
          </p:cNvSpPr>
          <p:nvPr>
            <p:ph idx="1"/>
          </p:nvPr>
        </p:nvSpPr>
        <p:spPr>
          <a:xfrm>
            <a:off x="457200" y="1828800"/>
            <a:ext cx="8229600" cy="4191000"/>
          </a:xfrm>
        </p:spPr>
        <p:txBody>
          <a:bodyPr>
            <a:normAutofit fontScale="77500" lnSpcReduction="20000"/>
          </a:bodyPr>
          <a:lstStyle/>
          <a:p>
            <a:r>
              <a:rPr lang="en-US" altLang="en-US" dirty="0">
                <a:latin typeface="Arial" panose="020B0604020202020204" pitchFamily="34" charset="0"/>
                <a:cs typeface="Arial" panose="020B0604020202020204" pitchFamily="34" charset="0"/>
              </a:rPr>
              <a:t>This section discusses bonding, </a:t>
            </a:r>
            <a:r>
              <a:rPr lang="en-US" altLang="en-US" dirty="0" smtClean="0">
                <a:latin typeface="Arial" panose="020B0604020202020204" pitchFamily="34" charset="0"/>
                <a:cs typeface="Arial" panose="020B0604020202020204" pitchFamily="34" charset="0"/>
              </a:rPr>
              <a:t>failure </a:t>
            </a:r>
            <a:r>
              <a:rPr lang="en-US" altLang="en-US" dirty="0">
                <a:latin typeface="Arial" panose="020B0604020202020204" pitchFamily="34" charset="0"/>
                <a:cs typeface="Arial" panose="020B0604020202020204" pitchFamily="34" charset="0"/>
              </a:rPr>
              <a:t>to furnish a bid guarantee in the </a:t>
            </a:r>
            <a:r>
              <a:rPr lang="en-US" altLang="en-US" b="1" u="sng" dirty="0">
                <a:latin typeface="Arial" panose="020B0604020202020204" pitchFamily="34" charset="0"/>
                <a:cs typeface="Arial" panose="020B0604020202020204" pitchFamily="34" charset="0"/>
              </a:rPr>
              <a:t>proper form and amount</a:t>
            </a:r>
            <a:r>
              <a:rPr lang="en-US" altLang="en-US" dirty="0">
                <a:latin typeface="Arial" panose="020B0604020202020204" pitchFamily="34" charset="0"/>
                <a:cs typeface="Arial" panose="020B0604020202020204" pitchFamily="34" charset="0"/>
              </a:rPr>
              <a:t>, by the time set for opening of bids, may be cause for rejection of the bid.</a:t>
            </a:r>
          </a:p>
          <a:p>
            <a:pPr>
              <a:buNone/>
            </a:pPr>
            <a:r>
              <a:rPr lang="en-US" altLang="en-US" dirty="0">
                <a:latin typeface="Arial" panose="020B0604020202020204" pitchFamily="34" charset="0"/>
                <a:cs typeface="Arial" panose="020B0604020202020204" pitchFamily="34" charset="0"/>
              </a:rPr>
              <a:t> </a:t>
            </a:r>
          </a:p>
          <a:p>
            <a:r>
              <a:rPr lang="en-US" altLang="en-US" dirty="0">
                <a:latin typeface="Arial" panose="020B0604020202020204" pitchFamily="34" charset="0"/>
                <a:cs typeface="Arial" panose="020B0604020202020204" pitchFamily="34" charset="0"/>
              </a:rPr>
              <a:t>The bidder shall furnish a bid guarantee in the form of a firm commitment, e.g., bid bond supported by good and sufficient surety or sureties acceptable to the Government, postal money order, certified check, cashier's check, irrevocable letter of credit, or, under Treasury Department regulations, certain bonds or notes of the United States. Ref FAR 52.228-1</a:t>
            </a:r>
            <a:endParaRPr lang="en-US" altLang="en-US" b="1" u="sng" dirty="0">
              <a:latin typeface="Arial" panose="020B0604020202020204" pitchFamily="34" charset="0"/>
              <a:cs typeface="Arial" panose="020B0604020202020204" pitchFamily="34" charset="0"/>
            </a:endParaRPr>
          </a:p>
          <a:p>
            <a:pPr>
              <a:buNone/>
            </a:pPr>
            <a:endParaRPr lang="en-US" altLang="en-US" dirty="0"/>
          </a:p>
          <a:p>
            <a:endParaRPr lang="en-US" dirty="0"/>
          </a:p>
        </p:txBody>
      </p:sp>
      <p:sp>
        <p:nvSpPr>
          <p:cNvPr id="4" name="Slide Number Placeholder 3"/>
          <p:cNvSpPr>
            <a:spLocks noGrp="1"/>
          </p:cNvSpPr>
          <p:nvPr>
            <p:ph type="sldNum" sz="quarter" idx="12"/>
          </p:nvPr>
        </p:nvSpPr>
        <p:spPr/>
        <p:txBody>
          <a:bodyPr/>
          <a:lstStyle/>
          <a:p>
            <a:fld id="{BA6A2832-DD52-46FC-ABC0-0728F4742DC0}" type="slidenum">
              <a:rPr lang="en-US" smtClean="0"/>
              <a:t>10</a:t>
            </a:fld>
            <a:endParaRPr lang="en-US" dirty="0"/>
          </a:p>
        </p:txBody>
      </p:sp>
    </p:spTree>
    <p:extLst>
      <p:ext uri="{BB962C8B-B14F-4D97-AF65-F5344CB8AC3E}">
        <p14:creationId xmlns:p14="http://schemas.microsoft.com/office/powerpoint/2010/main" val="26960882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gn="ctr">
              <a:buNone/>
            </a:pPr>
            <a:r>
              <a:rPr lang="en-US" altLang="en-US" b="1" u="sng" dirty="0">
                <a:latin typeface="Arial" panose="020B0604020202020204" pitchFamily="34" charset="0"/>
                <a:cs typeface="Arial" panose="020B0604020202020204" pitchFamily="34" charset="0"/>
              </a:rPr>
              <a:t>GENERAL CONDITIONS </a:t>
            </a:r>
            <a:endParaRPr lang="en-US" altLang="en-US" b="1" dirty="0">
              <a:latin typeface="Arial" panose="020B0604020202020204" pitchFamily="34" charset="0"/>
              <a:cs typeface="Arial" panose="020B0604020202020204" pitchFamily="34" charset="0"/>
            </a:endParaRPr>
          </a:p>
          <a:p>
            <a:pPr>
              <a:buNone/>
            </a:pPr>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This section contains applicable clauses by reference.  </a:t>
            </a:r>
          </a:p>
          <a:p>
            <a:pPr>
              <a:buNone/>
            </a:pPr>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These are required by law and regulation.  </a:t>
            </a:r>
          </a:p>
          <a:p>
            <a:pPr>
              <a:buNone/>
            </a:pPr>
            <a:endParaRPr lang="en-US" altLang="en-US" dirty="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No additional site visits will be offered</a:t>
            </a:r>
            <a:endParaRPr lang="en-US" altLang="en-US" dirty="0">
              <a:latin typeface="Arial" panose="020B0604020202020204" pitchFamily="34" charset="0"/>
              <a:cs typeface="Arial" panose="020B0604020202020204" pitchFamily="34" charset="0"/>
            </a:endParaRPr>
          </a:p>
          <a:p>
            <a:pPr>
              <a:buNone/>
            </a:pPr>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The </a:t>
            </a:r>
            <a:r>
              <a:rPr lang="en-US" altLang="en-US" u="sng" dirty="0">
                <a:latin typeface="Arial" panose="020B0604020202020204" pitchFamily="34" charset="0"/>
                <a:cs typeface="Arial" panose="020B0604020202020204" pitchFamily="34" charset="0"/>
              </a:rPr>
              <a:t>performance period</a:t>
            </a:r>
            <a:r>
              <a:rPr lang="en-US" altLang="en-US" dirty="0">
                <a:latin typeface="Arial" panose="020B0604020202020204" pitchFamily="34" charset="0"/>
                <a:cs typeface="Arial" panose="020B0604020202020204" pitchFamily="34" charset="0"/>
              </a:rPr>
              <a:t> will be </a:t>
            </a:r>
            <a:r>
              <a:rPr lang="en-US" altLang="en-US" dirty="0" smtClean="0">
                <a:latin typeface="Arial" panose="020B0604020202020204" pitchFamily="34" charset="0"/>
                <a:cs typeface="Arial" panose="020B0604020202020204" pitchFamily="34" charset="0"/>
              </a:rPr>
              <a:t>540 </a:t>
            </a:r>
            <a:r>
              <a:rPr lang="en-US" altLang="en-US" dirty="0">
                <a:latin typeface="Arial" panose="020B0604020202020204" pitchFamily="34" charset="0"/>
                <a:cs typeface="Arial" panose="020B0604020202020204" pitchFamily="34" charset="0"/>
              </a:rPr>
              <a:t>calendar days after receipt </a:t>
            </a:r>
            <a:r>
              <a:rPr lang="en-US" altLang="en-US" dirty="0" smtClean="0">
                <a:latin typeface="Arial" panose="020B0604020202020204" pitchFamily="34" charset="0"/>
                <a:cs typeface="Arial" panose="020B0604020202020204" pitchFamily="34" charset="0"/>
              </a:rPr>
              <a:t>of </a:t>
            </a:r>
            <a:r>
              <a:rPr lang="en-US" altLang="en-US" dirty="0">
                <a:latin typeface="Arial" panose="020B0604020202020204" pitchFamily="34" charset="0"/>
                <a:cs typeface="Arial" panose="020B0604020202020204" pitchFamily="34" charset="0"/>
              </a:rPr>
              <a:t>the Notice To Proceed (NTP) (see FAR 52.211-10).  </a:t>
            </a:r>
          </a:p>
          <a:p>
            <a:endParaRPr lang="en-US" dirty="0"/>
          </a:p>
        </p:txBody>
      </p:sp>
      <p:sp>
        <p:nvSpPr>
          <p:cNvPr id="4" name="Slide Number Placeholder 3"/>
          <p:cNvSpPr>
            <a:spLocks noGrp="1"/>
          </p:cNvSpPr>
          <p:nvPr>
            <p:ph type="sldNum" sz="quarter" idx="12"/>
          </p:nvPr>
        </p:nvSpPr>
        <p:spPr/>
        <p:txBody>
          <a:bodyPr/>
          <a:lstStyle/>
          <a:p>
            <a:fld id="{BA6A2832-DD52-46FC-ABC0-0728F4742DC0}" type="slidenum">
              <a:rPr lang="en-US" smtClean="0"/>
              <a:t>11</a:t>
            </a:fld>
            <a:endParaRPr lang="en-US" dirty="0"/>
          </a:p>
        </p:txBody>
      </p:sp>
    </p:spTree>
    <p:extLst>
      <p:ext uri="{BB962C8B-B14F-4D97-AF65-F5344CB8AC3E}">
        <p14:creationId xmlns:p14="http://schemas.microsoft.com/office/powerpoint/2010/main" val="464450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 of Items with Bid</a:t>
            </a:r>
            <a:endParaRPr lang="en-US" dirty="0"/>
          </a:p>
        </p:txBody>
      </p:sp>
      <p:sp>
        <p:nvSpPr>
          <p:cNvPr id="3" name="Content Placeholder 2"/>
          <p:cNvSpPr>
            <a:spLocks noGrp="1"/>
          </p:cNvSpPr>
          <p:nvPr>
            <p:ph idx="1"/>
          </p:nvPr>
        </p:nvSpPr>
        <p:spPr/>
        <p:txBody>
          <a:bodyPr/>
          <a:lstStyle/>
          <a:p>
            <a:r>
              <a:rPr lang="en-US" dirty="0" smtClean="0">
                <a:latin typeface="Arial" panose="020B0604020202020204" pitchFamily="34" charset="0"/>
                <a:cs typeface="Arial" panose="020B0604020202020204" pitchFamily="34" charset="0"/>
              </a:rPr>
              <a:t>SF 1442 (completely filled out)</a:t>
            </a:r>
          </a:p>
          <a:p>
            <a:r>
              <a:rPr lang="en-US" dirty="0" smtClean="0">
                <a:latin typeface="Arial" panose="020B0604020202020204" pitchFamily="34" charset="0"/>
                <a:cs typeface="Arial" panose="020B0604020202020204" pitchFamily="34" charset="0"/>
              </a:rPr>
              <a:t>Pricing schedule</a:t>
            </a:r>
          </a:p>
          <a:p>
            <a:r>
              <a:rPr lang="en-US" dirty="0" smtClean="0">
                <a:latin typeface="Arial" panose="020B0604020202020204" pitchFamily="34" charset="0"/>
                <a:cs typeface="Arial" panose="020B0604020202020204" pitchFamily="34" charset="0"/>
              </a:rPr>
              <a:t>Bonds</a:t>
            </a:r>
          </a:p>
          <a:p>
            <a:r>
              <a:rPr lang="en-US" dirty="0" smtClean="0">
                <a:latin typeface="Arial" panose="020B0604020202020204" pitchFamily="34" charset="0"/>
                <a:cs typeface="Arial" panose="020B0604020202020204" pitchFamily="34" charset="0"/>
              </a:rPr>
              <a:t>Proof of CVE </a:t>
            </a:r>
          </a:p>
          <a:p>
            <a:r>
              <a:rPr lang="en-US" dirty="0" smtClean="0">
                <a:latin typeface="Arial" panose="020B0604020202020204" pitchFamily="34" charset="0"/>
                <a:cs typeface="Arial" panose="020B0604020202020204" pitchFamily="34" charset="0"/>
              </a:rPr>
              <a:t>Contractors License</a:t>
            </a:r>
          </a:p>
          <a:p>
            <a:endParaRPr lang="en-US" dirty="0"/>
          </a:p>
        </p:txBody>
      </p:sp>
      <p:sp>
        <p:nvSpPr>
          <p:cNvPr id="4" name="Slide Number Placeholder 3"/>
          <p:cNvSpPr>
            <a:spLocks noGrp="1"/>
          </p:cNvSpPr>
          <p:nvPr>
            <p:ph type="sldNum" sz="quarter" idx="12"/>
          </p:nvPr>
        </p:nvSpPr>
        <p:spPr/>
        <p:txBody>
          <a:bodyPr/>
          <a:lstStyle/>
          <a:p>
            <a:fld id="{BA6A2832-DD52-46FC-ABC0-0728F4742DC0}" type="slidenum">
              <a:rPr lang="en-US" smtClean="0"/>
              <a:t>12</a:t>
            </a:fld>
            <a:endParaRPr lang="en-US" dirty="0"/>
          </a:p>
        </p:txBody>
      </p:sp>
    </p:spTree>
    <p:extLst>
      <p:ext uri="{BB962C8B-B14F-4D97-AF65-F5344CB8AC3E}">
        <p14:creationId xmlns:p14="http://schemas.microsoft.com/office/powerpoint/2010/main" val="2680628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839200" cy="5257800"/>
          </a:xfrm>
        </p:spPr>
        <p:txBody>
          <a:bodyPr>
            <a:normAutofit fontScale="92500" lnSpcReduction="20000"/>
          </a:bodyPr>
          <a:lstStyle/>
          <a:p>
            <a:pPr marL="457200" lvl="1" indent="0">
              <a:buNone/>
            </a:pPr>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intent of this project is to construct the 17,000 square foot  Medical Specialties building. The new clinic/office facility containing the following:  </a:t>
            </a:r>
            <a:endParaRPr lang="en-US" dirty="0" smtClean="0">
              <a:latin typeface="Arial" panose="020B0604020202020204" pitchFamily="34" charset="0"/>
              <a:cs typeface="Arial" panose="020B0604020202020204" pitchFamily="34" charset="0"/>
            </a:endParaRPr>
          </a:p>
          <a:p>
            <a:pPr marL="457200" lvl="1" indent="0">
              <a:buNone/>
            </a:pPr>
            <a:r>
              <a:rPr lang="en-US" dirty="0" smtClean="0">
                <a:latin typeface="Arial" panose="020B0604020202020204" pitchFamily="34" charset="0"/>
                <a:cs typeface="Arial" panose="020B0604020202020204" pitchFamily="34" charset="0"/>
              </a:rPr>
              <a:t>First </a:t>
            </a:r>
            <a:r>
              <a:rPr lang="en-US" dirty="0">
                <a:latin typeface="Arial" panose="020B0604020202020204" pitchFamily="34" charset="0"/>
                <a:cs typeface="Arial" panose="020B0604020202020204" pitchFamily="34" charset="0"/>
              </a:rPr>
              <a:t>floor consists </a:t>
            </a:r>
            <a:r>
              <a:rPr lang="en-US" dirty="0" smtClean="0">
                <a:latin typeface="Arial" panose="020B0604020202020204" pitchFamily="34" charset="0"/>
                <a:cs typeface="Arial" panose="020B0604020202020204" pitchFamily="34" charset="0"/>
              </a:rPr>
              <a:t>of: </a:t>
            </a:r>
          </a:p>
          <a:p>
            <a:pPr lvl="1"/>
            <a:r>
              <a:rPr lang="en-US" sz="2000" dirty="0" smtClean="0">
                <a:latin typeface="Arial" panose="020B0604020202020204" pitchFamily="34" charset="0"/>
                <a:cs typeface="Arial" panose="020B0604020202020204" pitchFamily="34" charset="0"/>
              </a:rPr>
              <a:t>fifth </a:t>
            </a:r>
            <a:r>
              <a:rPr lang="en-US" sz="2000" dirty="0">
                <a:latin typeface="Arial" panose="020B0604020202020204" pitchFamily="34" charset="0"/>
                <a:cs typeface="Arial" panose="020B0604020202020204" pitchFamily="34" charset="0"/>
              </a:rPr>
              <a:t>teen (15) patient exam </a:t>
            </a:r>
            <a:r>
              <a:rPr lang="en-US" sz="2000" dirty="0" smtClean="0">
                <a:latin typeface="Arial" panose="020B0604020202020204" pitchFamily="34" charset="0"/>
                <a:cs typeface="Arial" panose="020B0604020202020204" pitchFamily="34" charset="0"/>
              </a:rPr>
              <a:t>rooms </a:t>
            </a:r>
          </a:p>
          <a:p>
            <a:pPr lvl="1"/>
            <a:r>
              <a:rPr lang="en-US" sz="2000" dirty="0" smtClean="0">
                <a:latin typeface="Arial" panose="020B0604020202020204" pitchFamily="34" charset="0"/>
                <a:cs typeface="Arial" panose="020B0604020202020204" pitchFamily="34" charset="0"/>
              </a:rPr>
              <a:t>six </a:t>
            </a:r>
            <a:r>
              <a:rPr lang="en-US" sz="2000" dirty="0">
                <a:latin typeface="Arial" panose="020B0604020202020204" pitchFamily="34" charset="0"/>
                <a:cs typeface="Arial" panose="020B0604020202020204" pitchFamily="34" charset="0"/>
              </a:rPr>
              <a:t>(6) office </a:t>
            </a:r>
            <a:r>
              <a:rPr lang="en-US" sz="2000" dirty="0" smtClean="0">
                <a:latin typeface="Arial" panose="020B0604020202020204" pitchFamily="34" charset="0"/>
                <a:cs typeface="Arial" panose="020B0604020202020204" pitchFamily="34" charset="0"/>
              </a:rPr>
              <a:t>spaces</a:t>
            </a:r>
          </a:p>
          <a:p>
            <a:pPr lvl="1"/>
            <a:r>
              <a:rPr lang="en-US" sz="2000" dirty="0" smtClean="0">
                <a:latin typeface="Arial" panose="020B0604020202020204" pitchFamily="34" charset="0"/>
                <a:cs typeface="Arial" panose="020B0604020202020204" pitchFamily="34" charset="0"/>
              </a:rPr>
              <a:t>two </a:t>
            </a:r>
            <a:r>
              <a:rPr lang="en-US" sz="2000" dirty="0">
                <a:latin typeface="Arial" panose="020B0604020202020204" pitchFamily="34" charset="0"/>
                <a:cs typeface="Arial" panose="020B0604020202020204" pitchFamily="34" charset="0"/>
              </a:rPr>
              <a:t>(2) pulmonary treatment </a:t>
            </a:r>
            <a:r>
              <a:rPr lang="en-US" sz="2000" dirty="0" smtClean="0">
                <a:latin typeface="Arial" panose="020B0604020202020204" pitchFamily="34" charset="0"/>
                <a:cs typeface="Arial" panose="020B0604020202020204" pitchFamily="34" charset="0"/>
              </a:rPr>
              <a:t>rooms</a:t>
            </a:r>
          </a:p>
          <a:p>
            <a:pPr lvl="1"/>
            <a:r>
              <a:rPr lang="en-US" sz="2000" dirty="0" smtClean="0">
                <a:latin typeface="Arial" panose="020B0604020202020204" pitchFamily="34" charset="0"/>
                <a:cs typeface="Arial" panose="020B0604020202020204" pitchFamily="34" charset="0"/>
              </a:rPr>
              <a:t>three </a:t>
            </a:r>
            <a:r>
              <a:rPr lang="en-US" sz="2000" dirty="0">
                <a:latin typeface="Arial" panose="020B0604020202020204" pitchFamily="34" charset="0"/>
                <a:cs typeface="Arial" panose="020B0604020202020204" pitchFamily="34" charset="0"/>
              </a:rPr>
              <a:t>(3) </a:t>
            </a:r>
            <a:r>
              <a:rPr lang="en-US" sz="2000" dirty="0" smtClean="0">
                <a:latin typeface="Arial" panose="020B0604020202020204" pitchFamily="34" charset="0"/>
                <a:cs typeface="Arial" panose="020B0604020202020204" pitchFamily="34" charset="0"/>
              </a:rPr>
              <a:t>restrooms</a:t>
            </a:r>
          </a:p>
          <a:p>
            <a:pPr lvl="1"/>
            <a:r>
              <a:rPr lang="en-US" sz="2000" dirty="0" smtClean="0">
                <a:latin typeface="Arial" panose="020B0604020202020204" pitchFamily="34" charset="0"/>
                <a:cs typeface="Arial" panose="020B0604020202020204" pitchFamily="34" charset="0"/>
              </a:rPr>
              <a:t>seven </a:t>
            </a:r>
            <a:r>
              <a:rPr lang="en-US" sz="2000" dirty="0">
                <a:latin typeface="Arial" panose="020B0604020202020204" pitchFamily="34" charset="0"/>
                <a:cs typeface="Arial" panose="020B0604020202020204" pitchFamily="34" charset="0"/>
              </a:rPr>
              <a:t>(7) utility </a:t>
            </a:r>
            <a:r>
              <a:rPr lang="en-US" sz="2000" dirty="0" smtClean="0">
                <a:latin typeface="Arial" panose="020B0604020202020204" pitchFamily="34" charset="0"/>
                <a:cs typeface="Arial" panose="020B0604020202020204" pitchFamily="34" charset="0"/>
              </a:rPr>
              <a:t>rooms</a:t>
            </a:r>
          </a:p>
          <a:p>
            <a:pPr marL="457200" lvl="1" indent="0">
              <a:buNone/>
            </a:pPr>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second floor consists </a:t>
            </a:r>
            <a:r>
              <a:rPr lang="en-US" dirty="0" smtClean="0">
                <a:latin typeface="Arial" panose="020B0604020202020204" pitchFamily="34" charset="0"/>
                <a:cs typeface="Arial" panose="020B0604020202020204" pitchFamily="34" charset="0"/>
              </a:rPr>
              <a:t>of: </a:t>
            </a:r>
          </a:p>
          <a:p>
            <a:pPr lvl="1"/>
            <a:r>
              <a:rPr lang="en-US" sz="2200" dirty="0" smtClean="0">
                <a:latin typeface="Arial" panose="020B0604020202020204" pitchFamily="34" charset="0"/>
                <a:cs typeface="Arial" panose="020B0604020202020204" pitchFamily="34" charset="0"/>
              </a:rPr>
              <a:t>eleven </a:t>
            </a:r>
            <a:r>
              <a:rPr lang="en-US" sz="2200" dirty="0">
                <a:latin typeface="Arial" panose="020B0604020202020204" pitchFamily="34" charset="0"/>
                <a:cs typeface="Arial" panose="020B0604020202020204" pitchFamily="34" charset="0"/>
              </a:rPr>
              <a:t>(11) patient exam </a:t>
            </a:r>
            <a:r>
              <a:rPr lang="en-US" sz="2200" dirty="0" smtClean="0">
                <a:latin typeface="Arial" panose="020B0604020202020204" pitchFamily="34" charset="0"/>
                <a:cs typeface="Arial" panose="020B0604020202020204" pitchFamily="34" charset="0"/>
              </a:rPr>
              <a:t>rooms</a:t>
            </a:r>
          </a:p>
          <a:p>
            <a:pPr lvl="1"/>
            <a:r>
              <a:rPr lang="en-US" sz="2200" dirty="0" smtClean="0">
                <a:latin typeface="Arial" panose="020B0604020202020204" pitchFamily="34" charset="0"/>
                <a:cs typeface="Arial" panose="020B0604020202020204" pitchFamily="34" charset="0"/>
              </a:rPr>
              <a:t>seven </a:t>
            </a:r>
            <a:r>
              <a:rPr lang="en-US" sz="2200" dirty="0">
                <a:latin typeface="Arial" panose="020B0604020202020204" pitchFamily="34" charset="0"/>
                <a:cs typeface="Arial" panose="020B0604020202020204" pitchFamily="34" charset="0"/>
              </a:rPr>
              <a:t>(7) office </a:t>
            </a:r>
            <a:r>
              <a:rPr lang="en-US" sz="2200" dirty="0" smtClean="0">
                <a:latin typeface="Arial" panose="020B0604020202020204" pitchFamily="34" charset="0"/>
                <a:cs typeface="Arial" panose="020B0604020202020204" pitchFamily="34" charset="0"/>
              </a:rPr>
              <a:t>spaces</a:t>
            </a:r>
          </a:p>
          <a:p>
            <a:pPr lvl="1"/>
            <a:r>
              <a:rPr lang="en-US" sz="2200" dirty="0" smtClean="0">
                <a:latin typeface="Arial" panose="020B0604020202020204" pitchFamily="34" charset="0"/>
                <a:cs typeface="Arial" panose="020B0604020202020204" pitchFamily="34" charset="0"/>
              </a:rPr>
              <a:t>two </a:t>
            </a:r>
            <a:r>
              <a:rPr lang="en-US" sz="2200" dirty="0">
                <a:latin typeface="Arial" panose="020B0604020202020204" pitchFamily="34" charset="0"/>
                <a:cs typeface="Arial" panose="020B0604020202020204" pitchFamily="34" charset="0"/>
              </a:rPr>
              <a:t>(2) multipurpose </a:t>
            </a:r>
            <a:r>
              <a:rPr lang="en-US" sz="2200" dirty="0" smtClean="0">
                <a:latin typeface="Arial" panose="020B0604020202020204" pitchFamily="34" charset="0"/>
                <a:cs typeface="Arial" panose="020B0604020202020204" pitchFamily="34" charset="0"/>
              </a:rPr>
              <a:t>rooms</a:t>
            </a:r>
          </a:p>
          <a:p>
            <a:pPr lvl="1"/>
            <a:r>
              <a:rPr lang="en-US" sz="2200" dirty="0" smtClean="0">
                <a:latin typeface="Arial" panose="020B0604020202020204" pitchFamily="34" charset="0"/>
                <a:cs typeface="Arial" panose="020B0604020202020204" pitchFamily="34" charset="0"/>
              </a:rPr>
              <a:t>five </a:t>
            </a:r>
            <a:r>
              <a:rPr lang="en-US" sz="2200" dirty="0">
                <a:latin typeface="Arial" panose="020B0604020202020204" pitchFamily="34" charset="0"/>
                <a:cs typeface="Arial" panose="020B0604020202020204" pitchFamily="34" charset="0"/>
              </a:rPr>
              <a:t>(5) utility </a:t>
            </a:r>
            <a:r>
              <a:rPr lang="en-US" sz="2200" dirty="0" smtClean="0">
                <a:latin typeface="Arial" panose="020B0604020202020204" pitchFamily="34" charset="0"/>
                <a:cs typeface="Arial" panose="020B0604020202020204" pitchFamily="34" charset="0"/>
              </a:rPr>
              <a:t>rooms </a:t>
            </a:r>
          </a:p>
          <a:p>
            <a:pPr lvl="1"/>
            <a:r>
              <a:rPr lang="en-US" sz="2200" dirty="0" smtClean="0">
                <a:latin typeface="Arial" panose="020B0604020202020204" pitchFamily="34" charset="0"/>
                <a:cs typeface="Arial" panose="020B0604020202020204" pitchFamily="34" charset="0"/>
              </a:rPr>
              <a:t>and </a:t>
            </a:r>
            <a:r>
              <a:rPr lang="en-US" sz="2200" dirty="0">
                <a:latin typeface="Arial" panose="020B0604020202020204" pitchFamily="34" charset="0"/>
                <a:cs typeface="Arial" panose="020B0604020202020204" pitchFamily="34" charset="0"/>
              </a:rPr>
              <a:t>three (3) restrooms. </a:t>
            </a:r>
          </a:p>
        </p:txBody>
      </p:sp>
      <p:sp>
        <p:nvSpPr>
          <p:cNvPr id="4" name="Slide Number Placeholder 3"/>
          <p:cNvSpPr>
            <a:spLocks noGrp="1"/>
          </p:cNvSpPr>
          <p:nvPr>
            <p:ph type="sldNum" sz="quarter" idx="12"/>
          </p:nvPr>
        </p:nvSpPr>
        <p:spPr/>
        <p:txBody>
          <a:bodyPr/>
          <a:lstStyle/>
          <a:p>
            <a:fld id="{BA6A2832-DD52-46FC-ABC0-0728F4742DC0}" type="slidenum">
              <a:rPr lang="en-US" smtClean="0"/>
              <a:t>13</a:t>
            </a:fld>
            <a:endParaRPr lang="en-US" dirty="0"/>
          </a:p>
        </p:txBody>
      </p:sp>
      <p:sp>
        <p:nvSpPr>
          <p:cNvPr id="5" name="Title 1"/>
          <p:cNvSpPr>
            <a:spLocks noGrp="1"/>
          </p:cNvSpPr>
          <p:nvPr>
            <p:ph type="title"/>
          </p:nvPr>
        </p:nvSpPr>
        <p:spPr/>
        <p:txBody>
          <a:bodyPr/>
          <a:lstStyle/>
          <a:p>
            <a:pPr eaLnBrk="1" hangingPunct="1"/>
            <a:r>
              <a:rPr lang="en-US" altLang="en-US" spc="600" dirty="0" smtClean="0"/>
              <a:t>SCOPE OF WORK</a:t>
            </a:r>
          </a:p>
        </p:txBody>
      </p:sp>
    </p:spTree>
    <p:extLst>
      <p:ext uri="{BB962C8B-B14F-4D97-AF65-F5344CB8AC3E}">
        <p14:creationId xmlns:p14="http://schemas.microsoft.com/office/powerpoint/2010/main" val="340253933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8.0&quot;&gt;&lt;object type=&quot;1&quot; unique_id=&quot;10001&quot;&gt;&lt;object type=&quot;2&quot; unique_id=&quot;59924&quot;&gt;&lt;object type=&quot;3&quot; unique_id=&quot;59925&quot;&gt;&lt;property id=&quot;20148&quot; value=&quot;5&quot;/&gt;&lt;property id=&quot;20300&quot; value=&quot;Slide 8 - &amp;quot;The Training Landscape Leadership Programs&amp;quot;&quot;/&gt;&lt;property id=&quot;20307&quot; value=&quot;311&quot;/&gt;&lt;/object&gt;&lt;object type=&quot;3&quot; unique_id=&quot;59929&quot;&gt;&lt;property id=&quot;20148&quot; value=&quot;5&quot;/&gt;&lt;property id=&quot;20300&quot; value=&quot;Slide 6 - &amp;quot;Career Path Continuum&amp;quot;&quot;/&gt;&lt;property id=&quot;20307&quot; value=&quot;319&quot;/&gt;&lt;/object&gt;&lt;object type=&quot;3&quot; unique_id=&quot;59930&quot;&gt;&lt;property id=&quot;20148&quot; value=&quot;5&quot;/&gt;&lt;property id=&quot;20300&quot; value=&quot;Slide 9 - &amp;quot;     1102 Fellows Program  Cost Analysis&amp;quot;&quot;/&gt;&lt;property id=&quot;20307&quot; value=&quot;320&quot;/&gt;&lt;/object&gt;&lt;object type=&quot;3&quot; unique_id=&quot;59931&quot;&gt;&lt;property id=&quot;20148&quot; value=&quot;5&quot;/&gt;&lt;property id=&quot;20300&quot; value=&quot;Slide 10 - &amp;quot;     Moving Forward Key Milestones&amp;quot;&quot;/&gt;&lt;property id=&quot;20307&quot; value=&quot;322&quot;/&gt;&lt;/object&gt;&lt;object type=&quot;3&quot; unique_id=&quot;59962&quot;&gt;&lt;property id=&quot;20148&quot; value=&quot;5&quot;/&gt;&lt;property id=&quot;20300&quot; value=&quot;Slide 11 - &amp;quot;     1102 Fellows Program  The VAAA Solution&amp;quot;&quot;/&gt;&lt;property id=&quot;20307&quot; value=&quot;324&quot;/&gt;&lt;/object&gt;&lt;object type=&quot;3&quot; unique_id=&quot;64666&quot;&gt;&lt;property id=&quot;20148&quot; value=&quot;5&quot;/&gt;&lt;property id=&quot;20300&quot; value=&quot;Slide 1 - &amp;quot;     CPS Overview FY 2009 – FY 2013&amp;quot;&quot;/&gt;&lt;property id=&quot;20307&quot; value=&quot;329&quot;/&gt;&lt;/object&gt;&lt;object type=&quot;3&quot; unique_id=&quot;64667&quot;&gt;&lt;property id=&quot;20148&quot; value=&quot;5&quot;/&gt;&lt;property id=&quot;20300&quot; value=&quot;Slide 3 - &amp;quot;     Training Impact FY 2014&amp;quot;&quot;/&gt;&lt;property id=&quot;20307&quot; value=&quot;330&quot;/&gt;&lt;/object&gt;&lt;object type=&quot;3&quot; unique_id=&quot;64669&quot;&gt;&lt;property id=&quot;20148&quot; value=&quot;5&quot;/&gt;&lt;property id=&quot;20300&quot; value=&quot;Slide 5&quot;/&gt;&lt;property id=&quot;20307&quot; value=&quot;334&quot;/&gt;&lt;/object&gt;&lt;object type=&quot;3&quot; unique_id=&quot;64670&quot;&gt;&lt;property id=&quot;20148&quot; value=&quot;5&quot;/&gt;&lt;property id=&quot;20300&quot; value=&quot;Slide 7 - &amp;quot;     1102 Fellows Program Core Elements&amp;quot;&quot;/&gt;&lt;property id=&quot;20307&quot; value=&quot;332&quot;/&gt;&lt;/object&gt;&lt;object type=&quot;3&quot; unique_id=&quot;64671&quot;&gt;&lt;property id=&quot;20148&quot; value=&quot;5&quot;/&gt;&lt;property id=&quot;20300&quot; value=&quot;Slide 12 - &amp;quot;     Education with Industry  Program Pilot&amp;quot;&quot;/&gt;&lt;property id=&quot;20307&quot; value=&quot;336&quot;/&gt;&lt;/object&gt;&lt;object type=&quot;3&quot; unique_id=&quot;64672&quot;&gt;&lt;property id=&quot;20148&quot; value=&quot;5&quot;/&gt;&lt;property id=&quot;20300&quot; value=&quot;Slide 13 - &amp;quot;Additional CPS Initiatives  FY 2014&amp;quot;&quot;/&gt;&lt;property id=&quot;20307&quot; value=&quot;331&quot;/&gt;&lt;/object&gt;&lt;object type=&quot;3&quot; unique_id=&quot;64727&quot;&gt;&lt;property id=&quot;20148&quot; value=&quot;5&quot;/&gt;&lt;property id=&quot;20300&quot; value=&quot;Slide 2 - &amp;quot;     CPS Highlights FY 2013&amp;quot;&quot;/&gt;&lt;property id=&quot;20307&quot; value=&quot;337&quot;/&gt;&lt;/object&gt;&lt;object type=&quot;3&quot; unique_id=&quot;64728&quot;&gt;&lt;property id=&quot;20148&quot; value=&quot;5&quot;/&gt;&lt;property id=&quot;20300&quot; value=&quot;Slide 4&quot;/&gt;&lt;property id=&quot;20307&quot; value=&quot;338&quot;/&gt;&lt;/object&gt;&lt;/object&gt;&lt;object type=&quot;8&quot; unique_id=&quot;59928&quot;&gt;&lt;/object&gt;&lt;/object&gt;&lt;/database&gt;"/>
  <p:tag name="SECTOMILLISECCONVERTED" val="1"/>
</p:tagLst>
</file>

<file path=ppt/theme/theme1.xml><?xml version="1.0" encoding="utf-8"?>
<a:theme xmlns:a="http://schemas.openxmlformats.org/drawingml/2006/main" name="VAAA PowerPoint Templat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VAAA PowerPoint Template</Template>
  <TotalTime>0</TotalTime>
  <Words>768</Words>
  <Application>Microsoft Office PowerPoint</Application>
  <PresentationFormat>On-screen Show (4:3)</PresentationFormat>
  <Paragraphs>123</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VAAA PowerPoint Template</vt:lpstr>
      <vt:lpstr>Department of Veterans Affairs   Northern California Health Care System Network Contracting Office (NCO) 21</vt:lpstr>
      <vt:lpstr>Medical Specialties Building 648</vt:lpstr>
      <vt:lpstr>Acquisition</vt:lpstr>
      <vt:lpstr>Contact Info</vt:lpstr>
      <vt:lpstr>RFI’s</vt:lpstr>
      <vt:lpstr>STANDARD FORM 1442</vt:lpstr>
      <vt:lpstr>      Instructions to Bidders</vt:lpstr>
      <vt:lpstr>       BASIS FOR CONTRACT AWARD</vt:lpstr>
      <vt:lpstr>Pricing Schedule </vt:lpstr>
      <vt:lpstr>INFORMATION REGARDING BONDS,  BID GUARANTEE, AND BIDDING MATERIAL   </vt:lpstr>
      <vt:lpstr>PowerPoint Presentation</vt:lpstr>
      <vt:lpstr>List of Items with Bid</vt:lpstr>
      <vt:lpstr>SCOPE OF WORK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2014-06-23T19:32:24Z</dcterms:created>
  <dcterms:modified xsi:type="dcterms:W3CDTF">2014-08-29T16:29:00Z</dcterms:modified>
</cp:coreProperties>
</file>