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4"/>
    <p:sldMasterId id="2147483715" r:id="rId5"/>
  </p:sldMasterIdLst>
  <p:notesMasterIdLst>
    <p:notesMasterId r:id="rId23"/>
  </p:notesMasterIdLst>
  <p:handoutMasterIdLst>
    <p:handoutMasterId r:id="rId24"/>
  </p:handoutMasterIdLst>
  <p:sldIdLst>
    <p:sldId id="332" r:id="rId6"/>
    <p:sldId id="333" r:id="rId7"/>
    <p:sldId id="336" r:id="rId8"/>
    <p:sldId id="386" r:id="rId9"/>
    <p:sldId id="378" r:id="rId10"/>
    <p:sldId id="341" r:id="rId11"/>
    <p:sldId id="372" r:id="rId12"/>
    <p:sldId id="373" r:id="rId13"/>
    <p:sldId id="374" r:id="rId14"/>
    <p:sldId id="385" r:id="rId15"/>
    <p:sldId id="376" r:id="rId16"/>
    <p:sldId id="377" r:id="rId17"/>
    <p:sldId id="380" r:id="rId18"/>
    <p:sldId id="383" r:id="rId19"/>
    <p:sldId id="384" r:id="rId20"/>
    <p:sldId id="379" r:id="rId21"/>
    <p:sldId id="382" r:id="rId2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+mn-cs"/>
      </a:defRPr>
    </a:lvl1pPr>
    <a:lvl2pPr marL="431965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+mn-cs"/>
      </a:defRPr>
    </a:lvl2pPr>
    <a:lvl3pPr marL="86393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+mn-cs"/>
      </a:defRPr>
    </a:lvl3pPr>
    <a:lvl4pPr marL="1295893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+mn-cs"/>
      </a:defRPr>
    </a:lvl4pPr>
    <a:lvl5pPr marL="172786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+mn-cs"/>
      </a:defRPr>
    </a:lvl5pPr>
    <a:lvl6pPr marL="2159825" algn="l" defTabSz="863930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+mn-cs"/>
      </a:defRPr>
    </a:lvl6pPr>
    <a:lvl7pPr marL="2591788" algn="l" defTabSz="863930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+mn-cs"/>
      </a:defRPr>
    </a:lvl7pPr>
    <a:lvl8pPr marL="3023753" algn="l" defTabSz="863930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+mn-cs"/>
      </a:defRPr>
    </a:lvl8pPr>
    <a:lvl9pPr marL="3455718" algn="l" defTabSz="863930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ED4A4"/>
    <a:srgbClr val="F1DCB5"/>
    <a:srgbClr val="590D25"/>
    <a:srgbClr val="660066"/>
    <a:srgbClr val="6A102C"/>
    <a:srgbClr val="800000"/>
    <a:srgbClr val="500C21"/>
    <a:srgbClr val="4C0C20"/>
    <a:srgbClr val="E7C38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4" autoAdjust="0"/>
    <p:restoredTop sz="99846" autoAdjust="0"/>
  </p:normalViewPr>
  <p:slideViewPr>
    <p:cSldViewPr snapToGrid="0">
      <p:cViewPr>
        <p:scale>
          <a:sx n="90" d="100"/>
          <a:sy n="90" d="100"/>
        </p:scale>
        <p:origin x="-762" y="-504"/>
      </p:cViewPr>
      <p:guideLst>
        <p:guide orient="horz" pos="833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2574" y="-90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medfsapgr01\public\G8\Business%20Plans\Safe%20Patient%20Handling\Safe%20Patient%20Handling%20AMEDD%20BCA%20Tool%20FY11-v1%20(EX2007)%202011%201123%201027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Return-on-Investment Profile</a:t>
            </a:r>
          </a:p>
        </c:rich>
      </c:tx>
      <c:layout>
        <c:manualLayout>
          <c:xMode val="edge"/>
          <c:yMode val="edge"/>
          <c:x val="0.36642361885808822"/>
          <c:y val="3.7593984962406034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1970811452734001"/>
          <c:y val="0.15413533834587209"/>
          <c:w val="0.8598546275196024"/>
          <c:h val="0.55639097744361365"/>
        </c:manualLayout>
      </c:layout>
      <c:lineChart>
        <c:grouping val="standard"/>
        <c:ser>
          <c:idx val="0"/>
          <c:order val="0"/>
          <c:tx>
            <c:v>Cumulative Costs</c:v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'Summary_Costs &amp; Benefits'!$B$6:$K$6</c:f>
              <c:strCache>
                <c:ptCount val="5"/>
                <c:pt idx="0">
                  <c:v>FY12</c:v>
                </c:pt>
                <c:pt idx="1">
                  <c:v>FY13</c:v>
                </c:pt>
                <c:pt idx="2">
                  <c:v>FY14</c:v>
                </c:pt>
                <c:pt idx="3">
                  <c:v>FY15</c:v>
                </c:pt>
                <c:pt idx="4">
                  <c:v>FY16</c:v>
                </c:pt>
              </c:strCache>
            </c:strRef>
          </c:cat>
          <c:val>
            <c:numRef>
              <c:f>'Summary_Costs &amp; Benefits'!$B$13:$K$13</c:f>
              <c:numCache>
                <c:formatCode>_("$"* #,##0.00_);_("$"* \(#,##0.00\);_("$"* "-"??_);_(@_)</c:formatCode>
                <c:ptCount val="5"/>
                <c:pt idx="0">
                  <c:v>5680.6004368950034</c:v>
                </c:pt>
                <c:pt idx="1">
                  <c:v>13912.688298840007</c:v>
                </c:pt>
                <c:pt idx="2">
                  <c:v>23645.149359097482</c:v>
                </c:pt>
                <c:pt idx="3">
                  <c:v>34384.118048880002</c:v>
                </c:pt>
                <c:pt idx="4">
                  <c:v>45262.459022507501</c:v>
                </c:pt>
              </c:numCache>
            </c:numRef>
          </c:val>
        </c:ser>
        <c:ser>
          <c:idx val="1"/>
          <c:order val="1"/>
          <c:tx>
            <c:v>Cumulative Benefits</c:v>
          </c:tx>
          <c:spPr>
            <a:ln w="25400">
              <a:solidFill>
                <a:schemeClr val="accent3">
                  <a:lumMod val="50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'Summary_Costs &amp; Benefits'!$B$6:$K$6</c:f>
              <c:strCache>
                <c:ptCount val="5"/>
                <c:pt idx="0">
                  <c:v>FY12</c:v>
                </c:pt>
                <c:pt idx="1">
                  <c:v>FY13</c:v>
                </c:pt>
                <c:pt idx="2">
                  <c:v>FY14</c:v>
                </c:pt>
                <c:pt idx="3">
                  <c:v>FY15</c:v>
                </c:pt>
                <c:pt idx="4">
                  <c:v>FY16</c:v>
                </c:pt>
              </c:strCache>
            </c:strRef>
          </c:cat>
          <c:val>
            <c:numRef>
              <c:f>'Summary_Costs &amp; Benefits'!$B$29:$K$29</c:f>
              <c:numCache>
                <c:formatCode>_("$"* #,##0.00_);_("$"* \(#,##0.00\);_("$"* "-"??_);_(@_)</c:formatCode>
                <c:ptCount val="5"/>
                <c:pt idx="0">
                  <c:v>2701.92</c:v>
                </c:pt>
                <c:pt idx="1">
                  <c:v>16217.48</c:v>
                </c:pt>
                <c:pt idx="2">
                  <c:v>31393.628999999997</c:v>
                </c:pt>
                <c:pt idx="3">
                  <c:v>49617.164000000004</c:v>
                </c:pt>
                <c:pt idx="4">
                  <c:v>71411.618000000002</c:v>
                </c:pt>
              </c:numCache>
            </c:numRef>
          </c:val>
        </c:ser>
        <c:ser>
          <c:idx val="2"/>
          <c:order val="2"/>
          <c:tx>
            <c:v>PPS</c:v>
          </c:tx>
          <c:spPr>
            <a:ln w="25400">
              <a:solidFill>
                <a:srgbClr val="0000FF"/>
              </a:solidFill>
            </a:ln>
          </c:spPr>
          <c:marker>
            <c:symbol val="none"/>
          </c:marker>
          <c:cat>
            <c:strRef>
              <c:f>'Summary_Costs &amp; Benefits'!$B$6:$K$6</c:f>
              <c:strCache>
                <c:ptCount val="5"/>
                <c:pt idx="0">
                  <c:v>FY12</c:v>
                </c:pt>
                <c:pt idx="1">
                  <c:v>FY13</c:v>
                </c:pt>
                <c:pt idx="2">
                  <c:v>FY14</c:v>
                </c:pt>
                <c:pt idx="3">
                  <c:v>FY15</c:v>
                </c:pt>
                <c:pt idx="4">
                  <c:v>FY16</c:v>
                </c:pt>
              </c:strCache>
            </c:strRef>
          </c:cat>
          <c:val>
            <c:numRef>
              <c:f>'Summary_Costs &amp; Benefits'!$B$32:$K$32</c:f>
              <c:numCache>
                <c:formatCode>_("$"* #,##0.00_);_("$"* \(#,##0.00\);_("$"* "-"??_);_(@_)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marker val="1"/>
        <c:axId val="42464384"/>
        <c:axId val="42466304"/>
      </c:lineChart>
      <c:scatterChart>
        <c:scatterStyle val="lineMarker"/>
        <c:ser>
          <c:idx val="3"/>
          <c:order val="4"/>
          <c:tx>
            <c:v>BEP</c:v>
          </c:tx>
          <c:spPr>
            <a:ln w="28575">
              <a:noFill/>
            </a:ln>
          </c:spPr>
          <c:marker>
            <c:symbol val="circle"/>
            <c:size val="8"/>
            <c:spPr>
              <a:noFill/>
              <a:ln w="12700">
                <a:solidFill>
                  <a:schemeClr val="tx1"/>
                </a:solidFill>
              </a:ln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l"/>
            <c:showSerName val="1"/>
          </c:dLbls>
          <c:xVal>
            <c:numRef>
              <c:f>'Summary_Costs &amp; Benefits'!$E$39</c:f>
              <c:numCache>
                <c:formatCode>0.0</c:formatCode>
                <c:ptCount val="1"/>
                <c:pt idx="0">
                  <c:v>1.5637732837541813</c:v>
                </c:pt>
              </c:numCache>
            </c:numRef>
          </c:xVal>
          <c:yVal>
            <c:numRef>
              <c:f>'Summary_Costs &amp; Benefits'!$F$38</c:f>
              <c:numCache>
                <c:formatCode>_("$"* #,##0.00_);_("$"* \(#,##0.00\);_("$"* "-"??_);_(@_)</c:formatCode>
                <c:ptCount val="1"/>
                <c:pt idx="0">
                  <c:v>10321.631642976692</c:v>
                </c:pt>
              </c:numCache>
            </c:numRef>
          </c:yVal>
        </c:ser>
        <c:axId val="42464384"/>
        <c:axId val="42466304"/>
      </c:scatterChart>
      <c:scatterChart>
        <c:scatterStyle val="smoothMarker"/>
        <c:ser>
          <c:idx val="4"/>
          <c:order val="3"/>
          <c:tx>
            <c:v>PBAM</c:v>
          </c:tx>
          <c:marker>
            <c:symbol val="none"/>
          </c:marker>
          <c:xVal>
            <c:strRef>
              <c:f>'Summary_Costs &amp; Benefits'!$B$6:$K$6</c:f>
              <c:strCache>
                <c:ptCount val="5"/>
                <c:pt idx="0">
                  <c:v>FY12</c:v>
                </c:pt>
                <c:pt idx="1">
                  <c:v>FY13</c:v>
                </c:pt>
                <c:pt idx="2">
                  <c:v>FY14</c:v>
                </c:pt>
                <c:pt idx="3">
                  <c:v>FY15</c:v>
                </c:pt>
                <c:pt idx="4">
                  <c:v>FY16</c:v>
                </c:pt>
              </c:strCache>
            </c:strRef>
          </c:xVal>
          <c:yVal>
            <c:numRef>
              <c:f>'Summary_Costs &amp; Benefits'!$B$34:$K$34</c:f>
              <c:numCache>
                <c:formatCode>_("$"* #,##0.00_);_("$"* \(#,##0.00\);_("$"* "-"??_);_(@_)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yVal>
          <c:smooth val="1"/>
        </c:ser>
        <c:axId val="42464384"/>
        <c:axId val="42466304"/>
      </c:scatterChart>
      <c:catAx>
        <c:axId val="424643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Fiscal Year</a:t>
                </a:r>
              </a:p>
            </c:rich>
          </c:tx>
          <c:layout>
            <c:manualLayout>
              <c:xMode val="edge"/>
              <c:yMode val="edge"/>
              <c:x val="0.5036499940479543"/>
              <c:y val="0.81203007518795856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2466304"/>
        <c:crosses val="autoZero"/>
        <c:auto val="1"/>
        <c:lblAlgn val="ctr"/>
        <c:lblOffset val="100"/>
        <c:tickLblSkip val="1"/>
        <c:tickMarkSkip val="1"/>
      </c:catAx>
      <c:valAx>
        <c:axId val="42466304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_(&quot;$&quot;* #,##0.00_);_(&quot;$&quot;* \(#,##0.00\);_(&quot;$&quot;* &quot;-&quot;??_);_(@_)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2464384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7664264229745041"/>
          <c:y val="0.8859649122807024"/>
          <c:w val="0.7105986934115035"/>
          <c:h val="7.0840881731888822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735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defTabSz="9237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029" y="0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algn="r" defTabSz="9237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678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defTabSz="9237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029" y="8829678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algn="r" defTabSz="923781">
              <a:defRPr sz="1200"/>
            </a:lvl1pPr>
          </a:lstStyle>
          <a:p>
            <a:pPr>
              <a:defRPr/>
            </a:pPr>
            <a:fld id="{8DE87708-8F61-4D16-8718-4C85BE1B4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defTabSz="9237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9" y="0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algn="r" defTabSz="9237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2" y="4416425"/>
            <a:ext cx="5485158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8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defTabSz="9237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9" y="8829678"/>
            <a:ext cx="297242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algn="r" defTabSz="923781">
              <a:defRPr sz="1200"/>
            </a:lvl1pPr>
          </a:lstStyle>
          <a:p>
            <a:pPr>
              <a:defRPr/>
            </a:pPr>
            <a:fld id="{5E52CAA3-DBBA-4272-8743-AD030CA91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3196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86393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29589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72786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159825" algn="l" defTabSz="86393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91788" algn="l" defTabSz="86393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23753" algn="l" defTabSz="86393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55718" algn="l" defTabSz="86393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52CAA3-DBBA-4272-8743-AD030CA91E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0DF1DC-522A-4630-9ACA-5CD3055B14C1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C title sli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820361"/>
            <a:ext cx="9144000" cy="2724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C title sli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820361"/>
            <a:ext cx="9144000" cy="2724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C Alternate titl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6596" y="712270"/>
            <a:ext cx="8230810" cy="456671"/>
          </a:xfrm>
        </p:spPr>
        <p:txBody>
          <a:bodyPr>
            <a:spAutoFit/>
          </a:bodyPr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597" y="1570138"/>
            <a:ext cx="4042833" cy="45258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573" y="1570138"/>
            <a:ext cx="4042833" cy="45258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6596" y="712270"/>
            <a:ext cx="8230810" cy="456671"/>
          </a:xfrm>
        </p:spPr>
        <p:txBody>
          <a:bodyPr>
            <a:spAutoFit/>
          </a:bodyPr>
          <a:lstStyle>
            <a:lvl1pPr>
              <a:defRPr sz="2400">
                <a:solidFill>
                  <a:srgbClr val="590D2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027" y="766118"/>
            <a:ext cx="4041322" cy="400085"/>
          </a:xfrm>
        </p:spPr>
        <p:txBody>
          <a:bodyPr anchor="b">
            <a:spAutoFit/>
          </a:bodyPr>
          <a:lstStyle>
            <a:lvl1pPr marL="0" indent="0" algn="ctr">
              <a:buNone/>
              <a:defRPr sz="2000" b="1">
                <a:solidFill>
                  <a:srgbClr val="590D25"/>
                </a:solidFill>
              </a:defRPr>
            </a:lvl1pPr>
            <a:lvl2pPr marL="432427" indent="0">
              <a:buNone/>
              <a:defRPr sz="1900" b="1"/>
            </a:lvl2pPr>
            <a:lvl3pPr marL="864854" indent="0">
              <a:buNone/>
              <a:defRPr sz="1700" b="1"/>
            </a:lvl3pPr>
            <a:lvl4pPr marL="1297280" indent="0">
              <a:buNone/>
              <a:defRPr sz="1500" b="1"/>
            </a:lvl4pPr>
            <a:lvl5pPr marL="1729708" indent="0">
              <a:buNone/>
              <a:defRPr sz="1500" b="1"/>
            </a:lvl5pPr>
            <a:lvl6pPr marL="2162134" indent="0">
              <a:buNone/>
              <a:defRPr sz="1500" b="1"/>
            </a:lvl6pPr>
            <a:lvl7pPr marL="2594562" indent="0">
              <a:buNone/>
              <a:defRPr sz="1500" b="1"/>
            </a:lvl7pPr>
            <a:lvl8pPr marL="3026988" indent="0">
              <a:buNone/>
              <a:defRPr sz="1500" b="1"/>
            </a:lvl8pPr>
            <a:lvl9pPr marL="3459415" indent="0">
              <a:buNone/>
              <a:defRPr sz="15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027" y="1471000"/>
            <a:ext cx="4041322" cy="490635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972" y="766118"/>
            <a:ext cx="4042833" cy="400085"/>
          </a:xfrm>
        </p:spPr>
        <p:txBody>
          <a:bodyPr anchor="b">
            <a:spAutoFit/>
          </a:bodyPr>
          <a:lstStyle>
            <a:lvl1pPr marL="0" indent="0" algn="ctr">
              <a:buNone/>
              <a:defRPr sz="2000" b="1">
                <a:solidFill>
                  <a:srgbClr val="590D25"/>
                </a:solidFill>
              </a:defRPr>
            </a:lvl1pPr>
            <a:lvl2pPr marL="432427" indent="0">
              <a:buNone/>
              <a:defRPr sz="1900" b="1"/>
            </a:lvl2pPr>
            <a:lvl3pPr marL="864854" indent="0">
              <a:buNone/>
              <a:defRPr sz="1700" b="1"/>
            </a:lvl3pPr>
            <a:lvl4pPr marL="1297280" indent="0">
              <a:buNone/>
              <a:defRPr sz="1500" b="1"/>
            </a:lvl4pPr>
            <a:lvl5pPr marL="1729708" indent="0">
              <a:buNone/>
              <a:defRPr sz="1500" b="1"/>
            </a:lvl5pPr>
            <a:lvl6pPr marL="2162134" indent="0">
              <a:buNone/>
              <a:defRPr sz="1500" b="1"/>
            </a:lvl6pPr>
            <a:lvl7pPr marL="2594562" indent="0">
              <a:buNone/>
              <a:defRPr sz="1500" b="1"/>
            </a:lvl7pPr>
            <a:lvl8pPr marL="3026988" indent="0">
              <a:buNone/>
              <a:defRPr sz="1500" b="1"/>
            </a:lvl8pPr>
            <a:lvl9pPr marL="3459415" indent="0">
              <a:buNone/>
              <a:defRPr sz="15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972" y="1471000"/>
            <a:ext cx="4042833" cy="490635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6596" y="712270"/>
            <a:ext cx="8230810" cy="456671"/>
          </a:xfrm>
        </p:spPr>
        <p:txBody>
          <a:bodyPr>
            <a:spAutoFit/>
          </a:bodyPr>
          <a:lstStyle>
            <a:lvl1pPr>
              <a:defRPr sz="2400">
                <a:solidFill>
                  <a:srgbClr val="590D2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HC BC_Header no tex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0080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 userDrawn="1">
            <p:ph type="title"/>
          </p:nvPr>
        </p:nvSpPr>
        <p:spPr>
          <a:xfrm>
            <a:off x="372794" y="70338"/>
            <a:ext cx="8398411" cy="523196"/>
          </a:xfrm>
          <a:noFill/>
        </p:spPr>
        <p:txBody>
          <a:bodyPr wrap="square" lIns="91408" tIns="45704" rIns="91408" bIns="45704">
            <a:sp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1" hangingPunct="1"/>
            <a:r>
              <a:rPr lang="en-US" sz="2800" dirty="0" smtClean="0"/>
              <a:t>Slide Title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HC BC_Header no text no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0080"/>
          </a:xfrm>
          <a:prstGeom prst="rect">
            <a:avLst/>
          </a:prstGeom>
        </p:spPr>
      </p:pic>
      <p:sp>
        <p:nvSpPr>
          <p:cNvPr id="5" name="Rectangle 3"/>
          <p:cNvSpPr>
            <a:spLocks noGrp="1" noChangeArrowheads="1"/>
          </p:cNvSpPr>
          <p:nvPr userDrawn="1">
            <p:ph type="title"/>
          </p:nvPr>
        </p:nvSpPr>
        <p:spPr>
          <a:xfrm>
            <a:off x="372794" y="46892"/>
            <a:ext cx="8398411" cy="523196"/>
          </a:xfrm>
          <a:noFill/>
        </p:spPr>
        <p:txBody>
          <a:bodyPr wrap="square" lIns="91408" tIns="45704" rIns="91408" bIns="45704">
            <a:sp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1" hangingPunct="1"/>
            <a:r>
              <a:rPr lang="en-US" sz="2800" dirty="0" smtClean="0"/>
              <a:t>Slide Title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C title sli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820361"/>
            <a:ext cx="9144000" cy="2724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C Alternate titl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6596" y="712270"/>
            <a:ext cx="8230810" cy="456671"/>
          </a:xfrm>
        </p:spPr>
        <p:txBody>
          <a:bodyPr>
            <a:spAutoFit/>
          </a:bodyPr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597" y="1570138"/>
            <a:ext cx="4042833" cy="45258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573" y="1570138"/>
            <a:ext cx="4042833" cy="45258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6596" y="712270"/>
            <a:ext cx="8230810" cy="456671"/>
          </a:xfrm>
        </p:spPr>
        <p:txBody>
          <a:bodyPr>
            <a:spAutoFit/>
          </a:bodyPr>
          <a:lstStyle>
            <a:lvl1pPr>
              <a:defRPr sz="2400">
                <a:solidFill>
                  <a:srgbClr val="590D2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027" y="766118"/>
            <a:ext cx="4041322" cy="400085"/>
          </a:xfrm>
        </p:spPr>
        <p:txBody>
          <a:bodyPr anchor="b">
            <a:spAutoFit/>
          </a:bodyPr>
          <a:lstStyle>
            <a:lvl1pPr marL="0" indent="0" algn="ctr">
              <a:buNone/>
              <a:defRPr sz="2000" b="1">
                <a:solidFill>
                  <a:srgbClr val="590D25"/>
                </a:solidFill>
              </a:defRPr>
            </a:lvl1pPr>
            <a:lvl2pPr marL="432427" indent="0">
              <a:buNone/>
              <a:defRPr sz="1900" b="1"/>
            </a:lvl2pPr>
            <a:lvl3pPr marL="864854" indent="0">
              <a:buNone/>
              <a:defRPr sz="1700" b="1"/>
            </a:lvl3pPr>
            <a:lvl4pPr marL="1297280" indent="0">
              <a:buNone/>
              <a:defRPr sz="1500" b="1"/>
            </a:lvl4pPr>
            <a:lvl5pPr marL="1729708" indent="0">
              <a:buNone/>
              <a:defRPr sz="1500" b="1"/>
            </a:lvl5pPr>
            <a:lvl6pPr marL="2162134" indent="0">
              <a:buNone/>
              <a:defRPr sz="1500" b="1"/>
            </a:lvl6pPr>
            <a:lvl7pPr marL="2594562" indent="0">
              <a:buNone/>
              <a:defRPr sz="1500" b="1"/>
            </a:lvl7pPr>
            <a:lvl8pPr marL="3026988" indent="0">
              <a:buNone/>
              <a:defRPr sz="1500" b="1"/>
            </a:lvl8pPr>
            <a:lvl9pPr marL="3459415" indent="0">
              <a:buNone/>
              <a:defRPr sz="15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027" y="1471000"/>
            <a:ext cx="4041322" cy="490635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972" y="766118"/>
            <a:ext cx="4042833" cy="400085"/>
          </a:xfrm>
        </p:spPr>
        <p:txBody>
          <a:bodyPr anchor="b">
            <a:spAutoFit/>
          </a:bodyPr>
          <a:lstStyle>
            <a:lvl1pPr marL="0" indent="0" algn="ctr">
              <a:buNone/>
              <a:defRPr sz="2000" b="1">
                <a:solidFill>
                  <a:srgbClr val="590D25"/>
                </a:solidFill>
              </a:defRPr>
            </a:lvl1pPr>
            <a:lvl2pPr marL="432427" indent="0">
              <a:buNone/>
              <a:defRPr sz="1900" b="1"/>
            </a:lvl2pPr>
            <a:lvl3pPr marL="864854" indent="0">
              <a:buNone/>
              <a:defRPr sz="1700" b="1"/>
            </a:lvl3pPr>
            <a:lvl4pPr marL="1297280" indent="0">
              <a:buNone/>
              <a:defRPr sz="1500" b="1"/>
            </a:lvl4pPr>
            <a:lvl5pPr marL="1729708" indent="0">
              <a:buNone/>
              <a:defRPr sz="1500" b="1"/>
            </a:lvl5pPr>
            <a:lvl6pPr marL="2162134" indent="0">
              <a:buNone/>
              <a:defRPr sz="1500" b="1"/>
            </a:lvl6pPr>
            <a:lvl7pPr marL="2594562" indent="0">
              <a:buNone/>
              <a:defRPr sz="1500" b="1"/>
            </a:lvl7pPr>
            <a:lvl8pPr marL="3026988" indent="0">
              <a:buNone/>
              <a:defRPr sz="1500" b="1"/>
            </a:lvl8pPr>
            <a:lvl9pPr marL="3459415" indent="0">
              <a:buNone/>
              <a:defRPr sz="15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972" y="1471000"/>
            <a:ext cx="4042833" cy="490635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6596" y="712270"/>
            <a:ext cx="8230810" cy="456671"/>
          </a:xfrm>
        </p:spPr>
        <p:txBody>
          <a:bodyPr>
            <a:spAutoFit/>
          </a:bodyPr>
          <a:lstStyle>
            <a:lvl1pPr>
              <a:defRPr sz="2400">
                <a:solidFill>
                  <a:srgbClr val="590D2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HC BC_Header no tex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0080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 userDrawn="1">
            <p:ph type="title"/>
          </p:nvPr>
        </p:nvSpPr>
        <p:spPr>
          <a:xfrm>
            <a:off x="372794" y="70338"/>
            <a:ext cx="8398411" cy="523196"/>
          </a:xfrm>
          <a:noFill/>
        </p:spPr>
        <p:txBody>
          <a:bodyPr wrap="square" lIns="91408" tIns="45704" rIns="91408" bIns="45704">
            <a:sp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1" hangingPunct="1"/>
            <a:r>
              <a:rPr lang="en-US" sz="2800" dirty="0" smtClean="0"/>
              <a:t>Slide Title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HC BC_Header no text no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0080"/>
          </a:xfrm>
          <a:prstGeom prst="rect">
            <a:avLst/>
          </a:prstGeom>
        </p:spPr>
      </p:pic>
      <p:sp>
        <p:nvSpPr>
          <p:cNvPr id="5" name="Rectangle 3"/>
          <p:cNvSpPr>
            <a:spLocks noGrp="1" noChangeArrowheads="1"/>
          </p:cNvSpPr>
          <p:nvPr userDrawn="1">
            <p:ph type="title"/>
          </p:nvPr>
        </p:nvSpPr>
        <p:spPr>
          <a:xfrm>
            <a:off x="372794" y="46892"/>
            <a:ext cx="8398411" cy="523196"/>
          </a:xfrm>
          <a:noFill/>
        </p:spPr>
        <p:txBody>
          <a:bodyPr wrap="square" lIns="91408" tIns="45704" rIns="91408" bIns="45704">
            <a:sp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1" hangingPunct="1"/>
            <a:r>
              <a:rPr lang="en-US" sz="2800" dirty="0" smtClean="0"/>
              <a:t>Slide Title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C Header no Prov.jp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0" y="0"/>
            <a:ext cx="9144000" cy="64008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596" y="1570138"/>
            <a:ext cx="8230810" cy="45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56596" y="645181"/>
            <a:ext cx="8230810" cy="59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486" tIns="43243" rIns="86486" bIns="432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9" name="Picture 18" descr="APHC PP_bottom bar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6510276"/>
            <a:ext cx="9144000" cy="396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4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</p:sldLayoutIdLst>
  <p:hf hdr="0" ftr="0" dt="0"/>
  <p:txStyles>
    <p:titleStyle>
      <a:lvl1pPr algn="ctr" defTabSz="914403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0D25"/>
          </a:solidFill>
          <a:latin typeface="+mj-lt"/>
          <a:ea typeface="+mj-ea"/>
          <a:cs typeface="+mj-cs"/>
        </a:defRPr>
      </a:lvl1pPr>
      <a:lvl2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2pPr>
      <a:lvl3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3pPr>
      <a:lvl4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4pPr>
      <a:lvl5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5pPr>
      <a:lvl6pPr marL="432427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6pPr>
      <a:lvl7pPr marL="864854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7pPr>
      <a:lvl8pPr marL="1297280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8pPr>
      <a:lvl9pPr marL="1729708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9pPr>
    </p:titleStyle>
    <p:bodyStyle>
      <a:lvl1pPr marL="216214" indent="-216214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SzPct val="125000"/>
        <a:buChar char="•"/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743234" indent="-286784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–"/>
        <a:defRPr sz="2100">
          <a:solidFill>
            <a:schemeClr val="tx1"/>
          </a:solidFill>
          <a:latin typeface="+mn-lt"/>
        </a:defRPr>
      </a:lvl2pPr>
      <a:lvl3pPr marL="1081067" indent="-166665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•"/>
        <a:defRPr sz="1900">
          <a:solidFill>
            <a:schemeClr val="tx1"/>
          </a:solidFill>
          <a:latin typeface="+mn-lt"/>
        </a:defRPr>
      </a:lvl3pPr>
      <a:lvl4pPr marL="1600580" indent="-229728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–"/>
        <a:defRPr>
          <a:solidFill>
            <a:schemeClr val="tx1"/>
          </a:solidFill>
          <a:latin typeface="+mn-lt"/>
        </a:defRPr>
      </a:lvl4pPr>
      <a:lvl5pPr marL="2002977" indent="-174171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»"/>
        <a:defRPr sz="1500">
          <a:solidFill>
            <a:schemeClr val="tx1"/>
          </a:solidFill>
          <a:latin typeface="+mn-lt"/>
        </a:defRPr>
      </a:lvl5pPr>
      <a:lvl6pPr marL="2435405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6pPr>
      <a:lvl7pPr marL="2867832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7pPr>
      <a:lvl8pPr marL="3300259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8pPr>
      <a:lvl9pPr marL="3732685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427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854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7280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9708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2134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4562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6988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9415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C Header no Prov.jp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44000" cy="64008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596" y="1570138"/>
            <a:ext cx="8230810" cy="45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8" tIns="45704" rIns="91408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56596" y="645181"/>
            <a:ext cx="8230810" cy="59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486" tIns="43243" rIns="86486" bIns="432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9" name="Picture 18" descr="APHC PP_bottom bar.jp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0" y="6510276"/>
            <a:ext cx="9144000" cy="396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</p:sldLayoutIdLst>
  <p:hf hdr="0" ftr="0" dt="0"/>
  <p:txStyles>
    <p:titleStyle>
      <a:lvl1pPr algn="ctr" defTabSz="914403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0D25"/>
          </a:solidFill>
          <a:latin typeface="+mj-lt"/>
          <a:ea typeface="+mj-ea"/>
          <a:cs typeface="+mj-cs"/>
        </a:defRPr>
      </a:lvl1pPr>
      <a:lvl2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2pPr>
      <a:lvl3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3pPr>
      <a:lvl4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4pPr>
      <a:lvl5pPr algn="ctr" defTabSz="914403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5pPr>
      <a:lvl6pPr marL="432427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6pPr>
      <a:lvl7pPr marL="864854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7pPr>
      <a:lvl8pPr marL="1297280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8pPr>
      <a:lvl9pPr marL="1729708" algn="ctr" defTabSz="914403" rtl="0" fontAlgn="base">
        <a:spcBef>
          <a:spcPct val="0"/>
        </a:spcBef>
        <a:spcAft>
          <a:spcPct val="0"/>
        </a:spcAft>
        <a:defRPr sz="3000" b="1">
          <a:solidFill>
            <a:srgbClr val="660033"/>
          </a:solidFill>
          <a:latin typeface="Arial" charset="0"/>
        </a:defRPr>
      </a:lvl9pPr>
    </p:titleStyle>
    <p:bodyStyle>
      <a:lvl1pPr marL="216214" indent="-216214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SzPct val="125000"/>
        <a:buChar char="•"/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743234" indent="-286784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–"/>
        <a:defRPr sz="2100">
          <a:solidFill>
            <a:schemeClr val="tx1"/>
          </a:solidFill>
          <a:latin typeface="+mn-lt"/>
        </a:defRPr>
      </a:lvl2pPr>
      <a:lvl3pPr marL="1081067" indent="-166665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•"/>
        <a:defRPr sz="1900">
          <a:solidFill>
            <a:schemeClr val="tx1"/>
          </a:solidFill>
          <a:latin typeface="+mn-lt"/>
        </a:defRPr>
      </a:lvl3pPr>
      <a:lvl4pPr marL="1600580" indent="-229728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–"/>
        <a:defRPr>
          <a:solidFill>
            <a:schemeClr val="tx1"/>
          </a:solidFill>
          <a:latin typeface="+mn-lt"/>
        </a:defRPr>
      </a:lvl4pPr>
      <a:lvl5pPr marL="2002977" indent="-174171" algn="l" defTabSz="914403" rtl="0" eaLnBrk="0" fontAlgn="base" hangingPunct="0">
        <a:spcBef>
          <a:spcPct val="20000"/>
        </a:spcBef>
        <a:spcAft>
          <a:spcPct val="0"/>
        </a:spcAft>
        <a:buClr>
          <a:srgbClr val="590D25"/>
        </a:buClr>
        <a:buChar char="»"/>
        <a:defRPr sz="1500">
          <a:solidFill>
            <a:schemeClr val="tx1"/>
          </a:solidFill>
          <a:latin typeface="+mn-lt"/>
        </a:defRPr>
      </a:lvl5pPr>
      <a:lvl6pPr marL="2435405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6pPr>
      <a:lvl7pPr marL="2867832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7pPr>
      <a:lvl8pPr marL="3300259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8pPr>
      <a:lvl9pPr marL="3732685" indent="-174171" algn="l" defTabSz="914403" rtl="0" fontAlgn="base">
        <a:spcBef>
          <a:spcPct val="20000"/>
        </a:spcBef>
        <a:spcAft>
          <a:spcPct val="0"/>
        </a:spcAft>
        <a:buClr>
          <a:srgbClr val="660033"/>
        </a:buClr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427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854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7280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9708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2134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4562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6988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9415" algn="l" defTabSz="8648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77976" y="757917"/>
            <a:ext cx="8388048" cy="993949"/>
          </a:xfrm>
          <a:noFill/>
        </p:spPr>
        <p:txBody>
          <a:bodyPr lIns="91408" tIns="45704" rIns="91408" bIns="45704"/>
          <a:lstStyle/>
          <a:p>
            <a:pPr eaLnBrk="1" hangingPunct="1"/>
            <a:r>
              <a:rPr lang="en-US" b="0" dirty="0" smtClean="0"/>
              <a:t>Safe Patient Handling Initiative</a:t>
            </a:r>
            <a:br>
              <a:rPr lang="en-US" b="0" dirty="0" smtClean="0"/>
            </a:br>
            <a:r>
              <a:rPr lang="en-US" b="0" dirty="0" smtClean="0"/>
              <a:t>Army-wide Implementation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27539" y="4818562"/>
            <a:ext cx="8088923" cy="11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486" tIns="43243" rIns="86486" bIns="43243">
            <a:spAutoFit/>
          </a:bodyPr>
          <a:lstStyle/>
          <a:p>
            <a:pPr algn="ctr" defTabSz="914403"/>
            <a:r>
              <a:rPr lang="en-US" sz="2400" dirty="0" smtClean="0"/>
              <a:t>COL Myrna Callison</a:t>
            </a:r>
          </a:p>
          <a:p>
            <a:pPr algn="ctr" defTabSz="914403"/>
            <a:r>
              <a:rPr lang="en-US" sz="2400" dirty="0" smtClean="0"/>
              <a:t>Ms. Kelsey McCoskey</a:t>
            </a:r>
          </a:p>
          <a:p>
            <a:pPr algn="ctr" defTabSz="914403"/>
            <a:r>
              <a:rPr lang="en-US" sz="2400" dirty="0" smtClean="0"/>
              <a:t>Ms. Carlla Jones</a:t>
            </a:r>
            <a:endParaRPr lang="en-US" sz="2400" dirty="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765150" y="6548615"/>
            <a:ext cx="5613702" cy="27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86" tIns="43243" rIns="86486" bIns="43243">
            <a:spAutoFit/>
          </a:bodyPr>
          <a:lstStyle/>
          <a:p>
            <a:pPr algn="ctr" defTabSz="914403"/>
            <a:r>
              <a:rPr lang="en-US" sz="1200" b="1" dirty="0" smtClean="0"/>
              <a:t>Unclassified</a:t>
            </a:r>
            <a:endParaRPr lang="en-US" sz="1200" b="1" dirty="0"/>
          </a:p>
        </p:txBody>
      </p:sp>
      <p:sp>
        <p:nvSpPr>
          <p:cNvPr id="3079" name="Text Box 17"/>
          <p:cNvSpPr txBox="1">
            <a:spLocks noChangeArrowheads="1"/>
          </p:cNvSpPr>
          <p:nvPr/>
        </p:nvSpPr>
        <p:spPr bwMode="auto">
          <a:xfrm>
            <a:off x="1744747" y="5968365"/>
            <a:ext cx="5654507" cy="30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486" tIns="43243" rIns="86486" bIns="43243">
            <a:spAutoFit/>
          </a:bodyPr>
          <a:lstStyle/>
          <a:p>
            <a:pPr algn="ctr" defTabSz="914403"/>
            <a:r>
              <a:rPr lang="en-US" sz="1400" dirty="0" smtClean="0"/>
              <a:t>7 December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algn="r" defTabSz="914403"/>
            <a:fld id="{49A95DA6-8591-45B8-AEC7-90BA6A236A35}" type="slidenum">
              <a:rPr lang="en-US" sz="1000" smtClean="0"/>
              <a:pPr algn="r" defTabSz="914403"/>
              <a:t>2</a:t>
            </a:fld>
            <a:endParaRPr lang="en-US" sz="100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365760" y="712200"/>
            <a:ext cx="8398411" cy="523196"/>
          </a:xfrm>
          <a:noFill/>
        </p:spPr>
        <p:txBody>
          <a:bodyPr wrap="square" lIns="91408" tIns="45704" rIns="91408" bIns="45704">
            <a:spAutoFit/>
          </a:bodyPr>
          <a:lstStyle/>
          <a:p>
            <a:pPr eaLnBrk="1" hangingPunct="1"/>
            <a:r>
              <a:rPr lang="en-US" sz="2800" dirty="0" smtClean="0"/>
              <a:t>Briefing Outline</a:t>
            </a:r>
          </a:p>
        </p:txBody>
      </p:sp>
      <p:sp>
        <p:nvSpPr>
          <p:cNvPr id="4101" name="Text Box 4"/>
          <p:cNvSpPr>
            <a:spLocks noGrp="1" noChangeArrowheads="1"/>
          </p:cNvSpPr>
          <p:nvPr>
            <p:ph type="body" idx="1"/>
          </p:nvPr>
        </p:nvSpPr>
        <p:spPr>
          <a:xfrm>
            <a:off x="842982" y="2320978"/>
            <a:ext cx="7458036" cy="3723680"/>
          </a:xfrm>
          <a:noFill/>
        </p:spPr>
        <p:txBody>
          <a:bodyPr lIns="91424" tIns="45712" rIns="91424" bIns="45712"/>
          <a:lstStyle/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Background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Summary of Costs and Benefits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Implementation Plan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Costs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Benefits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Pilot Project Outcomes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ROI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r>
              <a:rPr lang="en-US" sz="1800" dirty="0" smtClean="0"/>
              <a:t>Next Steps</a:t>
            </a:r>
          </a:p>
          <a:p>
            <a:pPr marL="338108" indent="-338108" defTabSz="864854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itchFamily="2" charset="2"/>
              <a:buAutoNum type="arabicPeriod"/>
            </a:pPr>
            <a:endParaRPr lang="en-US" sz="1800" dirty="0" smtClean="0"/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48330" y="1593770"/>
            <a:ext cx="8238821" cy="934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>
              <a:buClr>
                <a:schemeClr val="tx1"/>
              </a:buClr>
              <a:buSzPct val="125000"/>
            </a:pPr>
            <a:r>
              <a:rPr lang="en-US" b="1" dirty="0"/>
              <a:t>PURPOSE</a:t>
            </a:r>
            <a:r>
              <a:rPr lang="en-US" dirty="0" smtClean="0"/>
              <a:t>: To provide a Business Case Analysis for the proliferation of the Safe Patient Handling Initiative throughout the Army.</a:t>
            </a:r>
            <a:endParaRPr lang="en-US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769591"/>
            <a:ext cx="8229600" cy="518218"/>
          </a:xfrm>
        </p:spPr>
        <p:txBody>
          <a:bodyPr/>
          <a:lstStyle/>
          <a:p>
            <a:r>
              <a:rPr lang="en-US" sz="2800" b="1" dirty="0" smtClean="0"/>
              <a:t>Background</a:t>
            </a:r>
          </a:p>
        </p:txBody>
      </p:sp>
      <p:graphicFrame>
        <p:nvGraphicFramePr>
          <p:cNvPr id="17425" name="Group 17"/>
          <p:cNvGraphicFramePr>
            <a:graphicFrameLocks noGrp="1"/>
          </p:cNvGraphicFramePr>
          <p:nvPr/>
        </p:nvGraphicFramePr>
        <p:xfrm>
          <a:off x="381000" y="1323975"/>
          <a:ext cx="8382000" cy="4754880"/>
        </p:xfrm>
        <a:graphic>
          <a:graphicData uri="http://schemas.openxmlformats.org/drawingml/2006/table">
            <a:tbl>
              <a:tblPr/>
              <a:tblGrid>
                <a:gridCol w="4152900"/>
                <a:gridCol w="4229100"/>
              </a:tblGrid>
              <a:tr h="161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Problem Statement: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dirty="0" smtClean="0"/>
                        <a:t>Preventable musculoskeletal disorders (MSDs) among healthcare workers related to patient handling and movement are frequent and expensive in the MEDCOM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Objective: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Implementation of a comprehensive SPHP throughout the Army to include a signed MEDCOM policy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Maximize patient outcomes through reduction of hospital-acquired pressure ulcers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Minimize patient handling-related injuries to patient care providers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Minimize staff lost work days related to patient handling injuries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4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Scope: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Mr. Coley directed development of a SPHP implementation plan for all Army Medical Treatment Facilities (MTFs)and calculation of corresponding return-on-investment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Core SPHP elements are: (1) ergonomic risk assessment for each clinical unit/area; (2) patient handling equipment (e.g., ceiling lifts, slings);  (3) comprehensive equipment / program training and education; (4) facility champions and unit peer leaders; (5) multi-disciplinary facility Safe Patient Handling Committee; (6) Facility ‘Minimal Life’ Policy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Assumptions: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Rate of injuries at locations without a SPHP will remain constant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Rate of injury underreporting* will remain constant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Benefits will begin to accrue in year 2 of initiative implementation at a given location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Constraints: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cs typeface="Arial" charset="0"/>
                      </a:endParaRP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MTF renovation priorities and timelines set by US Army Health Facility Planning Agency (USAHFPA)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Retrofits will be needed for already renovated MTFs</a:t>
                      </a:r>
                    </a:p>
                    <a:p>
                      <a:pPr marL="111125" marR="0" lvl="1" indent="-1111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Arial" charset="0"/>
                        </a:rPr>
                        <a:t>Limited influence for Joint Task Force National Capital Region Medical Region locations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734175" y="6191250"/>
            <a:ext cx="2057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/>
              <a:t>*60% for military and civilian workers</a:t>
            </a:r>
            <a:endParaRPr lang="en-US" sz="9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6537722"/>
            <a:ext cx="4523619" cy="36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Kelsey McCoskey/MCHB-TS-OER, ERGO/410-436-8864/kelsey.mccoskey@us.army.mil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596" y="1293691"/>
            <a:ext cx="8230810" cy="5192169"/>
          </a:xfrm>
        </p:spPr>
        <p:txBody>
          <a:bodyPr/>
          <a:lstStyle/>
          <a:p>
            <a:r>
              <a:rPr lang="en-US" sz="1600" dirty="0" smtClean="0"/>
              <a:t>Injury rate data from the JBLM pilot project is trending in the right direction (i.e., injury rates).</a:t>
            </a:r>
          </a:p>
          <a:p>
            <a:r>
              <a:rPr lang="en-US" sz="1600" dirty="0" smtClean="0"/>
              <a:t>Evidence of change in culture and usage of patient handling equipment: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Since the JBLM pilot project is still in its infancy, published literature references were used as the basis for decreases in numbers of pressure ulcers.</a:t>
            </a:r>
          </a:p>
          <a:p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JBLM-Specific Data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808" y="2273083"/>
            <a:ext cx="7644809" cy="12143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 l="56300" t="24186" r="11623" b="13953"/>
          <a:stretch>
            <a:fillRect/>
          </a:stretch>
        </p:blipFill>
        <p:spPr bwMode="auto">
          <a:xfrm>
            <a:off x="2636873" y="3779372"/>
            <a:ext cx="3444949" cy="198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42930" y="4518837"/>
            <a:ext cx="244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94251" y="4490483"/>
            <a:ext cx="244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23589" y="4288465"/>
            <a:ext cx="2250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sz="1200" i="1" dirty="0" smtClean="0"/>
              <a:t>= Statistically significant</a:t>
            </a:r>
            <a:endParaRPr lang="en-US" i="1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6537722"/>
            <a:ext cx="4523619" cy="36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Kelsey McCoskey/MCHB-TS-OER, ERGO/410-436-8864/kelsey.mccoskey@us.army.mil</a:t>
            </a:r>
            <a:endParaRPr lang="en-US" sz="9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387" y="777589"/>
            <a:ext cx="8761228" cy="559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921990"/>
            <a:ext cx="8229600" cy="518218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Implementation Plan</a:t>
            </a:r>
          </a:p>
        </p:txBody>
      </p:sp>
      <p:sp>
        <p:nvSpPr>
          <p:cNvPr id="24579" name="TextBox 10"/>
          <p:cNvSpPr txBox="1">
            <a:spLocks noChangeArrowheads="1"/>
          </p:cNvSpPr>
          <p:nvPr/>
        </p:nvSpPr>
        <p:spPr bwMode="auto">
          <a:xfrm>
            <a:off x="428625" y="1576388"/>
            <a:ext cx="8381999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Implementation timeline based </a:t>
            </a:r>
            <a:r>
              <a:rPr lang="en-US" sz="2000" smtClean="0">
                <a:latin typeface="Calibri" charset="0"/>
              </a:rPr>
              <a:t>on USAHFPA </a:t>
            </a:r>
            <a:r>
              <a:rPr lang="en-US" sz="2000" dirty="0" smtClean="0">
                <a:latin typeface="Calibri" charset="0"/>
              </a:rPr>
              <a:t>schedule for facility renovation and injury rates/prevalence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For locations with Phase I/II renovations, calculations assume .5 implementation of initiative in each phase.</a:t>
            </a:r>
            <a:endParaRPr lang="en-US" sz="2000" dirty="0">
              <a:latin typeface="Calibri" charset="0"/>
            </a:endParaRPr>
          </a:p>
          <a:p>
            <a:pPr marL="234950" indent="-234950">
              <a:buFont typeface="Arial" charset="0"/>
              <a:buChar char="•"/>
            </a:pPr>
            <a:endParaRPr lang="en-US" sz="2000" dirty="0" smtClean="0">
              <a:latin typeface="Calibri" charset="0"/>
            </a:endParaRP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FY12: Madigan AMC (sustainment of pilot project), Brooke AMC, Tripler AMC, Eisenhower AMC, Evans ACH (Phase I)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FY13: Reynolds ACH, Winn ACH (Phase I), Leonard Wood ACH, </a:t>
            </a:r>
            <a:r>
              <a:rPr lang="en-US" sz="2000" dirty="0" err="1" smtClean="0">
                <a:latin typeface="Calibri" charset="0"/>
              </a:rPr>
              <a:t>Blanchfield</a:t>
            </a:r>
            <a:r>
              <a:rPr lang="en-US" sz="2000" dirty="0" smtClean="0">
                <a:latin typeface="Calibri" charset="0"/>
              </a:rPr>
              <a:t> ACH, </a:t>
            </a:r>
            <a:r>
              <a:rPr lang="en-US" sz="2000" dirty="0" err="1" smtClean="0">
                <a:latin typeface="Calibri" charset="0"/>
              </a:rPr>
              <a:t>Moncreif</a:t>
            </a:r>
            <a:r>
              <a:rPr lang="en-US" sz="2000" dirty="0" smtClean="0">
                <a:latin typeface="Calibri" charset="0"/>
              </a:rPr>
              <a:t> ACH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FY14: Womack AMC, Evans ACH (Phase II), Martin ACH, Irwin ACH, Keller ACH,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FY15: </a:t>
            </a:r>
            <a:r>
              <a:rPr lang="en-US" sz="2000" dirty="0" err="1" smtClean="0">
                <a:latin typeface="Calibri" charset="0"/>
              </a:rPr>
              <a:t>Darnall</a:t>
            </a:r>
            <a:r>
              <a:rPr lang="en-US" sz="2000" dirty="0" smtClean="0">
                <a:latin typeface="Calibri" charset="0"/>
              </a:rPr>
              <a:t> AMC, Bayne-Jones ACH, Guthrie ACH, Bassett ACH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FY16: Wm. Beaumont AMC, Winn ACH (Phase II), Ireland ACH, Weed ACH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FY17*: R. Bliss ACH, Fox AHC, </a:t>
            </a:r>
            <a:r>
              <a:rPr lang="en-US" sz="2000" dirty="0" err="1" smtClean="0">
                <a:latin typeface="Calibri" charset="0"/>
              </a:rPr>
              <a:t>Lyster</a:t>
            </a:r>
            <a:r>
              <a:rPr lang="en-US" sz="2000" dirty="0" smtClean="0">
                <a:latin typeface="Calibri" charset="0"/>
              </a:rPr>
              <a:t> AHC, Munson ACH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FY18*: Camp Humphreys (Korea), </a:t>
            </a:r>
            <a:r>
              <a:rPr lang="en-US" sz="2000" dirty="0" err="1" smtClean="0">
                <a:latin typeface="Calibri" charset="0"/>
              </a:rPr>
              <a:t>Landstuhl</a:t>
            </a:r>
            <a:r>
              <a:rPr lang="en-US" sz="2000" dirty="0" smtClean="0">
                <a:latin typeface="Calibri" charset="0"/>
              </a:rPr>
              <a:t> (Germany)</a:t>
            </a:r>
            <a:endParaRPr lang="en-US" sz="2000" dirty="0">
              <a:latin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451" y="62103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*Costs and benefits not included in MEDCOM BCA</a:t>
            </a:r>
            <a:endParaRPr lang="en-US" sz="1200" i="1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712275"/>
            <a:ext cx="8230810" cy="456662"/>
          </a:xfrm>
        </p:spPr>
        <p:txBody>
          <a:bodyPr/>
          <a:lstStyle/>
          <a:p>
            <a:r>
              <a:rPr lang="en-US" dirty="0" smtClean="0"/>
              <a:t>Equipment and Facilities Costs</a:t>
            </a:r>
            <a:endParaRPr lang="en-US" dirty="0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419100" y="2947988"/>
            <a:ext cx="8381999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Patient handling equipment: ceiling lifts, floor lifts, sit-to-stand lifts, straight track lifts, slings, spare motors, privacy curtains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Equipment costs based on pilot project: $8.5K per room needing coverage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Slings calculated as 5/bed (overhead lifts), 5/lift (sit-to-stand/floor-based lifts)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Number of beds determined by bed/days/month data from M2, FY09 – FY11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Number of room determined from DMLSS data pull, August 2011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MILCON $$ will fund ceiling lifts in all med-</a:t>
            </a:r>
            <a:r>
              <a:rPr lang="en-US" sz="2000" dirty="0" err="1" smtClean="0">
                <a:latin typeface="Calibri" charset="0"/>
              </a:rPr>
              <a:t>surg</a:t>
            </a:r>
            <a:r>
              <a:rPr lang="en-US" sz="2000" dirty="0" smtClean="0">
                <a:latin typeface="Calibri" charset="0"/>
              </a:rPr>
              <a:t> and ICU areas in renovated/new facilities in coordination with USAHFPA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Computer cost = $3.5K per person</a:t>
            </a:r>
            <a:endParaRPr lang="en-US" sz="2000" dirty="0">
              <a:latin typeface="Calibri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80753" y="1169580"/>
          <a:ext cx="8686801" cy="1707083"/>
        </p:xfrm>
        <a:graphic>
          <a:graphicData uri="http://schemas.openxmlformats.org/drawingml/2006/table">
            <a:tbl>
              <a:tblPr/>
              <a:tblGrid>
                <a:gridCol w="2073349"/>
                <a:gridCol w="829340"/>
                <a:gridCol w="1150407"/>
                <a:gridCol w="926741"/>
                <a:gridCol w="926741"/>
                <a:gridCol w="926741"/>
                <a:gridCol w="926741"/>
                <a:gridCol w="926741"/>
              </a:tblGrid>
              <a:tr h="283942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900" b="1" i="1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Equipment Lease/Purchase Cost (Capital Asset Expense)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7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latin typeface="Arial"/>
                        </a:rPr>
                        <a:t>Description of Equipment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Lease or Purchase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Classification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344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Enter Full Cost under each year.  Capital Asset cost are not prorated because of initial investment requirements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7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Safe Patient Handling Equipment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Purchase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Patient Care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$3,935,000.00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$5,352,000.00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$5,486,000.00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$5,640,000.00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$4,895,000.00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3715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Computers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Purchase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IM/IT Hardware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$28,000.00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$36,000.00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$30,000.00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$73,000.00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$67,000.00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185791"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latin typeface="Arial"/>
                        </a:rPr>
                        <a:t>Total Capital Equipment Cost Increase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$3,963,000.00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$5,388,000.00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$5,516,000.00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$5,713,000.00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latin typeface="Arial"/>
                        </a:rPr>
                        <a:t>$4,962,000.00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18977" y="6124353"/>
            <a:ext cx="8676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**Note: JIF funding received for Tripler AMC for FY12 – Tripler costs backed out of BCA for FY12.</a:t>
            </a:r>
            <a:endParaRPr lang="en-US" sz="14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712275"/>
            <a:ext cx="8230810" cy="456662"/>
          </a:xfrm>
        </p:spPr>
        <p:txBody>
          <a:bodyPr/>
          <a:lstStyle/>
          <a:p>
            <a:r>
              <a:rPr lang="en-US" dirty="0" smtClean="0"/>
              <a:t>Equipment and Facilities Costs, cont.</a:t>
            </a:r>
            <a:endParaRPr lang="en-US" dirty="0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419100" y="3289138"/>
            <a:ext cx="8381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Additional storage space needed to store slings, sit-to-stand, floor lifts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Cost of $75K/MTF based on pilot project data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Space usually scavenged from existing (unused) closet/utility areas</a:t>
            </a:r>
            <a:endParaRPr lang="en-US" sz="2000" dirty="0">
              <a:latin typeface="Calibri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52890" y="1265274"/>
          <a:ext cx="7995686" cy="1593220"/>
        </p:xfrm>
        <a:graphic>
          <a:graphicData uri="http://schemas.openxmlformats.org/drawingml/2006/table">
            <a:tbl>
              <a:tblPr/>
              <a:tblGrid>
                <a:gridCol w="2519919"/>
                <a:gridCol w="1210717"/>
                <a:gridCol w="853010"/>
                <a:gridCol w="853010"/>
                <a:gridCol w="853010"/>
                <a:gridCol w="853010"/>
                <a:gridCol w="853010"/>
              </a:tblGrid>
              <a:tr h="2548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i="1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Facility New &amp; Modification Cost (Capital Asset Expense)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02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Description of Facility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New/</a:t>
                      </a:r>
                      <a:br>
                        <a:rPr lang="en-US" sz="900" b="1" i="0" u="none" strike="noStrike">
                          <a:latin typeface="Arial"/>
                        </a:rPr>
                      </a:br>
                      <a:r>
                        <a:rPr lang="en-US" sz="900" b="1" i="0" u="none" strike="noStrike">
                          <a:latin typeface="Arial"/>
                        </a:rPr>
                        <a:t>Modification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40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Enter Full Cost under each year.  Capital Asset cost are not prorated because of initial investment requirements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05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Additional storage space within each MTF for lifts/slings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Modification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$225,000.00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$311,000.00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$269,000.00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$232,000.00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$241,000.00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20294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latin typeface="Arial"/>
                        </a:rPr>
                        <a:t>Total Capital Facility Cost Increase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$225,000.00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$311,000.00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$269,000.00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$232,000.00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latin typeface="Arial"/>
                        </a:rPr>
                        <a:t>$241,000.00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681497"/>
            <a:ext cx="8230810" cy="518218"/>
          </a:xfrm>
        </p:spPr>
        <p:txBody>
          <a:bodyPr/>
          <a:lstStyle/>
          <a:p>
            <a:r>
              <a:rPr lang="en-US" sz="2800" dirty="0" smtClean="0"/>
              <a:t>Non-Capital Expenses</a:t>
            </a:r>
            <a:endParaRPr lang="en-US" sz="2800" dirty="0"/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419100" y="2947988"/>
            <a:ext cx="8381999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Maintenance for patient handling equipment (batteries ,belts, etc.) = 0.5% of equipment costs/per year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Enhanced laundry contract for slings – based on pilot project data = no. of slings purchased * 4.1 = no. of slings needing to be laundered each month * $0.0003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Continuing Medical Education (CMEs) for Patient Handling Program Administrators assumes 30 CMEs required every 2 years = 15 CMEs per year; $1.8K TDY costs + $0.8K registration per FTE per year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Site assistance visits: 5 on-site consults for 2 USAPHC staff per site in year 1 and year 2 of implementation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Office supplies = $2K/FTE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 l="2086" t="35654" r="15497" b="45203"/>
          <a:stretch>
            <a:fillRect/>
          </a:stretch>
        </p:blipFill>
        <p:spPr bwMode="auto">
          <a:xfrm>
            <a:off x="164804" y="1329068"/>
            <a:ext cx="8819708" cy="148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681497"/>
            <a:ext cx="8230810" cy="518218"/>
          </a:xfrm>
        </p:spPr>
        <p:txBody>
          <a:bodyPr/>
          <a:lstStyle/>
          <a:p>
            <a:r>
              <a:rPr lang="en-US" sz="2800" dirty="0" smtClean="0"/>
              <a:t>Labor</a:t>
            </a:r>
            <a:endParaRPr lang="en-US" sz="2800" dirty="0"/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419100" y="3373308"/>
            <a:ext cx="8381999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Safe Patient Handling Program Administrator and Assistant required at each location (as per industry gold standards and pilot project)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Sustainment of Madigan SPHP </a:t>
            </a:r>
            <a:r>
              <a:rPr lang="en-US" sz="2000" dirty="0" err="1" smtClean="0">
                <a:latin typeface="Calibri" charset="0"/>
              </a:rPr>
              <a:t>Pgm</a:t>
            </a:r>
            <a:r>
              <a:rPr lang="en-US" sz="2000" dirty="0" smtClean="0">
                <a:latin typeface="Calibri" charset="0"/>
              </a:rPr>
              <a:t> Administrator and Assistant included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err="1" smtClean="0">
                <a:latin typeface="Calibri" charset="0"/>
              </a:rPr>
              <a:t>BioMed</a:t>
            </a:r>
            <a:r>
              <a:rPr lang="en-US" sz="2000" dirty="0" smtClean="0">
                <a:latin typeface="Calibri" charset="0"/>
              </a:rPr>
              <a:t> Personnel (MTF) needed to:</a:t>
            </a:r>
          </a:p>
          <a:p>
            <a:pPr marL="666915" lvl="1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Inspect rooms 3 times during equipment installation for infection control (0.25 hrs/room)</a:t>
            </a:r>
          </a:p>
          <a:p>
            <a:pPr marL="666915" lvl="1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Perform yearly maintenance and load testing for equipment (0.5 hrs/room) </a:t>
            </a:r>
          </a:p>
          <a:p>
            <a:pPr marL="234950" indent="-234950">
              <a:buFont typeface="Arial" charset="0"/>
              <a:buChar char="•"/>
            </a:pPr>
            <a:r>
              <a:rPr lang="en-US" sz="2000" dirty="0" smtClean="0">
                <a:latin typeface="Calibri" charset="0"/>
              </a:rPr>
              <a:t>Project Consultant and Project Manager are USAPHC staff to oversee Army-wide implementation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3283" y="1275921"/>
          <a:ext cx="8708067" cy="2018108"/>
        </p:xfrm>
        <a:graphic>
          <a:graphicData uri="http://schemas.openxmlformats.org/drawingml/2006/table">
            <a:tbl>
              <a:tblPr/>
              <a:tblGrid>
                <a:gridCol w="1828801"/>
                <a:gridCol w="765544"/>
                <a:gridCol w="935665"/>
                <a:gridCol w="925033"/>
                <a:gridCol w="1026060"/>
                <a:gridCol w="1115202"/>
                <a:gridCol w="1079611"/>
                <a:gridCol w="1032151"/>
              </a:tblGrid>
              <a:tr h="345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Description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Grade </a:t>
                      </a:r>
                      <a:r>
                        <a:rPr lang="en-US" sz="900" b="1" i="0" u="none" strike="noStrike" dirty="0" smtClean="0">
                          <a:latin typeface="Arial"/>
                        </a:rPr>
                        <a:t>Level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Total Salary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FY16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32646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Safe Patient Handling Program Administrator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11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64854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$       88,493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5.00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9.00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16.00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24.00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17253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Safe Patient Handling Program Assistant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64854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$       73,139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9.00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16.00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20.00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24.00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32646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latin typeface="Arial"/>
                        </a:rPr>
                        <a:t>BioMed</a:t>
                      </a:r>
                      <a:r>
                        <a:rPr lang="en-US" sz="900" b="0" i="0" u="none" strike="noStrike" dirty="0">
                          <a:latin typeface="Arial"/>
                        </a:rPr>
                        <a:t> Personnel (MTF)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Arial"/>
                        </a:rPr>
                        <a:t>7</a:t>
                      </a:r>
                      <a:endParaRPr lang="en-US" sz="900" b="0" i="0" u="none" strike="noStrike" dirty="0">
                        <a:latin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64854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$       59,798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0.38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0.58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0.83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0.93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Arial"/>
                        </a:rPr>
                        <a:t>0.71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32646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Safe Patient Handling Project Manager/Consultant (USAPHC)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64854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$     126,130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1.52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1.52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1.52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1.52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1.52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172538"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latin typeface="Arial"/>
                        </a:rPr>
                        <a:t>Total GS Personnel Cost per Year: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 $    1,022,600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 $    1,681,088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 $    2,827,461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 $    3,479,969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latin typeface="Arial"/>
                        </a:rPr>
                        <a:t> $    4,113,341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681497"/>
            <a:ext cx="8230810" cy="518218"/>
          </a:xfrm>
        </p:spPr>
        <p:txBody>
          <a:bodyPr/>
          <a:lstStyle/>
          <a:p>
            <a:r>
              <a:rPr lang="en-US" sz="2800" dirty="0" smtClean="0"/>
              <a:t>Benefits – O&amp;M</a:t>
            </a:r>
            <a:endParaRPr lang="en-US" sz="2800" dirty="0"/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286603" y="3864014"/>
            <a:ext cx="865268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indent="-234950">
              <a:buFont typeface="Arial" charset="0"/>
              <a:buChar char="•"/>
            </a:pPr>
            <a:r>
              <a:rPr lang="en-US" sz="1200" dirty="0" smtClean="0">
                <a:latin typeface="Calibri" charset="0"/>
              </a:rPr>
              <a:t>No. of pressure ulcer cases per year determined from linear best fit trend based on M2 data for FY09 - FY11. Average medical care cost per pressure ulcer case (individual) is $39.3K, based on M2 data, FY09 - FY11. Peer-reviewed literature documents the extra days of hospital stay required by patients with pressure ulcers; use linear best fit trend for hospital stays for pressure ulcer cases from M2 data, FY09 - FY11; M2 data used to determine average cost per day of hospital stay = $3.4K/day. </a:t>
            </a:r>
          </a:p>
          <a:p>
            <a:pPr marL="234950" indent="-234950">
              <a:buFont typeface="Arial" charset="0"/>
              <a:buChar char="•"/>
            </a:pPr>
            <a:r>
              <a:rPr lang="en-US" sz="1200" dirty="0" smtClean="0">
                <a:latin typeface="Calibri" charset="0"/>
              </a:rPr>
              <a:t>The complications from immobility due to inadequate patient handling can be extensive and expensive - average of $22.4K in hospital costs per complication. Make conservative estimate of 1 complication related to immobility avoided for 30% of new pressure ulcer cases. </a:t>
            </a:r>
          </a:p>
          <a:p>
            <a:pPr marL="234950" indent="-234950">
              <a:buFont typeface="Arial" charset="0"/>
              <a:buChar char="•"/>
            </a:pPr>
            <a:r>
              <a:rPr lang="en-US" sz="1200" dirty="0" smtClean="0">
                <a:latin typeface="Calibri" charset="0"/>
              </a:rPr>
              <a:t>Nurse/tech injury data drawn from Defense Civilian Personnel Data System (DCPDS) via Regional </a:t>
            </a:r>
            <a:r>
              <a:rPr lang="en-US" sz="1200" dirty="0" err="1" smtClean="0">
                <a:latin typeface="Calibri" charset="0"/>
              </a:rPr>
              <a:t>BOXi</a:t>
            </a:r>
            <a:r>
              <a:rPr lang="en-US" sz="1200" dirty="0" smtClean="0">
                <a:latin typeface="Calibri" charset="0"/>
              </a:rPr>
              <a:t>, Sept 2011. Injuries extrapolated forward using linear best fit trend. Assume 60% underreporting of injuries based on averaged reported in Nelson/</a:t>
            </a:r>
            <a:r>
              <a:rPr lang="en-US" sz="1200" dirty="0" err="1" smtClean="0">
                <a:latin typeface="Calibri" charset="0"/>
              </a:rPr>
              <a:t>Baptiste</a:t>
            </a:r>
            <a:r>
              <a:rPr lang="en-US" sz="1200" dirty="0" smtClean="0">
                <a:latin typeface="Calibri" charset="0"/>
              </a:rPr>
              <a:t> (2004), Weddle (1996) and Brown (2005). Assume 40% of nurse/tech injuries are due to patient handling, based on % of nursing injuries related to patient handling, 2002 - 2005. TTD costs ($20.5K/new injury) and Medical costs ($4.1K/new injury) for FECA cases based on 3-year period, 2002-2005, adjusted for inflation. </a:t>
            </a:r>
          </a:p>
          <a:p>
            <a:pPr marL="234950" indent="-234950">
              <a:buFont typeface="Arial" charset="0"/>
              <a:buChar char="•"/>
            </a:pPr>
            <a:r>
              <a:rPr lang="en-US" sz="1200" dirty="0" smtClean="0">
                <a:latin typeface="Calibri" charset="0"/>
              </a:rPr>
              <a:t>Benefits were assumed to begin to accrue 1 year after program initiation at each installation, staggering the benefits based on the overall implementation plan.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55181" y="1173602"/>
          <a:ext cx="8750598" cy="2560320"/>
        </p:xfrm>
        <a:graphic>
          <a:graphicData uri="http://schemas.openxmlformats.org/drawingml/2006/table">
            <a:tbl>
              <a:tblPr/>
              <a:tblGrid>
                <a:gridCol w="2658140"/>
                <a:gridCol w="595423"/>
                <a:gridCol w="723014"/>
                <a:gridCol w="988828"/>
                <a:gridCol w="925033"/>
                <a:gridCol w="925032"/>
                <a:gridCol w="1020726"/>
                <a:gridCol w="914402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Benefit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Expense type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Benefit type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FY12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FY13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FY14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FY15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FY16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Reduction of pressure ulcer cases by 15%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 avoidance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1,043,400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5,272,100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5,435,200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5,944,100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6,777,300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21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Hospital stay length decreased for new pressure ulcer cases by 1 day for 30% of cases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 avoidance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180,500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946,600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1,012,700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1,192,500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1,411,000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21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One complication avoided related to immobility for 30% of new pressure ulcer cases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 avoidance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1,189,400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6,236,500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6,671,800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7,857,100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9,296,100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21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Temporary Total Disability (TTD) costs avoided associate with reduced new patient handling injuries (nurses/techs)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 avoidance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191,300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811,900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1,409,100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2,222,600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2,972,400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7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Medical costs avoided associated with reduced new patient handling injuries (nurses/techs)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 avoidance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38,300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162,400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281,800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444,500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594,500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Benefit Estimate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2,642,900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13,429,500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14,810,600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17,660,800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$    21,051,300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681497"/>
            <a:ext cx="8230810" cy="518218"/>
          </a:xfrm>
        </p:spPr>
        <p:txBody>
          <a:bodyPr/>
          <a:lstStyle/>
          <a:p>
            <a:r>
              <a:rPr lang="en-US" sz="2800" dirty="0" smtClean="0"/>
              <a:t>Benefits – Productivity Improvements</a:t>
            </a:r>
            <a:endParaRPr lang="en-US" sz="2800" dirty="0"/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397835" y="2416366"/>
            <a:ext cx="8381999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indent="-234950">
              <a:buFont typeface="Arial" charset="0"/>
              <a:buChar char="•"/>
            </a:pPr>
            <a:r>
              <a:rPr lang="en-US" sz="1600" dirty="0" smtClean="0">
                <a:latin typeface="Calibri" charset="0"/>
              </a:rPr>
              <a:t>Bureau of Labor Statistics indicates an average of 5 lost duty days per nurse/tech patient handling injury. Percentage of nurses/techs at MTFs is ~66% nurses and 35% techs. Calculate 66% of lost duty time at nurse (GS-11) rate and 34% at tech (GS-7) rate.</a:t>
            </a:r>
          </a:p>
          <a:p>
            <a:pPr marL="234950" indent="-234950">
              <a:buFont typeface="Arial" charset="0"/>
              <a:buChar char="•"/>
            </a:pPr>
            <a:endParaRPr lang="en-US" sz="1600" dirty="0" smtClean="0">
              <a:latin typeface="Calibri" charset="0"/>
            </a:endParaRPr>
          </a:p>
          <a:p>
            <a:pPr marL="234950" indent="-234950">
              <a:buFont typeface="Arial" charset="0"/>
              <a:buChar char="•"/>
            </a:pPr>
            <a:r>
              <a:rPr lang="en-US" sz="1600" dirty="0" smtClean="0">
                <a:latin typeface="Calibri" charset="0"/>
              </a:rPr>
              <a:t>Assume 50% of patient handling injuries result in restricted/light duty; assume initiative reduces light duty time by 25%. Calculate 66% of lost duty time at nurse (GS-11) rate and 34% at tech (GS-7) rate.</a:t>
            </a:r>
          </a:p>
          <a:p>
            <a:pPr marL="234950" indent="-234950">
              <a:buFont typeface="Arial" charset="0"/>
              <a:buChar char="•"/>
            </a:pPr>
            <a:endParaRPr lang="en-US" sz="1600" dirty="0" smtClean="0">
              <a:latin typeface="Calibri" charset="0"/>
            </a:endParaRPr>
          </a:p>
          <a:p>
            <a:pPr marL="234950" indent="-234950">
              <a:buFont typeface="Arial" charset="0"/>
              <a:buChar char="•"/>
            </a:pPr>
            <a:r>
              <a:rPr lang="en-US" sz="1600" dirty="0" smtClean="0">
                <a:latin typeface="Calibri" charset="0"/>
              </a:rPr>
              <a:t>Productivity increase - moving patients - assume 25% of patients require 6 moves per day, which require 3 additional personnel @ .25 Hrs per each move at GS-7 rate. Number of patients per day derived by M2 data, FY09 - FY11, average bed days/month.</a:t>
            </a:r>
          </a:p>
          <a:p>
            <a:pPr marL="234950" indent="-234950">
              <a:buFont typeface="Arial" charset="0"/>
              <a:buChar char="•"/>
            </a:pPr>
            <a:endParaRPr lang="en-US" sz="1600" dirty="0" smtClean="0">
              <a:latin typeface="Calibri" charset="0"/>
            </a:endParaRPr>
          </a:p>
          <a:p>
            <a:pPr marL="234950" indent="-234950">
              <a:buFont typeface="Arial" charset="0"/>
              <a:buChar char="•"/>
            </a:pPr>
            <a:r>
              <a:rPr lang="en-US" sz="1600" dirty="0" smtClean="0">
                <a:latin typeface="Calibri" charset="0"/>
              </a:rPr>
              <a:t>Benefits were assumed to begin to accrue 1 year after program initiation at each installation, staggering the benefits based on the overall implementation plan.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541" y="1395634"/>
            <a:ext cx="8779699" cy="784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Benefits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4108" y="1175658"/>
            <a:ext cx="2992118" cy="23202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639" y="3634777"/>
            <a:ext cx="4885711" cy="27541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0002" y="2076420"/>
            <a:ext cx="3072991" cy="30512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681497"/>
            <a:ext cx="8230810" cy="518218"/>
          </a:xfrm>
        </p:spPr>
        <p:txBody>
          <a:bodyPr/>
          <a:lstStyle/>
          <a:p>
            <a:r>
              <a:rPr lang="en-US" sz="2800" dirty="0" smtClean="0"/>
              <a:t>Pilot Project Outcomes</a:t>
            </a:r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6537722"/>
            <a:ext cx="4523619" cy="36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Kelsey McCoskey/MCHB-TS-OER, ERGO/410-436-8864/kelsey.mccoskey@us.army.mil</a:t>
            </a:r>
            <a:endParaRPr lang="en-US" sz="900" dirty="0"/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88" y="1234439"/>
            <a:ext cx="7615451" cy="5180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96" y="681497"/>
            <a:ext cx="8230810" cy="518218"/>
          </a:xfrm>
        </p:spPr>
        <p:txBody>
          <a:bodyPr/>
          <a:lstStyle/>
          <a:p>
            <a:r>
              <a:rPr lang="en-US" sz="2800" dirty="0" smtClean="0"/>
              <a:t>Pilot Project Outcomes</a:t>
            </a:r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6537722"/>
            <a:ext cx="4523619" cy="36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Kelsey McCoskey/MCHB-TS-OER, ERGO/410-436-8864/kelsey.mccoskey@us.army.mil</a:t>
            </a:r>
            <a:endParaRPr lang="en-US" sz="900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263" y="1302348"/>
            <a:ext cx="8106769" cy="48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6596" y="681497"/>
            <a:ext cx="8230810" cy="518218"/>
          </a:xfrm>
        </p:spPr>
        <p:txBody>
          <a:bodyPr/>
          <a:lstStyle/>
          <a:p>
            <a:r>
              <a:rPr lang="en-US" sz="2800" dirty="0" smtClean="0"/>
              <a:t>ROI</a:t>
            </a:r>
            <a:endParaRPr lang="en-US" sz="28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648587" y="1318438"/>
          <a:ext cx="8123274" cy="285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81467" y="4693048"/>
          <a:ext cx="7035210" cy="1051560"/>
        </p:xfrm>
        <a:graphic>
          <a:graphicData uri="http://schemas.openxmlformats.org/drawingml/2006/table">
            <a:tbl>
              <a:tblPr/>
              <a:tblGrid>
                <a:gridCol w="2388700"/>
                <a:gridCol w="1022001"/>
                <a:gridCol w="1640744"/>
                <a:gridCol w="1077638"/>
                <a:gridCol w="906127"/>
              </a:tblGrid>
              <a:tr h="14946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Summary Analysis for 5 Years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946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Total Costs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 $   45,262.46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Net Return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 $   26,149.16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Break Even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6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Total Benefits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 $   71,411.62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Simple ROI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57.8%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 $   10,321.63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69"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>
                          <a:latin typeface="Arial"/>
                        </a:rPr>
                        <a:t>Net Present Value (NPV) at 2.3%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 $   24,345.69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Arial"/>
                        </a:rPr>
                        <a:t>Projected Payback in Years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1.6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Years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446014" y="1194577"/>
            <a:ext cx="8239881" cy="4853408"/>
            <a:chOff x="225" y="801"/>
            <a:chExt cx="5590" cy="3401"/>
          </a:xfrm>
        </p:grpSpPr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225" y="801"/>
              <a:ext cx="2795" cy="17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>
                <a:latin typeface="+mn-lt"/>
              </a:endParaRPr>
            </a:p>
          </p:txBody>
        </p:sp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225" y="2502"/>
              <a:ext cx="2795" cy="17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>
                <a:latin typeface="+mn-lt"/>
              </a:endParaRP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020" y="809"/>
              <a:ext cx="2795" cy="17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>
                <a:latin typeface="+mn-lt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3020" y="2500"/>
              <a:ext cx="2795" cy="17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>
                <a:latin typeface="+mn-lt"/>
              </a:endParaRPr>
            </a:p>
          </p:txBody>
        </p:sp>
      </p:grp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348621" y="3620599"/>
            <a:ext cx="2379738" cy="3244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6486" tIns="43243" rIns="86486" bIns="43243" anchor="ctr"/>
          <a:lstStyle/>
          <a:p>
            <a:pPr algn="ctr" defTabSz="914403">
              <a:lnSpc>
                <a:spcPct val="90000"/>
              </a:lnSpc>
            </a:pPr>
            <a:r>
              <a:rPr lang="en-US" sz="1400" b="1" dirty="0">
                <a:latin typeface="+mn-lt"/>
              </a:rPr>
              <a:t>Recommendation(s)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291167" y="1191724"/>
            <a:ext cx="2379738" cy="3244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6486" tIns="43243" rIns="86486" bIns="43243" anchor="ctr"/>
          <a:lstStyle/>
          <a:p>
            <a:pPr algn="ctr" defTabSz="914403">
              <a:lnSpc>
                <a:spcPct val="90000"/>
              </a:lnSpc>
            </a:pPr>
            <a:r>
              <a:rPr lang="en-US" sz="1400" b="1" dirty="0">
                <a:latin typeface="+mn-lt"/>
              </a:rPr>
              <a:t>Problem / Issue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5482167" y="1199166"/>
            <a:ext cx="2379738" cy="3244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6486" tIns="43243" rIns="86486" bIns="43243" anchor="ctr"/>
          <a:lstStyle/>
          <a:p>
            <a:pPr algn="ctr" defTabSz="914403">
              <a:lnSpc>
                <a:spcPct val="90000"/>
              </a:lnSpc>
            </a:pPr>
            <a:r>
              <a:rPr lang="en-US" sz="1400" b="1" dirty="0">
                <a:latin typeface="+mn-lt"/>
              </a:rPr>
              <a:t>Discussion</a:t>
            </a: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5488216" y="3622088"/>
            <a:ext cx="2379738" cy="3244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6486" tIns="43243" rIns="86486" bIns="43243" anchor="ctr"/>
          <a:lstStyle/>
          <a:p>
            <a:pPr algn="ctr" defTabSz="914403">
              <a:lnSpc>
                <a:spcPct val="90000"/>
              </a:lnSpc>
            </a:pPr>
            <a:r>
              <a:rPr lang="en-US" sz="1400" b="1" dirty="0">
                <a:latin typeface="+mn-lt"/>
              </a:rPr>
              <a:t>Additional Information</a:t>
            </a: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3218847" y="6129700"/>
            <a:ext cx="615345" cy="25151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6486" tIns="43243" rIns="86486" bIns="43243" anchor="ctr"/>
          <a:lstStyle/>
          <a:p>
            <a:pPr algn="ctr" defTabSz="914403">
              <a:lnSpc>
                <a:spcPct val="90000"/>
              </a:lnSpc>
            </a:pPr>
            <a:endParaRPr lang="en-US" sz="1400" b="1" dirty="0">
              <a:latin typeface="+mn-lt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3862919" y="6092491"/>
            <a:ext cx="1484315" cy="30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6486" tIns="43243" rIns="86486" bIns="43243">
            <a:spAutoFit/>
          </a:bodyPr>
          <a:lstStyle/>
          <a:p>
            <a:pPr defTabSz="914403"/>
            <a:r>
              <a:rPr lang="en-US" sz="1400" b="1" dirty="0">
                <a:solidFill>
                  <a:srgbClr val="003399"/>
                </a:solidFill>
                <a:latin typeface="+mn-lt"/>
              </a:rPr>
              <a:t>DISAPPROVED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6177643" y="6129700"/>
            <a:ext cx="615346" cy="25151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6486" tIns="43243" rIns="86486" bIns="43243" anchor="ctr"/>
          <a:lstStyle/>
          <a:p>
            <a:pPr algn="ctr" defTabSz="914403">
              <a:lnSpc>
                <a:spcPct val="90000"/>
              </a:lnSpc>
            </a:pPr>
            <a:endParaRPr lang="en-US" sz="1400" b="1" dirty="0">
              <a:latin typeface="+mn-lt"/>
            </a:endParaRP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6821715" y="6092491"/>
            <a:ext cx="1221423" cy="30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6486" tIns="43243" rIns="86486" bIns="43243">
            <a:spAutoFit/>
          </a:bodyPr>
          <a:lstStyle/>
          <a:p>
            <a:pPr defTabSz="914403"/>
            <a:r>
              <a:rPr lang="en-US" sz="1400" b="1" dirty="0">
                <a:solidFill>
                  <a:srgbClr val="003399"/>
                </a:solidFill>
                <a:latin typeface="+mn-lt"/>
              </a:rPr>
              <a:t>COMMENTS</a:t>
            </a:r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426357" y="6129700"/>
            <a:ext cx="615346" cy="25151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6486" tIns="43243" rIns="86486" bIns="43243" anchor="ctr"/>
          <a:lstStyle/>
          <a:p>
            <a:pPr algn="ctr" defTabSz="914403">
              <a:lnSpc>
                <a:spcPct val="90000"/>
              </a:lnSpc>
            </a:pPr>
            <a:endParaRPr lang="en-US" sz="1400" b="1" dirty="0">
              <a:latin typeface="+mn-lt"/>
            </a:endParaRPr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1070429" y="6071655"/>
            <a:ext cx="1184553" cy="30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6486" tIns="43243" rIns="86486" bIns="43243">
            <a:spAutoFit/>
          </a:bodyPr>
          <a:lstStyle/>
          <a:p>
            <a:pPr defTabSz="914403"/>
            <a:r>
              <a:rPr lang="en-US" sz="1400" b="1" dirty="0" smtClean="0">
                <a:solidFill>
                  <a:srgbClr val="003399"/>
                </a:solidFill>
                <a:latin typeface="+mn-lt"/>
              </a:rPr>
              <a:t>APPROVED</a:t>
            </a:r>
            <a:endParaRPr lang="en-US" sz="1400" b="1" dirty="0">
              <a:solidFill>
                <a:srgbClr val="003399"/>
              </a:solidFill>
              <a:latin typeface="+mn-lt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498930" y="1624084"/>
            <a:ext cx="3989917" cy="19066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08" tIns="45704" rIns="91408" bIns="45704"/>
          <a:lstStyle/>
          <a:p>
            <a:pPr marL="111125" lvl="1" indent="-111125">
              <a:buFont typeface="Arial" charset="0"/>
              <a:buChar char="•"/>
              <a:defRPr/>
            </a:pPr>
            <a:r>
              <a:rPr lang="en-US" sz="1400" dirty="0" smtClean="0"/>
              <a:t>Preventable musculoskeletal disorders (MSDs) among healthcare workers related to patient handling and movement are frequent and expensive in the MEDCOM</a:t>
            </a:r>
            <a:endParaRPr lang="en-US" sz="1400" dirty="0" smtClean="0">
              <a:latin typeface="Calibri" charset="0"/>
              <a:cs typeface="Arial" charset="0"/>
            </a:endParaRPr>
          </a:p>
          <a:p>
            <a:pPr marL="216214" indent="-216214" defTabSz="914403">
              <a:spcBef>
                <a:spcPct val="20000"/>
              </a:spcBef>
              <a:buClr>
                <a:srgbClr val="660033"/>
              </a:buClr>
              <a:buSzPct val="125000"/>
            </a:pPr>
            <a:endParaRPr lang="en-US" sz="1400" b="1" dirty="0">
              <a:latin typeface="+mn-lt"/>
            </a:endParaRP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4644573" y="1605499"/>
            <a:ext cx="3979333" cy="205680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08" tIns="45704" rIns="91408" bIns="45704"/>
          <a:lstStyle/>
          <a:p>
            <a:pPr marL="111125" lvl="1" indent="-111125">
              <a:buFont typeface="Arial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Mr. Coley directed development of a SPHP implementation plan for all Army Medical Treatment Facilities (MTFs)and calculation of corresponding return-on-investment</a:t>
            </a:r>
          </a:p>
          <a:p>
            <a:pPr marL="111125" lvl="1" indent="-111125">
              <a:buFont typeface="Arial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Business Case Analysis of this initiative predicts a Return-On-Investment of 53.1% and a break-even point of 1.9 years.</a:t>
            </a:r>
          </a:p>
          <a:p>
            <a:pPr marL="216214" indent="-216214" defTabSz="914403">
              <a:spcBef>
                <a:spcPct val="20000"/>
              </a:spcBef>
              <a:buClr>
                <a:srgbClr val="660033"/>
              </a:buClr>
              <a:buSzPct val="125000"/>
            </a:pP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515560" y="3970344"/>
            <a:ext cx="3989916" cy="206469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08" tIns="45704" rIns="91408" bIns="45704"/>
          <a:lstStyle/>
          <a:p>
            <a:pPr marL="216214" indent="-216214" defTabSz="914403">
              <a:spcBef>
                <a:spcPct val="20000"/>
              </a:spcBef>
              <a:buClr>
                <a:srgbClr val="660033"/>
              </a:buClr>
              <a:buSzPct val="125000"/>
              <a:buFontTx/>
              <a:buChar char="•"/>
            </a:pPr>
            <a:r>
              <a:rPr lang="en-US" sz="1400" dirty="0" smtClean="0">
                <a:latin typeface="+mn-lt"/>
              </a:rPr>
              <a:t>Request permission to move forward with Army-wide implementation</a:t>
            </a:r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4633989" y="3970344"/>
            <a:ext cx="3989916" cy="2047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08" tIns="45704" rIns="91408" bIns="45704"/>
          <a:lstStyle/>
          <a:p>
            <a:pPr marL="216214" indent="-216214" defTabSz="914403">
              <a:spcBef>
                <a:spcPct val="20000"/>
              </a:spcBef>
              <a:buClr>
                <a:srgbClr val="660033"/>
              </a:buClr>
              <a:buSzPct val="125000"/>
              <a:buFontTx/>
              <a:buChar char="•"/>
            </a:pPr>
            <a:endParaRPr lang="en-US" sz="1400" b="1" dirty="0">
              <a:latin typeface="+mn-lt"/>
            </a:endParaRPr>
          </a:p>
        </p:txBody>
      </p:sp>
      <p:sp>
        <p:nvSpPr>
          <p:cNvPr id="31" name="Rectangle 20"/>
          <p:cNvSpPr txBox="1">
            <a:spLocks noChangeArrowheads="1"/>
          </p:cNvSpPr>
          <p:nvPr/>
        </p:nvSpPr>
        <p:spPr bwMode="auto">
          <a:xfrm>
            <a:off x="365760" y="721098"/>
            <a:ext cx="8412480" cy="49261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vert="horz" wrap="square" lIns="86486" tIns="91432" rIns="86486" bIns="91432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3">
              <a:lnSpc>
                <a:spcPct val="70000"/>
              </a:lnSpc>
              <a:defRPr/>
            </a:pPr>
            <a:r>
              <a:rPr lang="en-US" sz="2800" b="1" kern="0" dirty="0" smtClean="0">
                <a:solidFill>
                  <a:srgbClr val="590D25"/>
                </a:solidFill>
                <a:latin typeface="+mj-lt"/>
                <a:ea typeface="+mj-ea"/>
                <a:cs typeface="+mj-cs"/>
              </a:rPr>
              <a:t>Safe Patient Handling</a:t>
            </a:r>
          </a:p>
        </p:txBody>
      </p:sp>
      <p:sp>
        <p:nvSpPr>
          <p:cNvPr id="32" name="Slide Number Placeholder 3"/>
          <p:cNvSpPr txBox="1">
            <a:spLocks/>
          </p:cNvSpPr>
          <p:nvPr/>
        </p:nvSpPr>
        <p:spPr>
          <a:xfrm>
            <a:off x="7680955" y="6590110"/>
            <a:ext cx="1209822" cy="25020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 marL="0" marR="0" lvl="0" indent="0" algn="r" defTabSz="91440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95DA6-8591-45B8-AEC7-90BA6A236A35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" name="TextBox 4"/>
          <p:cNvSpPr txBox="1">
            <a:spLocks noChangeArrowheads="1"/>
          </p:cNvSpPr>
          <p:nvPr/>
        </p:nvSpPr>
        <p:spPr bwMode="auto">
          <a:xfrm>
            <a:off x="0" y="6613922"/>
            <a:ext cx="4523619" cy="2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3" tIns="43247" rIns="86493" bIns="43247">
            <a:spAutoFit/>
          </a:bodyPr>
          <a:lstStyle/>
          <a:p>
            <a:r>
              <a:rPr lang="en-US" sz="900" dirty="0" smtClean="0"/>
              <a:t>Carlla Jones/MCHB-CS-RM/410-436-1329/carlla.jones1@us.army.mil</a:t>
            </a:r>
            <a:endParaRPr lang="en-US" sz="900" dirty="0"/>
          </a:p>
        </p:txBody>
      </p:sp>
      <p:sp>
        <p:nvSpPr>
          <p:cNvPr id="36" name="Rectangle 5"/>
          <p:cNvSpPr txBox="1">
            <a:spLocks noChangeArrowheads="1"/>
          </p:cNvSpPr>
          <p:nvPr/>
        </p:nvSpPr>
        <p:spPr>
          <a:xfrm>
            <a:off x="3124200" y="6588119"/>
            <a:ext cx="2895600" cy="250203"/>
          </a:xfrm>
          <a:prstGeom prst="rect">
            <a:avLst/>
          </a:prstGeom>
          <a:ln/>
        </p:spPr>
        <p:txBody>
          <a:bodyPr wrap="square" lIns="91432" tIns="45716" rIns="91432" bIns="45716" anchor="ctr">
            <a:spAutoFit/>
          </a:bodyPr>
          <a:lstStyle>
            <a:lvl1pPr algn="ctr">
              <a:defRPr sz="1000"/>
            </a:lvl1pPr>
          </a:lstStyle>
          <a:p>
            <a:pPr defTabSz="864854">
              <a:defRPr/>
            </a:pPr>
            <a:r>
              <a:rPr lang="en-US" dirty="0" smtClean="0"/>
              <a:t>UNCLASSIFIED</a:t>
            </a:r>
            <a:endParaRPr lang="en-US" dirty="0"/>
          </a:p>
        </p:txBody>
      </p:sp>
      <p:sp>
        <p:nvSpPr>
          <p:cNvPr id="37" name="Rectangle 20"/>
          <p:cNvSpPr>
            <a:spLocks noChangeArrowheads="1"/>
          </p:cNvSpPr>
          <p:nvPr/>
        </p:nvSpPr>
        <p:spPr bwMode="auto">
          <a:xfrm>
            <a:off x="4680402" y="3972618"/>
            <a:ext cx="3989916" cy="206469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08" tIns="45704" rIns="91408" bIns="45704"/>
          <a:lstStyle/>
          <a:p>
            <a:pPr marL="216214" indent="-216214" defTabSz="914403">
              <a:spcBef>
                <a:spcPct val="20000"/>
              </a:spcBef>
              <a:buClr>
                <a:srgbClr val="660033"/>
              </a:buClr>
              <a:buSzPct val="125000"/>
              <a:buFontTx/>
              <a:buChar char="•"/>
            </a:pPr>
            <a:r>
              <a:rPr lang="en-US" sz="1400" dirty="0" smtClean="0">
                <a:latin typeface="+mn-lt"/>
              </a:rPr>
              <a:t>Because the high investment costs occur in year 1 for equipment, it is anticipated that benefits will accrue rapidly in out years.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PHC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6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6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PHC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6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6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Status xmlns="1D384BEF-2A86-441B-8F8A-53856E60E93E">Draft</Status>
    <Month xmlns="1D384BEF-2A86-441B-8F8A-53856E60E93E">08. AUG</Month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2C8F2B7791484CBBE7F3FF9AA7DA8E" ma:contentTypeVersion="2" ma:contentTypeDescription="Create a new document." ma:contentTypeScope="" ma:versionID="d26fa410923e7b6e90b7ef7d35d09925">
  <xsd:schema xmlns:xsd="http://www.w3.org/2001/XMLSchema" xmlns:p="http://schemas.microsoft.com/office/2006/metadata/properties" xmlns:ns2="1D384BEF-2A86-441B-8F8A-53856E60E93E" targetNamespace="http://schemas.microsoft.com/office/2006/metadata/properties" ma:root="true" ma:fieldsID="ad996883e4de6203060b0323118114f2" ns2:_="">
    <xsd:import namespace="1D384BEF-2A86-441B-8F8A-53856E60E93E"/>
    <xsd:element name="properties">
      <xsd:complexType>
        <xsd:sequence>
          <xsd:element name="documentManagement">
            <xsd:complexType>
              <xsd:all>
                <xsd:element ref="ns2:Month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1D384BEF-2A86-441B-8F8A-53856E60E93E" elementFormDefault="qualified">
    <xsd:import namespace="http://schemas.microsoft.com/office/2006/documentManagement/types"/>
    <xsd:element name="Month" ma:index="8" ma:displayName="Month" ma:format="Dropdown" ma:internalName="Month">
      <xsd:simpleType>
        <xsd:restriction base="dms:Choice">
          <xsd:enumeration value="01. JAN"/>
          <xsd:enumeration value="02. FEB"/>
          <xsd:enumeration value="03. MAR"/>
          <xsd:enumeration value="04. APR"/>
          <xsd:enumeration value="05. MAY"/>
          <xsd:enumeration value="06. JUN"/>
          <xsd:enumeration value="07. JUL"/>
          <xsd:enumeration value="08. AUG"/>
          <xsd:enumeration value="09. SEP"/>
          <xsd:enumeration value="10. OCT"/>
          <xsd:enumeration value="11. NOV"/>
          <xsd:enumeration value="12. DEC"/>
        </xsd:restriction>
      </xsd:simpleType>
    </xsd:element>
    <xsd:element name="Status" ma:index="9" nillable="true" ma:displayName="Status" ma:format="Dropdown" ma:internalName="Status">
      <xsd:simpleType>
        <xsd:restriction base="dms:Choice">
          <xsd:enumeration value="Draft"/>
          <xsd:enumeration value="Final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7DB97D1-749F-48D4-A588-4A06BBA534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93FAA3-9008-4703-B19D-B57EC2B46F3B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1D384BEF-2A86-441B-8F8A-53856E60E93E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9D28184E-26DD-4F7E-B926-1DB9878CD3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384BEF-2A86-441B-8F8A-53856E60E93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8331</TotalTime>
  <Words>2029</Words>
  <Application>Microsoft Office PowerPoint</Application>
  <PresentationFormat>On-screen Show (4:3)</PresentationFormat>
  <Paragraphs>347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APHC template</vt:lpstr>
      <vt:lpstr>1_APHC template</vt:lpstr>
      <vt:lpstr>Safe Patient Handling Initiative Army-wide Implementation</vt:lpstr>
      <vt:lpstr>Briefing Outline</vt:lpstr>
      <vt:lpstr>Background</vt:lpstr>
      <vt:lpstr>JBLM-Specific Data</vt:lpstr>
      <vt:lpstr>Slide 5</vt:lpstr>
      <vt:lpstr>Implementation Plan</vt:lpstr>
      <vt:lpstr>Equipment and Facilities Costs</vt:lpstr>
      <vt:lpstr>Equipment and Facilities Costs, cont.</vt:lpstr>
      <vt:lpstr>Non-Capital Expenses</vt:lpstr>
      <vt:lpstr>Labor</vt:lpstr>
      <vt:lpstr>Benefits – O&amp;M</vt:lpstr>
      <vt:lpstr>Benefits – Productivity Improvements</vt:lpstr>
      <vt:lpstr>Other Benefits</vt:lpstr>
      <vt:lpstr>Pilot Project Outcomes</vt:lpstr>
      <vt:lpstr>Pilot Project Outcomes</vt:lpstr>
      <vt:lpstr>ROI</vt:lpstr>
      <vt:lpstr>Slide 17</vt:lpstr>
    </vt:vector>
  </TitlesOfParts>
  <Company>OTSG, U.S.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VTC</dc:title>
  <dc:creator>Heidi A. Pampel</dc:creator>
  <cp:lastModifiedBy>mccoskeykl</cp:lastModifiedBy>
  <cp:revision>805</cp:revision>
  <dcterms:created xsi:type="dcterms:W3CDTF">2006-01-23T14:59:19Z</dcterms:created>
  <dcterms:modified xsi:type="dcterms:W3CDTF">2012-10-22T21:04:19Z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0x010100752C8F2B7791484CBBE7F3FF9AA7DA8E</vt:lpwstr>
  </property>
</Properties>
</file>